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88"/>
  </p:notesMasterIdLst>
  <p:handoutMasterIdLst>
    <p:handoutMasterId r:id="rId89"/>
  </p:handoutMasterIdLst>
  <p:sldIdLst>
    <p:sldId id="745" r:id="rId2"/>
    <p:sldId id="902" r:id="rId3"/>
    <p:sldId id="646" r:id="rId4"/>
    <p:sldId id="901" r:id="rId5"/>
    <p:sldId id="811" r:id="rId6"/>
    <p:sldId id="900" r:id="rId7"/>
    <p:sldId id="899" r:id="rId8"/>
    <p:sldId id="906" r:id="rId9"/>
    <p:sldId id="905" r:id="rId10"/>
    <p:sldId id="903" r:id="rId11"/>
    <p:sldId id="904" r:id="rId12"/>
    <p:sldId id="907" r:id="rId13"/>
    <p:sldId id="744" r:id="rId14"/>
    <p:sldId id="728" r:id="rId15"/>
    <p:sldId id="845" r:id="rId16"/>
    <p:sldId id="846" r:id="rId17"/>
    <p:sldId id="847" r:id="rId18"/>
    <p:sldId id="848" r:id="rId19"/>
    <p:sldId id="850" r:id="rId20"/>
    <p:sldId id="851" r:id="rId21"/>
    <p:sldId id="856" r:id="rId22"/>
    <p:sldId id="849" r:id="rId23"/>
    <p:sldId id="852" r:id="rId24"/>
    <p:sldId id="855" r:id="rId25"/>
    <p:sldId id="854" r:id="rId26"/>
    <p:sldId id="853" r:id="rId27"/>
    <p:sldId id="859" r:id="rId28"/>
    <p:sldId id="858" r:id="rId29"/>
    <p:sldId id="857" r:id="rId30"/>
    <p:sldId id="860" r:id="rId31"/>
    <p:sldId id="862" r:id="rId32"/>
    <p:sldId id="865" r:id="rId33"/>
    <p:sldId id="864" r:id="rId34"/>
    <p:sldId id="863" r:id="rId35"/>
    <p:sldId id="868" r:id="rId36"/>
    <p:sldId id="869" r:id="rId37"/>
    <p:sldId id="861" r:id="rId38"/>
    <p:sldId id="870" r:id="rId39"/>
    <p:sldId id="867" r:id="rId40"/>
    <p:sldId id="866" r:id="rId41"/>
    <p:sldId id="871" r:id="rId42"/>
    <p:sldId id="873" r:id="rId43"/>
    <p:sldId id="872" r:id="rId44"/>
    <p:sldId id="874" r:id="rId45"/>
    <p:sldId id="878" r:id="rId46"/>
    <p:sldId id="875" r:id="rId47"/>
    <p:sldId id="876" r:id="rId48"/>
    <p:sldId id="877" r:id="rId49"/>
    <p:sldId id="909" r:id="rId50"/>
    <p:sldId id="879" r:id="rId51"/>
    <p:sldId id="882" r:id="rId52"/>
    <p:sldId id="881" r:id="rId53"/>
    <p:sldId id="880" r:id="rId54"/>
    <p:sldId id="885" r:id="rId55"/>
    <p:sldId id="884" r:id="rId56"/>
    <p:sldId id="883" r:id="rId57"/>
    <p:sldId id="886" r:id="rId58"/>
    <p:sldId id="887" r:id="rId59"/>
    <p:sldId id="889" r:id="rId60"/>
    <p:sldId id="888" r:id="rId61"/>
    <p:sldId id="890" r:id="rId62"/>
    <p:sldId id="891" r:id="rId63"/>
    <p:sldId id="894" r:id="rId64"/>
    <p:sldId id="893" r:id="rId65"/>
    <p:sldId id="896" r:id="rId66"/>
    <p:sldId id="892" r:id="rId67"/>
    <p:sldId id="895" r:id="rId68"/>
    <p:sldId id="897" r:id="rId69"/>
    <p:sldId id="718" r:id="rId70"/>
    <p:sldId id="746" r:id="rId71"/>
    <p:sldId id="774" r:id="rId72"/>
    <p:sldId id="747" r:id="rId73"/>
    <p:sldId id="775" r:id="rId74"/>
    <p:sldId id="773" r:id="rId75"/>
    <p:sldId id="898" r:id="rId76"/>
    <p:sldId id="908" r:id="rId77"/>
    <p:sldId id="759" r:id="rId78"/>
    <p:sldId id="760" r:id="rId79"/>
    <p:sldId id="762" r:id="rId80"/>
    <p:sldId id="763" r:id="rId81"/>
    <p:sldId id="764" r:id="rId82"/>
    <p:sldId id="767" r:id="rId83"/>
    <p:sldId id="766" r:id="rId84"/>
    <p:sldId id="768" r:id="rId85"/>
    <p:sldId id="843" r:id="rId86"/>
    <p:sldId id="844"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na Petashvili" initials="MP" lastIdx="48" clrIdx="0"/>
  <p:cmAuthor id="2" name="manana petashvili" initials="mp" lastIdx="3" clrIdx="1"/>
  <p:cmAuthor id="3" name="Dariusz Prasek" initials="DP" lastIdx="8" clrIdx="2"/>
  <p:cmAuthor id="4" name="Mariam Kimeridze" initials="MK" lastIdx="1" clrIdx="3"/>
  <p:cmAuthor id="5" name="Maka Kimeridze" initials="MK" lastIdx="1" clrIdx="4">
    <p:extLst>
      <p:ext uri="{19B8F6BF-5375-455C-9EA6-DF929625EA0E}">
        <p15:presenceInfo xmlns:p15="http://schemas.microsoft.com/office/powerpoint/2012/main" userId="136b39c0e95435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D5E0D6"/>
    <a:srgbClr val="72A376"/>
    <a:srgbClr val="508927"/>
    <a:srgbClr val="000000"/>
    <a:srgbClr val="D9D9D9"/>
    <a:srgbClr val="699841"/>
    <a:srgbClr val="7F7F7F"/>
    <a:srgbClr val="E4F1CB"/>
    <a:srgbClr val="DDE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6395" autoAdjust="0"/>
  </p:normalViewPr>
  <p:slideViewPr>
    <p:cSldViewPr>
      <p:cViewPr varScale="1">
        <p:scale>
          <a:sx n="111" d="100"/>
          <a:sy n="111" d="100"/>
        </p:scale>
        <p:origin x="1398" y="150"/>
      </p:cViewPr>
      <p:guideLst>
        <p:guide orient="horz" pos="2160"/>
        <p:guide pos="2880"/>
      </p:guideLst>
    </p:cSldViewPr>
  </p:slideViewPr>
  <p:outlineViewPr>
    <p:cViewPr>
      <p:scale>
        <a:sx n="33" d="100"/>
        <a:sy n="33" d="100"/>
      </p:scale>
      <p:origin x="0" y="-18912"/>
    </p:cViewPr>
  </p:outlineViewPr>
  <p:notesTextViewPr>
    <p:cViewPr>
      <p:scale>
        <a:sx n="1" d="1"/>
        <a:sy n="1" d="1"/>
      </p:scale>
      <p:origin x="0" y="0"/>
    </p:cViewPr>
  </p:notesTextViewPr>
  <p:notesViewPr>
    <p:cSldViewPr showGuides="1">
      <p:cViewPr varScale="1">
        <p:scale>
          <a:sx n="85" d="100"/>
          <a:sy n="85" d="100"/>
        </p:scale>
        <p:origin x="295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ED5DBD-3DF6-4DBD-8DA5-D1BCD0937A8C}" type="datetimeFigureOut">
              <a:rPr lang="en-US" smtClean="0"/>
              <a:t>6/28/2024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1CF45B-EF8D-4EE5-AA41-078C6E8D5199}" type="slidenum">
              <a:rPr lang="en-US" smtClean="0"/>
              <a:t>‹#›</a:t>
            </a:fld>
            <a:endParaRPr lang="en-US"/>
          </a:p>
        </p:txBody>
      </p:sp>
    </p:spTree>
    <p:extLst>
      <p:ext uri="{BB962C8B-B14F-4D97-AF65-F5344CB8AC3E}">
        <p14:creationId xmlns:p14="http://schemas.microsoft.com/office/powerpoint/2010/main" val="100973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0F7F7-120A-4AD7-982F-9FFED16A3EC7}" type="datetimeFigureOut">
              <a:rPr lang="en-US" smtClean="0"/>
              <a:pPr/>
              <a:t>6/28/2024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4D6BE-4A1A-4FF4-9598-71095DFE4CDD}" type="slidenum">
              <a:rPr lang="en-US" smtClean="0"/>
              <a:pPr/>
              <a:t>‹#›</a:t>
            </a:fld>
            <a:endParaRPr lang="en-US"/>
          </a:p>
        </p:txBody>
      </p:sp>
    </p:spTree>
    <p:extLst>
      <p:ext uri="{BB962C8B-B14F-4D97-AF65-F5344CB8AC3E}">
        <p14:creationId xmlns:p14="http://schemas.microsoft.com/office/powerpoint/2010/main" val="89340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1</a:t>
            </a:fld>
            <a:endParaRPr lang="en-US"/>
          </a:p>
        </p:txBody>
      </p:sp>
    </p:spTree>
    <p:extLst>
      <p:ext uri="{BB962C8B-B14F-4D97-AF65-F5344CB8AC3E}">
        <p14:creationId xmlns:p14="http://schemas.microsoft.com/office/powerpoint/2010/main" val="331540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ED74D6BE-4A1A-4FF4-9598-71095DFE4CDD}" type="slidenum">
              <a:rPr lang="en-US" smtClean="0"/>
              <a:pPr/>
              <a:t>4</a:t>
            </a:fld>
            <a:endParaRPr lang="en-US"/>
          </a:p>
        </p:txBody>
      </p:sp>
    </p:spTree>
    <p:extLst>
      <p:ext uri="{BB962C8B-B14F-4D97-AF65-F5344CB8AC3E}">
        <p14:creationId xmlns:p14="http://schemas.microsoft.com/office/powerpoint/2010/main" val="425450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5</a:t>
            </a:fld>
            <a:endParaRPr lang="en-US"/>
          </a:p>
        </p:txBody>
      </p:sp>
    </p:spTree>
    <p:extLst>
      <p:ext uri="{BB962C8B-B14F-4D97-AF65-F5344CB8AC3E}">
        <p14:creationId xmlns:p14="http://schemas.microsoft.com/office/powerpoint/2010/main" val="365108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12</a:t>
            </a:fld>
            <a:endParaRPr lang="en-US"/>
          </a:p>
        </p:txBody>
      </p:sp>
    </p:spTree>
    <p:extLst>
      <p:ext uri="{BB962C8B-B14F-4D97-AF65-F5344CB8AC3E}">
        <p14:creationId xmlns:p14="http://schemas.microsoft.com/office/powerpoint/2010/main" val="76902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13</a:t>
            </a:fld>
            <a:endParaRPr lang="en-US"/>
          </a:p>
        </p:txBody>
      </p:sp>
    </p:spTree>
    <p:extLst>
      <p:ext uri="{BB962C8B-B14F-4D97-AF65-F5344CB8AC3E}">
        <p14:creationId xmlns:p14="http://schemas.microsoft.com/office/powerpoint/2010/main" val="299386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ED74D6BE-4A1A-4FF4-9598-71095DFE4CDD}" type="slidenum">
              <a:rPr lang="en-US" smtClean="0"/>
              <a:pPr/>
              <a:t>40</a:t>
            </a:fld>
            <a:endParaRPr lang="en-US"/>
          </a:p>
        </p:txBody>
      </p:sp>
    </p:spTree>
    <p:extLst>
      <p:ext uri="{BB962C8B-B14F-4D97-AF65-F5344CB8AC3E}">
        <p14:creationId xmlns:p14="http://schemas.microsoft.com/office/powerpoint/2010/main" val="117400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ED74D6BE-4A1A-4FF4-9598-71095DFE4CDD}" type="slidenum">
              <a:rPr lang="en-US" smtClean="0"/>
              <a:pPr/>
              <a:t>48</a:t>
            </a:fld>
            <a:endParaRPr lang="en-US"/>
          </a:p>
        </p:txBody>
      </p:sp>
    </p:spTree>
    <p:extLst>
      <p:ext uri="{BB962C8B-B14F-4D97-AF65-F5344CB8AC3E}">
        <p14:creationId xmlns:p14="http://schemas.microsoft.com/office/powerpoint/2010/main" val="427835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ED74D6BE-4A1A-4FF4-9598-71095DFE4CDD}" type="slidenum">
              <a:rPr lang="en-US" smtClean="0"/>
              <a:pPr/>
              <a:t>49</a:t>
            </a:fld>
            <a:endParaRPr lang="en-US"/>
          </a:p>
        </p:txBody>
      </p:sp>
    </p:spTree>
    <p:extLst>
      <p:ext uri="{BB962C8B-B14F-4D97-AF65-F5344CB8AC3E}">
        <p14:creationId xmlns:p14="http://schemas.microsoft.com/office/powerpoint/2010/main" val="400511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ED74D6BE-4A1A-4FF4-9598-71095DFE4CDD}" type="slidenum">
              <a:rPr lang="en-US" smtClean="0"/>
              <a:pPr/>
              <a:t>52</a:t>
            </a:fld>
            <a:endParaRPr lang="en-US"/>
          </a:p>
        </p:txBody>
      </p:sp>
    </p:spTree>
    <p:extLst>
      <p:ext uri="{BB962C8B-B14F-4D97-AF65-F5344CB8AC3E}">
        <p14:creationId xmlns:p14="http://schemas.microsoft.com/office/powerpoint/2010/main" val="351221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52000"/>
          </a:xfrm>
          <a:prstGeom prst="rect">
            <a:avLst/>
          </a:prstGeom>
        </p:spPr>
        <p:txBody>
          <a:bodyPr lIns="548640" tIns="252000"/>
          <a:lstStyle>
            <a:lvl1pPr algn="l">
              <a:defRPr sz="3600" b="1">
                <a:solidFill>
                  <a:srgbClr val="508927"/>
                </a:solidFill>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396000" y="1484784"/>
            <a:ext cx="8280000" cy="4968552"/>
          </a:xfrm>
          <a:prstGeom prst="rect">
            <a:avLst/>
          </a:prstGeom>
        </p:spPr>
        <p:txBody>
          <a:bodyPr/>
          <a:lstStyle>
            <a:lvl1pPr marL="457200" indent="-457200" algn="l">
              <a:buFont typeface="Arial" panose="020B0604020202020204" pitchFamily="34" charset="0"/>
              <a:buChar char="•"/>
              <a:defRPr>
                <a:solidFill>
                  <a:srgbClr val="404040"/>
                </a:solidFill>
                <a:latin typeface="Franklin Gothic Book" panose="020B0503020102020204" pitchFamily="34" charset="0"/>
              </a:defRPr>
            </a:lvl1pPr>
            <a:lvl2pPr marL="371464" indent="0" algn="ctr">
              <a:buNone/>
              <a:defRPr>
                <a:solidFill>
                  <a:schemeClr val="tx1">
                    <a:tint val="75000"/>
                  </a:schemeClr>
                </a:solidFill>
              </a:defRPr>
            </a:lvl2pPr>
            <a:lvl3pPr marL="742928" indent="0" algn="ctr">
              <a:buNone/>
              <a:defRPr>
                <a:solidFill>
                  <a:schemeClr val="tx1">
                    <a:tint val="75000"/>
                  </a:schemeClr>
                </a:solidFill>
              </a:defRPr>
            </a:lvl3pPr>
            <a:lvl4pPr marL="1114391" indent="0" algn="ctr">
              <a:buNone/>
              <a:defRPr>
                <a:solidFill>
                  <a:schemeClr val="tx1">
                    <a:tint val="75000"/>
                  </a:schemeClr>
                </a:solidFill>
              </a:defRPr>
            </a:lvl4pPr>
            <a:lvl5pPr marL="1485854" indent="0" algn="ctr">
              <a:buNone/>
              <a:defRPr>
                <a:solidFill>
                  <a:schemeClr val="tx1">
                    <a:tint val="75000"/>
                  </a:schemeClr>
                </a:solidFill>
              </a:defRPr>
            </a:lvl5pPr>
            <a:lvl6pPr marL="1857318" indent="0" algn="ctr">
              <a:buNone/>
              <a:defRPr>
                <a:solidFill>
                  <a:schemeClr val="tx1">
                    <a:tint val="75000"/>
                  </a:schemeClr>
                </a:solidFill>
              </a:defRPr>
            </a:lvl6pPr>
            <a:lvl7pPr marL="2228782" indent="0" algn="ctr">
              <a:buNone/>
              <a:defRPr>
                <a:solidFill>
                  <a:schemeClr val="tx1">
                    <a:tint val="75000"/>
                  </a:schemeClr>
                </a:solidFill>
              </a:defRPr>
            </a:lvl7pPr>
            <a:lvl8pPr marL="2600245" indent="0" algn="ctr">
              <a:buNone/>
              <a:defRPr>
                <a:solidFill>
                  <a:schemeClr val="tx1">
                    <a:tint val="75000"/>
                  </a:schemeClr>
                </a:solidFill>
              </a:defRPr>
            </a:lvl8pPr>
            <a:lvl9pPr marL="2971709"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4"/>
            <a:ext cx="8229600" cy="4525963"/>
          </a:xfrm>
          <a:prstGeom prst="rect">
            <a:avLst/>
          </a:prstGeom>
        </p:spPr>
        <p:txBody>
          <a:bodyPr/>
          <a:lstStyle>
            <a:lvl1pPr>
              <a:defRPr>
                <a:solidFill>
                  <a:srgbClr val="404040"/>
                </a:solidFill>
                <a:latin typeface="Franklin Gothic Book" panose="020B0503020102020204" pitchFamily="34" charset="0"/>
              </a:defRPr>
            </a:lvl1pPr>
            <a:lvl2pPr>
              <a:defRPr>
                <a:solidFill>
                  <a:srgbClr val="404040"/>
                </a:solidFill>
                <a:latin typeface="Franklin Gothic Book" panose="020B0503020102020204" pitchFamily="34" charset="0"/>
              </a:defRPr>
            </a:lvl2pPr>
            <a:lvl3pPr>
              <a:defRPr>
                <a:solidFill>
                  <a:srgbClr val="404040"/>
                </a:solidFill>
                <a:latin typeface="Franklin Gothic Book" panose="020B0503020102020204" pitchFamily="34" charset="0"/>
              </a:defRPr>
            </a:lvl3pPr>
            <a:lvl4pPr>
              <a:defRPr>
                <a:solidFill>
                  <a:srgbClr val="404040"/>
                </a:solidFill>
                <a:latin typeface="Franklin Gothic Book" panose="020B0503020102020204" pitchFamily="34" charset="0"/>
              </a:defRPr>
            </a:lvl4pPr>
            <a:lvl5pPr>
              <a:defRPr>
                <a:solidFill>
                  <a:srgbClr val="404040"/>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0" y="0"/>
            <a:ext cx="9144000" cy="1152000"/>
          </a:xfrm>
          <a:prstGeom prst="rect">
            <a:avLst/>
          </a:prstGeom>
        </p:spPr>
        <p:txBody>
          <a:bodyPr lIns="548640" tIns="252000"/>
          <a:lstStyle>
            <a:lvl1pPr>
              <a:defRPr lang="en-US" sz="3600" b="1" dirty="0">
                <a:solidFill>
                  <a:srgbClr val="508927"/>
                </a:solidFill>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5"/>
            <a:ext cx="4038600" cy="4525963"/>
          </a:xfrm>
          <a:prstGeom prst="rect">
            <a:avLst/>
          </a:prstGeom>
        </p:spPr>
        <p:txBody>
          <a:bodyPr/>
          <a:lstStyle>
            <a:lvl1pPr>
              <a:defRPr sz="2275">
                <a:solidFill>
                  <a:srgbClr val="404040"/>
                </a:solidFill>
                <a:latin typeface="Franklin Gothic Book" panose="020B0503020102020204" pitchFamily="34" charset="0"/>
              </a:defRPr>
            </a:lvl1pPr>
            <a:lvl2pPr>
              <a:defRPr sz="1950">
                <a:solidFill>
                  <a:srgbClr val="404040"/>
                </a:solidFill>
                <a:latin typeface="Franklin Gothic Book" panose="020B0503020102020204" pitchFamily="34" charset="0"/>
              </a:defRPr>
            </a:lvl2pPr>
            <a:lvl3pPr>
              <a:defRPr sz="1625">
                <a:solidFill>
                  <a:srgbClr val="404040"/>
                </a:solidFill>
                <a:latin typeface="Franklin Gothic Book" panose="020B0503020102020204" pitchFamily="34" charset="0"/>
              </a:defRPr>
            </a:lvl3pPr>
            <a:lvl4pPr>
              <a:defRPr sz="1463">
                <a:solidFill>
                  <a:srgbClr val="404040"/>
                </a:solidFill>
                <a:latin typeface="Franklin Gothic Book" panose="020B0503020102020204" pitchFamily="34" charset="0"/>
              </a:defRPr>
            </a:lvl4pPr>
            <a:lvl5pPr>
              <a:defRPr sz="1463">
                <a:solidFill>
                  <a:srgbClr val="404040"/>
                </a:solidFill>
                <a:latin typeface="Franklin Gothic Book" panose="020B0503020102020204" pitchFamily="34" charset="0"/>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25963"/>
          </a:xfrm>
          <a:prstGeom prst="rect">
            <a:avLst/>
          </a:prstGeom>
        </p:spPr>
        <p:txBody>
          <a:bodyPr/>
          <a:lstStyle>
            <a:lvl1pPr>
              <a:defRPr sz="2275">
                <a:solidFill>
                  <a:srgbClr val="404040"/>
                </a:solidFill>
                <a:latin typeface="Franklin Gothic Book" panose="020B0503020102020204" pitchFamily="34" charset="0"/>
              </a:defRPr>
            </a:lvl1pPr>
            <a:lvl2pPr>
              <a:defRPr sz="1950">
                <a:solidFill>
                  <a:srgbClr val="404040"/>
                </a:solidFill>
                <a:latin typeface="Franklin Gothic Book" panose="020B0503020102020204" pitchFamily="34" charset="0"/>
              </a:defRPr>
            </a:lvl2pPr>
            <a:lvl3pPr>
              <a:defRPr sz="1625">
                <a:solidFill>
                  <a:srgbClr val="404040"/>
                </a:solidFill>
                <a:latin typeface="Franklin Gothic Book" panose="020B0503020102020204" pitchFamily="34" charset="0"/>
              </a:defRPr>
            </a:lvl3pPr>
            <a:lvl4pPr>
              <a:defRPr sz="1463">
                <a:solidFill>
                  <a:srgbClr val="404040"/>
                </a:solidFill>
                <a:latin typeface="Franklin Gothic Book" panose="020B0503020102020204" pitchFamily="34" charset="0"/>
              </a:defRPr>
            </a:lvl4pPr>
            <a:lvl5pPr>
              <a:defRPr sz="1463">
                <a:solidFill>
                  <a:srgbClr val="404040"/>
                </a:solidFill>
                <a:latin typeface="Franklin Gothic Book" panose="020B0503020102020204" pitchFamily="34" charset="0"/>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0" y="0"/>
            <a:ext cx="9144000" cy="1152000"/>
          </a:xfrm>
          <a:prstGeom prst="rect">
            <a:avLst/>
          </a:prstGeom>
        </p:spPr>
        <p:txBody>
          <a:bodyPr lIns="548640" tIns="252000"/>
          <a:lstStyle>
            <a:lvl1pPr>
              <a:defRPr lang="en-US" sz="3600" b="1" dirty="0">
                <a:solidFill>
                  <a:srgbClr val="508927"/>
                </a:solidFill>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950" b="1">
                <a:latin typeface="Franklin Gothic Book" panose="020B0503020102020204" pitchFamily="34" charset="0"/>
              </a:defRPr>
            </a:lvl1pPr>
            <a:lvl2pPr marL="371464" indent="0">
              <a:buNone/>
              <a:defRPr sz="1625" b="1"/>
            </a:lvl2pPr>
            <a:lvl3pPr marL="742928" indent="0">
              <a:buNone/>
              <a:defRPr sz="1463" b="1"/>
            </a:lvl3pPr>
            <a:lvl4pPr marL="1114391" indent="0">
              <a:buNone/>
              <a:defRPr sz="1300" b="1"/>
            </a:lvl4pPr>
            <a:lvl5pPr marL="1485854" indent="0">
              <a:buNone/>
              <a:defRPr sz="1300" b="1"/>
            </a:lvl5pPr>
            <a:lvl6pPr marL="1857318" indent="0">
              <a:buNone/>
              <a:defRPr sz="1300" b="1"/>
            </a:lvl6pPr>
            <a:lvl7pPr marL="2228782" indent="0">
              <a:buNone/>
              <a:defRPr sz="1300" b="1"/>
            </a:lvl7pPr>
            <a:lvl8pPr marL="2600245" indent="0">
              <a:buNone/>
              <a:defRPr sz="1300" b="1"/>
            </a:lvl8pPr>
            <a:lvl9pPr marL="2971709"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950">
                <a:latin typeface="Franklin Gothic Book" panose="020B0503020102020204" pitchFamily="34" charset="0"/>
              </a:defRPr>
            </a:lvl1pPr>
            <a:lvl2pPr>
              <a:defRPr sz="1625">
                <a:latin typeface="Franklin Gothic Book" panose="020B0503020102020204" pitchFamily="34" charset="0"/>
              </a:defRPr>
            </a:lvl2pPr>
            <a:lvl3pPr>
              <a:defRPr sz="1463">
                <a:latin typeface="Franklin Gothic Book" panose="020B0503020102020204" pitchFamily="34" charset="0"/>
              </a:defRPr>
            </a:lvl3pPr>
            <a:lvl4pPr>
              <a:defRPr sz="1300">
                <a:latin typeface="Franklin Gothic Book" panose="020B0503020102020204" pitchFamily="34" charset="0"/>
              </a:defRPr>
            </a:lvl4pPr>
            <a:lvl5pPr>
              <a:defRPr sz="1300">
                <a:latin typeface="Franklin Gothic Book" panose="020B0503020102020204"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6" cy="639762"/>
          </a:xfrm>
          <a:prstGeom prst="rect">
            <a:avLst/>
          </a:prstGeom>
        </p:spPr>
        <p:txBody>
          <a:bodyPr anchor="b"/>
          <a:lstStyle>
            <a:lvl1pPr marL="0" indent="0">
              <a:buNone/>
              <a:defRPr sz="1950" b="1">
                <a:latin typeface="Franklin Gothic Demi" panose="020B0703020102020204" pitchFamily="34" charset="0"/>
              </a:defRPr>
            </a:lvl1pPr>
            <a:lvl2pPr marL="371464" indent="0">
              <a:buNone/>
              <a:defRPr sz="1625" b="1"/>
            </a:lvl2pPr>
            <a:lvl3pPr marL="742928" indent="0">
              <a:buNone/>
              <a:defRPr sz="1463" b="1"/>
            </a:lvl3pPr>
            <a:lvl4pPr marL="1114391" indent="0">
              <a:buNone/>
              <a:defRPr sz="1300" b="1"/>
            </a:lvl4pPr>
            <a:lvl5pPr marL="1485854" indent="0">
              <a:buNone/>
              <a:defRPr sz="1300" b="1"/>
            </a:lvl5pPr>
            <a:lvl6pPr marL="1857318" indent="0">
              <a:buNone/>
              <a:defRPr sz="1300" b="1"/>
            </a:lvl6pPr>
            <a:lvl7pPr marL="2228782" indent="0">
              <a:buNone/>
              <a:defRPr sz="1300" b="1"/>
            </a:lvl7pPr>
            <a:lvl8pPr marL="2600245" indent="0">
              <a:buNone/>
              <a:defRPr sz="1300" b="1"/>
            </a:lvl8pPr>
            <a:lvl9pPr marL="2971709"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21185" y="2174875"/>
            <a:ext cx="4041776" cy="3951288"/>
          </a:xfrm>
          <a:prstGeom prst="rect">
            <a:avLst/>
          </a:prstGeom>
        </p:spPr>
        <p:txBody>
          <a:bodyPr/>
          <a:lstStyle>
            <a:lvl1pPr>
              <a:defRPr sz="1950">
                <a:latin typeface="Franklin Gothic Book" panose="020B0503020102020204" pitchFamily="34" charset="0"/>
              </a:defRPr>
            </a:lvl1pPr>
            <a:lvl2pPr>
              <a:defRPr sz="1625">
                <a:latin typeface="Franklin Gothic Book" panose="020B0503020102020204" pitchFamily="34" charset="0"/>
              </a:defRPr>
            </a:lvl2pPr>
            <a:lvl3pPr>
              <a:defRPr sz="1463">
                <a:latin typeface="Franklin Gothic Book" panose="020B0503020102020204" pitchFamily="34" charset="0"/>
              </a:defRPr>
            </a:lvl3pPr>
            <a:lvl4pPr>
              <a:defRPr sz="1300">
                <a:latin typeface="Franklin Gothic Book" panose="020B0503020102020204" pitchFamily="34" charset="0"/>
              </a:defRPr>
            </a:lvl4pPr>
            <a:lvl5pPr>
              <a:defRPr sz="1300">
                <a:latin typeface="Franklin Gothic Book" panose="020B0503020102020204"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ctrTitle"/>
          </p:nvPr>
        </p:nvSpPr>
        <p:spPr>
          <a:xfrm>
            <a:off x="0" y="0"/>
            <a:ext cx="9144000" cy="1152000"/>
          </a:xfrm>
          <a:prstGeom prst="rect">
            <a:avLst/>
          </a:prstGeom>
        </p:spPr>
        <p:txBody>
          <a:bodyPr lIns="548640" tIns="252000"/>
          <a:lstStyle>
            <a:lvl1pPr>
              <a:defRPr lang="en-US" sz="3600" b="1" dirty="0">
                <a:solidFill>
                  <a:srgbClr val="508927"/>
                </a:solidFill>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med">
    <p:spli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9" r:id="rId1"/>
    <p:sldLayoutId id="2147483728" r:id="rId2"/>
    <p:sldLayoutId id="2147483731" r:id="rId3"/>
    <p:sldLayoutId id="2147483732" r:id="rId4"/>
    <p:sldLayoutId id="2147483734" r:id="rId5"/>
  </p:sldLayoutIdLst>
  <p:transition spd="med">
    <p:split/>
  </p:transition>
  <p:txStyles>
    <p:titleStyle>
      <a:lvl1pPr algn="ctr" rtl="0" fontAlgn="base">
        <a:spcBef>
          <a:spcPct val="0"/>
        </a:spcBef>
        <a:spcAft>
          <a:spcPct val="0"/>
        </a:spcAft>
        <a:defRPr sz="3575" kern="1200">
          <a:solidFill>
            <a:schemeClr val="tx1"/>
          </a:solidFill>
          <a:latin typeface="+mj-lt"/>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p:titleStyle>
    <p:bodyStyle>
      <a:lvl1pPr marL="278598" indent="-278598" algn="l" rtl="0" fontAlgn="base">
        <a:spcBef>
          <a:spcPts val="1200"/>
        </a:spcBef>
        <a:spcAft>
          <a:spcPts val="600"/>
        </a:spcAft>
        <a:buFont typeface="Arial" charset="0"/>
        <a:buChar char="•"/>
        <a:defRPr sz="2600" kern="1200">
          <a:solidFill>
            <a:schemeClr val="tx1"/>
          </a:solidFill>
          <a:latin typeface="Book Antiqua" panose="02040602050305030304" pitchFamily="18"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Book Antiqua" panose="02040602050305030304" pitchFamily="18"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Book Antiqua" panose="02040602050305030304" pitchFamily="18"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Book Antiqua" panose="02040602050305030304" pitchFamily="18"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Book Antiqua" panose="02040602050305030304" pitchFamily="18"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1" algn="l" defTabSz="742928" rtl="0" eaLnBrk="1" latinLnBrk="0" hangingPunct="1">
        <a:defRPr sz="1463" kern="1200">
          <a:solidFill>
            <a:schemeClr val="tx1"/>
          </a:solidFill>
          <a:latin typeface="+mn-lt"/>
          <a:ea typeface="+mn-ea"/>
          <a:cs typeface="+mn-cs"/>
        </a:defRPr>
      </a:lvl4pPr>
      <a:lvl5pPr marL="1485854" algn="l" defTabSz="742928" rtl="0" eaLnBrk="1" latinLnBrk="0" hangingPunct="1">
        <a:defRPr sz="1463" kern="1200">
          <a:solidFill>
            <a:schemeClr val="tx1"/>
          </a:solidFill>
          <a:latin typeface="+mn-lt"/>
          <a:ea typeface="+mn-ea"/>
          <a:cs typeface="+mn-cs"/>
        </a:defRPr>
      </a:lvl5pPr>
      <a:lvl6pPr marL="1857318" algn="l" defTabSz="742928" rtl="0" eaLnBrk="1" latinLnBrk="0" hangingPunct="1">
        <a:defRPr sz="1463" kern="1200">
          <a:solidFill>
            <a:schemeClr val="tx1"/>
          </a:solidFill>
          <a:latin typeface="+mn-lt"/>
          <a:ea typeface="+mn-ea"/>
          <a:cs typeface="+mn-cs"/>
        </a:defRPr>
      </a:lvl6pPr>
      <a:lvl7pPr marL="2228782" algn="l" defTabSz="742928" rtl="0" eaLnBrk="1" latinLnBrk="0" hangingPunct="1">
        <a:defRPr sz="1463" kern="1200">
          <a:solidFill>
            <a:schemeClr val="tx1"/>
          </a:solidFill>
          <a:latin typeface="+mn-lt"/>
          <a:ea typeface="+mn-ea"/>
          <a:cs typeface="+mn-cs"/>
        </a:defRPr>
      </a:lvl7pPr>
      <a:lvl8pPr marL="2600245" algn="l" defTabSz="742928" rtl="0" eaLnBrk="1" latinLnBrk="0" hangingPunct="1">
        <a:defRPr sz="1463" kern="1200">
          <a:solidFill>
            <a:schemeClr val="tx1"/>
          </a:solidFill>
          <a:latin typeface="+mn-lt"/>
          <a:ea typeface="+mn-ea"/>
          <a:cs typeface="+mn-cs"/>
        </a:defRPr>
      </a:lvl8pPr>
      <a:lvl9pPr marL="2971709" algn="l" defTabSz="742928"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p:cNvSpPr>
            <a:spLocks noGrp="1"/>
          </p:cNvSpPr>
          <p:nvPr>
            <p:ph type="subTitle" idx="1"/>
          </p:nvPr>
        </p:nvSpPr>
        <p:spPr>
          <a:xfrm>
            <a:off x="-1683" y="2666713"/>
            <a:ext cx="9133124" cy="3858631"/>
          </a:xfrm>
        </p:spPr>
        <p:txBody>
          <a:bodyPr>
            <a:normAutofit fontScale="25000" lnSpcReduction="20000"/>
          </a:bodyPr>
          <a:lstStyle/>
          <a:p>
            <a:pPr marL="0" indent="0" algn="ctr">
              <a:lnSpc>
                <a:spcPct val="134000"/>
              </a:lnSpc>
              <a:spcBef>
                <a:spcPts val="0"/>
              </a:spcBef>
              <a:spcAft>
                <a:spcPts val="0"/>
              </a:spcAft>
              <a:buNone/>
            </a:pPr>
            <a:r>
              <a:rPr lang="en-US" sz="14400" b="1" dirty="0">
                <a:solidFill>
                  <a:srgbClr val="508927"/>
                </a:solidFill>
                <a:latin typeface="Franklin Gothic Heavy" panose="020B0903020102020204" pitchFamily="34" charset="0"/>
                <a:cs typeface="Arial" panose="020B0604020202020204" pitchFamily="34" charset="0"/>
              </a:rPr>
              <a:t>Road Map for Developing Circularity Strategy in Georgia</a:t>
            </a:r>
          </a:p>
          <a:p>
            <a:pPr marL="0" indent="0" algn="ctr">
              <a:lnSpc>
                <a:spcPct val="120000"/>
              </a:lnSpc>
              <a:spcBef>
                <a:spcPts val="0"/>
              </a:spcBef>
              <a:spcAft>
                <a:spcPts val="1200"/>
              </a:spcAft>
              <a:buNone/>
            </a:pPr>
            <a:endParaRPr lang="en-GB" sz="6400" b="1" dirty="0">
              <a:latin typeface="Franklin Gothic Demi Cond" panose="020B0706030402020204" pitchFamily="34" charset="0"/>
              <a:cs typeface="Arial" panose="020B0604020202020204" pitchFamily="34" charset="0"/>
            </a:endParaRPr>
          </a:p>
          <a:p>
            <a:pPr marL="0" indent="0" algn="ctr">
              <a:lnSpc>
                <a:spcPct val="120000"/>
              </a:lnSpc>
              <a:spcBef>
                <a:spcPts val="0"/>
              </a:spcBef>
              <a:spcAft>
                <a:spcPts val="1200"/>
              </a:spcAft>
              <a:buNone/>
            </a:pPr>
            <a:r>
              <a:rPr lang="en-GB" sz="6400" b="1" dirty="0">
                <a:latin typeface="Franklin Gothic Demi Cond" panose="020B0706030402020204" pitchFamily="34" charset="0"/>
                <a:cs typeface="Arial" panose="020B0604020202020204" pitchFamily="34" charset="0"/>
              </a:rPr>
              <a:t>Dr Dariusz </a:t>
            </a:r>
            <a:r>
              <a:rPr lang="en-GB" sz="6400" b="1" dirty="0" err="1">
                <a:latin typeface="Franklin Gothic Demi Cond" panose="020B0706030402020204" pitchFamily="34" charset="0"/>
                <a:cs typeface="Arial" panose="020B0604020202020204" pitchFamily="34" charset="0"/>
              </a:rPr>
              <a:t>Prasek</a:t>
            </a:r>
            <a:endParaRPr lang="en-GB" sz="6400" b="1" dirty="0">
              <a:latin typeface="Franklin Gothic Demi Cond" panose="020B0706030402020204" pitchFamily="34" charset="0"/>
              <a:cs typeface="Arial" panose="020B0604020202020204" pitchFamily="34" charset="0"/>
            </a:endParaRPr>
          </a:p>
          <a:p>
            <a:pPr marL="0" indent="0" algn="ctr">
              <a:lnSpc>
                <a:spcPct val="120000"/>
              </a:lnSpc>
              <a:spcBef>
                <a:spcPts val="600"/>
              </a:spcBef>
              <a:buNone/>
            </a:pPr>
            <a:r>
              <a:rPr lang="en-GB" sz="6400" b="1" dirty="0" smtClean="0">
                <a:latin typeface="Franklin Gothic Demi Cond" panose="020B0706030402020204" pitchFamily="34" charset="0"/>
                <a:cs typeface="Arial" panose="020B0604020202020204" pitchFamily="34" charset="0"/>
              </a:rPr>
              <a:t>Dr </a:t>
            </a:r>
            <a:r>
              <a:rPr lang="en-GB" sz="6400" b="1" dirty="0">
                <a:latin typeface="Franklin Gothic Demi Cond" panose="020B0706030402020204" pitchFamily="34" charset="0"/>
                <a:cs typeface="Arial" panose="020B0604020202020204" pitchFamily="34" charset="0"/>
              </a:rPr>
              <a:t>Medgar Tchelidze</a:t>
            </a:r>
          </a:p>
          <a:p>
            <a:pPr marL="0" indent="0" algn="ctr" defTabSz="681038">
              <a:lnSpc>
                <a:spcPct val="120000"/>
              </a:lnSpc>
              <a:spcBef>
                <a:spcPts val="600"/>
              </a:spcBef>
              <a:buNone/>
            </a:pPr>
            <a:r>
              <a:rPr lang="en-GB" sz="6400" b="1" dirty="0">
                <a:latin typeface="Franklin Gothic Demi Cond" panose="020B0706030402020204" pitchFamily="34" charset="0"/>
                <a:cs typeface="Arial" panose="020B0604020202020204" pitchFamily="34" charset="0"/>
              </a:rPr>
              <a:t>Georgian Society of Nature Explorers “Orchis”</a:t>
            </a:r>
            <a:endParaRPr lang="en-US" sz="6400" b="1" dirty="0">
              <a:latin typeface="Franklin Gothic Demi Cond" panose="020B0706030402020204" pitchFamily="34" charset="0"/>
              <a:cs typeface="Arial" panose="020B0604020202020204" pitchFamily="34" charset="0"/>
            </a:endParaRPr>
          </a:p>
          <a:p>
            <a:pPr marL="0" indent="0" algn="ctr" defTabSz="681038">
              <a:lnSpc>
                <a:spcPct val="120000"/>
              </a:lnSpc>
              <a:spcBef>
                <a:spcPts val="600"/>
              </a:spcBef>
              <a:buNone/>
            </a:pPr>
            <a:endParaRPr lang="en-US" sz="6400" b="1" dirty="0" smtClean="0">
              <a:solidFill>
                <a:srgbClr val="404040"/>
              </a:solidFill>
              <a:cs typeface="Arial" panose="020B0604020202020204" pitchFamily="34" charset="0"/>
            </a:endParaRPr>
          </a:p>
          <a:p>
            <a:pPr marL="0" indent="0" algn="ctr" defTabSz="681038">
              <a:lnSpc>
                <a:spcPct val="120000"/>
              </a:lnSpc>
              <a:spcBef>
                <a:spcPts val="600"/>
              </a:spcBef>
              <a:buNone/>
            </a:pPr>
            <a:r>
              <a:rPr lang="en-US" sz="5600" b="1" dirty="0" smtClean="0">
                <a:solidFill>
                  <a:srgbClr val="404040"/>
                </a:solidFill>
                <a:cs typeface="Arial" panose="020B0604020202020204" pitchFamily="34" charset="0"/>
              </a:rPr>
              <a:t>1st  </a:t>
            </a:r>
            <a:r>
              <a:rPr lang="en-US" sz="5600" b="1" dirty="0">
                <a:solidFill>
                  <a:srgbClr val="404040"/>
                </a:solidFill>
                <a:cs typeface="Arial" panose="020B0604020202020204" pitchFamily="34" charset="0"/>
              </a:rPr>
              <a:t>of July of 2024</a:t>
            </a:r>
          </a:p>
          <a:p>
            <a:pPr marL="0" indent="0" algn="r" defTabSz="887413">
              <a:lnSpc>
                <a:spcPct val="120000"/>
              </a:lnSpc>
              <a:spcBef>
                <a:spcPts val="200"/>
              </a:spcBef>
              <a:spcAft>
                <a:spcPts val="300"/>
              </a:spcAft>
              <a:buNone/>
            </a:pPr>
            <a:r>
              <a:rPr lang="en-GB" sz="4800" dirty="0">
                <a:solidFill>
                  <a:schemeClr val="tx1"/>
                </a:solidFill>
                <a:latin typeface="Book Antiqua" panose="02040602050305030304" pitchFamily="18" charset="0"/>
                <a:cs typeface="Arial" panose="020B0604020202020204" pitchFamily="34" charset="0"/>
              </a:rPr>
              <a:t>	</a:t>
            </a:r>
            <a:r>
              <a:rPr lang="en-GB" sz="4800" b="1" dirty="0">
                <a:solidFill>
                  <a:schemeClr val="tx1"/>
                </a:solidFill>
                <a:latin typeface="Book Antiqua" panose="02040602050305030304" pitchFamily="18" charset="0"/>
                <a:cs typeface="Arial" panose="020B0604020202020204" pitchFamily="34" charset="0"/>
              </a:rPr>
              <a:t>		</a:t>
            </a:r>
          </a:p>
          <a:p>
            <a:pPr marL="0" indent="0" algn="r" defTabSz="711200">
              <a:lnSpc>
                <a:spcPct val="120000"/>
              </a:lnSpc>
              <a:spcBef>
                <a:spcPts val="200"/>
              </a:spcBef>
              <a:spcAft>
                <a:spcPts val="300"/>
              </a:spcAft>
              <a:buNone/>
            </a:pPr>
            <a:r>
              <a:rPr lang="en-US" sz="4800" b="1" dirty="0">
                <a:solidFill>
                  <a:schemeClr val="tx1"/>
                </a:solidFill>
                <a:latin typeface="Book Antiqua" panose="02040602050305030304" pitchFamily="18" charset="0"/>
                <a:cs typeface="Arial" panose="020B0604020202020204" pitchFamily="34" charset="0"/>
              </a:rPr>
              <a:t>	</a:t>
            </a:r>
            <a:r>
              <a:rPr lang="en-US" sz="1477" b="1" dirty="0">
                <a:solidFill>
                  <a:schemeClr val="tx1"/>
                </a:solidFill>
                <a:latin typeface="Book Antiqua" panose="02040602050305030304" pitchFamily="18" charset="0"/>
                <a:cs typeface="Arial" panose="020B0604020202020204" pitchFamily="34" charset="0"/>
              </a:rPr>
              <a:t>	</a:t>
            </a:r>
          </a:p>
        </p:txBody>
      </p:sp>
      <p:sp>
        <p:nvSpPr>
          <p:cNvPr id="21" name="Rectangle 20"/>
          <p:cNvSpPr/>
          <p:nvPr/>
        </p:nvSpPr>
        <p:spPr>
          <a:xfrm>
            <a:off x="-1684" y="1036042"/>
            <a:ext cx="9133125" cy="1200329"/>
          </a:xfrm>
          <a:prstGeom prst="rect">
            <a:avLst/>
          </a:prstGeom>
        </p:spPr>
        <p:txBody>
          <a:bodyPr wrap="square">
            <a:spAutoFit/>
          </a:bodyPr>
          <a:lstStyle/>
          <a:p>
            <a:pPr algn="ctr"/>
            <a:r>
              <a:rPr lang="en-US" sz="2400" b="1" dirty="0">
                <a:solidFill>
                  <a:srgbClr val="404040"/>
                </a:solidFill>
                <a:latin typeface="Franklin Gothic Demi Cond" panose="020B0706030402020204" pitchFamily="34" charset="0"/>
                <a:ea typeface="Calibri" panose="020F0502020204030204" pitchFamily="34" charset="0"/>
              </a:rPr>
              <a:t>Governance Reform Fund (GRF) Project</a:t>
            </a:r>
            <a:endParaRPr lang="en-GB" sz="2400" b="1" dirty="0">
              <a:solidFill>
                <a:srgbClr val="404040"/>
              </a:solidFill>
              <a:latin typeface="Franklin Gothic Demi Cond" panose="020B0706030402020204" pitchFamily="34" charset="0"/>
            </a:endParaRPr>
          </a:p>
          <a:p>
            <a:pPr algn="ctr">
              <a:spcBef>
                <a:spcPts val="0"/>
              </a:spcBef>
            </a:pPr>
            <a:r>
              <a:rPr lang="en-US" sz="2400" b="1" dirty="0">
                <a:solidFill>
                  <a:srgbClr val="404040"/>
                </a:solidFill>
                <a:latin typeface="Franklin Gothic Demi Cond" panose="020B0706030402020204" pitchFamily="34" charset="0"/>
              </a:rPr>
              <a:t>Supporting the Government of Georgia in Enhancing Governance </a:t>
            </a:r>
            <a:r>
              <a:rPr lang="ka-GE" sz="2400" b="1" dirty="0">
                <a:solidFill>
                  <a:srgbClr val="404040"/>
                </a:solidFill>
                <a:latin typeface="Franklin Gothic Demi Cond" panose="020B0706030402020204" pitchFamily="34" charset="0"/>
              </a:rPr>
              <a:t>&amp;</a:t>
            </a:r>
            <a:r>
              <a:rPr lang="en-US" sz="2400" b="1" dirty="0">
                <a:solidFill>
                  <a:srgbClr val="404040"/>
                </a:solidFill>
                <a:latin typeface="Franklin Gothic Demi Cond" panose="020B0706030402020204" pitchFamily="34" charset="0"/>
              </a:rPr>
              <a:t> Policies for a Transition to a Circular Economy</a:t>
            </a:r>
            <a:endParaRPr lang="en-US" sz="4400" b="1" dirty="0">
              <a:solidFill>
                <a:srgbClr val="404040"/>
              </a:solidFill>
              <a:latin typeface="Franklin Gothic Demi Cond" panose="020B0706030402020204" pitchFamily="34" charset="0"/>
            </a:endParaRPr>
          </a:p>
        </p:txBody>
      </p:sp>
      <p:pic>
        <p:nvPicPr>
          <p:cNvPr id="2051" name="Picture 8" descr="Graphical user interface, applicati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739" y="1952"/>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 descr="Icon&#10;&#10;Description automatically generat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1013" y="227416"/>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descr="GEO, my sm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1762" y="123695"/>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descr="logo orkisis_new_new-p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6674" y="136096"/>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627261" y="-3211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p:cNvSpPr>
            <a:spLocks noChangeArrowheads="1"/>
          </p:cNvSpPr>
          <p:nvPr/>
        </p:nvSpPr>
        <p:spPr bwMode="auto">
          <a:xfrm>
            <a:off x="627261" y="1360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3" name="Straight Connector 22"/>
          <p:cNvCxnSpPr/>
          <p:nvPr/>
        </p:nvCxnSpPr>
        <p:spPr>
          <a:xfrm>
            <a:off x="1" y="2545070"/>
            <a:ext cx="9151326" cy="0"/>
          </a:xfrm>
          <a:prstGeom prst="line">
            <a:avLst/>
          </a:prstGeom>
          <a:ln w="60325" cmpd="thickThin">
            <a:solidFill>
              <a:srgbClr val="404040"/>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5506"/>
      </p:ext>
    </p:extLst>
  </p:cSld>
  <p:clrMapOvr>
    <a:masterClrMapping/>
  </p:clrMapOvr>
  <p:transition spd="med">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F52139-4943-4CD3-8147-E1D4254193B1}"/>
              </a:ext>
            </a:extLst>
          </p:cNvPr>
          <p:cNvSpPr>
            <a:spLocks noGrp="1"/>
          </p:cNvSpPr>
          <p:nvPr>
            <p:ph idx="1"/>
          </p:nvPr>
        </p:nvSpPr>
        <p:spPr>
          <a:xfrm>
            <a:off x="457200" y="1124744"/>
            <a:ext cx="8229600" cy="5102029"/>
          </a:xfrm>
        </p:spPr>
        <p:txBody>
          <a:bodyPr/>
          <a:lstStyle/>
          <a:p>
            <a:pPr marL="0" indent="0" algn="just">
              <a:buNone/>
            </a:pPr>
            <a:r>
              <a:rPr lang="en-GB" sz="1600" dirty="0"/>
              <a:t>To develop a roadmap and then a strategy and action plan for the transition to a circular economy model, it is necessary, first of all, to describe the general structure of the Georgian economy, its features that determine the current level of circularity and prospects for the development of circular models. Naturally, the description should reflect the specifics of Georgia's economic structure. </a:t>
            </a:r>
          </a:p>
          <a:p>
            <a:pPr marL="0" indent="0" algn="just">
              <a:buNone/>
            </a:pPr>
            <a:r>
              <a:rPr lang="en-GB" sz="1600" dirty="0"/>
              <a:t>At the same time, it is important to take into account that: </a:t>
            </a:r>
          </a:p>
          <a:p>
            <a:pPr algn="just"/>
            <a:r>
              <a:rPr lang="en-GB" sz="1600" dirty="0" smtClean="0"/>
              <a:t>The </a:t>
            </a:r>
            <a:r>
              <a:rPr lang="en-GB" sz="1600" dirty="0"/>
              <a:t>circular economy model is not limited to the issue of waste reduction and recycling, but also includes optimization of resource management, material consumption and energy consumption. </a:t>
            </a:r>
          </a:p>
          <a:p>
            <a:pPr algn="just"/>
            <a:r>
              <a:rPr lang="en-GB" sz="1600" dirty="0"/>
              <a:t>Any changes that lead to an increase or preservation of the contribution to GDP, while reducing the consumption of materials and energy and the natural resources used (land, water, minerals, etc.), should be considered as a shift towards the circular model. </a:t>
            </a:r>
          </a:p>
          <a:p>
            <a:pPr algn="just"/>
            <a:r>
              <a:rPr lang="en-GB" sz="1600" dirty="0"/>
              <a:t>The ultimate goal of preliminary assessments of the economic structure is to identify possible types of interventions that are practically feasible and at relatively low cost of material and human resources, would achieve maximum results in terms of increasing the level of circularity.</a:t>
            </a:r>
            <a:endParaRPr lang="ka-GE" sz="1600" dirty="0"/>
          </a:p>
          <a:p>
            <a:endParaRPr lang="ka-GE" dirty="0"/>
          </a:p>
        </p:txBody>
      </p:sp>
      <p:sp>
        <p:nvSpPr>
          <p:cNvPr id="3" name="Title 2">
            <a:extLst>
              <a:ext uri="{FF2B5EF4-FFF2-40B4-BE49-F238E27FC236}">
                <a16:creationId xmlns:a16="http://schemas.microsoft.com/office/drawing/2014/main" id="{65F9C957-7E90-4F81-9D24-A6B1A0838AFA}"/>
              </a:ext>
            </a:extLst>
          </p:cNvPr>
          <p:cNvSpPr>
            <a:spLocks noGrp="1"/>
          </p:cNvSpPr>
          <p:nvPr>
            <p:ph type="ctrTitle"/>
          </p:nvPr>
        </p:nvSpPr>
        <p:spPr>
          <a:xfrm>
            <a:off x="0" y="0"/>
            <a:ext cx="9144000" cy="775243"/>
          </a:xfrm>
        </p:spPr>
        <p:txBody>
          <a:bodyPr lIns="548640" tIns="252000"/>
          <a:lstStyle/>
          <a:p>
            <a:pPr algn="l"/>
            <a:r>
              <a:rPr lang="en-US" dirty="0"/>
              <a:t>CE Strategy and Road Map</a:t>
            </a:r>
            <a:endParaRPr lang="ka-GE" dirty="0"/>
          </a:p>
        </p:txBody>
      </p:sp>
    </p:spTree>
    <p:extLst>
      <p:ext uri="{BB962C8B-B14F-4D97-AF65-F5344CB8AC3E}">
        <p14:creationId xmlns:p14="http://schemas.microsoft.com/office/powerpoint/2010/main" val="2725751475"/>
      </p:ext>
    </p:extLst>
  </p:cSld>
  <p:clrMapOvr>
    <a:masterClrMapping/>
  </p:clrMapOvr>
  <p:transition spd="med">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E92C19-1346-4839-A215-27FD0A38AB8D}"/>
              </a:ext>
            </a:extLst>
          </p:cNvPr>
          <p:cNvSpPr>
            <a:spLocks noGrp="1"/>
          </p:cNvSpPr>
          <p:nvPr>
            <p:ph idx="1"/>
          </p:nvPr>
        </p:nvSpPr>
        <p:spPr>
          <a:xfrm>
            <a:off x="457200" y="1124744"/>
            <a:ext cx="8363272" cy="3528392"/>
          </a:xfrm>
        </p:spPr>
        <p:txBody>
          <a:bodyPr/>
          <a:lstStyle/>
          <a:p>
            <a:pPr lvl="0" algn="just"/>
            <a:r>
              <a:rPr lang="en-GB" sz="1600" dirty="0"/>
              <a:t>Agriculture is the leading sector of the economy in Georgia by its input in GDP and number of employees</a:t>
            </a:r>
            <a:endParaRPr lang="ka-GE" sz="1600" dirty="0"/>
          </a:p>
          <a:p>
            <a:pPr lvl="0" algn="just"/>
            <a:r>
              <a:rPr lang="en-GB" sz="1600" dirty="0"/>
              <a:t>About 60% of production belongs to the food industry, 11% falls on the manufacturing of mineral fertilizers and 17% on the production of base metals</a:t>
            </a:r>
            <a:endParaRPr lang="ka-GE" sz="1600" dirty="0"/>
          </a:p>
          <a:p>
            <a:pPr lvl="0" algn="just"/>
            <a:r>
              <a:rPr lang="en-GB" sz="1600" dirty="0"/>
              <a:t>Machinery and equipment, computers and telephones, household items and household chemicals are produced in extremely small quantities and are mainly imported</a:t>
            </a:r>
            <a:endParaRPr lang="ka-GE" sz="1600" dirty="0"/>
          </a:p>
          <a:p>
            <a:pPr lvl="0" algn="just"/>
            <a:r>
              <a:rPr lang="en-GB" sz="1600" dirty="0"/>
              <a:t>Wholesale and retail trade provides input to GDP equal to 15.6%</a:t>
            </a:r>
            <a:endParaRPr lang="ka-GE" sz="1600" dirty="0"/>
          </a:p>
          <a:p>
            <a:pPr lvl="0" algn="just"/>
            <a:r>
              <a:rPr lang="en-GB" sz="1600" dirty="0"/>
              <a:t>Tourism is an essential branch of the economy: in the statistical tables, tourism is not singled out as a separate type of activity, but indicators related to tourism are indirectly reflected in the nomination Accommodation and food service activities</a:t>
            </a:r>
            <a:endParaRPr lang="ka-GE" sz="1600" dirty="0"/>
          </a:p>
          <a:p>
            <a:pPr algn="just"/>
            <a:endParaRPr lang="ka-GE" dirty="0"/>
          </a:p>
        </p:txBody>
      </p:sp>
      <p:sp>
        <p:nvSpPr>
          <p:cNvPr id="3" name="Title 2">
            <a:extLst>
              <a:ext uri="{FF2B5EF4-FFF2-40B4-BE49-F238E27FC236}">
                <a16:creationId xmlns:a16="http://schemas.microsoft.com/office/drawing/2014/main" id="{CBC5B657-AAAE-43F8-907A-C13C1808962A}"/>
              </a:ext>
            </a:extLst>
          </p:cNvPr>
          <p:cNvSpPr>
            <a:spLocks noGrp="1"/>
          </p:cNvSpPr>
          <p:nvPr>
            <p:ph type="ctrTitle"/>
          </p:nvPr>
        </p:nvSpPr>
        <p:spPr>
          <a:xfrm>
            <a:off x="0" y="0"/>
            <a:ext cx="9144000" cy="620688"/>
          </a:xfrm>
        </p:spPr>
        <p:txBody>
          <a:bodyPr lIns="548640" tIns="252000"/>
          <a:lstStyle/>
          <a:p>
            <a:pPr algn="l"/>
            <a:r>
              <a:rPr lang="en-US" dirty="0"/>
              <a:t>Specific Features of Georgia’s Economy</a:t>
            </a:r>
            <a:endParaRPr lang="ka-GE"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76739" y="4677494"/>
            <a:ext cx="3367261" cy="2032066"/>
          </a:xfrm>
          <a:prstGeom prst="rect">
            <a:avLst/>
          </a:prstGeom>
        </p:spPr>
      </p:pic>
      <p:sp>
        <p:nvSpPr>
          <p:cNvPr id="8" name="Rectangle 7"/>
          <p:cNvSpPr/>
          <p:nvPr/>
        </p:nvSpPr>
        <p:spPr>
          <a:xfrm>
            <a:off x="457200" y="4837638"/>
            <a:ext cx="4906888" cy="1554272"/>
          </a:xfrm>
          <a:prstGeom prst="rect">
            <a:avLst/>
          </a:prstGeom>
        </p:spPr>
        <p:txBody>
          <a:bodyPr wrap="square">
            <a:spAutoFit/>
          </a:bodyPr>
          <a:lstStyle/>
          <a:p>
            <a:pPr marL="278598" lvl="0" indent="-278598" algn="just">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Construction is another sector that provides significant input in GDP during the last years. In 2023 this input was equal to 7.9%.</a:t>
            </a:r>
            <a:endParaRPr lang="ka-GE" sz="1600" dirty="0">
              <a:solidFill>
                <a:srgbClr val="404040"/>
              </a:solidFill>
              <a:cs typeface="+mn-cs"/>
            </a:endParaRPr>
          </a:p>
          <a:p>
            <a:pPr marL="278598" lvl="0" indent="-278598" algn="just">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Agriculture, trading and constructions represent the sectors, which engages most part of employees </a:t>
            </a:r>
            <a:endParaRPr lang="ka-GE" sz="1600" dirty="0">
              <a:solidFill>
                <a:srgbClr val="404040"/>
              </a:solidFill>
              <a:cs typeface="+mn-cs"/>
            </a:endParaRPr>
          </a:p>
        </p:txBody>
      </p:sp>
    </p:spTree>
    <p:extLst>
      <p:ext uri="{BB962C8B-B14F-4D97-AF65-F5344CB8AC3E}">
        <p14:creationId xmlns:p14="http://schemas.microsoft.com/office/powerpoint/2010/main" val="3554998608"/>
      </p:ext>
    </p:extLst>
  </p:cSld>
  <p:clrMapOvr>
    <a:masterClrMapping/>
  </p:clrMapOvr>
  <p:transition spd="med">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F1E8C-3606-4F73-BC41-412C32D18E54}"/>
              </a:ext>
            </a:extLst>
          </p:cNvPr>
          <p:cNvSpPr>
            <a:spLocks noGrp="1"/>
          </p:cNvSpPr>
          <p:nvPr>
            <p:ph idx="1"/>
          </p:nvPr>
        </p:nvSpPr>
        <p:spPr>
          <a:xfrm>
            <a:off x="1619672" y="1523151"/>
            <a:ext cx="7200800" cy="4464496"/>
          </a:xfrm>
        </p:spPr>
        <p:txBody>
          <a:bodyPr/>
          <a:lstStyle/>
          <a:p>
            <a:pPr algn="just"/>
            <a:r>
              <a:rPr lang="en-GB" sz="1600" dirty="0"/>
              <a:t>The extremely low level of manufacturing goods and products other than agriculture products results that the actions aiming increasing durability and life span of the products are not directly applicable in Georgia and could be taken into account only in trading schemes, via participation in international CE platforms. </a:t>
            </a:r>
            <a:endParaRPr lang="ka-GE" sz="1600" dirty="0"/>
          </a:p>
          <a:p>
            <a:pPr algn="just"/>
            <a:r>
              <a:rPr lang="en-GB" sz="1600" dirty="0"/>
              <a:t>The unusually high level of losses in gas distribution networks and power transmission lines makes it efficient and significant in terms of increasing circularity the actions aimed on rehabilitation of infrastructure and minimization of losses and GHG emissions.</a:t>
            </a:r>
            <a:endParaRPr lang="ka-GE" sz="1600" dirty="0"/>
          </a:p>
          <a:p>
            <a:pPr algn="just"/>
            <a:r>
              <a:rPr lang="en-GB" sz="1600" dirty="0"/>
              <a:t>The improper management of pastures and deterioration of the old irrigation systems makes it important to improve the resource management systems. This is assumed that improvements in this field will enable to increase the material productivity and input in GDP without using new land resources.</a:t>
            </a:r>
            <a:endParaRPr lang="ka-GE" sz="1600" dirty="0"/>
          </a:p>
          <a:p>
            <a:pPr algn="just"/>
            <a:r>
              <a:rPr lang="en-GB" sz="1600" dirty="0"/>
              <a:t>The waste recycling in different sectors is not well established practice and provides a space for further improvements. Thus, the actions aimed on waste collection, recycling and recovery of materials are among the priority activities to increase circularity.</a:t>
            </a:r>
            <a:endParaRPr lang="ka-GE" sz="1600" dirty="0"/>
          </a:p>
          <a:p>
            <a:pPr algn="just"/>
            <a:endParaRPr lang="ka-GE" dirty="0"/>
          </a:p>
        </p:txBody>
      </p:sp>
      <p:sp>
        <p:nvSpPr>
          <p:cNvPr id="3" name="Title 2">
            <a:extLst>
              <a:ext uri="{FF2B5EF4-FFF2-40B4-BE49-F238E27FC236}">
                <a16:creationId xmlns:a16="http://schemas.microsoft.com/office/drawing/2014/main" id="{8117F6A9-82DE-44CF-8BFA-F5F1B99B98E2}"/>
              </a:ext>
            </a:extLst>
          </p:cNvPr>
          <p:cNvSpPr>
            <a:spLocks noGrp="1"/>
          </p:cNvSpPr>
          <p:nvPr>
            <p:ph type="ctrTitle"/>
          </p:nvPr>
        </p:nvSpPr>
        <p:spPr>
          <a:xfrm>
            <a:off x="0" y="0"/>
            <a:ext cx="9144000" cy="775243"/>
          </a:xfrm>
        </p:spPr>
        <p:txBody>
          <a:bodyPr lIns="548640" tIns="252000"/>
          <a:lstStyle/>
          <a:p>
            <a:pPr algn="l"/>
            <a:r>
              <a:rPr lang="en-US" dirty="0"/>
              <a:t>Specific Features of Georgia’s Economy</a:t>
            </a:r>
            <a:endParaRPr lang="ka-GE"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5536" y="1519743"/>
            <a:ext cx="914400" cy="1002843"/>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452" y="4193576"/>
            <a:ext cx="914400" cy="914400"/>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5536" y="2924944"/>
            <a:ext cx="914400" cy="866274"/>
          </a:xfrm>
          <a:prstGeom prst="rect">
            <a:avLst/>
          </a:prstGeom>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452" y="5500402"/>
            <a:ext cx="914400" cy="828093"/>
          </a:xfrm>
          <a:prstGeom prst="rect">
            <a:avLst/>
          </a:prstGeom>
        </p:spPr>
      </p:pic>
    </p:spTree>
    <p:extLst>
      <p:ext uri="{BB962C8B-B14F-4D97-AF65-F5344CB8AC3E}">
        <p14:creationId xmlns:p14="http://schemas.microsoft.com/office/powerpoint/2010/main" val="3336143175"/>
      </p:ext>
    </p:extLst>
  </p:cSld>
  <p:clrMapOvr>
    <a:masterClrMapping/>
  </p:clrMapOvr>
  <p:transition spd="med">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lIns="548640" tIns="252000"/>
          <a:lstStyle/>
          <a:p>
            <a:pPr algn="l"/>
            <a:r>
              <a:rPr lang="en-US" dirty="0"/>
              <a:t>Basic Outcomes of Mapping</a:t>
            </a:r>
            <a:endParaRPr lang="en-GB" dirty="0"/>
          </a:p>
        </p:txBody>
      </p:sp>
      <p:sp>
        <p:nvSpPr>
          <p:cNvPr id="4" name="Rectangle 3"/>
          <p:cNvSpPr/>
          <p:nvPr/>
        </p:nvSpPr>
        <p:spPr>
          <a:xfrm>
            <a:off x="551225" y="1613706"/>
            <a:ext cx="5472608" cy="2862322"/>
          </a:xfrm>
          <a:prstGeom prst="rect">
            <a:avLst/>
          </a:prstGeom>
        </p:spPr>
        <p:txBody>
          <a:bodyPr wrap="square">
            <a:spAutoFit/>
          </a:bodyPr>
          <a:lstStyle/>
          <a:p>
            <a:pPr>
              <a:spcBef>
                <a:spcPts val="1200"/>
              </a:spcBef>
              <a:spcAft>
                <a:spcPts val="1200"/>
              </a:spcAft>
            </a:pPr>
            <a:r>
              <a:rPr lang="en-US" sz="2400" dirty="0">
                <a:solidFill>
                  <a:srgbClr val="404040"/>
                </a:solidFill>
                <a:latin typeface="Franklin Gothic Book" panose="020B0503020102020204" pitchFamily="34" charset="0"/>
              </a:rPr>
              <a:t>Basic outcomes of Mapping Circularity in Georgia: </a:t>
            </a:r>
            <a:endParaRPr lang="en-US" sz="2400" dirty="0" smtClean="0">
              <a:solidFill>
                <a:srgbClr val="404040"/>
              </a:solidFill>
              <a:latin typeface="Franklin Gothic Book" panose="020B0503020102020204" pitchFamily="34" charset="0"/>
            </a:endParaRPr>
          </a:p>
          <a:p>
            <a:pPr marL="285750" indent="-285750">
              <a:spcBef>
                <a:spcPts val="1200"/>
              </a:spcBef>
              <a:spcAft>
                <a:spcPts val="1200"/>
              </a:spcAft>
              <a:buFont typeface="Wingdings" panose="05000000000000000000" pitchFamily="2" charset="2"/>
              <a:buChar char="§"/>
            </a:pPr>
            <a:r>
              <a:rPr lang="en-US" sz="2400" dirty="0" smtClean="0">
                <a:solidFill>
                  <a:srgbClr val="404040"/>
                </a:solidFill>
                <a:latin typeface="Franklin Gothic Book" panose="020B0503020102020204" pitchFamily="34" charset="0"/>
              </a:rPr>
              <a:t>Priority </a:t>
            </a:r>
            <a:r>
              <a:rPr lang="en-US" sz="2400" dirty="0">
                <a:solidFill>
                  <a:srgbClr val="404040"/>
                </a:solidFill>
                <a:latin typeface="Franklin Gothic Book" panose="020B0503020102020204" pitchFamily="34" charset="0"/>
              </a:rPr>
              <a:t>Sectors</a:t>
            </a:r>
          </a:p>
          <a:p>
            <a:pPr marL="285750" indent="-285750">
              <a:spcBef>
                <a:spcPts val="1200"/>
              </a:spcBef>
              <a:spcAft>
                <a:spcPts val="1200"/>
              </a:spcAft>
              <a:buFont typeface="Wingdings" panose="05000000000000000000" pitchFamily="2" charset="2"/>
              <a:buChar char="§"/>
            </a:pPr>
            <a:r>
              <a:rPr lang="en-US" sz="2400" dirty="0">
                <a:solidFill>
                  <a:srgbClr val="404040"/>
                </a:solidFill>
                <a:latin typeface="Franklin Gothic Book" panose="020B0503020102020204" pitchFamily="34" charset="0"/>
              </a:rPr>
              <a:t>Clustering Sectors</a:t>
            </a:r>
          </a:p>
          <a:p>
            <a:pPr marL="285750" indent="-285750">
              <a:spcBef>
                <a:spcPts val="1200"/>
              </a:spcBef>
              <a:spcAft>
                <a:spcPts val="1200"/>
              </a:spcAft>
              <a:buFont typeface="Wingdings" panose="05000000000000000000" pitchFamily="2" charset="2"/>
              <a:buChar char="§"/>
            </a:pPr>
            <a:r>
              <a:rPr lang="en-US" sz="2400" dirty="0">
                <a:solidFill>
                  <a:srgbClr val="404040"/>
                </a:solidFill>
                <a:latin typeface="Franklin Gothic Book" panose="020B0503020102020204" pitchFamily="34" charset="0"/>
              </a:rPr>
              <a:t>Updated Clustering</a:t>
            </a:r>
          </a:p>
        </p:txBody>
      </p:sp>
      <p:pic>
        <p:nvPicPr>
          <p:cNvPr id="5" name="Picture 6" descr="IV Organics – Total Plant Health Products and Tip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3833" y="1597770"/>
            <a:ext cx="3120167" cy="312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59137"/>
      </p:ext>
    </p:extLst>
  </p:cSld>
  <p:clrMapOvr>
    <a:masterClrMapping/>
  </p:clrMapOvr>
  <p:transition spd="med">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3C56F-F83B-CF99-A540-D177E26E7F59}"/>
              </a:ext>
            </a:extLst>
          </p:cNvPr>
          <p:cNvSpPr>
            <a:spLocks noGrp="1"/>
          </p:cNvSpPr>
          <p:nvPr>
            <p:ph type="ctrTitle"/>
          </p:nvPr>
        </p:nvSpPr>
        <p:spPr>
          <a:xfrm>
            <a:off x="0" y="0"/>
            <a:ext cx="9144000" cy="692696"/>
          </a:xfrm>
        </p:spPr>
        <p:txBody>
          <a:bodyPr lIns="365760" tIns="0"/>
          <a:lstStyle/>
          <a:p>
            <a:pPr algn="l"/>
            <a:r>
              <a:rPr lang="en-US" dirty="0">
                <a:solidFill>
                  <a:srgbClr val="508927"/>
                </a:solidFill>
                <a:latin typeface="Franklin Gothic Demi Cond" panose="020B0706030402020204" pitchFamily="34" charset="0"/>
              </a:rPr>
              <a:t>Basic outcomes of Mapping Circularity in Georgia</a:t>
            </a:r>
            <a:endParaRPr lang="en-GB" dirty="0">
              <a:solidFill>
                <a:srgbClr val="508927"/>
              </a:solidFill>
              <a:latin typeface="Franklin Gothic Demi Cond" panose="020B0706030402020204" pitchFamily="34" charset="0"/>
            </a:endParaRPr>
          </a:p>
        </p:txBody>
      </p:sp>
      <p:sp>
        <p:nvSpPr>
          <p:cNvPr id="6" name="Content Placeholder 1">
            <a:extLst>
              <a:ext uri="{FF2B5EF4-FFF2-40B4-BE49-F238E27FC236}">
                <a16:creationId xmlns:a16="http://schemas.microsoft.com/office/drawing/2014/main" id="{9887C4C3-012B-C639-034D-FCDFA04E3D94}"/>
              </a:ext>
            </a:extLst>
          </p:cNvPr>
          <p:cNvSpPr>
            <a:spLocks noGrp="1"/>
          </p:cNvSpPr>
          <p:nvPr>
            <p:ph sz="half" idx="1"/>
          </p:nvPr>
        </p:nvSpPr>
        <p:spPr>
          <a:xfrm>
            <a:off x="395536" y="1196752"/>
            <a:ext cx="4038600" cy="5319300"/>
          </a:xfrm>
          <a:ln w="22225">
            <a:solidFill>
              <a:srgbClr val="7F7F7F"/>
            </a:solidFill>
          </a:ln>
        </p:spPr>
        <p:txBody>
          <a:bodyPr/>
          <a:lstStyle/>
          <a:p>
            <a:pPr marL="0" lvl="0" indent="0">
              <a:buNone/>
            </a:pPr>
            <a:r>
              <a:rPr lang="en-GB" sz="1600" b="1" dirty="0"/>
              <a:t>Agriculture, fishing and Manufacture of Food Products</a:t>
            </a:r>
            <a:endParaRPr lang="ka-GE" sz="1600" b="1" dirty="0"/>
          </a:p>
          <a:p>
            <a:pPr lvl="0">
              <a:spcBef>
                <a:spcPts val="600"/>
              </a:spcBef>
            </a:pPr>
            <a:r>
              <a:rPr lang="en-GB" sz="1600" dirty="0"/>
              <a:t>Annual crop production (agriculture) </a:t>
            </a:r>
            <a:endParaRPr lang="ka-GE" sz="1600" dirty="0"/>
          </a:p>
          <a:p>
            <a:pPr lvl="0">
              <a:spcBef>
                <a:spcPts val="600"/>
              </a:spcBef>
            </a:pPr>
            <a:r>
              <a:rPr lang="en-GB" sz="1600" dirty="0"/>
              <a:t>Permanent crop production and manufacture of food products (agriculture)</a:t>
            </a:r>
            <a:endParaRPr lang="ka-GE" sz="1600" dirty="0"/>
          </a:p>
          <a:p>
            <a:pPr lvl="0">
              <a:spcBef>
                <a:spcPts val="600"/>
              </a:spcBef>
            </a:pPr>
            <a:r>
              <a:rPr lang="en-GB" sz="1600" dirty="0"/>
              <a:t>Grape cultivation and wine making</a:t>
            </a:r>
            <a:endParaRPr lang="ka-GE" sz="1600" dirty="0"/>
          </a:p>
          <a:p>
            <a:pPr lvl="0">
              <a:spcBef>
                <a:spcPts val="600"/>
              </a:spcBef>
            </a:pPr>
            <a:r>
              <a:rPr lang="en-GB" sz="1600" dirty="0"/>
              <a:t>Animal husbandry and manufacture of food products</a:t>
            </a:r>
            <a:endParaRPr lang="ka-GE" sz="1600" dirty="0"/>
          </a:p>
          <a:p>
            <a:pPr lvl="0">
              <a:spcBef>
                <a:spcPts val="600"/>
              </a:spcBef>
            </a:pPr>
            <a:r>
              <a:rPr lang="en-GB" sz="1600" dirty="0"/>
              <a:t>Fishery and fish processing</a:t>
            </a:r>
            <a:endParaRPr lang="ka-GE" sz="1600" dirty="0"/>
          </a:p>
          <a:p>
            <a:pPr marL="0" lvl="0" indent="0">
              <a:buNone/>
            </a:pPr>
            <a:r>
              <a:rPr lang="en-GB" sz="1600" b="1" dirty="0"/>
              <a:t>Forestry, logging and Manufacture of Wood Products</a:t>
            </a:r>
            <a:endParaRPr lang="ka-GE" sz="1600" b="1" dirty="0"/>
          </a:p>
          <a:p>
            <a:pPr lvl="0">
              <a:spcBef>
                <a:spcPts val="600"/>
              </a:spcBef>
            </a:pPr>
            <a:r>
              <a:rPr lang="en-GB" sz="1600" dirty="0"/>
              <a:t>Forestry and logging </a:t>
            </a:r>
            <a:endParaRPr lang="ka-GE" sz="1600" dirty="0"/>
          </a:p>
          <a:p>
            <a:pPr lvl="0">
              <a:spcBef>
                <a:spcPts val="600"/>
              </a:spcBef>
            </a:pPr>
            <a:r>
              <a:rPr lang="en-GB" sz="1600" dirty="0"/>
              <a:t>Manufacture of wood products</a:t>
            </a:r>
            <a:endParaRPr lang="ka-GE" sz="1600" dirty="0"/>
          </a:p>
          <a:p>
            <a:pPr marL="0" indent="0">
              <a:buNone/>
            </a:pPr>
            <a:endParaRPr lang="en-GB" dirty="0">
              <a:solidFill>
                <a:srgbClr val="404040"/>
              </a:solidFill>
            </a:endParaRPr>
          </a:p>
        </p:txBody>
      </p:sp>
      <p:sp>
        <p:nvSpPr>
          <p:cNvPr id="7" name="Content Placeholder 2">
            <a:extLst>
              <a:ext uri="{FF2B5EF4-FFF2-40B4-BE49-F238E27FC236}">
                <a16:creationId xmlns:a16="http://schemas.microsoft.com/office/drawing/2014/main" id="{1D8EFC5C-C839-602E-ADF3-E13296C0B833}"/>
              </a:ext>
            </a:extLst>
          </p:cNvPr>
          <p:cNvSpPr>
            <a:spLocks noGrp="1"/>
          </p:cNvSpPr>
          <p:nvPr>
            <p:ph sz="half" idx="2"/>
          </p:nvPr>
        </p:nvSpPr>
        <p:spPr>
          <a:xfrm>
            <a:off x="4860032" y="1196752"/>
            <a:ext cx="4038600" cy="5319300"/>
          </a:xfrm>
          <a:ln w="22225">
            <a:solidFill>
              <a:srgbClr val="7F7F7F"/>
            </a:solidFill>
          </a:ln>
        </p:spPr>
        <p:txBody>
          <a:bodyPr/>
          <a:lstStyle/>
          <a:p>
            <a:r>
              <a:rPr lang="en-GB" sz="1600" dirty="0"/>
              <a:t>Mining and quarrying (except oil and gas)</a:t>
            </a:r>
            <a:endParaRPr lang="ka-GE" sz="1600" dirty="0"/>
          </a:p>
          <a:p>
            <a:pPr lvl="0"/>
            <a:r>
              <a:rPr lang="en-GB" sz="1600" dirty="0"/>
              <a:t>Construction</a:t>
            </a:r>
            <a:endParaRPr lang="ka-GE" sz="1600" dirty="0"/>
          </a:p>
          <a:p>
            <a:pPr lvl="0"/>
            <a:r>
              <a:rPr lang="en-GB" sz="1600" dirty="0"/>
              <a:t>Manufacture of basic metals</a:t>
            </a:r>
            <a:endParaRPr lang="ka-GE" sz="1600" dirty="0"/>
          </a:p>
          <a:p>
            <a:pPr lvl="0"/>
            <a:r>
              <a:rPr lang="en-GB" sz="1600" dirty="0"/>
              <a:t>Manufacture of other goods and products</a:t>
            </a:r>
            <a:endParaRPr lang="ka-GE" sz="1600" dirty="0"/>
          </a:p>
          <a:p>
            <a:pPr lvl="0"/>
            <a:r>
              <a:rPr lang="en-GB" sz="1600" dirty="0"/>
              <a:t>Electric power generation, transmission and distribution/ Manufacture of gas; distribution of gaseous through mains</a:t>
            </a:r>
            <a:endParaRPr lang="ka-GE" sz="1600" dirty="0"/>
          </a:p>
          <a:p>
            <a:pPr lvl="0"/>
            <a:r>
              <a:rPr lang="en-GB" sz="1600" dirty="0"/>
              <a:t>Waste collection, treatment and disposal activities; Waste utilization, remediation and other waste management services</a:t>
            </a:r>
            <a:endParaRPr lang="ka-GE" sz="1600" dirty="0"/>
          </a:p>
          <a:p>
            <a:pPr lvl="0"/>
            <a:r>
              <a:rPr lang="en-GB" sz="1600" dirty="0"/>
              <a:t>Wholesale and retail trade</a:t>
            </a:r>
            <a:endParaRPr lang="ka-GE" sz="1600" dirty="0"/>
          </a:p>
          <a:p>
            <a:pPr lvl="0"/>
            <a:r>
              <a:rPr lang="en-GB" sz="1600" dirty="0"/>
              <a:t>Transportation and storage</a:t>
            </a:r>
            <a:endParaRPr lang="ka-GE" sz="1600" dirty="0"/>
          </a:p>
          <a:p>
            <a:r>
              <a:rPr lang="en-GB" sz="1600" dirty="0"/>
              <a:t>Tourism, accommodation and food service activities</a:t>
            </a:r>
            <a:endParaRPr lang="en-GB" sz="1600" dirty="0">
              <a:solidFill>
                <a:srgbClr val="404040"/>
              </a:solidFill>
            </a:endParaRPr>
          </a:p>
        </p:txBody>
      </p:sp>
      <p:sp>
        <p:nvSpPr>
          <p:cNvPr id="2" name="Rectangle 1"/>
          <p:cNvSpPr/>
          <p:nvPr/>
        </p:nvSpPr>
        <p:spPr>
          <a:xfrm>
            <a:off x="323528" y="706448"/>
            <a:ext cx="8496944" cy="369332"/>
          </a:xfrm>
          <a:prstGeom prst="rect">
            <a:avLst/>
          </a:prstGeom>
        </p:spPr>
        <p:txBody>
          <a:bodyPr wrap="square">
            <a:spAutoFit/>
          </a:bodyPr>
          <a:lstStyle/>
          <a:p>
            <a:r>
              <a:rPr lang="en-US" b="1" dirty="0">
                <a:solidFill>
                  <a:srgbClr val="404040"/>
                </a:solidFill>
                <a:latin typeface="Franklin Gothic Book" panose="020B0503020102020204" pitchFamily="34" charset="0"/>
              </a:rPr>
              <a:t>Priority Sectors for Circular Economy</a:t>
            </a:r>
          </a:p>
        </p:txBody>
      </p:sp>
    </p:spTree>
    <p:extLst>
      <p:ext uri="{BB962C8B-B14F-4D97-AF65-F5344CB8AC3E}">
        <p14:creationId xmlns:p14="http://schemas.microsoft.com/office/powerpoint/2010/main" val="1036613660"/>
      </p:ext>
    </p:extLst>
  </p:cSld>
  <p:clrMapOvr>
    <a:masterClrMapping/>
  </p:clrMapOvr>
  <p:transition spd="med">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31B53-281F-4886-BB49-0F59BA149570}"/>
              </a:ext>
            </a:extLst>
          </p:cNvPr>
          <p:cNvSpPr>
            <a:spLocks noGrp="1"/>
          </p:cNvSpPr>
          <p:nvPr>
            <p:ph idx="1"/>
          </p:nvPr>
        </p:nvSpPr>
        <p:spPr>
          <a:xfrm>
            <a:off x="467544" y="836712"/>
            <a:ext cx="8229600" cy="5832648"/>
          </a:xfrm>
        </p:spPr>
        <p:txBody>
          <a:bodyPr/>
          <a:lstStyle/>
          <a:p>
            <a:pPr marL="0" lvl="0" indent="0">
              <a:buNone/>
            </a:pPr>
            <a:r>
              <a:rPr lang="en-GB" sz="1400" b="1" dirty="0"/>
              <a:t>1. Types of priority actions aimed at implementing the principles of the circular economy:</a:t>
            </a:r>
            <a:endParaRPr lang="ka-GE" sz="1400" b="1" dirty="0"/>
          </a:p>
          <a:p>
            <a:pPr lvl="0"/>
            <a:r>
              <a:rPr lang="en-GB" sz="1400" dirty="0"/>
              <a:t>Reuse of products, recovery of materials or recycling of waste</a:t>
            </a:r>
            <a:endParaRPr lang="ka-GE" sz="1400" dirty="0"/>
          </a:p>
          <a:p>
            <a:pPr lvl="0"/>
            <a:r>
              <a:rPr lang="en-GB" sz="1400" dirty="0"/>
              <a:t>Reduction of material and energy losses</a:t>
            </a:r>
            <a:endParaRPr lang="ka-GE" sz="1400" dirty="0"/>
          </a:p>
          <a:p>
            <a:pPr lvl="0"/>
            <a:r>
              <a:rPr lang="en-GB" sz="1400" dirty="0"/>
              <a:t>Efficient use of resources</a:t>
            </a:r>
            <a:endParaRPr lang="ka-GE" sz="1400" dirty="0"/>
          </a:p>
          <a:p>
            <a:pPr lvl="0"/>
            <a:r>
              <a:rPr lang="en-GB" sz="1400" dirty="0"/>
              <a:t>Reducing the amount of waste by ensuring the supply of spare parts and repair services</a:t>
            </a:r>
            <a:endParaRPr lang="ka-GE" sz="1400" dirty="0"/>
          </a:p>
          <a:p>
            <a:pPr lvl="0"/>
            <a:r>
              <a:rPr lang="en-GB" sz="1400" dirty="0"/>
              <a:t>Increasing the life span of products</a:t>
            </a:r>
            <a:endParaRPr lang="ka-GE" sz="1400" dirty="0"/>
          </a:p>
          <a:p>
            <a:pPr marL="0" lvl="0" indent="0">
              <a:buNone/>
            </a:pPr>
            <a:r>
              <a:rPr lang="en-GB" sz="1400" b="1" dirty="0"/>
              <a:t>2. The type of regulations necessary for the CE </a:t>
            </a:r>
            <a:r>
              <a:rPr lang="en-GB" sz="1400" b="1" dirty="0" smtClean="0"/>
              <a:t>transformation:</a:t>
            </a:r>
            <a:endParaRPr lang="ka-GE" sz="1400" b="1" dirty="0"/>
          </a:p>
          <a:p>
            <a:pPr lvl="0"/>
            <a:r>
              <a:rPr lang="en-GB" sz="1400" dirty="0"/>
              <a:t>Binding laws and technical regulations</a:t>
            </a:r>
            <a:endParaRPr lang="ka-GE" sz="1400" dirty="0"/>
          </a:p>
          <a:p>
            <a:pPr lvl="0"/>
            <a:r>
              <a:rPr lang="en-GB" sz="1400" dirty="0"/>
              <a:t>Permissive laws and regulations that allow for actions that were not previously permitted or were subject to additional costs (taxes, etc.)</a:t>
            </a:r>
            <a:endParaRPr lang="ka-GE" sz="1400" dirty="0"/>
          </a:p>
          <a:p>
            <a:pPr lvl="0"/>
            <a:r>
              <a:rPr lang="en-GB" sz="1400" dirty="0"/>
              <a:t>Encouraging regulations that provide additional economic benefits or economic advantages to companies implementing the principles of the circular economy</a:t>
            </a:r>
            <a:endParaRPr lang="ka-GE" sz="1400" dirty="0"/>
          </a:p>
          <a:p>
            <a:pPr lvl="0"/>
            <a:r>
              <a:rPr lang="en-GB" sz="1400" dirty="0"/>
              <a:t>Development of indicators and standards that allow assessing the activities of economic entities in terms of their compliance with the principles of circularity</a:t>
            </a:r>
            <a:endParaRPr lang="ka-GE" sz="1400" dirty="0"/>
          </a:p>
          <a:p>
            <a:r>
              <a:rPr lang="en-GB" sz="1400" dirty="0"/>
              <a:t>Policy, strategies and strategic action plans</a:t>
            </a:r>
            <a:endParaRPr lang="ka-GE" sz="1400" dirty="0"/>
          </a:p>
        </p:txBody>
      </p:sp>
      <p:sp>
        <p:nvSpPr>
          <p:cNvPr id="3" name="Title 2">
            <a:extLst>
              <a:ext uri="{FF2B5EF4-FFF2-40B4-BE49-F238E27FC236}">
                <a16:creationId xmlns:a16="http://schemas.microsoft.com/office/drawing/2014/main" id="{58E586B4-03D0-466F-8A07-D627175486D8}"/>
              </a:ext>
            </a:extLst>
          </p:cNvPr>
          <p:cNvSpPr>
            <a:spLocks noGrp="1"/>
          </p:cNvSpPr>
          <p:nvPr>
            <p:ph type="ctrTitle"/>
          </p:nvPr>
        </p:nvSpPr>
        <p:spPr>
          <a:xfrm>
            <a:off x="0" y="116632"/>
            <a:ext cx="9144000" cy="576064"/>
          </a:xfrm>
        </p:spPr>
        <p:txBody>
          <a:bodyPr lIns="365760" tIns="0"/>
          <a:lstStyle/>
          <a:p>
            <a:pPr algn="l"/>
            <a:r>
              <a:rPr lang="en-GB" dirty="0"/>
              <a:t>Criteria Used for Clustering Economic sectors </a:t>
            </a:r>
            <a:endParaRPr lang="ka-GE" dirty="0"/>
          </a:p>
        </p:txBody>
      </p:sp>
    </p:spTree>
    <p:extLst>
      <p:ext uri="{BB962C8B-B14F-4D97-AF65-F5344CB8AC3E}">
        <p14:creationId xmlns:p14="http://schemas.microsoft.com/office/powerpoint/2010/main" val="1473959976"/>
      </p:ext>
    </p:extLst>
  </p:cSld>
  <p:clrMapOvr>
    <a:masterClrMapping/>
  </p:clrMapOvr>
  <p:transition spd="med">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69C386-B62A-49E2-8057-3F081252FD72}"/>
              </a:ext>
            </a:extLst>
          </p:cNvPr>
          <p:cNvSpPr>
            <a:spLocks noGrp="1"/>
          </p:cNvSpPr>
          <p:nvPr>
            <p:ph idx="1"/>
          </p:nvPr>
        </p:nvSpPr>
        <p:spPr>
          <a:xfrm>
            <a:off x="467544" y="1484784"/>
            <a:ext cx="4968552" cy="4453956"/>
          </a:xfrm>
        </p:spPr>
        <p:txBody>
          <a:bodyPr/>
          <a:lstStyle/>
          <a:p>
            <a:pPr marL="0" lvl="0" indent="0">
              <a:buNone/>
            </a:pPr>
            <a:r>
              <a:rPr lang="en-GB" sz="1600" b="1" dirty="0"/>
              <a:t>3. Economical and financial viability of the proposed actions in long-term and scheme of the initial investments </a:t>
            </a:r>
            <a:endParaRPr lang="ka-GE" sz="1600" b="1" dirty="0"/>
          </a:p>
          <a:p>
            <a:pPr marL="0" lvl="0" indent="0">
              <a:buNone/>
            </a:pPr>
            <a:r>
              <a:rPr lang="en-GB" sz="1600" b="1" dirty="0"/>
              <a:t>4. Entities responsible for the execution of actions aimed at implementing the principles of the circular economy:</a:t>
            </a:r>
            <a:endParaRPr lang="ka-GE" sz="1600" b="1" dirty="0"/>
          </a:p>
          <a:p>
            <a:pPr lvl="0"/>
            <a:r>
              <a:rPr lang="en-GB" sz="1600" dirty="0"/>
              <a:t>Government organizations or companies engaged in this type of activity</a:t>
            </a:r>
            <a:endParaRPr lang="ka-GE" sz="1600" dirty="0"/>
          </a:p>
          <a:p>
            <a:pPr lvl="0"/>
            <a:r>
              <a:rPr lang="en-GB" sz="1600" dirty="0"/>
              <a:t>A narrow circle of large private companies, which limit the number of subjects engaged in this type of economic activity</a:t>
            </a:r>
            <a:endParaRPr lang="ka-GE" sz="1600" dirty="0"/>
          </a:p>
          <a:p>
            <a:pPr lvl="0"/>
            <a:r>
              <a:rPr lang="en-GB" sz="1600" dirty="0"/>
              <a:t>A wide range of private companies (small and medium-sized businesses) engaged in this type of economic activity</a:t>
            </a:r>
            <a:endParaRPr lang="ka-GE" sz="1600" dirty="0"/>
          </a:p>
          <a:p>
            <a:endParaRPr lang="ka-GE" dirty="0"/>
          </a:p>
        </p:txBody>
      </p:sp>
      <p:sp>
        <p:nvSpPr>
          <p:cNvPr id="3" name="Title 2">
            <a:extLst>
              <a:ext uri="{FF2B5EF4-FFF2-40B4-BE49-F238E27FC236}">
                <a16:creationId xmlns:a16="http://schemas.microsoft.com/office/drawing/2014/main" id="{84F5B075-CF1F-4B99-BDC1-20ECBCED9134}"/>
              </a:ext>
            </a:extLst>
          </p:cNvPr>
          <p:cNvSpPr>
            <a:spLocks noGrp="1"/>
          </p:cNvSpPr>
          <p:nvPr>
            <p:ph type="ctrTitle"/>
          </p:nvPr>
        </p:nvSpPr>
        <p:spPr>
          <a:xfrm>
            <a:off x="0" y="116632"/>
            <a:ext cx="9144000" cy="658611"/>
          </a:xfrm>
        </p:spPr>
        <p:txBody>
          <a:bodyPr lIns="365760" tIns="0"/>
          <a:lstStyle/>
          <a:p>
            <a:pPr algn="l"/>
            <a:r>
              <a:rPr lang="en-GB" dirty="0"/>
              <a:t>Criteria Used for Clustering Economic sectors</a:t>
            </a:r>
            <a:endParaRPr lang="ka-G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5790" y="2204864"/>
            <a:ext cx="3218210" cy="3240360"/>
          </a:xfrm>
          <a:prstGeom prst="rect">
            <a:avLst/>
          </a:prstGeom>
        </p:spPr>
      </p:pic>
    </p:spTree>
    <p:extLst>
      <p:ext uri="{BB962C8B-B14F-4D97-AF65-F5344CB8AC3E}">
        <p14:creationId xmlns:p14="http://schemas.microsoft.com/office/powerpoint/2010/main" val="1984859501"/>
      </p:ext>
    </p:extLst>
  </p:cSld>
  <p:clrMapOvr>
    <a:masterClrMapping/>
  </p:clrMapOvr>
  <p:transition spd="med">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EBFDCE-845F-45D1-94E3-786B2ADDBDFC}"/>
              </a:ext>
            </a:extLst>
          </p:cNvPr>
          <p:cNvGraphicFramePr>
            <a:graphicFrameLocks noGrp="1"/>
          </p:cNvGraphicFramePr>
          <p:nvPr>
            <p:ph idx="1"/>
            <p:extLst>
              <p:ext uri="{D42A27DB-BD31-4B8C-83A1-F6EECF244321}">
                <p14:modId xmlns:p14="http://schemas.microsoft.com/office/powerpoint/2010/main" val="2702149579"/>
              </p:ext>
            </p:extLst>
          </p:nvPr>
        </p:nvGraphicFramePr>
        <p:xfrm>
          <a:off x="359532" y="980728"/>
          <a:ext cx="8424936" cy="5386134"/>
        </p:xfrm>
        <a:graphic>
          <a:graphicData uri="http://schemas.openxmlformats.org/drawingml/2006/table">
            <a:tbl>
              <a:tblPr firstRow="1" firstCol="1" bandRow="1">
                <a:tableStyleId>{5C22544A-7EE6-4342-B048-85BDC9FD1C3A}</a:tableStyleId>
              </a:tblPr>
              <a:tblGrid>
                <a:gridCol w="2586603">
                  <a:extLst>
                    <a:ext uri="{9D8B030D-6E8A-4147-A177-3AD203B41FA5}">
                      <a16:colId xmlns:a16="http://schemas.microsoft.com/office/drawing/2014/main" val="711581960"/>
                    </a:ext>
                  </a:extLst>
                </a:gridCol>
                <a:gridCol w="5838333">
                  <a:extLst>
                    <a:ext uri="{9D8B030D-6E8A-4147-A177-3AD203B41FA5}">
                      <a16:colId xmlns:a16="http://schemas.microsoft.com/office/drawing/2014/main" val="1065785250"/>
                    </a:ext>
                  </a:extLst>
                </a:gridCol>
              </a:tblGrid>
              <a:tr h="0">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Types of actions </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Reduction of material and energy losses</a:t>
                      </a:r>
                      <a:endParaRPr lang="ka-GE" sz="1600" kern="100" dirty="0">
                        <a:effectLst/>
                      </a:endParaRPr>
                    </a:p>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Efficient use of resources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877034"/>
                  </a:ext>
                </a:extLst>
              </a:tr>
              <a:tr h="0">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The type of regulations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smtClean="0">
                          <a:effectLst/>
                          <a:latin typeface="Franklin Gothic Book" panose="020B0503020102020204" pitchFamily="34" charset="0"/>
                        </a:rPr>
                        <a:t>Policy</a:t>
                      </a:r>
                      <a:r>
                        <a:rPr lang="en-GB" sz="1600" kern="100" dirty="0">
                          <a:effectLst/>
                          <a:latin typeface="Franklin Gothic Book" panose="020B0503020102020204" pitchFamily="34" charset="0"/>
                        </a:rPr>
                        <a:t>, strategic action plans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437023"/>
                  </a:ext>
                </a:extLst>
              </a:tr>
              <a:tr h="0">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Entities responsible for the enforcement</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Government organizations (ministries, agencies or companies) engaged in this type of activity</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7991950"/>
                  </a:ext>
                </a:extLst>
              </a:tr>
              <a:tr h="0">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Economical and financial viability of the proposed actions in long-term:</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Need of significant initial investments, however in a long-term they increase the productivity and incomes of the beneficiaries; </a:t>
                      </a:r>
                      <a:endParaRPr lang="ka-GE" sz="1600" kern="100" dirty="0">
                        <a:effectLst/>
                      </a:endParaRPr>
                    </a:p>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The investments should be either incurred by the responsible governmental organizations, or by the private operators under the terms of investments agreed with the Government</a:t>
                      </a:r>
                      <a:endParaRPr lang="ka-GE" sz="1600" kern="100" dirty="0">
                        <a:effectLst/>
                      </a:endParaRPr>
                    </a:p>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The maintenance costs are covered through the service fees by the beneficiaries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5784590"/>
                  </a:ext>
                </a:extLst>
              </a:tr>
              <a:tr h="0">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Types of activities included in cluster 1:</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Wingdings" panose="05000000000000000000" pitchFamily="2" charset="2"/>
                        <a:buChar char=""/>
                      </a:pPr>
                      <a:r>
                        <a:rPr lang="en-GB" sz="1600" kern="1200" dirty="0">
                          <a:effectLst/>
                          <a:latin typeface="Franklin Gothic Book" panose="020B0503020102020204" pitchFamily="34" charset="0"/>
                        </a:rPr>
                        <a:t>Agriculture, fishing and Manufacture of Food Products (</a:t>
                      </a:r>
                      <a:r>
                        <a:rPr lang="en-GB" sz="1600" kern="100" dirty="0">
                          <a:effectLst/>
                          <a:latin typeface="Franklin Gothic Book" panose="020B0503020102020204" pitchFamily="34" charset="0"/>
                        </a:rPr>
                        <a:t>annual and permanent crop production; grape cultivation and wine making;</a:t>
                      </a:r>
                      <a:r>
                        <a:rPr lang="en-US" sz="1600" kern="100" dirty="0">
                          <a:effectLst/>
                          <a:latin typeface="Franklin Gothic Book" panose="020B0503020102020204" pitchFamily="34" charset="0"/>
                        </a:rPr>
                        <a:t> </a:t>
                      </a:r>
                      <a:r>
                        <a:rPr lang="en-GB" sz="1600" kern="100" dirty="0" smtClean="0">
                          <a:effectLst/>
                          <a:latin typeface="Franklin Gothic Book" panose="020B0503020102020204" pitchFamily="34" charset="0"/>
                        </a:rPr>
                        <a:t>animal </a:t>
                      </a:r>
                      <a:r>
                        <a:rPr lang="en-GB" sz="1600" kern="100" dirty="0">
                          <a:effectLst/>
                          <a:latin typeface="Franklin Gothic Book" panose="020B0503020102020204" pitchFamily="34" charset="0"/>
                        </a:rPr>
                        <a:t>husbandry and manufacture of food products);</a:t>
                      </a:r>
                      <a:endParaRPr lang="ka-GE" sz="1600" kern="100" dirty="0">
                        <a:effectLst/>
                      </a:endParaRPr>
                    </a:p>
                    <a:p>
                      <a:pPr marL="342900" lvl="0" indent="-342900">
                        <a:lnSpc>
                          <a:spcPct val="110000"/>
                        </a:lnSpc>
                        <a:spcBef>
                          <a:spcPts val="300"/>
                        </a:spcBef>
                        <a:spcAft>
                          <a:spcPts val="300"/>
                        </a:spcAft>
                        <a:buFont typeface="Wingdings" panose="05000000000000000000" pitchFamily="2" charset="2"/>
                        <a:buChar char=""/>
                      </a:pPr>
                      <a:r>
                        <a:rPr lang="en-GB" sz="1600" kern="1200" dirty="0">
                          <a:effectLst/>
                          <a:latin typeface="Franklin Gothic Book" panose="020B0503020102020204" pitchFamily="34" charset="0"/>
                        </a:rPr>
                        <a:t>Electric power generation, transmission and distribution/ Manufacture of gas; distribution of gaseous fuels through mains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5400525"/>
                  </a:ext>
                </a:extLst>
              </a:tr>
            </a:tbl>
          </a:graphicData>
        </a:graphic>
      </p:graphicFrame>
      <p:sp>
        <p:nvSpPr>
          <p:cNvPr id="3" name="Title 2">
            <a:extLst>
              <a:ext uri="{FF2B5EF4-FFF2-40B4-BE49-F238E27FC236}">
                <a16:creationId xmlns:a16="http://schemas.microsoft.com/office/drawing/2014/main" id="{845B82EA-AEE5-477A-B8E2-9701AAB7D63A}"/>
              </a:ext>
            </a:extLst>
          </p:cNvPr>
          <p:cNvSpPr>
            <a:spLocks noGrp="1"/>
          </p:cNvSpPr>
          <p:nvPr>
            <p:ph type="ctrTitle"/>
          </p:nvPr>
        </p:nvSpPr>
        <p:spPr>
          <a:xfrm>
            <a:off x="0" y="0"/>
            <a:ext cx="9144000" cy="836712"/>
          </a:xfrm>
        </p:spPr>
        <p:txBody>
          <a:bodyPr lIns="365760" tIns="0"/>
          <a:lstStyle/>
          <a:p>
            <a:pPr algn="l"/>
            <a:r>
              <a:rPr lang="en-GB" dirty="0"/>
              <a:t>Cluster 1. Management of Resources and Losses</a:t>
            </a:r>
            <a:endParaRPr lang="ka-GE" dirty="0"/>
          </a:p>
        </p:txBody>
      </p:sp>
    </p:spTree>
    <p:extLst>
      <p:ext uri="{BB962C8B-B14F-4D97-AF65-F5344CB8AC3E}">
        <p14:creationId xmlns:p14="http://schemas.microsoft.com/office/powerpoint/2010/main" val="87383548"/>
      </p:ext>
    </p:extLst>
  </p:cSld>
  <p:clrMapOvr>
    <a:masterClrMapping/>
  </p:clrMapOvr>
  <p:transition spd="med">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04D9F3-058C-4B22-9239-8E25A59ECD41}"/>
              </a:ext>
            </a:extLst>
          </p:cNvPr>
          <p:cNvGraphicFramePr>
            <a:graphicFrameLocks noGrp="1"/>
          </p:cNvGraphicFramePr>
          <p:nvPr>
            <p:ph idx="1"/>
            <p:extLst>
              <p:ext uri="{D42A27DB-BD31-4B8C-83A1-F6EECF244321}">
                <p14:modId xmlns:p14="http://schemas.microsoft.com/office/powerpoint/2010/main" val="2771157122"/>
              </p:ext>
            </p:extLst>
          </p:nvPr>
        </p:nvGraphicFramePr>
        <p:xfrm>
          <a:off x="395536" y="980728"/>
          <a:ext cx="8424936" cy="5362246"/>
        </p:xfrm>
        <a:graphic>
          <a:graphicData uri="http://schemas.openxmlformats.org/drawingml/2006/table">
            <a:tbl>
              <a:tblPr firstRow="1" firstCol="1" bandRow="1">
                <a:tableStyleId>{5C22544A-7EE6-4342-B048-85BDC9FD1C3A}</a:tableStyleId>
              </a:tblPr>
              <a:tblGrid>
                <a:gridCol w="2708015">
                  <a:extLst>
                    <a:ext uri="{9D8B030D-6E8A-4147-A177-3AD203B41FA5}">
                      <a16:colId xmlns:a16="http://schemas.microsoft.com/office/drawing/2014/main" val="4229813975"/>
                    </a:ext>
                  </a:extLst>
                </a:gridCol>
                <a:gridCol w="5716921">
                  <a:extLst>
                    <a:ext uri="{9D8B030D-6E8A-4147-A177-3AD203B41FA5}">
                      <a16:colId xmlns:a16="http://schemas.microsoft.com/office/drawing/2014/main" val="2017123073"/>
                    </a:ext>
                  </a:extLst>
                </a:gridCol>
              </a:tblGrid>
              <a:tr h="812096">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Types of actions </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a:effectLst/>
                          <a:latin typeface="Franklin Gothic Book" panose="020B0503020102020204" pitchFamily="34" charset="0"/>
                        </a:rPr>
                        <a:t>Reuse of products, recovery of materials or recycling of waste</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8920772"/>
                  </a:ext>
                </a:extLst>
              </a:tr>
              <a:tr h="1213090">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The type of regulations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Binding laws and technical regulations</a:t>
                      </a:r>
                      <a:endParaRPr lang="ka-GE" sz="1600" kern="100" dirty="0">
                        <a:effectLst/>
                      </a:endParaRPr>
                    </a:p>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Encouraging regulations that provide additional economic benefits or economic advantages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0116780"/>
                  </a:ext>
                </a:extLst>
              </a:tr>
              <a:tr h="1311041">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Entities responsible for the enforcement</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A narrow circle of large private companies, which limit the number of subjects engaged in this type of economic activity</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604782"/>
                  </a:ext>
                </a:extLst>
              </a:tr>
              <a:tr h="1363150">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Economical and financial viability of the proposed actions in long-term:</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The planned activities require significant initial investments, however the investments are economically feasible and the activities are self-sustainable. The investment schemes  correspond to usual business planning models for feasible projects.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1250059"/>
                  </a:ext>
                </a:extLst>
              </a:tr>
              <a:tr h="662869">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Types of activities included in cluster 2:</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Wingdings" panose="05000000000000000000" pitchFamily="2" charset="2"/>
                        <a:buChar char=""/>
                      </a:pPr>
                      <a:r>
                        <a:rPr lang="en-GB" sz="1600" kern="1200" dirty="0">
                          <a:effectLst/>
                          <a:latin typeface="Franklin Gothic Book" panose="020B0503020102020204" pitchFamily="34" charset="0"/>
                        </a:rPr>
                        <a:t>Mining and quarrying (except oil and gas extraction)</a:t>
                      </a:r>
                      <a:endParaRPr lang="ka-GE" sz="1600" kern="100" dirty="0">
                        <a:effectLst/>
                      </a:endParaRPr>
                    </a:p>
                    <a:p>
                      <a:pPr marL="342900" lvl="0" indent="-342900">
                        <a:lnSpc>
                          <a:spcPct val="110000"/>
                        </a:lnSpc>
                        <a:spcBef>
                          <a:spcPts val="300"/>
                        </a:spcBef>
                        <a:spcAft>
                          <a:spcPts val="300"/>
                        </a:spcAft>
                        <a:buFont typeface="Wingdings" panose="05000000000000000000" pitchFamily="2" charset="2"/>
                        <a:buChar char=""/>
                      </a:pPr>
                      <a:r>
                        <a:rPr lang="en-GB" sz="1600" kern="1200" dirty="0">
                          <a:effectLst/>
                          <a:latin typeface="Franklin Gothic Book" panose="020B0503020102020204" pitchFamily="34" charset="0"/>
                        </a:rPr>
                        <a:t>Manufacture of basic metals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8041766"/>
                  </a:ext>
                </a:extLst>
              </a:tr>
            </a:tbl>
          </a:graphicData>
        </a:graphic>
      </p:graphicFrame>
      <p:sp>
        <p:nvSpPr>
          <p:cNvPr id="3" name="Title 2">
            <a:extLst>
              <a:ext uri="{FF2B5EF4-FFF2-40B4-BE49-F238E27FC236}">
                <a16:creationId xmlns:a16="http://schemas.microsoft.com/office/drawing/2014/main" id="{1D2B3837-0654-4188-A09D-5DC74F03C3DE}"/>
              </a:ext>
            </a:extLst>
          </p:cNvPr>
          <p:cNvSpPr>
            <a:spLocks noGrp="1"/>
          </p:cNvSpPr>
          <p:nvPr>
            <p:ph type="ctrTitle"/>
          </p:nvPr>
        </p:nvSpPr>
        <p:spPr>
          <a:xfrm>
            <a:off x="0" y="0"/>
            <a:ext cx="9144000" cy="775243"/>
          </a:xfrm>
        </p:spPr>
        <p:txBody>
          <a:bodyPr lIns="365760" tIns="0"/>
          <a:lstStyle/>
          <a:p>
            <a:pPr algn="l"/>
            <a:r>
              <a:rPr lang="en-GB" dirty="0"/>
              <a:t>Cluster 2.   Mining and Basic Metal Manufacture</a:t>
            </a:r>
            <a:endParaRPr lang="ka-GE" dirty="0"/>
          </a:p>
        </p:txBody>
      </p:sp>
    </p:spTree>
    <p:extLst>
      <p:ext uri="{BB962C8B-B14F-4D97-AF65-F5344CB8AC3E}">
        <p14:creationId xmlns:p14="http://schemas.microsoft.com/office/powerpoint/2010/main" val="3781046457"/>
      </p:ext>
    </p:extLst>
  </p:cSld>
  <p:clrMapOvr>
    <a:masterClrMapping/>
  </p:clrMapOvr>
  <p:transition spd="med">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919047-38A7-49E2-9F26-BF7964E1C493}"/>
              </a:ext>
            </a:extLst>
          </p:cNvPr>
          <p:cNvGraphicFramePr>
            <a:graphicFrameLocks noGrp="1"/>
          </p:cNvGraphicFramePr>
          <p:nvPr>
            <p:ph idx="1"/>
            <p:extLst>
              <p:ext uri="{D42A27DB-BD31-4B8C-83A1-F6EECF244321}">
                <p14:modId xmlns:p14="http://schemas.microsoft.com/office/powerpoint/2010/main" val="329970634"/>
              </p:ext>
            </p:extLst>
          </p:nvPr>
        </p:nvGraphicFramePr>
        <p:xfrm>
          <a:off x="395536" y="1124744"/>
          <a:ext cx="8640960" cy="5665174"/>
        </p:xfrm>
        <a:graphic>
          <a:graphicData uri="http://schemas.openxmlformats.org/drawingml/2006/table">
            <a:tbl>
              <a:tblPr firstRow="1" firstCol="1" bandRow="1">
                <a:tableStyleId>{5C22544A-7EE6-4342-B048-85BDC9FD1C3A}</a:tableStyleId>
              </a:tblPr>
              <a:tblGrid>
                <a:gridCol w="2088232">
                  <a:extLst>
                    <a:ext uri="{9D8B030D-6E8A-4147-A177-3AD203B41FA5}">
                      <a16:colId xmlns:a16="http://schemas.microsoft.com/office/drawing/2014/main" val="3117907879"/>
                    </a:ext>
                  </a:extLst>
                </a:gridCol>
                <a:gridCol w="6552728">
                  <a:extLst>
                    <a:ext uri="{9D8B030D-6E8A-4147-A177-3AD203B41FA5}">
                      <a16:colId xmlns:a16="http://schemas.microsoft.com/office/drawing/2014/main" val="2369910969"/>
                    </a:ext>
                  </a:extLst>
                </a:gridCol>
              </a:tblGrid>
              <a:tr h="280104">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Types of actions </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solidFill>
                            <a:schemeClr val="bg1"/>
                          </a:solidFill>
                          <a:effectLst/>
                          <a:latin typeface="Franklin Gothic Book" panose="020B0503020102020204" pitchFamily="34" charset="0"/>
                          <a:ea typeface="+mn-ea"/>
                          <a:cs typeface="+mn-cs"/>
                        </a:rPr>
                        <a:t>Reuse of products, recovery of materials or recycling of waste</a:t>
                      </a:r>
                      <a:endParaRPr lang="ka-GE" sz="1600" kern="100" dirty="0">
                        <a:solidFill>
                          <a:schemeClr val="bg1"/>
                        </a:solidFill>
                        <a:effectLst/>
                        <a:latin typeface="+mn-lt"/>
                        <a:ea typeface="+mn-ea"/>
                        <a:cs typeface="+mn-cs"/>
                      </a:endParaRPr>
                    </a:p>
                  </a:txBody>
                  <a:tcPr marL="41543" marR="41543" marT="0" marB="0" anchor="ctr"/>
                </a:tc>
                <a:extLst>
                  <a:ext uri="{0D108BD9-81ED-4DB2-BD59-A6C34878D82A}">
                    <a16:rowId xmlns:a16="http://schemas.microsoft.com/office/drawing/2014/main" val="3514602903"/>
                  </a:ext>
                </a:extLst>
              </a:tr>
              <a:tr h="1075767">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The type of regulations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0"/>
                        </a:spcBef>
                        <a:spcAft>
                          <a:spcPts val="0"/>
                        </a:spcAft>
                        <a:buFont typeface="Franklin Gothic Book" panose="020B0503020102020204" pitchFamily="34" charset="0"/>
                        <a:buChar char="-"/>
                      </a:pPr>
                      <a:r>
                        <a:rPr lang="en-GB" sz="1500" kern="100" dirty="0">
                          <a:effectLst/>
                          <a:latin typeface="Franklin Gothic Book" panose="020B0503020102020204" pitchFamily="34" charset="0"/>
                        </a:rPr>
                        <a:t>Binding laws and technical regulations</a:t>
                      </a:r>
                      <a:endParaRPr lang="ka-GE" sz="1500" kern="100" dirty="0">
                        <a:effectLst/>
                      </a:endParaRPr>
                    </a:p>
                    <a:p>
                      <a:pPr marL="342900" lvl="0" indent="-342900">
                        <a:lnSpc>
                          <a:spcPct val="110000"/>
                        </a:lnSpc>
                        <a:spcBef>
                          <a:spcPts val="0"/>
                        </a:spcBef>
                        <a:spcAft>
                          <a:spcPts val="0"/>
                        </a:spcAft>
                        <a:buFont typeface="Franklin Gothic Book" panose="020B0503020102020204" pitchFamily="34" charset="0"/>
                        <a:buChar char="-"/>
                      </a:pPr>
                      <a:r>
                        <a:rPr lang="en-GB" sz="1500" kern="100" dirty="0">
                          <a:effectLst/>
                          <a:latin typeface="Franklin Gothic Book" panose="020B0503020102020204" pitchFamily="34" charset="0"/>
                        </a:rPr>
                        <a:t>Permissive laws and regulations</a:t>
                      </a:r>
                      <a:endParaRPr lang="ka-GE" sz="1500" kern="100" dirty="0">
                        <a:effectLst/>
                      </a:endParaRPr>
                    </a:p>
                    <a:p>
                      <a:pPr marL="342900" lvl="0" indent="-342900">
                        <a:lnSpc>
                          <a:spcPct val="110000"/>
                        </a:lnSpc>
                        <a:spcBef>
                          <a:spcPts val="0"/>
                        </a:spcBef>
                        <a:spcAft>
                          <a:spcPts val="0"/>
                        </a:spcAft>
                        <a:buFont typeface="Franklin Gothic Book" panose="020B0503020102020204" pitchFamily="34" charset="0"/>
                        <a:buChar char="-"/>
                      </a:pPr>
                      <a:r>
                        <a:rPr lang="en-GB" sz="1500" kern="100" dirty="0">
                          <a:effectLst/>
                          <a:latin typeface="Franklin Gothic Book" panose="020B0503020102020204" pitchFamily="34" charset="0"/>
                        </a:rPr>
                        <a:t>Encouraging regulations that provide economic benefits or advantages</a:t>
                      </a:r>
                      <a:endParaRPr lang="ka-GE" sz="1500" kern="100" dirty="0">
                        <a:effectLst/>
                      </a:endParaRPr>
                    </a:p>
                    <a:p>
                      <a:pPr marL="342900" lvl="0" indent="-342900">
                        <a:lnSpc>
                          <a:spcPct val="110000"/>
                        </a:lnSpc>
                        <a:spcBef>
                          <a:spcPts val="0"/>
                        </a:spcBef>
                        <a:spcAft>
                          <a:spcPts val="0"/>
                        </a:spcAft>
                        <a:buFont typeface="Franklin Gothic Book" panose="020B0503020102020204" pitchFamily="34" charset="0"/>
                        <a:buChar char="-"/>
                      </a:pPr>
                      <a:r>
                        <a:rPr lang="en-GB" sz="1500" kern="100" dirty="0">
                          <a:effectLst/>
                          <a:latin typeface="Franklin Gothic Book" panose="020B0503020102020204" pitchFamily="34" charset="0"/>
                        </a:rPr>
                        <a:t>Development of indicators and standards for estimation of CE level</a:t>
                      </a:r>
                      <a:endParaRPr lang="ka-GE"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543" marR="41543" marT="0" marB="0" anchor="ctr"/>
                </a:tc>
                <a:extLst>
                  <a:ext uri="{0D108BD9-81ED-4DB2-BD59-A6C34878D82A}">
                    <a16:rowId xmlns:a16="http://schemas.microsoft.com/office/drawing/2014/main" val="942769899"/>
                  </a:ext>
                </a:extLst>
              </a:tr>
              <a:tr h="540172">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Entities responsible for the enforcement</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Bef>
                          <a:spcPts val="0"/>
                        </a:spcBef>
                        <a:spcAft>
                          <a:spcPts val="0"/>
                        </a:spcAft>
                        <a:buFont typeface="Franklin Gothic Book" panose="020B0503020102020204" pitchFamily="34" charset="0"/>
                        <a:buChar char="-"/>
                      </a:pPr>
                      <a:r>
                        <a:rPr lang="en-GB" sz="1500" kern="100" dirty="0">
                          <a:solidFill>
                            <a:schemeClr val="dk1"/>
                          </a:solidFill>
                          <a:effectLst/>
                          <a:latin typeface="Franklin Gothic Book" panose="020B0503020102020204" pitchFamily="34" charset="0"/>
                          <a:ea typeface="+mn-ea"/>
                          <a:cs typeface="+mn-cs"/>
                        </a:rPr>
                        <a:t>A wide range of private companies (small and medium-sized businesses) and PROs and other associations created by them</a:t>
                      </a:r>
                      <a:endParaRPr lang="ka-GE" sz="1500" kern="100" dirty="0">
                        <a:solidFill>
                          <a:schemeClr val="dk1"/>
                        </a:solidFill>
                        <a:effectLst/>
                        <a:latin typeface="+mn-lt"/>
                        <a:ea typeface="+mn-ea"/>
                        <a:cs typeface="+mn-cs"/>
                      </a:endParaRPr>
                    </a:p>
                  </a:txBody>
                  <a:tcPr marL="41543" marR="41543" marT="0" marB="0" anchor="ctr"/>
                </a:tc>
                <a:extLst>
                  <a:ext uri="{0D108BD9-81ED-4DB2-BD59-A6C34878D82A}">
                    <a16:rowId xmlns:a16="http://schemas.microsoft.com/office/drawing/2014/main" val="1316511233"/>
                  </a:ext>
                </a:extLst>
              </a:tr>
              <a:tr h="1408077">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Economical and financial viability of the proposed actions in long-term:</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Bef>
                          <a:spcPts val="0"/>
                        </a:spcBef>
                        <a:spcAft>
                          <a:spcPts val="0"/>
                        </a:spcAft>
                        <a:buFont typeface="Franklin Gothic Book" panose="020B0503020102020204" pitchFamily="34" charset="0"/>
                        <a:buChar char="-"/>
                      </a:pPr>
                      <a:r>
                        <a:rPr lang="en-GB" sz="1500" kern="100" dirty="0">
                          <a:solidFill>
                            <a:schemeClr val="dk1"/>
                          </a:solidFill>
                          <a:effectLst/>
                          <a:latin typeface="Franklin Gothic Book" panose="020B0503020102020204" pitchFamily="34" charset="0"/>
                          <a:ea typeface="+mn-ea"/>
                          <a:cs typeface="+mn-cs"/>
                        </a:rPr>
                        <a:t>Economic viability is conditional: In most cases, the planned activities are not associated with the additional incomes sufficient for covering related expenses. In such cases the PROs are sustained through service fees paid by the waste producers (polluters). In other cases, the waste recycling activities may become economically viable if supported by incentivizing regulations and financial mechanisms</a:t>
                      </a:r>
                      <a:endParaRPr lang="ka-GE" sz="1500" kern="100" dirty="0">
                        <a:solidFill>
                          <a:schemeClr val="dk1"/>
                        </a:solidFill>
                        <a:effectLst/>
                        <a:latin typeface="+mn-lt"/>
                        <a:ea typeface="+mn-ea"/>
                        <a:cs typeface="+mn-cs"/>
                      </a:endParaRPr>
                    </a:p>
                  </a:txBody>
                  <a:tcPr marL="41543" marR="41543" marT="0" marB="0" anchor="ctr"/>
                </a:tc>
                <a:extLst>
                  <a:ext uri="{0D108BD9-81ED-4DB2-BD59-A6C34878D82A}">
                    <a16:rowId xmlns:a16="http://schemas.microsoft.com/office/drawing/2014/main" val="462558024"/>
                  </a:ext>
                </a:extLst>
              </a:tr>
              <a:tr h="2312504">
                <a:tc>
                  <a:txBody>
                    <a:bodyPr/>
                    <a:lstStyle/>
                    <a:p>
                      <a:pPr marL="0" algn="l" defTabSz="742928" rtl="0" eaLnBrk="1" latinLnBrk="0" hangingPunct="1">
                        <a:lnSpc>
                          <a:spcPct val="110000"/>
                        </a:lnSpc>
                        <a:spcBef>
                          <a:spcPts val="300"/>
                        </a:spcBef>
                        <a:spcAft>
                          <a:spcPts val="300"/>
                        </a:spcAft>
                      </a:pPr>
                      <a:r>
                        <a:rPr lang="en-GB" sz="1600" b="1" kern="100" dirty="0">
                          <a:solidFill>
                            <a:schemeClr val="lt1"/>
                          </a:solidFill>
                          <a:effectLst/>
                          <a:latin typeface="Franklin Gothic Book" panose="020B0503020102020204" pitchFamily="34" charset="0"/>
                          <a:ea typeface="+mn-ea"/>
                          <a:cs typeface="+mn-cs"/>
                        </a:rPr>
                        <a:t>Types of activities included in cluster 3</a:t>
                      </a:r>
                      <a:endParaRPr lang="ka-GE" sz="1600" b="1" kern="100" dirty="0">
                        <a:solidFill>
                          <a:schemeClr val="lt1"/>
                        </a:solidFill>
                        <a:effectLst/>
                        <a:latin typeface="+mn-lt"/>
                        <a:ea typeface="+mn-ea"/>
                        <a:cs typeface="+mn-cs"/>
                      </a:endParaRPr>
                    </a:p>
                    <a:p>
                      <a:pPr marL="0" algn="l" defTabSz="742928" rtl="0" eaLnBrk="1" latinLnBrk="0" hangingPunct="1">
                        <a:lnSpc>
                          <a:spcPct val="110000"/>
                        </a:lnSpc>
                        <a:spcBef>
                          <a:spcPts val="300"/>
                        </a:spcBef>
                        <a:spcAft>
                          <a:spcPts val="300"/>
                        </a:spcAft>
                      </a:pPr>
                      <a:r>
                        <a:rPr lang="en-GB" sz="1600" b="1" kern="100" dirty="0">
                          <a:solidFill>
                            <a:schemeClr val="lt1"/>
                          </a:solidFill>
                          <a:effectLst/>
                          <a:latin typeface="Franklin Gothic Book" panose="020B0503020102020204" pitchFamily="34" charset="0"/>
                          <a:ea typeface="+mn-ea"/>
                          <a:cs typeface="+mn-cs"/>
                        </a:rPr>
                        <a:t> </a:t>
                      </a:r>
                      <a:endParaRPr lang="ka-GE" sz="1600" b="1" kern="100" dirty="0">
                        <a:solidFill>
                          <a:schemeClr val="lt1"/>
                        </a:solidFill>
                        <a:effectLst/>
                        <a:latin typeface="+mn-lt"/>
                        <a:ea typeface="+mn-ea"/>
                        <a:cs typeface="+mn-cs"/>
                      </a:endParaRPr>
                    </a:p>
                  </a:txBody>
                  <a:tcPr marL="68580" marR="68580" marT="0" marB="0" anchor="ctr"/>
                </a:tc>
                <a:tc>
                  <a:txBody>
                    <a:bodyPr/>
                    <a:lstStyle/>
                    <a:p>
                      <a:pPr marL="342900" marR="0" lvl="0" indent="-342900" algn="l" defTabSz="742928" rtl="0" eaLnBrk="1" fontAlgn="auto" latinLnBrk="0" hangingPunct="1">
                        <a:lnSpc>
                          <a:spcPct val="110000"/>
                        </a:lnSpc>
                        <a:spcBef>
                          <a:spcPts val="0"/>
                        </a:spcBef>
                        <a:spcAft>
                          <a:spcPts val="0"/>
                        </a:spcAft>
                        <a:buClrTx/>
                        <a:buSzTx/>
                        <a:buFont typeface="Wingdings" panose="05000000000000000000" pitchFamily="2" charset="2"/>
                        <a:buChar char=""/>
                        <a:tabLst/>
                        <a:defRPr/>
                      </a:pPr>
                      <a:r>
                        <a:rPr lang="en-GB" sz="1500" kern="1200" dirty="0">
                          <a:effectLst/>
                          <a:latin typeface="Franklin Gothic Book" panose="020B0503020102020204" pitchFamily="34" charset="0"/>
                        </a:rPr>
                        <a:t>Waste Management Activities: (Waste collection, treatment and disposal activities; waste management services)</a:t>
                      </a:r>
                      <a:endParaRPr lang="ka-GE" sz="1500" kern="100" dirty="0">
                        <a:effectLst/>
                      </a:endParaRPr>
                    </a:p>
                    <a:p>
                      <a:pPr marL="342900" lvl="0" indent="-342900">
                        <a:lnSpc>
                          <a:spcPct val="110000"/>
                        </a:lnSpc>
                        <a:spcBef>
                          <a:spcPts val="0"/>
                        </a:spcBef>
                        <a:spcAft>
                          <a:spcPts val="0"/>
                        </a:spcAft>
                        <a:buFont typeface="Wingdings" panose="05000000000000000000" pitchFamily="2" charset="2"/>
                        <a:buChar char=""/>
                      </a:pPr>
                      <a:r>
                        <a:rPr lang="en-GB" sz="1500" kern="1200" dirty="0">
                          <a:effectLst/>
                          <a:latin typeface="Franklin Gothic Book" panose="020B0503020102020204" pitchFamily="34" charset="0"/>
                        </a:rPr>
                        <a:t>Agriculture, fishing and Manufacture of Food Products</a:t>
                      </a:r>
                      <a:endParaRPr lang="ka-GE" sz="1500" kern="100" dirty="0">
                        <a:effectLst/>
                      </a:endParaRPr>
                    </a:p>
                    <a:p>
                      <a:pPr marL="342900" lvl="0" indent="-342900">
                        <a:lnSpc>
                          <a:spcPct val="110000"/>
                        </a:lnSpc>
                        <a:spcBef>
                          <a:spcPts val="0"/>
                        </a:spcBef>
                        <a:spcAft>
                          <a:spcPts val="0"/>
                        </a:spcAft>
                        <a:buFont typeface="Wingdings" panose="05000000000000000000" pitchFamily="2" charset="2"/>
                        <a:buChar char=""/>
                      </a:pPr>
                      <a:r>
                        <a:rPr lang="en-GB" sz="1500" kern="1200" dirty="0">
                          <a:effectLst/>
                          <a:latin typeface="Franklin Gothic Book" panose="020B0503020102020204" pitchFamily="34" charset="0"/>
                        </a:rPr>
                        <a:t>Forestry, logging and Manufacture of Wood Products</a:t>
                      </a:r>
                      <a:endParaRPr lang="ka-GE" sz="1500" kern="100" dirty="0">
                        <a:effectLst/>
                      </a:endParaRPr>
                    </a:p>
                    <a:p>
                      <a:pPr marL="342900" lvl="0" indent="-342900">
                        <a:lnSpc>
                          <a:spcPct val="110000"/>
                        </a:lnSpc>
                        <a:spcBef>
                          <a:spcPts val="0"/>
                        </a:spcBef>
                        <a:spcAft>
                          <a:spcPts val="0"/>
                        </a:spcAft>
                        <a:buFont typeface="Wingdings" panose="05000000000000000000" pitchFamily="2" charset="2"/>
                        <a:buChar char=""/>
                      </a:pPr>
                      <a:r>
                        <a:rPr lang="en-GB" sz="1500" kern="1200" dirty="0">
                          <a:effectLst/>
                          <a:latin typeface="Franklin Gothic Book" panose="020B0503020102020204" pitchFamily="34" charset="0"/>
                        </a:rPr>
                        <a:t>Construction</a:t>
                      </a:r>
                      <a:endParaRPr lang="ka-GE" sz="1500" kern="100" dirty="0">
                        <a:effectLst/>
                      </a:endParaRPr>
                    </a:p>
                    <a:p>
                      <a:pPr marL="342900" lvl="0" indent="-342900">
                        <a:lnSpc>
                          <a:spcPct val="110000"/>
                        </a:lnSpc>
                        <a:spcBef>
                          <a:spcPts val="0"/>
                        </a:spcBef>
                        <a:spcAft>
                          <a:spcPts val="0"/>
                        </a:spcAft>
                        <a:buFont typeface="Wingdings" panose="05000000000000000000" pitchFamily="2" charset="2"/>
                        <a:buChar char=""/>
                      </a:pPr>
                      <a:r>
                        <a:rPr lang="en-GB" sz="1500" kern="1200" dirty="0">
                          <a:effectLst/>
                          <a:latin typeface="Franklin Gothic Book" panose="020B0503020102020204" pitchFamily="34" charset="0"/>
                        </a:rPr>
                        <a:t>Manufacture of other goods and products</a:t>
                      </a:r>
                      <a:endParaRPr lang="ka-GE" sz="1500" kern="100" dirty="0">
                        <a:effectLst/>
                      </a:endParaRPr>
                    </a:p>
                    <a:p>
                      <a:pPr marL="342900" lvl="0" indent="-342900">
                        <a:lnSpc>
                          <a:spcPct val="110000"/>
                        </a:lnSpc>
                        <a:spcBef>
                          <a:spcPts val="0"/>
                        </a:spcBef>
                        <a:spcAft>
                          <a:spcPts val="0"/>
                        </a:spcAft>
                        <a:buFont typeface="Wingdings" panose="05000000000000000000" pitchFamily="2" charset="2"/>
                        <a:buChar char=""/>
                      </a:pPr>
                      <a:r>
                        <a:rPr lang="en-GB" sz="1500" kern="1200" dirty="0">
                          <a:effectLst/>
                          <a:latin typeface="Franklin Gothic Book" panose="020B0503020102020204" pitchFamily="34" charset="0"/>
                        </a:rPr>
                        <a:t>Wholesale and retail trade</a:t>
                      </a:r>
                      <a:endParaRPr lang="ka-GE" sz="1500" kern="100" dirty="0">
                        <a:effectLst/>
                      </a:endParaRPr>
                    </a:p>
                    <a:p>
                      <a:pPr marL="342900" lvl="0" indent="-342900">
                        <a:lnSpc>
                          <a:spcPct val="110000"/>
                        </a:lnSpc>
                        <a:spcBef>
                          <a:spcPts val="0"/>
                        </a:spcBef>
                        <a:spcAft>
                          <a:spcPts val="0"/>
                        </a:spcAft>
                        <a:buFont typeface="Wingdings" panose="05000000000000000000" pitchFamily="2" charset="2"/>
                        <a:buChar char=""/>
                      </a:pPr>
                      <a:r>
                        <a:rPr lang="en-GB" sz="1500" kern="1200" dirty="0">
                          <a:effectLst/>
                          <a:latin typeface="Franklin Gothic Book" panose="020B0503020102020204" pitchFamily="34" charset="0"/>
                        </a:rPr>
                        <a:t>Transportation and storage</a:t>
                      </a:r>
                      <a:endParaRPr lang="ka-GE" sz="1500" kern="100" dirty="0">
                        <a:effectLst/>
                      </a:endParaRPr>
                    </a:p>
                    <a:p>
                      <a:pPr marL="342900" lvl="0" indent="-342900">
                        <a:lnSpc>
                          <a:spcPct val="110000"/>
                        </a:lnSpc>
                        <a:spcBef>
                          <a:spcPts val="0"/>
                        </a:spcBef>
                        <a:spcAft>
                          <a:spcPts val="0"/>
                        </a:spcAft>
                        <a:buFont typeface="Wingdings" panose="05000000000000000000" pitchFamily="2" charset="2"/>
                        <a:buChar char=""/>
                      </a:pPr>
                      <a:r>
                        <a:rPr lang="en-GB" sz="1500" kern="1200" dirty="0">
                          <a:effectLst/>
                          <a:latin typeface="Franklin Gothic Book" panose="020B0503020102020204" pitchFamily="34" charset="0"/>
                        </a:rPr>
                        <a:t>Tourism, accommodation and food service activities</a:t>
                      </a:r>
                      <a:endParaRPr lang="ka-GE"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543" marR="41543" marT="0" marB="0" anchor="ctr"/>
                </a:tc>
                <a:extLst>
                  <a:ext uri="{0D108BD9-81ED-4DB2-BD59-A6C34878D82A}">
                    <a16:rowId xmlns:a16="http://schemas.microsoft.com/office/drawing/2014/main" val="327175867"/>
                  </a:ext>
                </a:extLst>
              </a:tr>
            </a:tbl>
          </a:graphicData>
        </a:graphic>
      </p:graphicFrame>
      <p:sp>
        <p:nvSpPr>
          <p:cNvPr id="3" name="Title 2">
            <a:extLst>
              <a:ext uri="{FF2B5EF4-FFF2-40B4-BE49-F238E27FC236}">
                <a16:creationId xmlns:a16="http://schemas.microsoft.com/office/drawing/2014/main" id="{26675015-8074-4C16-BD3A-B7B9A67E4EB0}"/>
              </a:ext>
            </a:extLst>
          </p:cNvPr>
          <p:cNvSpPr>
            <a:spLocks noGrp="1"/>
          </p:cNvSpPr>
          <p:nvPr>
            <p:ph type="ctrTitle"/>
          </p:nvPr>
        </p:nvSpPr>
        <p:spPr>
          <a:xfrm>
            <a:off x="0" y="0"/>
            <a:ext cx="9144000" cy="775243"/>
          </a:xfrm>
        </p:spPr>
        <p:txBody>
          <a:bodyPr lIns="365760" tIns="0"/>
          <a:lstStyle/>
          <a:p>
            <a:pPr algn="l"/>
            <a:r>
              <a:rPr lang="en-GB" sz="3200" dirty="0"/>
              <a:t>Cluster 3.   Basic Industrial and Municipal Waste Streams Management</a:t>
            </a:r>
            <a:endParaRPr lang="ka-GE" sz="3200" dirty="0"/>
          </a:p>
        </p:txBody>
      </p:sp>
    </p:spTree>
    <p:extLst>
      <p:ext uri="{BB962C8B-B14F-4D97-AF65-F5344CB8AC3E}">
        <p14:creationId xmlns:p14="http://schemas.microsoft.com/office/powerpoint/2010/main" val="2597992438"/>
      </p:ext>
    </p:extLst>
  </p:cSld>
  <p:clrMapOvr>
    <a:masterClrMapping/>
  </p:clrMapOvr>
  <p:transition spd="med">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AE9403-D7E9-47EE-9883-A33BE6612963}"/>
              </a:ext>
            </a:extLst>
          </p:cNvPr>
          <p:cNvSpPr/>
          <p:nvPr/>
        </p:nvSpPr>
        <p:spPr>
          <a:xfrm>
            <a:off x="0" y="2492897"/>
            <a:ext cx="9144000" cy="898708"/>
          </a:xfrm>
          <a:prstGeom prst="rect">
            <a:avLst/>
          </a:prstGeom>
        </p:spPr>
        <p:txBody>
          <a:bodyPr wrap="square">
            <a:spAutoFit/>
          </a:bodyPr>
          <a:lstStyle/>
          <a:p>
            <a:pPr marL="0" indent="0" algn="ctr">
              <a:lnSpc>
                <a:spcPct val="120000"/>
              </a:lnSpc>
              <a:spcBef>
                <a:spcPts val="0"/>
              </a:spcBef>
              <a:spcAft>
                <a:spcPts val="1200"/>
              </a:spcAft>
              <a:buNone/>
            </a:pPr>
            <a:r>
              <a:rPr lang="en-GB" sz="4800" b="1" dirty="0">
                <a:solidFill>
                  <a:srgbClr val="404040"/>
                </a:solidFill>
                <a:latin typeface="Franklin Gothic Heavy" panose="020B0903020102020204" pitchFamily="34" charset="0"/>
                <a:cs typeface="Arial" panose="020B0604020202020204" pitchFamily="34" charset="0"/>
              </a:rPr>
              <a:t>Dr Dariusz </a:t>
            </a:r>
            <a:r>
              <a:rPr lang="en-GB" sz="4800" b="1" dirty="0" err="1">
                <a:solidFill>
                  <a:srgbClr val="404040"/>
                </a:solidFill>
                <a:latin typeface="Franklin Gothic Heavy" panose="020B0903020102020204" pitchFamily="34" charset="0"/>
                <a:cs typeface="Arial" panose="020B0604020202020204" pitchFamily="34" charset="0"/>
              </a:rPr>
              <a:t>Prasek</a:t>
            </a:r>
            <a:endParaRPr lang="en-GB" sz="4800" b="1" dirty="0">
              <a:solidFill>
                <a:srgbClr val="404040"/>
              </a:solidFill>
              <a:latin typeface="Franklin Gothic Heavy" panose="020B0903020102020204" pitchFamily="34" charset="0"/>
              <a:cs typeface="Arial" panose="020B0604020202020204" pitchFamily="34" charset="0"/>
            </a:endParaRPr>
          </a:p>
        </p:txBody>
      </p:sp>
    </p:spTree>
    <p:extLst>
      <p:ext uri="{BB962C8B-B14F-4D97-AF65-F5344CB8AC3E}">
        <p14:creationId xmlns:p14="http://schemas.microsoft.com/office/powerpoint/2010/main" val="3816620940"/>
      </p:ext>
    </p:extLst>
  </p:cSld>
  <p:clrMapOvr>
    <a:masterClrMapping/>
  </p:clrMapOvr>
  <p:transition spd="med">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919047-38A7-49E2-9F26-BF7964E1C493}"/>
              </a:ext>
            </a:extLst>
          </p:cNvPr>
          <p:cNvGraphicFramePr>
            <a:graphicFrameLocks noGrp="1"/>
          </p:cNvGraphicFramePr>
          <p:nvPr>
            <p:ph idx="1"/>
            <p:extLst>
              <p:ext uri="{D42A27DB-BD31-4B8C-83A1-F6EECF244321}">
                <p14:modId xmlns:p14="http://schemas.microsoft.com/office/powerpoint/2010/main" val="3417344664"/>
              </p:ext>
            </p:extLst>
          </p:nvPr>
        </p:nvGraphicFramePr>
        <p:xfrm>
          <a:off x="377534" y="709296"/>
          <a:ext cx="8586954" cy="6169950"/>
        </p:xfrm>
        <a:graphic>
          <a:graphicData uri="http://schemas.openxmlformats.org/drawingml/2006/table">
            <a:tbl>
              <a:tblPr firstRow="1" firstCol="1" bandRow="1">
                <a:tableStyleId>{5C22544A-7EE6-4342-B048-85BDC9FD1C3A}</a:tableStyleId>
              </a:tblPr>
              <a:tblGrid>
                <a:gridCol w="3027082">
                  <a:extLst>
                    <a:ext uri="{9D8B030D-6E8A-4147-A177-3AD203B41FA5}">
                      <a16:colId xmlns:a16="http://schemas.microsoft.com/office/drawing/2014/main" val="3117907879"/>
                    </a:ext>
                  </a:extLst>
                </a:gridCol>
                <a:gridCol w="5559872">
                  <a:extLst>
                    <a:ext uri="{9D8B030D-6E8A-4147-A177-3AD203B41FA5}">
                      <a16:colId xmlns:a16="http://schemas.microsoft.com/office/drawing/2014/main" val="2369910969"/>
                    </a:ext>
                  </a:extLst>
                </a:gridCol>
              </a:tblGrid>
              <a:tr h="838018">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Types of actions </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0"/>
                        </a:spcBef>
                        <a:spcAft>
                          <a:spcPts val="0"/>
                        </a:spcAft>
                        <a:buFont typeface="Franklin Gothic Book" panose="020B0503020102020204" pitchFamily="34" charset="0"/>
                        <a:buChar char="-"/>
                      </a:pPr>
                      <a:r>
                        <a:rPr lang="en-GB" sz="1600" kern="1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Efficient use of resources</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0"/>
                        </a:spcBef>
                        <a:spcAft>
                          <a:spcPts val="0"/>
                        </a:spcAft>
                        <a:buFont typeface="Franklin Gothic Book" panose="020B0503020102020204" pitchFamily="34" charset="0"/>
                        <a:buChar char="-"/>
                      </a:pPr>
                      <a:r>
                        <a:rPr lang="en-GB" sz="1600" kern="1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Minimization of Energy losses</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0"/>
                        </a:spcBef>
                        <a:spcAft>
                          <a:spcPts val="0"/>
                        </a:spcAft>
                        <a:buFont typeface="Franklin Gothic Book" panose="020B0503020102020204" pitchFamily="34" charset="0"/>
                        <a:buChar char="-"/>
                      </a:pPr>
                      <a:r>
                        <a:rPr lang="en-GB" sz="1600" kern="1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Increasing the share of renewables</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4602903"/>
                  </a:ext>
                </a:extLst>
              </a:tr>
              <a:tr h="1449493">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The type of regulations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2A376"/>
                    </a:solidFill>
                  </a:tcP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Binding laws and technical regulations</a:t>
                      </a:r>
                      <a:endParaRPr lang="ka-GE" sz="1600" kern="100" dirty="0">
                        <a:effectLst/>
                      </a:endParaRPr>
                    </a:p>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Encouraging regulations that provide economic benefits or advantages</a:t>
                      </a:r>
                      <a:endParaRPr lang="ka-GE" sz="1600" kern="100" dirty="0">
                        <a:effectLst/>
                      </a:endParaRPr>
                    </a:p>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rPr>
                        <a:t>Development of indicators and standards for estimation of CE level</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2769899"/>
                  </a:ext>
                </a:extLst>
              </a:tr>
              <a:tr h="1186549">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Entities responsible for the enforcement</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ea typeface="Calibri" panose="020F0502020204030204" pitchFamily="34" charset="0"/>
                          <a:cs typeface="Times New Roman" panose="02020603050405020304" pitchFamily="18" charset="0"/>
                        </a:rPr>
                        <a:t>A wide range of private companies (small and medium-sized businesses)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ea typeface="Calibri" panose="020F0502020204030204" pitchFamily="34" charset="0"/>
                          <a:cs typeface="Times New Roman" panose="02020603050405020304" pitchFamily="18" charset="0"/>
                        </a:rPr>
                        <a:t>Construction companies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300"/>
                        </a:spcBef>
                        <a:spcAft>
                          <a:spcPts val="300"/>
                        </a:spcAft>
                        <a:buFont typeface="Franklin Gothic Book" panose="020B0503020102020204" pitchFamily="34" charset="0"/>
                        <a:buChar char="-"/>
                      </a:pPr>
                      <a:r>
                        <a:rPr lang="en-GB" sz="1600" kern="100" dirty="0">
                          <a:effectLst/>
                          <a:latin typeface="Franklin Gothic Book" panose="020B0503020102020204" pitchFamily="34" charset="0"/>
                          <a:ea typeface="Calibri" panose="020F0502020204030204" pitchFamily="34" charset="0"/>
                          <a:cs typeface="Times New Roman" panose="02020603050405020304" pitchFamily="18" charset="0"/>
                        </a:rPr>
                        <a:t>Energy sector operators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6511233"/>
                  </a:ext>
                </a:extLst>
              </a:tr>
              <a:tr h="1266104">
                <a:tc>
                  <a:txBody>
                    <a:bodyPr/>
                    <a:lstStyle/>
                    <a:p>
                      <a:pPr>
                        <a:lnSpc>
                          <a:spcPct val="110000"/>
                        </a:lnSpc>
                        <a:spcBef>
                          <a:spcPts val="300"/>
                        </a:spcBef>
                        <a:spcAft>
                          <a:spcPts val="300"/>
                        </a:spcAft>
                      </a:pPr>
                      <a:r>
                        <a:rPr lang="en-GB" sz="1600" kern="100" dirty="0">
                          <a:effectLst/>
                          <a:latin typeface="Franklin Gothic Book" panose="020B0503020102020204" pitchFamily="34" charset="0"/>
                        </a:rPr>
                        <a:t>Economical and financial viability of the proposed actions in long-term:</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Aft>
                          <a:spcPts val="0"/>
                        </a:spcAft>
                        <a:buFont typeface="Franklin Gothic Book" panose="020B0503020102020204" pitchFamily="34" charset="0"/>
                        <a:buChar char="-"/>
                      </a:pPr>
                      <a:r>
                        <a:rPr lang="en-GB" sz="1600" kern="100" dirty="0">
                          <a:effectLst/>
                          <a:latin typeface="Franklin Gothic Book" panose="020B0503020102020204" pitchFamily="34" charset="0"/>
                          <a:ea typeface="Calibri" panose="020F0502020204030204" pitchFamily="34" charset="0"/>
                          <a:cs typeface="Times New Roman" panose="02020603050405020304" pitchFamily="18" charset="0"/>
                        </a:rPr>
                        <a:t>The planned activities require significant initial investments. The CE activities will become economically viable in mid-term and long-term, especially in case if they are if supported by incentivizing regulations and financial mechanisms (taxes; investment grants etc.)</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2558024"/>
                  </a:ext>
                </a:extLst>
              </a:tr>
              <a:tr h="1308508">
                <a:tc>
                  <a:txBody>
                    <a:bodyPr/>
                    <a:lstStyle/>
                    <a:p>
                      <a:pPr marL="0" algn="l" defTabSz="742928" rtl="0" eaLnBrk="1" latinLnBrk="0" hangingPunct="1">
                        <a:lnSpc>
                          <a:spcPct val="110000"/>
                        </a:lnSpc>
                        <a:spcBef>
                          <a:spcPts val="300"/>
                        </a:spcBef>
                        <a:spcAft>
                          <a:spcPts val="300"/>
                        </a:spcAft>
                      </a:pPr>
                      <a:r>
                        <a:rPr lang="en-GB" sz="1600" b="1" kern="100" dirty="0">
                          <a:solidFill>
                            <a:schemeClr val="lt1"/>
                          </a:solidFill>
                          <a:effectLst/>
                          <a:latin typeface="Franklin Gothic Book" panose="020B0503020102020204" pitchFamily="34" charset="0"/>
                          <a:ea typeface="+mn-ea"/>
                          <a:cs typeface="+mn-cs"/>
                        </a:rPr>
                        <a:t>Types of activities included in cluster 4</a:t>
                      </a:r>
                      <a:endParaRPr lang="ka-GE" sz="1600" b="1" kern="100" dirty="0">
                        <a:solidFill>
                          <a:schemeClr val="lt1"/>
                        </a:solidFill>
                        <a:effectLst/>
                        <a:latin typeface="+mn-lt"/>
                        <a:ea typeface="+mn-ea"/>
                        <a:cs typeface="+mn-cs"/>
                      </a:endParaRPr>
                    </a:p>
                  </a:txBody>
                  <a:tcPr marL="68580" marR="68580" marT="0" marB="0" anchor="ctr"/>
                </a:tc>
                <a:tc>
                  <a:txBody>
                    <a:bodyPr/>
                    <a:lstStyle/>
                    <a:p>
                      <a:pPr marL="342900" lvl="0" indent="-342900">
                        <a:lnSpc>
                          <a:spcPct val="110000"/>
                        </a:lnSpc>
                        <a:spcBef>
                          <a:spcPts val="300"/>
                        </a:spcBef>
                        <a:spcAft>
                          <a:spcPts val="300"/>
                        </a:spcAft>
                        <a:buFont typeface="Wingdings" panose="05000000000000000000" pitchFamily="2" charset="2"/>
                        <a:buChar char=""/>
                      </a:pPr>
                      <a:r>
                        <a:rPr lang="en-GB" sz="16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Energy sector</a:t>
                      </a:r>
                      <a:endParaRPr lang="ka-GE" sz="16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spcBef>
                          <a:spcPts val="300"/>
                        </a:spcBef>
                        <a:spcAft>
                          <a:spcPts val="300"/>
                        </a:spcAft>
                        <a:buFont typeface="Wingdings" panose="05000000000000000000" pitchFamily="2" charset="2"/>
                        <a:buChar char=""/>
                      </a:pPr>
                      <a:r>
                        <a:rPr lang="en-GB" sz="16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Construction</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300"/>
                        </a:spcBef>
                        <a:spcAft>
                          <a:spcPts val="300"/>
                        </a:spcAft>
                        <a:buFont typeface="Wingdings" panose="05000000000000000000" pitchFamily="2" charset="2"/>
                        <a:buChar char=""/>
                      </a:pPr>
                      <a:r>
                        <a:rPr lang="en-GB" sz="16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First category enterprises of different economic sectors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175867"/>
                  </a:ext>
                </a:extLst>
              </a:tr>
            </a:tbl>
          </a:graphicData>
        </a:graphic>
      </p:graphicFrame>
      <p:sp>
        <p:nvSpPr>
          <p:cNvPr id="3" name="Title 2">
            <a:extLst>
              <a:ext uri="{FF2B5EF4-FFF2-40B4-BE49-F238E27FC236}">
                <a16:creationId xmlns:a16="http://schemas.microsoft.com/office/drawing/2014/main" id="{26675015-8074-4C16-BD3A-B7B9A67E4EB0}"/>
              </a:ext>
            </a:extLst>
          </p:cNvPr>
          <p:cNvSpPr>
            <a:spLocks noGrp="1"/>
          </p:cNvSpPr>
          <p:nvPr>
            <p:ph type="ctrTitle"/>
          </p:nvPr>
        </p:nvSpPr>
        <p:spPr>
          <a:xfrm>
            <a:off x="0" y="1"/>
            <a:ext cx="9144000" cy="620688"/>
          </a:xfrm>
        </p:spPr>
        <p:txBody>
          <a:bodyPr lIns="365760" tIns="0"/>
          <a:lstStyle/>
          <a:p>
            <a:pPr algn="l"/>
            <a:r>
              <a:rPr lang="en-GB" sz="3200" dirty="0"/>
              <a:t>Cluster 4. Energy Efficiency and Renewable Energy</a:t>
            </a:r>
            <a:endParaRPr lang="ka-GE" sz="3200" dirty="0"/>
          </a:p>
        </p:txBody>
      </p:sp>
    </p:spTree>
    <p:extLst>
      <p:ext uri="{BB962C8B-B14F-4D97-AF65-F5344CB8AC3E}">
        <p14:creationId xmlns:p14="http://schemas.microsoft.com/office/powerpoint/2010/main" val="1003745796"/>
      </p:ext>
    </p:extLst>
  </p:cSld>
  <p:clrMapOvr>
    <a:masterClrMapping/>
  </p:clrMapOvr>
  <p:transition spd="med">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48FAB5-8E1E-4846-BA10-13ED0C178B52}"/>
              </a:ext>
            </a:extLst>
          </p:cNvPr>
          <p:cNvSpPr>
            <a:spLocks noGrp="1"/>
          </p:cNvSpPr>
          <p:nvPr>
            <p:ph type="ctrTitle"/>
          </p:nvPr>
        </p:nvSpPr>
        <p:spPr>
          <a:xfrm>
            <a:off x="0" y="1412776"/>
            <a:ext cx="9144000" cy="908720"/>
          </a:xfrm>
        </p:spPr>
        <p:txBody>
          <a:bodyPr lIns="365760" tIns="0"/>
          <a:lstStyle/>
          <a:p>
            <a:r>
              <a:rPr lang="en-US" sz="5400" dirty="0"/>
              <a:t>Assessment by Clusters:</a:t>
            </a:r>
            <a:endParaRPr lang="ka-GE" sz="5400" dirty="0"/>
          </a:p>
        </p:txBody>
      </p:sp>
      <p:sp>
        <p:nvSpPr>
          <p:cNvPr id="4" name="Rectangle 3">
            <a:extLst>
              <a:ext uri="{FF2B5EF4-FFF2-40B4-BE49-F238E27FC236}">
                <a16:creationId xmlns:a16="http://schemas.microsoft.com/office/drawing/2014/main" id="{4CAE9403-D7E9-47EE-9883-A33BE6612963}"/>
              </a:ext>
            </a:extLst>
          </p:cNvPr>
          <p:cNvSpPr/>
          <p:nvPr/>
        </p:nvSpPr>
        <p:spPr>
          <a:xfrm>
            <a:off x="0" y="4293096"/>
            <a:ext cx="9144000" cy="898708"/>
          </a:xfrm>
          <a:prstGeom prst="rect">
            <a:avLst/>
          </a:prstGeom>
        </p:spPr>
        <p:txBody>
          <a:bodyPr wrap="square">
            <a:spAutoFit/>
          </a:bodyPr>
          <a:lstStyle/>
          <a:p>
            <a:pPr marL="0" indent="0" algn="ctr">
              <a:lnSpc>
                <a:spcPct val="120000"/>
              </a:lnSpc>
              <a:spcBef>
                <a:spcPts val="0"/>
              </a:spcBef>
              <a:spcAft>
                <a:spcPts val="1200"/>
              </a:spcAft>
              <a:buNone/>
            </a:pPr>
            <a:r>
              <a:rPr lang="en-GB" sz="4800" b="1" dirty="0">
                <a:solidFill>
                  <a:srgbClr val="404040"/>
                </a:solidFill>
                <a:latin typeface="Franklin Gothic Heavy" panose="020B0903020102020204" pitchFamily="34" charset="0"/>
                <a:cs typeface="Arial" panose="020B0604020202020204" pitchFamily="34" charset="0"/>
              </a:rPr>
              <a:t>Dr </a:t>
            </a:r>
            <a:r>
              <a:rPr lang="en-GB" sz="4800" b="1" dirty="0" smtClean="0">
                <a:solidFill>
                  <a:srgbClr val="404040"/>
                </a:solidFill>
                <a:latin typeface="Franklin Gothic Heavy" panose="020B0903020102020204" pitchFamily="34" charset="0"/>
                <a:cs typeface="Arial" panose="020B0604020202020204" pitchFamily="34" charset="0"/>
              </a:rPr>
              <a:t>Medgar Tchelidze</a:t>
            </a:r>
            <a:endParaRPr lang="en-GB" sz="4800" b="1" dirty="0">
              <a:solidFill>
                <a:srgbClr val="404040"/>
              </a:solidFill>
              <a:latin typeface="Franklin Gothic Heavy" panose="020B0903020102020204" pitchFamily="34" charset="0"/>
              <a:cs typeface="Arial" panose="020B0604020202020204" pitchFamily="34" charset="0"/>
            </a:endParaRPr>
          </a:p>
        </p:txBody>
      </p:sp>
    </p:spTree>
    <p:extLst>
      <p:ext uri="{BB962C8B-B14F-4D97-AF65-F5344CB8AC3E}">
        <p14:creationId xmlns:p14="http://schemas.microsoft.com/office/powerpoint/2010/main" val="4085630973"/>
      </p:ext>
    </p:extLst>
  </p:cSld>
  <p:clrMapOvr>
    <a:masterClrMapping/>
  </p:clrMapOvr>
  <p:transition spd="med">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3008BF-4300-480A-9C73-8B01D89DC889}"/>
              </a:ext>
            </a:extLst>
          </p:cNvPr>
          <p:cNvSpPr>
            <a:spLocks noGrp="1"/>
          </p:cNvSpPr>
          <p:nvPr>
            <p:ph idx="1"/>
          </p:nvPr>
        </p:nvSpPr>
        <p:spPr>
          <a:xfrm>
            <a:off x="287524" y="1052736"/>
            <a:ext cx="8568952" cy="5657022"/>
          </a:xfrm>
        </p:spPr>
        <p:txBody>
          <a:bodyPr/>
          <a:lstStyle/>
          <a:p>
            <a:pPr>
              <a:buClr>
                <a:srgbClr val="404040"/>
              </a:buClr>
              <a:buFont typeface="Franklin Gothic Book" panose="020B0503020102020204" pitchFamily="34" charset="0"/>
              <a:buChar char="►"/>
            </a:pPr>
            <a:r>
              <a:rPr lang="en-US" sz="1600" b="1" dirty="0" smtClean="0"/>
              <a:t>Gaps: </a:t>
            </a:r>
            <a:r>
              <a:rPr lang="en-US" sz="1600" b="1" dirty="0"/>
              <a:t>poor condition of pastures and high share of not irrigated land. </a:t>
            </a:r>
          </a:p>
          <a:p>
            <a:pPr marL="0" lvl="0" indent="0">
              <a:buNone/>
            </a:pPr>
            <a:r>
              <a:rPr lang="en-US" sz="1600" dirty="0"/>
              <a:t>In Soviet time maximum of irrigated area was 400,000ha. In 2015 irrigated land area was 40,000ha (10%). ”Irrigation Strategy for Georgia 2017 – 2025” plans to increase the irrigable area to 200,000 ha (50%) by 2025; </a:t>
            </a:r>
            <a:r>
              <a:rPr lang="en-GB" sz="1600" dirty="0"/>
              <a:t>The entire input of Agriculture in GDP (3.6% - 0.036 weight factor). Irrigation provides in average 40% increase in production, which means that irrigation weight factor could be estimated as 0.036 x 0.4 = 0.0144;</a:t>
            </a:r>
            <a:r>
              <a:rPr lang="en-US" sz="1600" dirty="0"/>
              <a:t> Rough estimations:</a:t>
            </a:r>
          </a:p>
          <a:p>
            <a:pPr>
              <a:buFont typeface="Arial" panose="020B0604020202020204" pitchFamily="34" charset="0"/>
              <a:buChar char="•"/>
            </a:pPr>
            <a:r>
              <a:rPr lang="en-GB" sz="1600" dirty="0" smtClean="0"/>
              <a:t>“Current </a:t>
            </a:r>
            <a:r>
              <a:rPr lang="en-GB" sz="1600" dirty="0"/>
              <a:t>Sectoral input in circularity” for 2015: 10% x 0.0144 = 0.144</a:t>
            </a:r>
            <a:r>
              <a:rPr lang="en-US" sz="1600" dirty="0"/>
              <a:t> </a:t>
            </a:r>
            <a:endParaRPr lang="ka-GE" sz="1600" dirty="0"/>
          </a:p>
          <a:p>
            <a:pPr lvl="0"/>
            <a:r>
              <a:rPr lang="en-GB" sz="1600" dirty="0"/>
              <a:t>“Sectoral input in improvement of circularity”: 50% x 0.0144 = 0.72</a:t>
            </a:r>
          </a:p>
          <a:p>
            <a:pPr marL="0" lvl="0" indent="0">
              <a:buNone/>
            </a:pPr>
            <a:r>
              <a:rPr lang="en-US" sz="1600" dirty="0"/>
              <a:t>Pastures in Georgia cover around 1.7 million ha. The significant part of pastures in Georgia are low productive due to improper management.</a:t>
            </a:r>
          </a:p>
          <a:p>
            <a:pPr marL="0" indent="0">
              <a:buNone/>
            </a:pPr>
            <a:r>
              <a:rPr lang="en-GB" sz="1600" dirty="0"/>
              <a:t>According to the report Agriculture of Georgia 2020 (Geostat): total input of Agriculture sector in GDP (2019) </a:t>
            </a:r>
            <a:r>
              <a:rPr lang="en-GB" sz="1600" dirty="0" smtClean="0"/>
              <a:t>is </a:t>
            </a:r>
            <a:r>
              <a:rPr lang="en-GB" sz="1600" dirty="0"/>
              <a:t>equal to 7.4%, while input of the animal husbandry is 3.72%. If we assume the current baseline condition of the pasturelands as the worst case scenario and all further improvements of pastures and veterinary services are compared with this initial level:</a:t>
            </a:r>
            <a:endParaRPr lang="ka-GE" sz="1600" dirty="0"/>
          </a:p>
          <a:p>
            <a:pPr lvl="0"/>
            <a:r>
              <a:rPr lang="en-GB" sz="1600" dirty="0" smtClean="0"/>
              <a:t>“</a:t>
            </a:r>
            <a:r>
              <a:rPr lang="en-GB" sz="1600" dirty="0"/>
              <a:t>Sectoral input in circularity” for present state:  0</a:t>
            </a:r>
            <a:endParaRPr lang="ka-GE" sz="1600" dirty="0"/>
          </a:p>
          <a:p>
            <a:pPr lvl="0"/>
            <a:r>
              <a:rPr lang="en-GB" sz="1600" dirty="0"/>
              <a:t>“Sectoral input in improvement of circularity”: 50% x 0.037 = 1.85</a:t>
            </a:r>
            <a:endParaRPr lang="ka-GE" sz="1600" dirty="0"/>
          </a:p>
          <a:p>
            <a:pPr lvl="0"/>
            <a:endParaRPr lang="ka-GE" sz="1600" dirty="0"/>
          </a:p>
          <a:p>
            <a:endParaRPr lang="ka-GE" sz="1600" dirty="0"/>
          </a:p>
        </p:txBody>
      </p:sp>
      <p:sp>
        <p:nvSpPr>
          <p:cNvPr id="3" name="Title 2">
            <a:extLst>
              <a:ext uri="{FF2B5EF4-FFF2-40B4-BE49-F238E27FC236}">
                <a16:creationId xmlns:a16="http://schemas.microsoft.com/office/drawing/2014/main" id="{0BB1E64E-2B0F-4E80-9766-159CA1930F40}"/>
              </a:ext>
            </a:extLst>
          </p:cNvPr>
          <p:cNvSpPr>
            <a:spLocks noGrp="1"/>
          </p:cNvSpPr>
          <p:nvPr>
            <p:ph type="ctrTitle"/>
          </p:nvPr>
        </p:nvSpPr>
        <p:spPr>
          <a:xfrm>
            <a:off x="0" y="0"/>
            <a:ext cx="9144000" cy="620688"/>
          </a:xfrm>
        </p:spPr>
        <p:txBody>
          <a:bodyPr lIns="365760" tIns="0"/>
          <a:lstStyle/>
          <a:p>
            <a:pPr algn="l"/>
            <a:r>
              <a:rPr lang="en-US" sz="3200" dirty="0"/>
              <a:t>Cluster 1: Management of Resources and Losses</a:t>
            </a:r>
            <a:endParaRPr lang="ka-GE" sz="3200" dirty="0"/>
          </a:p>
        </p:txBody>
      </p:sp>
      <p:sp>
        <p:nvSpPr>
          <p:cNvPr id="4" name="Rectangle 3"/>
          <p:cNvSpPr/>
          <p:nvPr/>
        </p:nvSpPr>
        <p:spPr>
          <a:xfrm>
            <a:off x="395536" y="595843"/>
            <a:ext cx="8748464" cy="369332"/>
          </a:xfrm>
          <a:prstGeom prst="rect">
            <a:avLst/>
          </a:prstGeom>
          <a:solidFill>
            <a:srgbClr val="72A376"/>
          </a:solidFill>
        </p:spPr>
        <p:txBody>
          <a:bodyPr wrap="square">
            <a:spAutoFit/>
          </a:bodyPr>
          <a:lstStyle/>
          <a:p>
            <a:pPr lvl="0">
              <a:spcBef>
                <a:spcPts val="1200"/>
              </a:spcBef>
              <a:spcAft>
                <a:spcPts val="600"/>
              </a:spcAft>
            </a:pPr>
            <a:r>
              <a:rPr lang="en-US" b="1" dirty="0" smtClean="0">
                <a:solidFill>
                  <a:schemeClr val="bg1"/>
                </a:solidFill>
                <a:latin typeface="Franklin Gothic Demi" panose="020B0703020102020204" pitchFamily="34" charset="0"/>
                <a:cs typeface="+mn-cs"/>
              </a:rPr>
              <a:t>Agriculture</a:t>
            </a:r>
            <a:r>
              <a:rPr lang="en-US" b="1" dirty="0">
                <a:solidFill>
                  <a:schemeClr val="bg1"/>
                </a:solidFill>
                <a:latin typeface="Franklin Gothic Demi" panose="020B0703020102020204" pitchFamily="34" charset="0"/>
                <a:cs typeface="+mn-cs"/>
              </a:rPr>
              <a:t>, Fishing and Manufacture of Food Products</a:t>
            </a:r>
            <a:endParaRPr lang="en-US" b="1" dirty="0">
              <a:solidFill>
                <a:schemeClr val="bg1"/>
              </a:solidFill>
              <a:latin typeface="Franklin Gothic Demi" panose="020B0703020102020204" pitchFamily="34" charset="0"/>
              <a:cs typeface="+mn-cs"/>
            </a:endParaRPr>
          </a:p>
        </p:txBody>
      </p:sp>
    </p:spTree>
    <p:extLst>
      <p:ext uri="{BB962C8B-B14F-4D97-AF65-F5344CB8AC3E}">
        <p14:creationId xmlns:p14="http://schemas.microsoft.com/office/powerpoint/2010/main" val="1543342010"/>
      </p:ext>
    </p:extLst>
  </p:cSld>
  <p:clrMapOvr>
    <a:masterClrMapping/>
  </p:clrMapOvr>
  <p:transition spd="med">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4122" y="2276872"/>
            <a:ext cx="2261245" cy="2261245"/>
          </a:xfrm>
          <a:prstGeom prst="rect">
            <a:avLst/>
          </a:prstGeom>
        </p:spPr>
      </p:pic>
      <p:sp>
        <p:nvSpPr>
          <p:cNvPr id="2" name="Content Placeholder 1">
            <a:extLst>
              <a:ext uri="{FF2B5EF4-FFF2-40B4-BE49-F238E27FC236}">
                <a16:creationId xmlns:a16="http://schemas.microsoft.com/office/drawing/2014/main" id="{E1366F3F-0314-414C-BAF5-3C6EEE6E2A6A}"/>
              </a:ext>
            </a:extLst>
          </p:cNvPr>
          <p:cNvSpPr>
            <a:spLocks noGrp="1"/>
          </p:cNvSpPr>
          <p:nvPr>
            <p:ph idx="1"/>
          </p:nvPr>
        </p:nvSpPr>
        <p:spPr>
          <a:xfrm>
            <a:off x="323528" y="908720"/>
            <a:ext cx="8229600" cy="5534077"/>
          </a:xfrm>
        </p:spPr>
        <p:txBody>
          <a:bodyPr/>
          <a:lstStyle/>
          <a:p>
            <a:pPr>
              <a:buClr>
                <a:srgbClr val="404040"/>
              </a:buClr>
              <a:buFont typeface="Franklin Gothic Book" panose="020B0503020102020204" pitchFamily="34" charset="0"/>
              <a:buChar char="►"/>
            </a:pPr>
            <a:r>
              <a:rPr lang="en-GB" sz="1600" b="1" dirty="0"/>
              <a:t>Short term actions:</a:t>
            </a:r>
            <a:endParaRPr lang="ka-GE" sz="1600" dirty="0"/>
          </a:p>
          <a:p>
            <a:pPr lvl="0"/>
            <a:r>
              <a:rPr lang="en-GB" sz="1600" dirty="0"/>
              <a:t>Complete the Law on Sustainable Pasture Management</a:t>
            </a:r>
            <a:endParaRPr lang="ka-GE" sz="1600" dirty="0"/>
          </a:p>
          <a:p>
            <a:pPr lvl="0"/>
            <a:r>
              <a:rPr lang="en-GB" sz="1600" dirty="0"/>
              <a:t>Develop the Pasture Management Strategy and Action Plan for 2025 – 2030 in compliance with the National Pasturelands Management Policy Document (NPMPD)</a:t>
            </a:r>
            <a:endParaRPr lang="ka-GE" sz="1600" dirty="0"/>
          </a:p>
          <a:p>
            <a:pPr lvl="0"/>
            <a:r>
              <a:rPr lang="en-GB" sz="1600" dirty="0"/>
              <a:t>Implement Irrigation Strategy for Georgia 2017-2025 </a:t>
            </a:r>
            <a:endParaRPr lang="ka-GE" sz="1600" dirty="0"/>
          </a:p>
          <a:p>
            <a:pPr lvl="0"/>
            <a:r>
              <a:rPr lang="en-GB" sz="1600" dirty="0"/>
              <a:t>Develop Irrigation strategy for 2025 – 2030 </a:t>
            </a:r>
            <a:endParaRPr lang="ka-GE" sz="1600" dirty="0"/>
          </a:p>
          <a:p>
            <a:pPr>
              <a:spcBef>
                <a:spcPts val="2400"/>
              </a:spcBef>
              <a:buClr>
                <a:srgbClr val="404040"/>
              </a:buClr>
              <a:buFont typeface="Franklin Gothic Book" panose="020B0503020102020204" pitchFamily="34" charset="0"/>
              <a:buChar char="►"/>
            </a:pPr>
            <a:r>
              <a:rPr lang="en-GB" sz="1600" b="1" dirty="0"/>
              <a:t>Mid-term and long-term actions:</a:t>
            </a:r>
            <a:endParaRPr lang="ka-GE" sz="1600" b="1" dirty="0"/>
          </a:p>
          <a:p>
            <a:pPr lvl="0"/>
            <a:r>
              <a:rPr lang="en-GB" sz="1600" dirty="0"/>
              <a:t>Implement the Pasture Management Strategy and Action Plan for 2025 – 2030 in compliance with the National Pasturelands Management Policy Document (NPMPD)</a:t>
            </a:r>
            <a:endParaRPr lang="ka-GE" sz="1600" dirty="0"/>
          </a:p>
          <a:p>
            <a:pPr lvl="0"/>
            <a:r>
              <a:rPr lang="en-GB" sz="1600" dirty="0"/>
              <a:t>Implement Irrigation Strategy for Georgia 2025 – 2030  </a:t>
            </a:r>
            <a:endParaRPr lang="ka-GE" sz="1600" dirty="0"/>
          </a:p>
          <a:p>
            <a:r>
              <a:rPr lang="en-GB" sz="1600" dirty="0"/>
              <a:t>Create a capacity building programmes, technological and business consulting capacity that supports Sustainable Pasture Management  and Sustainable Management of the Irrigation Systems at the community/end users level (creation and management of the irrigation associations</a:t>
            </a:r>
            <a:r>
              <a:rPr lang="en-GB" sz="1600" dirty="0" smtClean="0"/>
              <a:t>)</a:t>
            </a:r>
            <a:endParaRPr lang="ka-GE" sz="1600" dirty="0"/>
          </a:p>
        </p:txBody>
      </p:sp>
      <p:sp>
        <p:nvSpPr>
          <p:cNvPr id="3" name="Title 2">
            <a:extLst>
              <a:ext uri="{FF2B5EF4-FFF2-40B4-BE49-F238E27FC236}">
                <a16:creationId xmlns:a16="http://schemas.microsoft.com/office/drawing/2014/main" id="{69A8BA81-5BC0-4F59-862A-58E3C07AB5A8}"/>
              </a:ext>
            </a:extLst>
          </p:cNvPr>
          <p:cNvSpPr>
            <a:spLocks noGrp="1"/>
          </p:cNvSpPr>
          <p:nvPr>
            <p:ph type="ctrTitle"/>
          </p:nvPr>
        </p:nvSpPr>
        <p:spPr>
          <a:xfrm>
            <a:off x="0" y="0"/>
            <a:ext cx="9144000" cy="775243"/>
          </a:xfrm>
        </p:spPr>
        <p:txBody>
          <a:bodyPr lIns="365760" tIns="0"/>
          <a:lstStyle/>
          <a:p>
            <a:pPr algn="l"/>
            <a:r>
              <a:rPr lang="en-US" sz="3200" dirty="0"/>
              <a:t>Actions and Timeline for  Cluster 1 </a:t>
            </a:r>
            <a:r>
              <a:rPr lang="en-US" sz="3200" dirty="0" smtClean="0"/>
              <a:t>- Agriculture</a:t>
            </a:r>
            <a:endParaRPr lang="ka-GE" sz="3200" dirty="0"/>
          </a:p>
        </p:txBody>
      </p:sp>
    </p:spTree>
    <p:extLst>
      <p:ext uri="{BB962C8B-B14F-4D97-AF65-F5344CB8AC3E}">
        <p14:creationId xmlns:p14="http://schemas.microsoft.com/office/powerpoint/2010/main" val="2310287598"/>
      </p:ext>
    </p:extLst>
  </p:cSld>
  <p:clrMapOvr>
    <a:masterClrMapping/>
  </p:clrMapOvr>
  <p:transition spd="med">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87EE4-33C8-4D83-A702-7E611AFCB3C8}"/>
              </a:ext>
            </a:extLst>
          </p:cNvPr>
          <p:cNvSpPr>
            <a:spLocks noGrp="1"/>
          </p:cNvSpPr>
          <p:nvPr>
            <p:ph idx="1"/>
          </p:nvPr>
        </p:nvSpPr>
        <p:spPr>
          <a:xfrm>
            <a:off x="395536" y="908720"/>
            <a:ext cx="8229600" cy="5174037"/>
          </a:xfrm>
        </p:spPr>
        <p:txBody>
          <a:bodyPr/>
          <a:lstStyle/>
          <a:p>
            <a:pPr>
              <a:buFont typeface="Franklin Gothic Book" panose="020B0503020102020204" pitchFamily="34" charset="0"/>
              <a:buChar char="►"/>
            </a:pPr>
            <a:r>
              <a:rPr lang="en-GB" sz="1600" b="1" dirty="0"/>
              <a:t>Entities responsible for the implementation of the Planned Actions</a:t>
            </a:r>
            <a:endParaRPr lang="ka-GE" sz="1600" b="1" dirty="0"/>
          </a:p>
          <a:p>
            <a:pPr lvl="0"/>
            <a:r>
              <a:rPr lang="en-GB" sz="1600" dirty="0"/>
              <a:t>Ministry of Environmental Protection and Agriculture</a:t>
            </a:r>
            <a:endParaRPr lang="ka-GE" sz="1600" dirty="0"/>
          </a:p>
          <a:p>
            <a:pPr lvl="0"/>
            <a:r>
              <a:rPr lang="en-GB" sz="1600" dirty="0"/>
              <a:t>Georgian Amelioration LTD (Government owned company established to manage the irrigation matters) </a:t>
            </a:r>
            <a:endParaRPr lang="ka-GE" sz="1600" dirty="0"/>
          </a:p>
          <a:p>
            <a:pPr lvl="0"/>
            <a:r>
              <a:rPr lang="en-GB" sz="1600" dirty="0"/>
              <a:t>Governmental CE Commission</a:t>
            </a:r>
            <a:endParaRPr lang="ka-GE" sz="1600" dirty="0"/>
          </a:p>
          <a:p>
            <a:pPr lvl="0"/>
            <a:r>
              <a:rPr lang="en-GB" sz="1600" dirty="0"/>
              <a:t>Municipalities (to support implementation of the strategies and strategic action plans)</a:t>
            </a:r>
            <a:endParaRPr lang="ka-GE" sz="1600" dirty="0"/>
          </a:p>
          <a:p>
            <a:pPr lvl="0"/>
            <a:r>
              <a:rPr lang="en-GB" sz="1600" dirty="0"/>
              <a:t>Businesses and farmer associations engaged in agriculture (to support implementation of the strategies and strategic action plans</a:t>
            </a:r>
            <a:endParaRPr lang="en-US" sz="1600" dirty="0"/>
          </a:p>
          <a:p>
            <a:pPr lvl="0">
              <a:spcBef>
                <a:spcPts val="2400"/>
              </a:spcBef>
              <a:buFont typeface="Franklin Gothic Book" panose="020B0503020102020204" pitchFamily="34" charset="0"/>
              <a:buChar char="►"/>
            </a:pPr>
            <a:r>
              <a:rPr lang="en-GB" sz="1600" b="1" dirty="0"/>
              <a:t>Economical and financial viability of the proposed actions in long-term and scheme of the initial investments</a:t>
            </a:r>
            <a:endParaRPr lang="ka-GE" sz="1600" b="1" dirty="0"/>
          </a:p>
          <a:p>
            <a:pPr lvl="0"/>
            <a:r>
              <a:rPr lang="en-GB" sz="1600" dirty="0"/>
              <a:t>Initial investments should be incurred by Government</a:t>
            </a:r>
            <a:endParaRPr lang="ka-GE" sz="1600" dirty="0"/>
          </a:p>
          <a:p>
            <a:pPr lvl="0"/>
            <a:r>
              <a:rPr lang="en-GB" sz="1600" dirty="0"/>
              <a:t>Additional income generated due to improvement the pastures and irrigation infrastructure will allow to spent some part of this additional income (fees paid by end-users) for the maintenance needs.</a:t>
            </a:r>
            <a:endParaRPr lang="ka-GE" sz="1600" dirty="0"/>
          </a:p>
          <a:p>
            <a:endParaRPr lang="ka-GE" sz="2800" dirty="0"/>
          </a:p>
        </p:txBody>
      </p:sp>
      <p:sp>
        <p:nvSpPr>
          <p:cNvPr id="3" name="Title 2">
            <a:extLst>
              <a:ext uri="{FF2B5EF4-FFF2-40B4-BE49-F238E27FC236}">
                <a16:creationId xmlns:a16="http://schemas.microsoft.com/office/drawing/2014/main" id="{2FD00AF4-AC1F-4AD4-A7B6-DA0CDB243CC9}"/>
              </a:ext>
            </a:extLst>
          </p:cNvPr>
          <p:cNvSpPr>
            <a:spLocks noGrp="1"/>
          </p:cNvSpPr>
          <p:nvPr>
            <p:ph type="ctrTitle"/>
          </p:nvPr>
        </p:nvSpPr>
        <p:spPr>
          <a:xfrm>
            <a:off x="0" y="0"/>
            <a:ext cx="9144000" cy="775243"/>
          </a:xfrm>
        </p:spPr>
        <p:txBody>
          <a:bodyPr lIns="365760" tIns="0"/>
          <a:lstStyle/>
          <a:p>
            <a:pPr algn="l"/>
            <a:r>
              <a:rPr lang="en-US" sz="2800" dirty="0"/>
              <a:t>Responsible Entities  and Viability for Cluster </a:t>
            </a:r>
            <a:r>
              <a:rPr lang="en-US" sz="2800" dirty="0" smtClean="0"/>
              <a:t>1 - Agriculture</a:t>
            </a:r>
            <a:endParaRPr lang="ka-GE" sz="2800" dirty="0"/>
          </a:p>
        </p:txBody>
      </p:sp>
    </p:spTree>
    <p:extLst>
      <p:ext uri="{BB962C8B-B14F-4D97-AF65-F5344CB8AC3E}">
        <p14:creationId xmlns:p14="http://schemas.microsoft.com/office/powerpoint/2010/main" val="4019056808"/>
      </p:ext>
    </p:extLst>
  </p:cSld>
  <p:clrMapOvr>
    <a:masterClrMapping/>
  </p:clrMapOvr>
  <p:transition spd="med">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25D2DA-48CA-49DD-89DF-86F66673C30B}"/>
              </a:ext>
            </a:extLst>
          </p:cNvPr>
          <p:cNvSpPr>
            <a:spLocks noGrp="1"/>
          </p:cNvSpPr>
          <p:nvPr>
            <p:ph idx="1"/>
          </p:nvPr>
        </p:nvSpPr>
        <p:spPr>
          <a:xfrm>
            <a:off x="467544" y="836712"/>
            <a:ext cx="8568952" cy="5688632"/>
          </a:xfrm>
        </p:spPr>
        <p:txBody>
          <a:bodyPr/>
          <a:lstStyle/>
          <a:p>
            <a:pPr>
              <a:spcBef>
                <a:spcPts val="2400"/>
              </a:spcBef>
              <a:buFont typeface="Franklin Gothic Book" panose="020B0503020102020204" pitchFamily="34" charset="0"/>
              <a:buChar char="►"/>
            </a:pPr>
            <a:r>
              <a:rPr lang="en-US" sz="1600" b="1" dirty="0"/>
              <a:t>Current situation:</a:t>
            </a:r>
          </a:p>
          <a:p>
            <a:pPr>
              <a:spcBef>
                <a:spcPts val="600"/>
              </a:spcBef>
            </a:pPr>
            <a:r>
              <a:rPr lang="en-US" sz="1600" dirty="0"/>
              <a:t>Input in GDP (</a:t>
            </a:r>
            <a:r>
              <a:rPr lang="en-US" sz="1600" dirty="0" err="1"/>
              <a:t>Mln</a:t>
            </a:r>
            <a:r>
              <a:rPr lang="en-US" sz="1600" dirty="0"/>
              <a:t> GEL): 1009.1 </a:t>
            </a:r>
            <a:r>
              <a:rPr lang="en-US" sz="1600" dirty="0" err="1"/>
              <a:t>Mln</a:t>
            </a:r>
            <a:r>
              <a:rPr lang="en-US" sz="1600" dirty="0"/>
              <a:t> GEL*</a:t>
            </a:r>
          </a:p>
          <a:p>
            <a:pPr lvl="0">
              <a:spcBef>
                <a:spcPts val="600"/>
              </a:spcBef>
            </a:pPr>
            <a:r>
              <a:rPr lang="en-GB" sz="1600" dirty="0"/>
              <a:t>Import of electric power: 1 711.9 GWh annually</a:t>
            </a:r>
            <a:endParaRPr lang="ka-GE" sz="1600" dirty="0"/>
          </a:p>
          <a:p>
            <a:pPr lvl="0">
              <a:spcBef>
                <a:spcPts val="600"/>
              </a:spcBef>
            </a:pPr>
            <a:r>
              <a:rPr lang="en-GB" sz="1600" dirty="0"/>
              <a:t>Total generation 11 159.8 GWh annually</a:t>
            </a:r>
            <a:endParaRPr lang="ka-GE" sz="1600" dirty="0"/>
          </a:p>
          <a:p>
            <a:pPr lvl="0">
              <a:spcBef>
                <a:spcPts val="600"/>
              </a:spcBef>
            </a:pPr>
            <a:r>
              <a:rPr lang="en-GB" sz="1600" dirty="0"/>
              <a:t>Export of electric energy: 255.6 2 GWh annually</a:t>
            </a:r>
            <a:endParaRPr lang="ka-GE" sz="1600" dirty="0"/>
          </a:p>
          <a:p>
            <a:pPr lvl="0">
              <a:spcBef>
                <a:spcPts val="600"/>
              </a:spcBef>
            </a:pPr>
            <a:r>
              <a:rPr lang="en-GB" sz="1600" dirty="0"/>
              <a:t>Domestic consumption of electric power: 11 479.3 GWh annually</a:t>
            </a:r>
          </a:p>
          <a:p>
            <a:pPr>
              <a:spcBef>
                <a:spcPts val="2400"/>
              </a:spcBef>
              <a:buFont typeface="Franklin Gothic Book" panose="020B0503020102020204" pitchFamily="34" charset="0"/>
              <a:buChar char="►"/>
            </a:pPr>
            <a:r>
              <a:rPr lang="en-US" sz="1600" b="1" dirty="0"/>
              <a:t>Policies, laws and strategic plans:</a:t>
            </a:r>
            <a:endParaRPr lang="ka-GE" sz="1600" b="1" dirty="0"/>
          </a:p>
          <a:p>
            <a:pPr lvl="0">
              <a:spcBef>
                <a:spcPts val="600"/>
              </a:spcBef>
            </a:pPr>
            <a:r>
              <a:rPr lang="en-GB" sz="1600" dirty="0"/>
              <a:t>Energy Policy of Georgia (2023)</a:t>
            </a:r>
            <a:endParaRPr lang="ka-GE" sz="1600" dirty="0"/>
          </a:p>
          <a:p>
            <a:pPr lvl="0">
              <a:spcBef>
                <a:spcPts val="600"/>
              </a:spcBef>
            </a:pPr>
            <a:r>
              <a:rPr lang="en-GB" sz="1600" dirty="0"/>
              <a:t>Integrated National Energy and Climate Plan of Georgia (2023) - dimensions of: a) Energy Security, Renewable Energy, Decarbonization, Energy Efficiency, Energy Transmission Infrastructure; b) Proposal on possible use of energy batteries</a:t>
            </a:r>
            <a:endParaRPr lang="ka-GE" sz="1600" dirty="0"/>
          </a:p>
          <a:p>
            <a:pPr lvl="0"/>
            <a:r>
              <a:rPr lang="en-GB" sz="1600" dirty="0"/>
              <a:t>The law On Promoting the Generation and Consumption of Energy from Renewable Sources (2019) and Ordinance of the Government of Georgia on schemes for promotion and auction rules (2022) compliant with the EU 2009/28/EC directive</a:t>
            </a:r>
            <a:endParaRPr lang="ka-GE" sz="1600" dirty="0"/>
          </a:p>
          <a:p>
            <a:pPr lvl="0">
              <a:spcBef>
                <a:spcPts val="600"/>
              </a:spcBef>
            </a:pPr>
            <a:r>
              <a:rPr lang="en-GB" sz="1600" dirty="0"/>
              <a:t>Ten-Year Network Development Plan of Georgia (last update for 2023 – 2033)</a:t>
            </a:r>
            <a:endParaRPr lang="ka-GE" sz="1600" dirty="0"/>
          </a:p>
          <a:p>
            <a:pPr marL="0" indent="0">
              <a:buNone/>
            </a:pPr>
            <a:endParaRPr lang="ka-GE" sz="1600" b="1" dirty="0"/>
          </a:p>
        </p:txBody>
      </p:sp>
      <p:sp>
        <p:nvSpPr>
          <p:cNvPr id="3" name="Title 2">
            <a:extLst>
              <a:ext uri="{FF2B5EF4-FFF2-40B4-BE49-F238E27FC236}">
                <a16:creationId xmlns:a16="http://schemas.microsoft.com/office/drawing/2014/main" id="{521D46E7-6983-481F-9E4C-4635E16D6BD7}"/>
              </a:ext>
            </a:extLst>
          </p:cNvPr>
          <p:cNvSpPr>
            <a:spLocks noGrp="1"/>
          </p:cNvSpPr>
          <p:nvPr>
            <p:ph type="ctrTitle"/>
          </p:nvPr>
        </p:nvSpPr>
        <p:spPr>
          <a:xfrm>
            <a:off x="0" y="1"/>
            <a:ext cx="9144000" cy="548680"/>
          </a:xfrm>
        </p:spPr>
        <p:txBody>
          <a:bodyPr lIns="365760" tIns="0"/>
          <a:lstStyle/>
          <a:p>
            <a:pPr algn="l"/>
            <a:r>
              <a:rPr lang="en-GB" sz="3200" dirty="0"/>
              <a:t>Cluster 1: Electric power generation and </a:t>
            </a:r>
            <a:r>
              <a:rPr lang="en-GB" sz="3200" dirty="0" smtClean="0"/>
              <a:t>distribution</a:t>
            </a:r>
            <a:r>
              <a:rPr lang="ka-GE" sz="3200" dirty="0"/>
              <a:t/>
            </a:r>
            <a:br>
              <a:rPr lang="ka-GE" sz="3200" dirty="0"/>
            </a:br>
            <a:endParaRPr lang="ka-GE" sz="32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88224" y="764704"/>
            <a:ext cx="2555776" cy="2304256"/>
          </a:xfrm>
          <a:prstGeom prst="rect">
            <a:avLst/>
          </a:prstGeom>
        </p:spPr>
      </p:pic>
    </p:spTree>
    <p:extLst>
      <p:ext uri="{BB962C8B-B14F-4D97-AF65-F5344CB8AC3E}">
        <p14:creationId xmlns:p14="http://schemas.microsoft.com/office/powerpoint/2010/main" val="2326179318"/>
      </p:ext>
    </p:extLst>
  </p:cSld>
  <p:clrMapOvr>
    <a:masterClrMapping/>
  </p:clrMapOvr>
  <p:transition spd="med">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CF99B-C05B-43FA-BC25-1CEFF663652D}"/>
              </a:ext>
            </a:extLst>
          </p:cNvPr>
          <p:cNvSpPr>
            <a:spLocks noGrp="1"/>
          </p:cNvSpPr>
          <p:nvPr>
            <p:ph idx="1"/>
          </p:nvPr>
        </p:nvSpPr>
        <p:spPr>
          <a:xfrm>
            <a:off x="457200" y="1107900"/>
            <a:ext cx="8229600" cy="5201420"/>
          </a:xfrm>
        </p:spPr>
        <p:txBody>
          <a:bodyPr/>
          <a:lstStyle/>
          <a:p>
            <a:pPr>
              <a:spcBef>
                <a:spcPts val="2400"/>
              </a:spcBef>
              <a:buFont typeface="Franklin Gothic Book" panose="020B0503020102020204" pitchFamily="34" charset="0"/>
              <a:buChar char="►"/>
            </a:pPr>
            <a:r>
              <a:rPr lang="en-US" sz="1600" b="1" dirty="0"/>
              <a:t>Gaps related to Management of Resources and Losses:</a:t>
            </a:r>
          </a:p>
          <a:p>
            <a:r>
              <a:rPr lang="en-GB" sz="1600" dirty="0"/>
              <a:t>The excess water, which could be used for power generation, is spilled without use in power sector. The waste loss of resources could be estimated as minimum as value equal to import - 1 711.9 GWh annually (15% of total consumption).</a:t>
            </a:r>
            <a:endParaRPr lang="ka-GE" sz="1600" dirty="0"/>
          </a:p>
          <a:p>
            <a:r>
              <a:rPr lang="en-GB" sz="1600" dirty="0"/>
              <a:t>The annual losses of energy in transmission lines and distribution networks constitute 76.3 thousand tons of oil equivalent or 887.7 GWh (7.7% of total annual consumption). </a:t>
            </a:r>
          </a:p>
          <a:p>
            <a:pPr>
              <a:spcBef>
                <a:spcPts val="2400"/>
              </a:spcBef>
              <a:buFont typeface="Franklin Gothic Book" panose="020B0503020102020204" pitchFamily="34" charset="0"/>
              <a:buChar char="►"/>
            </a:pPr>
            <a:r>
              <a:rPr lang="en-GB" sz="1600" b="1" dirty="0"/>
              <a:t>Short-term actions:</a:t>
            </a:r>
            <a:endParaRPr lang="ka-GE" sz="1600" b="1" dirty="0"/>
          </a:p>
          <a:p>
            <a:pPr lvl="0"/>
            <a:r>
              <a:rPr lang="en-GB" sz="1600" dirty="0"/>
              <a:t>Rehabilitation of the transmission lines to minimize energy losses in the mainline transmission lines managed by GSE to meet the target levels and timelines set forth in NECP. The target for 10 years (till 2030) is to reduce the losses from 7.7% to 5.0% as minimum. Reduction of losses by 2.7% means 311 GWh annually or 0,05% of current GDP (about 21,5 </a:t>
            </a:r>
            <a:r>
              <a:rPr lang="en-GB" sz="1600" dirty="0" err="1"/>
              <a:t>Mln</a:t>
            </a:r>
            <a:r>
              <a:rPr lang="en-GB" sz="1600" dirty="0"/>
              <a:t> GEL). </a:t>
            </a:r>
            <a:endParaRPr lang="ka-GE" sz="1600" dirty="0"/>
          </a:p>
          <a:p>
            <a:pPr lvl="0"/>
            <a:r>
              <a:rPr lang="en-GB" sz="1600" dirty="0"/>
              <a:t>Develop strategy, action plan and particular projects aimed on optimization of the import-consumption-storage-export schemes; Develop strategy, action plan and projects of energy storages (batteries; </a:t>
            </a:r>
            <a:r>
              <a:rPr lang="en-GB" sz="1600" dirty="0" err="1"/>
              <a:t>Hydropumped</a:t>
            </a:r>
            <a:r>
              <a:rPr lang="en-GB" sz="1600" dirty="0"/>
              <a:t> reservoirs etc.); Minimize waste spill of water in HPPs</a:t>
            </a:r>
            <a:r>
              <a:rPr lang="en-GB" sz="1600" dirty="0" smtClean="0"/>
              <a:t>.</a:t>
            </a:r>
            <a:endParaRPr lang="ka-GE" sz="1600" b="1" dirty="0"/>
          </a:p>
          <a:p>
            <a:endParaRPr lang="ka-GE" sz="1600" b="1" dirty="0"/>
          </a:p>
          <a:p>
            <a:endParaRPr lang="ka-GE" sz="1600" dirty="0"/>
          </a:p>
        </p:txBody>
      </p:sp>
      <p:sp>
        <p:nvSpPr>
          <p:cNvPr id="3" name="Title 2">
            <a:extLst>
              <a:ext uri="{FF2B5EF4-FFF2-40B4-BE49-F238E27FC236}">
                <a16:creationId xmlns:a16="http://schemas.microsoft.com/office/drawing/2014/main" id="{9ACEB4A4-65BF-472A-802B-8FFF6CD6F202}"/>
              </a:ext>
            </a:extLst>
          </p:cNvPr>
          <p:cNvSpPr>
            <a:spLocks noGrp="1"/>
          </p:cNvSpPr>
          <p:nvPr>
            <p:ph type="ctrTitle"/>
          </p:nvPr>
        </p:nvSpPr>
        <p:spPr>
          <a:xfrm>
            <a:off x="0" y="0"/>
            <a:ext cx="9144000" cy="775243"/>
          </a:xfrm>
        </p:spPr>
        <p:txBody>
          <a:bodyPr lIns="365760" tIns="0"/>
          <a:lstStyle/>
          <a:p>
            <a:pPr algn="l"/>
            <a:r>
              <a:rPr lang="en-GB" sz="3200" dirty="0"/>
              <a:t>Cluster 1: Electric power generation and </a:t>
            </a:r>
            <a:r>
              <a:rPr lang="en-GB" sz="3200" dirty="0" smtClean="0"/>
              <a:t>distribution</a:t>
            </a:r>
            <a:r>
              <a:rPr lang="ka-GE" sz="3200" dirty="0"/>
              <a:t/>
            </a:r>
            <a:br>
              <a:rPr lang="ka-GE" sz="3200" dirty="0"/>
            </a:br>
            <a:endParaRPr lang="ka-GE" sz="3200" dirty="0"/>
          </a:p>
        </p:txBody>
      </p:sp>
    </p:spTree>
    <p:extLst>
      <p:ext uri="{BB962C8B-B14F-4D97-AF65-F5344CB8AC3E}">
        <p14:creationId xmlns:p14="http://schemas.microsoft.com/office/powerpoint/2010/main" val="3934607474"/>
      </p:ext>
    </p:extLst>
  </p:cSld>
  <p:clrMapOvr>
    <a:masterClrMapping/>
  </p:clrMapOvr>
  <p:transition spd="med">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24CD1D-C3EB-4541-935C-247F7186C13B}"/>
              </a:ext>
            </a:extLst>
          </p:cNvPr>
          <p:cNvSpPr>
            <a:spLocks noGrp="1"/>
          </p:cNvSpPr>
          <p:nvPr>
            <p:ph idx="1"/>
          </p:nvPr>
        </p:nvSpPr>
        <p:spPr>
          <a:xfrm>
            <a:off x="467544" y="908720"/>
            <a:ext cx="8229600" cy="5472608"/>
          </a:xfrm>
        </p:spPr>
        <p:txBody>
          <a:bodyPr/>
          <a:lstStyle/>
          <a:p>
            <a:pPr>
              <a:spcBef>
                <a:spcPts val="2400"/>
              </a:spcBef>
              <a:buFont typeface="Franklin Gothic Book" panose="020B0503020102020204" pitchFamily="34" charset="0"/>
              <a:buChar char="►"/>
            </a:pPr>
            <a:r>
              <a:rPr lang="en-GB" sz="1600" b="1" dirty="0"/>
              <a:t>Mid-term and Long-term Actions:</a:t>
            </a:r>
            <a:endParaRPr lang="ka-GE" sz="1600" b="1" dirty="0"/>
          </a:p>
          <a:p>
            <a:pPr lvl="0"/>
            <a:r>
              <a:rPr lang="en-GB" sz="1600" dirty="0"/>
              <a:t>Develop particular projects aimed on optimization of the import-consumption-storage-export schemes: projects of energy storages (batteries; </a:t>
            </a:r>
            <a:r>
              <a:rPr lang="en-GB" sz="1600" dirty="0" err="1"/>
              <a:t>Hydropumped</a:t>
            </a:r>
            <a:r>
              <a:rPr lang="en-GB" sz="1600" dirty="0"/>
              <a:t> reservoirs etc.)</a:t>
            </a:r>
            <a:endParaRPr lang="ka-GE" sz="1600" dirty="0"/>
          </a:p>
          <a:p>
            <a:pPr lvl="0"/>
            <a:r>
              <a:rPr lang="en-GB" sz="1600" dirty="0"/>
              <a:t>Establish the system for financing and managing Energy efficiency projects</a:t>
            </a:r>
            <a:endParaRPr lang="ka-GE" sz="1600" dirty="0"/>
          </a:p>
          <a:p>
            <a:pPr lvl="0"/>
            <a:r>
              <a:rPr lang="en-GB" sz="1600" dirty="0"/>
              <a:t>Establish/improve the construction supervision system to ensure implementation of the Net-Zero Consumption Buildings Strategy </a:t>
            </a:r>
            <a:endParaRPr lang="en-US" sz="1600" dirty="0"/>
          </a:p>
          <a:p>
            <a:pPr lvl="0">
              <a:spcBef>
                <a:spcPts val="2400"/>
              </a:spcBef>
              <a:buFont typeface="Franklin Gothic Book" panose="020B0503020102020204" pitchFamily="34" charset="0"/>
              <a:buChar char="►"/>
            </a:pPr>
            <a:r>
              <a:rPr lang="en-GB" sz="1600" b="1" dirty="0"/>
              <a:t>Entities responsible for the implementation of the Planned Actions:</a:t>
            </a:r>
            <a:endParaRPr lang="ka-GE" sz="1600" b="1" dirty="0"/>
          </a:p>
          <a:p>
            <a:r>
              <a:rPr lang="en-GB" sz="1600" dirty="0"/>
              <a:t>MESD; MEPA; GSE;</a:t>
            </a:r>
            <a:r>
              <a:rPr lang="en-US" sz="1600" dirty="0"/>
              <a:t> </a:t>
            </a:r>
            <a:r>
              <a:rPr lang="en-GB" sz="1600" dirty="0"/>
              <a:t>Governmental CE Commission</a:t>
            </a:r>
            <a:endParaRPr lang="ka-GE" sz="1600" dirty="0"/>
          </a:p>
          <a:p>
            <a:r>
              <a:rPr lang="en-GB" sz="1600" dirty="0"/>
              <a:t>Businesses engaged in energy generation and operation of the electric networks</a:t>
            </a:r>
          </a:p>
          <a:p>
            <a:pPr>
              <a:spcBef>
                <a:spcPts val="2400"/>
              </a:spcBef>
              <a:buFont typeface="Franklin Gothic Book" panose="020B0503020102020204" pitchFamily="34" charset="0"/>
              <a:buChar char="►"/>
            </a:pPr>
            <a:r>
              <a:rPr lang="en-US" sz="1600" b="1" dirty="0"/>
              <a:t>Economical and financial viability of the actions:</a:t>
            </a:r>
          </a:p>
          <a:p>
            <a:r>
              <a:rPr lang="en-US" sz="1600" dirty="0"/>
              <a:t>Initial investments should be incurred by the </a:t>
            </a:r>
            <a:r>
              <a:rPr lang="en-US" sz="1600" dirty="0" err="1"/>
              <a:t>GoG</a:t>
            </a:r>
            <a:r>
              <a:rPr lang="en-US" sz="1600" dirty="0"/>
              <a:t> or by the private companies on the terms agreed with </a:t>
            </a:r>
            <a:r>
              <a:rPr lang="en-US" sz="1600" dirty="0" err="1"/>
              <a:t>GoG</a:t>
            </a:r>
            <a:r>
              <a:rPr lang="en-US" sz="1600" dirty="0"/>
              <a:t>. The energy fee collection mechanisms and export incomes ensures sustainable operation of the systems.</a:t>
            </a:r>
            <a:endParaRPr lang="ka-GE" sz="1600" dirty="0"/>
          </a:p>
        </p:txBody>
      </p:sp>
      <p:sp>
        <p:nvSpPr>
          <p:cNvPr id="3" name="Title 2">
            <a:extLst>
              <a:ext uri="{FF2B5EF4-FFF2-40B4-BE49-F238E27FC236}">
                <a16:creationId xmlns:a16="http://schemas.microsoft.com/office/drawing/2014/main" id="{BDB0F846-B680-4BF8-BF25-7263C04DB1BD}"/>
              </a:ext>
            </a:extLst>
          </p:cNvPr>
          <p:cNvSpPr>
            <a:spLocks noGrp="1"/>
          </p:cNvSpPr>
          <p:nvPr>
            <p:ph type="ctrTitle"/>
          </p:nvPr>
        </p:nvSpPr>
        <p:spPr>
          <a:xfrm>
            <a:off x="0" y="0"/>
            <a:ext cx="9144000" cy="620688"/>
          </a:xfrm>
        </p:spPr>
        <p:txBody>
          <a:bodyPr lIns="365760" tIns="0"/>
          <a:lstStyle/>
          <a:p>
            <a:pPr algn="l"/>
            <a:r>
              <a:rPr lang="en-GB" sz="3200" dirty="0"/>
              <a:t>Cluster 1: Electric power generation and </a:t>
            </a:r>
            <a:r>
              <a:rPr lang="en-GB" sz="3200" dirty="0" smtClean="0"/>
              <a:t>distribution</a:t>
            </a:r>
            <a:endParaRPr lang="ka-GE" sz="3200" dirty="0"/>
          </a:p>
        </p:txBody>
      </p:sp>
    </p:spTree>
    <p:extLst>
      <p:ext uri="{BB962C8B-B14F-4D97-AF65-F5344CB8AC3E}">
        <p14:creationId xmlns:p14="http://schemas.microsoft.com/office/powerpoint/2010/main" val="792173083"/>
      </p:ext>
    </p:extLst>
  </p:cSld>
  <p:clrMapOvr>
    <a:masterClrMapping/>
  </p:clrMapOvr>
  <p:transition spd="med">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024956-2ACF-42B4-82FF-CC5D1AE5A935}"/>
              </a:ext>
            </a:extLst>
          </p:cNvPr>
          <p:cNvSpPr>
            <a:spLocks noGrp="1"/>
          </p:cNvSpPr>
          <p:nvPr>
            <p:ph idx="1"/>
          </p:nvPr>
        </p:nvSpPr>
        <p:spPr>
          <a:xfrm>
            <a:off x="457200" y="836712"/>
            <a:ext cx="8363272" cy="5760640"/>
          </a:xfrm>
        </p:spPr>
        <p:txBody>
          <a:bodyPr/>
          <a:lstStyle/>
          <a:p>
            <a:pPr>
              <a:spcBef>
                <a:spcPts val="2400"/>
              </a:spcBef>
              <a:buFont typeface="Franklin Gothic Book" panose="020B0503020102020204" pitchFamily="34" charset="0"/>
              <a:buChar char="►"/>
            </a:pPr>
            <a:r>
              <a:rPr lang="en-US" sz="1600" b="1" dirty="0"/>
              <a:t>Current situation:</a:t>
            </a:r>
          </a:p>
          <a:p>
            <a:r>
              <a:rPr lang="en-GB" sz="1600" dirty="0"/>
              <a:t>Extraction of crude petroleum and natural gas (NI/ 6);</a:t>
            </a:r>
            <a:r>
              <a:rPr lang="en-US" sz="1600" dirty="0"/>
              <a:t> </a:t>
            </a:r>
            <a:r>
              <a:rPr lang="en-GB" sz="1600" dirty="0"/>
              <a:t>Input in GDP (Mln GEL): 8.7 / 0.2%; Onshore transport and transport via pipelines (NI/ 49); Input in GDP (Mln GEL): </a:t>
            </a:r>
            <a:r>
              <a:rPr lang="en-GB" sz="1600" dirty="0" smtClean="0"/>
              <a:t>1065.9MlnGEL</a:t>
            </a:r>
            <a:r>
              <a:rPr lang="en-GB" sz="1600" dirty="0"/>
              <a:t>* / 2.5%</a:t>
            </a:r>
          </a:p>
          <a:p>
            <a:r>
              <a:rPr lang="en-US" sz="1600" dirty="0"/>
              <a:t>Share of natural gas in total supply of energy resources in Georgia is about 40%. </a:t>
            </a:r>
          </a:p>
          <a:p>
            <a:r>
              <a:rPr lang="en-US" sz="1600" dirty="0"/>
              <a:t>Transit of gas in Georgia is provided by two gas pipelines - the South Caucasus Pipeline (SCP) and the North-South Main Gas Pipeline (NSMP). The SCP throughput is 20 billion cubic meters per year. The NSMP transits throughput is 12 billion cubic meters per year.</a:t>
            </a:r>
            <a:endParaRPr lang="ka-GE" sz="1600" dirty="0"/>
          </a:p>
          <a:p>
            <a:pPr>
              <a:spcBef>
                <a:spcPts val="3600"/>
              </a:spcBef>
              <a:buFont typeface="Franklin Gothic Book" panose="020B0503020102020204" pitchFamily="34" charset="0"/>
              <a:buChar char="►"/>
            </a:pPr>
            <a:r>
              <a:rPr lang="en-US" sz="1600" b="1" dirty="0"/>
              <a:t>Policies, laws and strategic plans:</a:t>
            </a:r>
            <a:endParaRPr lang="ka-GE" sz="1600" b="1" dirty="0"/>
          </a:p>
          <a:p>
            <a:pPr lvl="0"/>
            <a:r>
              <a:rPr lang="en-GB" sz="1600" dirty="0"/>
              <a:t>Energy Policy of Georgia (2023)</a:t>
            </a:r>
            <a:endParaRPr lang="ka-GE" sz="1600" dirty="0"/>
          </a:p>
          <a:p>
            <a:pPr lvl="0"/>
            <a:r>
              <a:rPr lang="en-GB" sz="1600" dirty="0"/>
              <a:t>Integrated National Energy and Climate Plan of Georgia (2023) - dimensions of: Energy Security, Renewable Energy, Decarbonization, Energy Efficiency, Energy Transmission Infrastructure; Feasibility Studies on possible use of gas storages (USAID);</a:t>
            </a:r>
            <a:endParaRPr lang="ka-GE" sz="1600" dirty="0"/>
          </a:p>
          <a:p>
            <a:r>
              <a:rPr lang="en-GB" sz="1600" dirty="0"/>
              <a:t>Under the discussion are the projects of transforming the natural gas in other products (LNG and CNG) and generating LPG from oil</a:t>
            </a:r>
            <a:endParaRPr lang="ka-GE" sz="1600" dirty="0"/>
          </a:p>
        </p:txBody>
      </p:sp>
      <p:sp>
        <p:nvSpPr>
          <p:cNvPr id="3" name="Title 2">
            <a:extLst>
              <a:ext uri="{FF2B5EF4-FFF2-40B4-BE49-F238E27FC236}">
                <a16:creationId xmlns:a16="http://schemas.microsoft.com/office/drawing/2014/main" id="{511DD43B-25DA-40D2-A4B1-6408CF4C6903}"/>
              </a:ext>
            </a:extLst>
          </p:cNvPr>
          <p:cNvSpPr>
            <a:spLocks noGrp="1"/>
          </p:cNvSpPr>
          <p:nvPr>
            <p:ph type="ctrTitle"/>
          </p:nvPr>
        </p:nvSpPr>
        <p:spPr>
          <a:xfrm>
            <a:off x="0" y="0"/>
            <a:ext cx="9144000" cy="620688"/>
          </a:xfrm>
        </p:spPr>
        <p:txBody>
          <a:bodyPr lIns="365760" tIns="0"/>
          <a:lstStyle/>
          <a:p>
            <a:pPr algn="l"/>
            <a:r>
              <a:rPr lang="en-GB" sz="3200" dirty="0"/>
              <a:t>Cluster 1: Distribution of Gaseous Fuels through Mains </a:t>
            </a:r>
            <a:endParaRPr lang="ka-GE" sz="3200"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23304" y="3573016"/>
            <a:ext cx="1314078" cy="1320614"/>
          </a:xfrm>
          <a:prstGeom prst="rect">
            <a:avLst/>
          </a:prstGeom>
        </p:spPr>
      </p:pic>
    </p:spTree>
    <p:extLst>
      <p:ext uri="{BB962C8B-B14F-4D97-AF65-F5344CB8AC3E}">
        <p14:creationId xmlns:p14="http://schemas.microsoft.com/office/powerpoint/2010/main" val="1922522422"/>
      </p:ext>
    </p:extLst>
  </p:cSld>
  <p:clrMapOvr>
    <a:masterClrMapping/>
  </p:clrMapOvr>
  <p:transition spd="med">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F19AE-044F-49EB-AD99-DAA988AAF89D}"/>
              </a:ext>
            </a:extLst>
          </p:cNvPr>
          <p:cNvSpPr>
            <a:spLocks noGrp="1"/>
          </p:cNvSpPr>
          <p:nvPr>
            <p:ph idx="1"/>
          </p:nvPr>
        </p:nvSpPr>
        <p:spPr>
          <a:xfrm>
            <a:off x="467544" y="764704"/>
            <a:ext cx="8568952" cy="5832648"/>
          </a:xfrm>
        </p:spPr>
        <p:txBody>
          <a:bodyPr/>
          <a:lstStyle/>
          <a:p>
            <a:pPr>
              <a:spcBef>
                <a:spcPts val="2400"/>
              </a:spcBef>
              <a:buFont typeface="Franklin Gothic Book" panose="020B0503020102020204" pitchFamily="34" charset="0"/>
              <a:buChar char="►"/>
            </a:pPr>
            <a:r>
              <a:rPr lang="en-GB" sz="1600" b="1" dirty="0"/>
              <a:t>Gaps in Circularity:</a:t>
            </a:r>
            <a:endParaRPr lang="ka-GE" sz="1600" b="1" dirty="0"/>
          </a:p>
          <a:p>
            <a:r>
              <a:rPr lang="en-GB" sz="1600" dirty="0"/>
              <a:t>In 2015, the total losses in the internal gas distribution network amounted to 103.8 </a:t>
            </a:r>
            <a:r>
              <a:rPr lang="en-GB" sz="1600" dirty="0" smtClean="0"/>
              <a:t>million m</a:t>
            </a:r>
            <a:r>
              <a:rPr lang="en-GB" sz="1600" baseline="30000" dirty="0" smtClean="0"/>
              <a:t>3</a:t>
            </a:r>
            <a:r>
              <a:rPr lang="en-GB" sz="1600" dirty="0"/>
              <a:t>, 64% of which came from </a:t>
            </a:r>
            <a:r>
              <a:rPr lang="en-GB" sz="1600" dirty="0" err="1"/>
              <a:t>KazTransGas</a:t>
            </a:r>
            <a:r>
              <a:rPr lang="en-GB" sz="1600" dirty="0"/>
              <a:t>-Tbilisi. </a:t>
            </a:r>
            <a:endParaRPr lang="ka-GE" sz="1600" dirty="0"/>
          </a:p>
          <a:p>
            <a:r>
              <a:rPr lang="en-GB" sz="1600" dirty="0"/>
              <a:t>Georgia's energy balance (</a:t>
            </a:r>
            <a:r>
              <a:rPr lang="en-GB" sz="1600" dirty="0" err="1"/>
              <a:t>Geostat</a:t>
            </a:r>
            <a:r>
              <a:rPr lang="en-GB" sz="1600" dirty="0"/>
              <a:t>) shows that average losses of natural gas during 2018 - 2020 accounted for 96,9 million m</a:t>
            </a:r>
            <a:r>
              <a:rPr lang="en-GB" sz="1600" baseline="30000" dirty="0"/>
              <a:t>3</a:t>
            </a:r>
            <a:r>
              <a:rPr lang="en-GB" sz="1600" dirty="0"/>
              <a:t> (3.7% of inflow and 5.1% of Final Consumption). According to the Georgian NECP, it is planned to reduce losses by 4% by 2030. </a:t>
            </a:r>
            <a:endParaRPr lang="ka-GE" sz="1600" dirty="0"/>
          </a:p>
          <a:p>
            <a:pPr lvl="0"/>
            <a:r>
              <a:rPr lang="en-GB" sz="1600" dirty="0"/>
              <a:t>Inefficient schemes of import, consumption, storage, processing and export: absence of gas storage facilities. The absence of the gas storage facilities is associated with direct income losses: the opportunity of additional income that could be gained due to the seasonal variations of the gas import/export prices is lost.</a:t>
            </a:r>
            <a:endParaRPr lang="ka-GE" sz="1600" dirty="0"/>
          </a:p>
          <a:p>
            <a:pPr>
              <a:spcBef>
                <a:spcPts val="2400"/>
              </a:spcBef>
              <a:buFont typeface="Franklin Gothic Book" panose="020B0503020102020204" pitchFamily="34" charset="0"/>
              <a:buChar char="►"/>
            </a:pPr>
            <a:r>
              <a:rPr lang="en-GB" sz="1600" b="1" dirty="0"/>
              <a:t>Short term actions:</a:t>
            </a:r>
            <a:endParaRPr lang="ka-GE" sz="1600" b="1" dirty="0"/>
          </a:p>
          <a:p>
            <a:pPr lvl="0"/>
            <a:r>
              <a:rPr lang="en-GB" sz="1600" dirty="0"/>
              <a:t>Rehabilitation of the Gas transport networks to reduce losses of gas in networks by 4% by 2030, as it is planned in NECP.</a:t>
            </a:r>
            <a:endParaRPr lang="ka-GE" sz="1600" dirty="0"/>
          </a:p>
          <a:p>
            <a:pPr lvl="0"/>
            <a:r>
              <a:rPr lang="en-GB" sz="1600" dirty="0"/>
              <a:t>Implement the strategic gas storage projects till 2030.</a:t>
            </a:r>
            <a:endParaRPr lang="ka-GE" sz="1600" dirty="0"/>
          </a:p>
          <a:p>
            <a:r>
              <a:rPr lang="en-GB" sz="1600" dirty="0"/>
              <a:t>Promote and develop a project of delivering in Greece and Italy LNG and receiving the same amount of natural gas by Georgia [project Under the Projects of Energy Community Interest (PECI) and Projects of Mutual Interest (PMI)]</a:t>
            </a:r>
            <a:endParaRPr lang="ka-GE" sz="1600" dirty="0"/>
          </a:p>
        </p:txBody>
      </p:sp>
      <p:sp>
        <p:nvSpPr>
          <p:cNvPr id="3" name="Title 2">
            <a:extLst>
              <a:ext uri="{FF2B5EF4-FFF2-40B4-BE49-F238E27FC236}">
                <a16:creationId xmlns:a16="http://schemas.microsoft.com/office/drawing/2014/main" id="{4A1847E2-A249-45BC-AFF5-C359912208FE}"/>
              </a:ext>
            </a:extLst>
          </p:cNvPr>
          <p:cNvSpPr>
            <a:spLocks noGrp="1"/>
          </p:cNvSpPr>
          <p:nvPr>
            <p:ph type="ctrTitle"/>
          </p:nvPr>
        </p:nvSpPr>
        <p:spPr>
          <a:xfrm>
            <a:off x="0" y="0"/>
            <a:ext cx="9144000" cy="620688"/>
          </a:xfrm>
        </p:spPr>
        <p:txBody>
          <a:bodyPr lIns="365760" tIns="0"/>
          <a:lstStyle/>
          <a:p>
            <a:pPr algn="l"/>
            <a:r>
              <a:rPr lang="en-GB" sz="3200" dirty="0"/>
              <a:t>Cluster 1: Distribution of Gaseous Fuels through Mains</a:t>
            </a:r>
            <a:endParaRPr lang="ka-GE" sz="3200" dirty="0"/>
          </a:p>
        </p:txBody>
      </p:sp>
    </p:spTree>
    <p:extLst>
      <p:ext uri="{BB962C8B-B14F-4D97-AF65-F5344CB8AC3E}">
        <p14:creationId xmlns:p14="http://schemas.microsoft.com/office/powerpoint/2010/main" val="3467431758"/>
      </p:ext>
    </p:extLst>
  </p:cSld>
  <p:clrMapOvr>
    <a:masterClrMapping/>
  </p:clrMapOvr>
  <p:transition spd="med">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B4EE892-DEBC-4316-BA44-DF1FE02233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196752"/>
            <a:ext cx="8566017" cy="56612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7"/>
          <p:cNvSpPr txBox="1">
            <a:spLocks/>
          </p:cNvSpPr>
          <p:nvPr/>
        </p:nvSpPr>
        <p:spPr>
          <a:xfrm>
            <a:off x="0" y="0"/>
            <a:ext cx="9144000" cy="764704"/>
          </a:xfrm>
          <a:prstGeom prst="rect">
            <a:avLst/>
          </a:prstGeom>
        </p:spPr>
        <p:txBody>
          <a:bodyPr/>
          <a:lstStyle>
            <a:lvl1pPr algn="ctr" rtl="0" fontAlgn="base">
              <a:spcBef>
                <a:spcPct val="0"/>
              </a:spcBef>
              <a:spcAft>
                <a:spcPct val="0"/>
              </a:spcAft>
              <a:defRPr sz="3575" kern="1200">
                <a:solidFill>
                  <a:schemeClr val="tx1"/>
                </a:solidFill>
                <a:latin typeface="+mj-lt"/>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r>
              <a:rPr lang="en-GB" sz="3600" b="1" dirty="0">
                <a:solidFill>
                  <a:srgbClr val="508927"/>
                </a:solidFill>
                <a:latin typeface="Franklin Gothic Demi Cond" panose="020B0706030402020204" pitchFamily="34" charset="0"/>
              </a:rPr>
              <a:t>Circular Economy Concept</a:t>
            </a:r>
          </a:p>
        </p:txBody>
      </p:sp>
    </p:spTree>
    <p:extLst>
      <p:ext uri="{BB962C8B-B14F-4D97-AF65-F5344CB8AC3E}">
        <p14:creationId xmlns:p14="http://schemas.microsoft.com/office/powerpoint/2010/main" val="804779138"/>
      </p:ext>
    </p:extLst>
  </p:cSld>
  <p:clrMapOvr>
    <a:masterClrMapping/>
  </p:clrMapOvr>
  <p:transition spd="med">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8080" y="2924944"/>
            <a:ext cx="1645920" cy="1604772"/>
          </a:xfrm>
          <a:prstGeom prst="rect">
            <a:avLst/>
          </a:prstGeom>
        </p:spPr>
      </p:pic>
      <p:sp>
        <p:nvSpPr>
          <p:cNvPr id="2" name="Content Placeholder 1">
            <a:extLst>
              <a:ext uri="{FF2B5EF4-FFF2-40B4-BE49-F238E27FC236}">
                <a16:creationId xmlns:a16="http://schemas.microsoft.com/office/drawing/2014/main" id="{4EE1F114-B0CE-4E47-9902-BE4D79A88554}"/>
              </a:ext>
            </a:extLst>
          </p:cNvPr>
          <p:cNvSpPr>
            <a:spLocks noGrp="1"/>
          </p:cNvSpPr>
          <p:nvPr>
            <p:ph idx="1"/>
          </p:nvPr>
        </p:nvSpPr>
        <p:spPr>
          <a:xfrm>
            <a:off x="467544" y="775244"/>
            <a:ext cx="8229600" cy="5606084"/>
          </a:xfrm>
        </p:spPr>
        <p:txBody>
          <a:bodyPr/>
          <a:lstStyle/>
          <a:p>
            <a:pPr>
              <a:spcBef>
                <a:spcPts val="2400"/>
              </a:spcBef>
              <a:buFont typeface="Franklin Gothic Book" panose="020B0503020102020204" pitchFamily="34" charset="0"/>
              <a:buChar char="►"/>
            </a:pPr>
            <a:r>
              <a:rPr lang="en-GB" sz="1600" b="1" dirty="0"/>
              <a:t>Mid-term and long-term actions:</a:t>
            </a:r>
            <a:endParaRPr lang="ka-GE" sz="1600" b="1" dirty="0"/>
          </a:p>
          <a:p>
            <a:pPr lvl="0"/>
            <a:r>
              <a:rPr lang="en-GB" sz="1600" dirty="0"/>
              <a:t>Promote and develop a project of transforming the natural gas in other products (LNG and CNG) and generating LPG from oil  </a:t>
            </a:r>
            <a:endParaRPr lang="ka-GE" sz="1600" dirty="0"/>
          </a:p>
          <a:p>
            <a:r>
              <a:rPr lang="en-GB" sz="1600" dirty="0"/>
              <a:t>Develop strategies for natural gas storage and schemes for generation of additional incomes due to variations of gas prices (gas storage; gas products; generation of electricity etc.);</a:t>
            </a:r>
          </a:p>
          <a:p>
            <a:pPr lvl="0">
              <a:spcBef>
                <a:spcPts val="2400"/>
              </a:spcBef>
              <a:buFont typeface="Franklin Gothic Book" panose="020B0503020102020204" pitchFamily="34" charset="0"/>
              <a:buChar char="►"/>
            </a:pPr>
            <a:r>
              <a:rPr lang="en-GB" sz="1600" b="1" dirty="0"/>
              <a:t>Entities responsible for the implementation of the Planned Actions:</a:t>
            </a:r>
            <a:endParaRPr lang="ka-GE" sz="1600" b="1" dirty="0"/>
          </a:p>
          <a:p>
            <a:r>
              <a:rPr lang="en-GB" sz="1600" dirty="0"/>
              <a:t>MESD; MEPA; GSE;</a:t>
            </a:r>
            <a:r>
              <a:rPr lang="en-US" sz="1600" dirty="0"/>
              <a:t> </a:t>
            </a:r>
            <a:r>
              <a:rPr lang="en-GB" sz="1600" dirty="0"/>
              <a:t>Governmental CE Commission</a:t>
            </a:r>
            <a:endParaRPr lang="ka-GE" sz="1600" dirty="0"/>
          </a:p>
          <a:p>
            <a:r>
              <a:rPr lang="en-GB" sz="1600" dirty="0"/>
              <a:t>Businesses engaged in energy generation and operation of the pipelines and gas distribution networks </a:t>
            </a:r>
          </a:p>
          <a:p>
            <a:pPr>
              <a:spcBef>
                <a:spcPts val="2400"/>
              </a:spcBef>
              <a:buFont typeface="Franklin Gothic Book" panose="020B0503020102020204" pitchFamily="34" charset="0"/>
              <a:buChar char="►"/>
            </a:pPr>
            <a:r>
              <a:rPr lang="en-US" sz="1600" b="1" dirty="0"/>
              <a:t>Economical and financial viability of the actions:</a:t>
            </a:r>
          </a:p>
          <a:p>
            <a:r>
              <a:rPr lang="en-US" sz="1600" dirty="0"/>
              <a:t>Initial investments should be incurred by the </a:t>
            </a:r>
            <a:r>
              <a:rPr lang="en-US" sz="1600" dirty="0" err="1"/>
              <a:t>GoG</a:t>
            </a:r>
            <a:r>
              <a:rPr lang="en-US" sz="1600" dirty="0"/>
              <a:t> or by the private companies on the terms agreed with </a:t>
            </a:r>
            <a:r>
              <a:rPr lang="en-US" sz="1600" dirty="0" err="1"/>
              <a:t>GoG</a:t>
            </a:r>
            <a:r>
              <a:rPr lang="en-US" sz="1600" dirty="0"/>
              <a:t>. The energy fee collection mechanisms and export incomes ensures sustainable operation of the systems.</a:t>
            </a:r>
            <a:endParaRPr lang="ka-GE" sz="1600" dirty="0"/>
          </a:p>
        </p:txBody>
      </p:sp>
      <p:sp>
        <p:nvSpPr>
          <p:cNvPr id="3" name="Title 2">
            <a:extLst>
              <a:ext uri="{FF2B5EF4-FFF2-40B4-BE49-F238E27FC236}">
                <a16:creationId xmlns:a16="http://schemas.microsoft.com/office/drawing/2014/main" id="{4EAE36AA-4A59-4E23-8FB7-9745A6ECC883}"/>
              </a:ext>
            </a:extLst>
          </p:cNvPr>
          <p:cNvSpPr>
            <a:spLocks noGrp="1"/>
          </p:cNvSpPr>
          <p:nvPr>
            <p:ph type="ctrTitle"/>
          </p:nvPr>
        </p:nvSpPr>
        <p:spPr>
          <a:xfrm>
            <a:off x="0" y="0"/>
            <a:ext cx="9144000" cy="775243"/>
          </a:xfrm>
        </p:spPr>
        <p:txBody>
          <a:bodyPr lIns="365760" tIns="0"/>
          <a:lstStyle/>
          <a:p>
            <a:pPr algn="l"/>
            <a:r>
              <a:rPr lang="en-GB" sz="3200" dirty="0"/>
              <a:t>Cluster 1: Distribution of Gaseous Fuels through Mains</a:t>
            </a:r>
            <a:endParaRPr lang="ka-GE" sz="3200" dirty="0"/>
          </a:p>
        </p:txBody>
      </p:sp>
    </p:spTree>
    <p:extLst>
      <p:ext uri="{BB962C8B-B14F-4D97-AF65-F5344CB8AC3E}">
        <p14:creationId xmlns:p14="http://schemas.microsoft.com/office/powerpoint/2010/main" val="2068680946"/>
      </p:ext>
    </p:extLst>
  </p:cSld>
  <p:clrMapOvr>
    <a:masterClrMapping/>
  </p:clrMapOvr>
  <p:transition spd="med">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612D75-7953-49DD-A9D7-4B301B84C253}"/>
              </a:ext>
            </a:extLst>
          </p:cNvPr>
          <p:cNvSpPr>
            <a:spLocks noGrp="1"/>
          </p:cNvSpPr>
          <p:nvPr>
            <p:ph idx="1"/>
          </p:nvPr>
        </p:nvSpPr>
        <p:spPr>
          <a:xfrm>
            <a:off x="467544" y="908720"/>
            <a:ext cx="8229600" cy="5472608"/>
          </a:xfrm>
        </p:spPr>
        <p:txBody>
          <a:bodyPr/>
          <a:lstStyle/>
          <a:p>
            <a:pPr>
              <a:spcBef>
                <a:spcPts val="2400"/>
              </a:spcBef>
              <a:buFont typeface="Franklin Gothic Book" panose="020B0503020102020204" pitchFamily="34" charset="0"/>
              <a:buChar char="►"/>
            </a:pPr>
            <a:r>
              <a:rPr lang="en-US" sz="1600" b="1" dirty="0"/>
              <a:t>Current situation:</a:t>
            </a:r>
          </a:p>
          <a:p>
            <a:pPr marL="0" indent="0">
              <a:buNone/>
            </a:pPr>
            <a:r>
              <a:rPr lang="en-GB" sz="1600" b="1" dirty="0"/>
              <a:t>Mining (NI/ 5 - 9); Input in GDP (</a:t>
            </a:r>
            <a:r>
              <a:rPr lang="en-GB" sz="1600" b="1" dirty="0" err="1"/>
              <a:t>Mln</a:t>
            </a:r>
            <a:r>
              <a:rPr lang="en-GB" sz="1600" b="1" dirty="0"/>
              <a:t> GEL): 586.3 </a:t>
            </a:r>
            <a:r>
              <a:rPr lang="en-GB" sz="1600" b="1" dirty="0" err="1"/>
              <a:t>Mln</a:t>
            </a:r>
            <a:r>
              <a:rPr lang="en-GB" sz="1600" b="1" dirty="0"/>
              <a:t> GEL / 1.4%; Annual Production value: 974 </a:t>
            </a:r>
            <a:r>
              <a:rPr lang="en-GB" sz="1600" b="1" dirty="0" err="1"/>
              <a:t>Mln</a:t>
            </a:r>
            <a:r>
              <a:rPr lang="en-GB" sz="1600" b="1" dirty="0"/>
              <a:t> GEL; </a:t>
            </a:r>
            <a:r>
              <a:rPr lang="en-US" sz="1600" dirty="0"/>
              <a:t> </a:t>
            </a:r>
            <a:endParaRPr lang="en-GB" sz="1600" b="1" dirty="0"/>
          </a:p>
          <a:p>
            <a:pPr marL="0" indent="0" algn="just">
              <a:buNone/>
            </a:pPr>
            <a:r>
              <a:rPr lang="en-US" sz="1600" dirty="0"/>
              <a:t>Just few large scale companies are involved in mining of coal, manganese, precious metal ores and copper. </a:t>
            </a:r>
            <a:endParaRPr lang="en-US" sz="1600" dirty="0" smtClean="0"/>
          </a:p>
          <a:p>
            <a:pPr algn="just">
              <a:buFont typeface="Arial" panose="020B0604020202020204" pitchFamily="34" charset="0"/>
              <a:buChar char="•"/>
            </a:pPr>
            <a:r>
              <a:rPr lang="en-US" sz="1600" dirty="0" smtClean="0"/>
              <a:t>“</a:t>
            </a:r>
            <a:r>
              <a:rPr lang="en-US" sz="1600" dirty="0"/>
              <a:t>Georgian Manganese” operates Chiatura manganese mine. Tkibuli coal mining is conducted by Georgia Industry Group (GIG). </a:t>
            </a:r>
            <a:endParaRPr lang="en-US" sz="1600" dirty="0" smtClean="0"/>
          </a:p>
          <a:p>
            <a:pPr algn="just">
              <a:buFont typeface="Arial" panose="020B0604020202020204" pitchFamily="34" charset="0"/>
              <a:buChar char="•"/>
            </a:pPr>
            <a:r>
              <a:rPr lang="en-US" sz="1600" dirty="0" smtClean="0"/>
              <a:t>JSC </a:t>
            </a:r>
            <a:r>
              <a:rPr lang="en-US" sz="1600" dirty="0"/>
              <a:t>RMG Copper and LTD RMG Gold have operated in partnership with the Georgian Mining Company and other companies in East Georgia, specifically in Bolnisi and Dmanisi processing copper and gold containing ores.</a:t>
            </a:r>
          </a:p>
          <a:p>
            <a:pPr marL="0" indent="0">
              <a:buNone/>
            </a:pPr>
            <a:endParaRPr lang="ka-GE" sz="1600" dirty="0"/>
          </a:p>
          <a:p>
            <a:endParaRPr lang="ka-GE" dirty="0"/>
          </a:p>
        </p:txBody>
      </p:sp>
      <p:sp>
        <p:nvSpPr>
          <p:cNvPr id="3" name="Title 2">
            <a:extLst>
              <a:ext uri="{FF2B5EF4-FFF2-40B4-BE49-F238E27FC236}">
                <a16:creationId xmlns:a16="http://schemas.microsoft.com/office/drawing/2014/main" id="{1CAFA17C-F6E8-4850-BB6C-7A261F715E04}"/>
              </a:ext>
            </a:extLst>
          </p:cNvPr>
          <p:cNvSpPr>
            <a:spLocks noGrp="1"/>
          </p:cNvSpPr>
          <p:nvPr>
            <p:ph type="ctrTitle"/>
          </p:nvPr>
        </p:nvSpPr>
        <p:spPr>
          <a:xfrm>
            <a:off x="0" y="116632"/>
            <a:ext cx="9144000" cy="658611"/>
          </a:xfrm>
        </p:spPr>
        <p:txBody>
          <a:bodyPr lIns="365760" tIns="0"/>
          <a:lstStyle/>
          <a:p>
            <a:pPr algn="l"/>
            <a:r>
              <a:rPr lang="en-GB" sz="3200" dirty="0"/>
              <a:t>Cluster 2: Mining and Manufacture of basic metals</a:t>
            </a:r>
            <a:endParaRPr lang="ka-GE" sz="3200" dirty="0"/>
          </a:p>
        </p:txBody>
      </p:sp>
      <p:graphicFrame>
        <p:nvGraphicFramePr>
          <p:cNvPr id="5" name="Table 4">
            <a:extLst>
              <a:ext uri="{FF2B5EF4-FFF2-40B4-BE49-F238E27FC236}">
                <a16:creationId xmlns:a16="http://schemas.microsoft.com/office/drawing/2014/main" id="{0650435D-D772-416A-8B82-73B3B6A0B39B}"/>
              </a:ext>
            </a:extLst>
          </p:cNvPr>
          <p:cNvGraphicFramePr>
            <a:graphicFrameLocks noGrp="1"/>
          </p:cNvGraphicFramePr>
          <p:nvPr>
            <p:extLst>
              <p:ext uri="{D42A27DB-BD31-4B8C-83A1-F6EECF244321}">
                <p14:modId xmlns:p14="http://schemas.microsoft.com/office/powerpoint/2010/main" val="2488314327"/>
              </p:ext>
            </p:extLst>
          </p:nvPr>
        </p:nvGraphicFramePr>
        <p:xfrm>
          <a:off x="638994" y="4653136"/>
          <a:ext cx="7886700" cy="1513207"/>
        </p:xfrm>
        <a:graphic>
          <a:graphicData uri="http://schemas.openxmlformats.org/drawingml/2006/table">
            <a:tbl>
              <a:tblPr firstRow="1" firstCol="1" bandRow="1">
                <a:tableStyleId>{5C22544A-7EE6-4342-B048-85BDC9FD1C3A}</a:tableStyleId>
              </a:tblPr>
              <a:tblGrid>
                <a:gridCol w="3501232">
                  <a:extLst>
                    <a:ext uri="{9D8B030D-6E8A-4147-A177-3AD203B41FA5}">
                      <a16:colId xmlns:a16="http://schemas.microsoft.com/office/drawing/2014/main" val="2942337041"/>
                    </a:ext>
                  </a:extLst>
                </a:gridCol>
                <a:gridCol w="2592288">
                  <a:extLst>
                    <a:ext uri="{9D8B030D-6E8A-4147-A177-3AD203B41FA5}">
                      <a16:colId xmlns:a16="http://schemas.microsoft.com/office/drawing/2014/main" val="2732241587"/>
                    </a:ext>
                  </a:extLst>
                </a:gridCol>
                <a:gridCol w="1793180">
                  <a:extLst>
                    <a:ext uri="{9D8B030D-6E8A-4147-A177-3AD203B41FA5}">
                      <a16:colId xmlns:a16="http://schemas.microsoft.com/office/drawing/2014/main" val="913832307"/>
                    </a:ext>
                  </a:extLst>
                </a:gridCol>
              </a:tblGrid>
              <a:tr h="233680">
                <a:tc>
                  <a:txBody>
                    <a:bodyPr/>
                    <a:lstStyle/>
                    <a:p>
                      <a:pPr algn="ctr">
                        <a:lnSpc>
                          <a:spcPct val="107000"/>
                        </a:lnSpc>
                        <a:spcAft>
                          <a:spcPts val="0"/>
                        </a:spcAft>
                      </a:pPr>
                      <a:r>
                        <a:rPr lang="en-GB" sz="1600" kern="0" dirty="0">
                          <a:solidFill>
                            <a:schemeClr val="bg1"/>
                          </a:solidFill>
                          <a:effectLst/>
                          <a:latin typeface="Franklin Gothic Book" panose="020B0503020102020204" pitchFamily="34" charset="0"/>
                        </a:rPr>
                        <a:t>Extraction of Materials (Products)</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kern="0" dirty="0">
                          <a:solidFill>
                            <a:schemeClr val="bg1"/>
                          </a:solidFill>
                          <a:effectLst/>
                          <a:latin typeface="Franklin Gothic Book" panose="020B0503020102020204" pitchFamily="34" charset="0"/>
                        </a:rPr>
                        <a:t>Average Production Volume, tons</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1" kern="0" dirty="0">
                          <a:solidFill>
                            <a:schemeClr val="bg1"/>
                          </a:solidFill>
                          <a:effectLst/>
                          <a:latin typeface="Franklin Gothic Book" panose="020B0503020102020204" pitchFamily="34" charset="0"/>
                          <a:ea typeface="+mn-ea"/>
                          <a:cs typeface="+mn-cs"/>
                        </a:rPr>
                        <a:t>Total Wastes, tons</a:t>
                      </a:r>
                      <a:r>
                        <a:rPr lang="ka-GE" sz="1600" b="1" kern="0" dirty="0">
                          <a:solidFill>
                            <a:schemeClr val="bg1"/>
                          </a:solidFill>
                          <a:effectLst/>
                          <a:latin typeface="+mn-lt"/>
                          <a:ea typeface="+mn-ea"/>
                          <a:cs typeface="+mn-cs"/>
                        </a:rPr>
                        <a:t> </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65281244"/>
                  </a:ext>
                </a:extLst>
              </a:tr>
              <a:tr h="0">
                <a:tc>
                  <a:txBody>
                    <a:bodyPr/>
                    <a:lstStyle/>
                    <a:p>
                      <a:pPr algn="ctr">
                        <a:lnSpc>
                          <a:spcPct val="107000"/>
                        </a:lnSpc>
                        <a:spcAft>
                          <a:spcPts val="0"/>
                        </a:spcAft>
                      </a:pPr>
                      <a:r>
                        <a:rPr lang="en-GB" sz="1600" kern="0" dirty="0">
                          <a:solidFill>
                            <a:schemeClr val="bg1"/>
                          </a:solidFill>
                          <a:effectLst/>
                          <a:latin typeface="Franklin Gothic Book" panose="020B0503020102020204" pitchFamily="34" charset="0"/>
                        </a:rPr>
                        <a:t>Production of Ores</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4039812"/>
                  </a:ext>
                </a:extLst>
              </a:tr>
              <a:tr h="0">
                <a:tc>
                  <a:txBody>
                    <a:bodyPr/>
                    <a:lstStyle/>
                    <a:p>
                      <a:pPr algn="ctr">
                        <a:lnSpc>
                          <a:spcPct val="107000"/>
                        </a:lnSpc>
                        <a:spcAft>
                          <a:spcPts val="0"/>
                        </a:spcAft>
                      </a:pPr>
                      <a:r>
                        <a:rPr lang="en-GB" sz="1600" kern="0" dirty="0">
                          <a:solidFill>
                            <a:schemeClr val="bg1"/>
                          </a:solidFill>
                          <a:effectLst/>
                          <a:latin typeface="Franklin Gothic Book" panose="020B0503020102020204" pitchFamily="34" charset="0"/>
                        </a:rPr>
                        <a:t>Manganese</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kern="0" dirty="0">
                          <a:solidFill>
                            <a:srgbClr val="404040"/>
                          </a:solidFill>
                          <a:effectLst/>
                          <a:latin typeface="Franklin Gothic Book" panose="020B0503020102020204" pitchFamily="34" charset="0"/>
                        </a:rPr>
                        <a:t>1,749,000</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b="1" kern="0" dirty="0">
                          <a:solidFill>
                            <a:srgbClr val="404040"/>
                          </a:solidFill>
                          <a:effectLst/>
                          <a:latin typeface="Franklin Gothic Book" panose="020B0503020102020204" pitchFamily="34" charset="0"/>
                          <a:ea typeface="Calibri" panose="020F0502020204030204" pitchFamily="34" charset="0"/>
                          <a:cs typeface="Calibri" panose="020F0502020204030204" pitchFamily="34" charset="0"/>
                        </a:rPr>
                        <a:t>1,349,000</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261188"/>
                  </a:ext>
                </a:extLst>
              </a:tr>
              <a:tr h="0">
                <a:tc>
                  <a:txBody>
                    <a:bodyPr/>
                    <a:lstStyle/>
                    <a:p>
                      <a:pPr algn="ctr">
                        <a:lnSpc>
                          <a:spcPct val="107000"/>
                        </a:lnSpc>
                        <a:spcAft>
                          <a:spcPts val="0"/>
                        </a:spcAft>
                      </a:pPr>
                      <a:r>
                        <a:rPr lang="en-GB" sz="1600" kern="0" dirty="0">
                          <a:solidFill>
                            <a:schemeClr val="bg1"/>
                          </a:solidFill>
                          <a:effectLst/>
                          <a:latin typeface="Franklin Gothic Book" panose="020B0503020102020204" pitchFamily="34" charset="0"/>
                        </a:rPr>
                        <a:t>Precious Metals (Gold and Silver)</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kern="0" dirty="0">
                          <a:solidFill>
                            <a:srgbClr val="404040"/>
                          </a:solidFill>
                          <a:effectLst/>
                          <a:latin typeface="Franklin Gothic Book" panose="020B0503020102020204" pitchFamily="34" charset="0"/>
                        </a:rPr>
                        <a:t>4,376,000</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ea typeface="Calibri" panose="020F0502020204030204" pitchFamily="34" charset="0"/>
                          <a:cs typeface="Calibri" panose="020F0502020204030204" pitchFamily="34" charset="0"/>
                        </a:rPr>
                        <a:t>4,362,570</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01859"/>
                  </a:ext>
                </a:extLst>
              </a:tr>
              <a:tr h="0">
                <a:tc>
                  <a:txBody>
                    <a:bodyPr/>
                    <a:lstStyle/>
                    <a:p>
                      <a:pPr algn="ctr">
                        <a:lnSpc>
                          <a:spcPct val="107000"/>
                        </a:lnSpc>
                        <a:spcAft>
                          <a:spcPts val="0"/>
                        </a:spcAft>
                      </a:pPr>
                      <a:r>
                        <a:rPr lang="en-GB" sz="1600" kern="0" dirty="0">
                          <a:solidFill>
                            <a:schemeClr val="bg1"/>
                          </a:solidFill>
                          <a:effectLst/>
                          <a:latin typeface="Franklin Gothic Book" panose="020B0503020102020204" pitchFamily="34" charset="0"/>
                        </a:rPr>
                        <a:t>Copper</a:t>
                      </a:r>
                      <a:endParaRPr lang="ka-GE"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kern="0" dirty="0">
                          <a:solidFill>
                            <a:srgbClr val="404040"/>
                          </a:solidFill>
                          <a:effectLst/>
                          <a:latin typeface="Franklin Gothic Book" panose="020B0503020102020204" pitchFamily="34" charset="0"/>
                        </a:rPr>
                        <a:t>4,271,000</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ea typeface="Calibri" panose="020F0502020204030204" pitchFamily="34" charset="0"/>
                          <a:cs typeface="Calibri" panose="020F0502020204030204" pitchFamily="34" charset="0"/>
                        </a:rPr>
                        <a:t>3,818,601</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8742087"/>
                  </a:ext>
                </a:extLst>
              </a:tr>
            </a:tbl>
          </a:graphicData>
        </a:graphic>
      </p:graphicFrame>
    </p:spTree>
    <p:extLst>
      <p:ext uri="{BB962C8B-B14F-4D97-AF65-F5344CB8AC3E}">
        <p14:creationId xmlns:p14="http://schemas.microsoft.com/office/powerpoint/2010/main" val="425087550"/>
      </p:ext>
    </p:extLst>
  </p:cSld>
  <p:clrMapOvr>
    <a:masterClrMapping/>
  </p:clrMapOvr>
  <p:transition spd="med">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B08022-7D0C-4F96-B071-354B977C1D17}"/>
              </a:ext>
            </a:extLst>
          </p:cNvPr>
          <p:cNvSpPr>
            <a:spLocks noGrp="1"/>
          </p:cNvSpPr>
          <p:nvPr>
            <p:ph idx="1"/>
          </p:nvPr>
        </p:nvSpPr>
        <p:spPr>
          <a:xfrm>
            <a:off x="467544" y="1428209"/>
            <a:ext cx="5616624" cy="3528392"/>
          </a:xfrm>
        </p:spPr>
        <p:txBody>
          <a:bodyPr/>
          <a:lstStyle/>
          <a:p>
            <a:pPr marL="0" indent="0">
              <a:buNone/>
            </a:pPr>
            <a:r>
              <a:rPr lang="en-GB" sz="1600" b="1" dirty="0"/>
              <a:t>Manufacture of the Basic Metals (NI 24); Input in GDP (</a:t>
            </a:r>
            <a:r>
              <a:rPr lang="en-GB" sz="1600" b="1" dirty="0" err="1" smtClean="0"/>
              <a:t>Mln</a:t>
            </a:r>
            <a:r>
              <a:rPr lang="en-GB" sz="1600" b="1" dirty="0" err="1" smtClean="0"/>
              <a:t>.</a:t>
            </a:r>
            <a:r>
              <a:rPr lang="en-GB" sz="1600" b="1" dirty="0" err="1" smtClean="0"/>
              <a:t>EL</a:t>
            </a:r>
            <a:r>
              <a:rPr lang="en-GB" sz="1600" b="1" dirty="0"/>
              <a:t>): 651.2 Mln GEL / 1.5%; Annual Production value: </a:t>
            </a:r>
            <a:r>
              <a:rPr lang="en-GB" sz="1600" b="1" dirty="0" smtClean="0"/>
              <a:t>1,450.00Mln.GEL</a:t>
            </a:r>
            <a:endParaRPr lang="ka-GE" sz="1600" dirty="0"/>
          </a:p>
          <a:p>
            <a:pPr lvl="0"/>
            <a:r>
              <a:rPr lang="en-US" sz="1600" dirty="0"/>
              <a:t>The ferroalloy plant of </a:t>
            </a:r>
            <a:r>
              <a:rPr lang="en-US" sz="1600" dirty="0" err="1"/>
              <a:t>Zestaponi</a:t>
            </a:r>
            <a:r>
              <a:rPr lang="en-US" sz="1600" dirty="0"/>
              <a:t> produces 220 000 tons of ferroalloys, of which 98% is exported. In 2021, ferroalloys of 477.44 </a:t>
            </a:r>
            <a:r>
              <a:rPr lang="en-US" sz="1600" dirty="0" err="1"/>
              <a:t>Mln</a:t>
            </a:r>
            <a:r>
              <a:rPr lang="en-US" sz="1600" dirty="0"/>
              <a:t>. GEL were exported. </a:t>
            </a:r>
            <a:endParaRPr lang="ka-GE" sz="1600" dirty="0"/>
          </a:p>
          <a:p>
            <a:pPr lvl="0"/>
            <a:r>
              <a:rPr lang="en-US" sz="1600" dirty="0"/>
              <a:t>Steel and iron products (mainly reinforcement) are manufactured by 2 companies – Rustavi Steel and </a:t>
            </a:r>
            <a:r>
              <a:rPr lang="en-US" sz="1600" dirty="0" err="1"/>
              <a:t>GeoSteel</a:t>
            </a:r>
            <a:r>
              <a:rPr lang="en-US" sz="1600" dirty="0"/>
              <a:t> – these companies manufactured 363 000 tons of steel and iron products in 2020, their price comprising 405.1 </a:t>
            </a:r>
            <a:r>
              <a:rPr lang="en-US" sz="1600" dirty="0" err="1"/>
              <a:t>Mln</a:t>
            </a:r>
            <a:r>
              <a:rPr lang="en-US" sz="1600" dirty="0"/>
              <a:t>. GEL. 95% of the production is consumed by the local market.</a:t>
            </a:r>
          </a:p>
          <a:p>
            <a:pPr lvl="0"/>
            <a:endParaRPr lang="ka-GE" sz="1600" dirty="0"/>
          </a:p>
          <a:p>
            <a:endParaRPr lang="ka-GE" dirty="0"/>
          </a:p>
        </p:txBody>
      </p:sp>
      <p:sp>
        <p:nvSpPr>
          <p:cNvPr id="3" name="Title 2">
            <a:extLst>
              <a:ext uri="{FF2B5EF4-FFF2-40B4-BE49-F238E27FC236}">
                <a16:creationId xmlns:a16="http://schemas.microsoft.com/office/drawing/2014/main" id="{854F5F91-A178-4A96-A7FD-6D8DA19A5B10}"/>
              </a:ext>
            </a:extLst>
          </p:cNvPr>
          <p:cNvSpPr>
            <a:spLocks noGrp="1"/>
          </p:cNvSpPr>
          <p:nvPr>
            <p:ph type="ctrTitle"/>
          </p:nvPr>
        </p:nvSpPr>
        <p:spPr>
          <a:xfrm>
            <a:off x="0" y="44624"/>
            <a:ext cx="9144000" cy="720080"/>
          </a:xfrm>
        </p:spPr>
        <p:txBody>
          <a:bodyPr lIns="365760" tIns="0"/>
          <a:lstStyle/>
          <a:p>
            <a:pPr algn="l"/>
            <a:r>
              <a:rPr lang="en-GB" sz="3200" dirty="0"/>
              <a:t>Cluster 2: Mining and Manufacture of basic metals</a:t>
            </a:r>
            <a:endParaRPr lang="ka-GE" sz="3200" dirty="0"/>
          </a:p>
        </p:txBody>
      </p:sp>
      <p:graphicFrame>
        <p:nvGraphicFramePr>
          <p:cNvPr id="4" name="Table 3">
            <a:extLst>
              <a:ext uri="{FF2B5EF4-FFF2-40B4-BE49-F238E27FC236}">
                <a16:creationId xmlns:a16="http://schemas.microsoft.com/office/drawing/2014/main" id="{A9708769-53F8-4ABB-9D31-CA16043204DA}"/>
              </a:ext>
            </a:extLst>
          </p:cNvPr>
          <p:cNvGraphicFramePr>
            <a:graphicFrameLocks noGrp="1"/>
          </p:cNvGraphicFramePr>
          <p:nvPr>
            <p:extLst>
              <p:ext uri="{D42A27DB-BD31-4B8C-83A1-F6EECF244321}">
                <p14:modId xmlns:p14="http://schemas.microsoft.com/office/powerpoint/2010/main" val="669124714"/>
              </p:ext>
            </p:extLst>
          </p:nvPr>
        </p:nvGraphicFramePr>
        <p:xfrm>
          <a:off x="827584" y="5157191"/>
          <a:ext cx="7886700" cy="1368152"/>
        </p:xfrm>
        <a:graphic>
          <a:graphicData uri="http://schemas.openxmlformats.org/drawingml/2006/table">
            <a:tbl>
              <a:tblPr firstRow="1" firstCol="1" bandRow="1">
                <a:tableStyleId>{5C22544A-7EE6-4342-B048-85BDC9FD1C3A}</a:tableStyleId>
              </a:tblPr>
              <a:tblGrid>
                <a:gridCol w="4881867">
                  <a:extLst>
                    <a:ext uri="{9D8B030D-6E8A-4147-A177-3AD203B41FA5}">
                      <a16:colId xmlns:a16="http://schemas.microsoft.com/office/drawing/2014/main" val="3427687965"/>
                    </a:ext>
                  </a:extLst>
                </a:gridCol>
                <a:gridCol w="3004833">
                  <a:extLst>
                    <a:ext uri="{9D8B030D-6E8A-4147-A177-3AD203B41FA5}">
                      <a16:colId xmlns:a16="http://schemas.microsoft.com/office/drawing/2014/main" val="642706878"/>
                    </a:ext>
                  </a:extLst>
                </a:gridCol>
              </a:tblGrid>
              <a:tr h="342038">
                <a:tc>
                  <a:txBody>
                    <a:bodyPr/>
                    <a:lstStyle/>
                    <a:p>
                      <a:pPr algn="ctr">
                        <a:spcBef>
                          <a:spcPts val="600"/>
                        </a:spcBef>
                        <a:spcAft>
                          <a:spcPts val="600"/>
                        </a:spcAft>
                      </a:pPr>
                      <a:r>
                        <a:rPr lang="en-GB" sz="1600" dirty="0">
                          <a:solidFill>
                            <a:schemeClr val="bg1"/>
                          </a:solidFill>
                          <a:effectLst/>
                          <a:latin typeface="Franklin Gothic Book" panose="020B0503020102020204" pitchFamily="34" charset="0"/>
                        </a:rPr>
                        <a:t>Subsector</a:t>
                      </a:r>
                      <a:endParaRPr lang="ka-GE" sz="1600" dirty="0">
                        <a:solidFill>
                          <a:schemeClr val="bg1"/>
                        </a:solidFill>
                        <a:effectLst/>
                        <a:latin typeface="Franklin Gothic Book" panose="020B0503020102020204" pitchFamily="34"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600" dirty="0">
                          <a:solidFill>
                            <a:schemeClr val="bg1"/>
                          </a:solidFill>
                          <a:effectLst/>
                          <a:latin typeface="Franklin Gothic Book" panose="020B0503020102020204" pitchFamily="34" charset="0"/>
                        </a:rPr>
                        <a:t>Waste and by-products, ton</a:t>
                      </a:r>
                      <a:endParaRPr lang="ka-GE" sz="1600" dirty="0">
                        <a:solidFill>
                          <a:schemeClr val="bg1"/>
                        </a:solidFill>
                        <a:effectLst/>
                        <a:latin typeface="Franklin Gothic Book" panose="020B05030201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502830604"/>
                  </a:ext>
                </a:extLst>
              </a:tr>
              <a:tr h="342038">
                <a:tc>
                  <a:txBody>
                    <a:bodyPr/>
                    <a:lstStyle/>
                    <a:p>
                      <a:pPr algn="ctr">
                        <a:spcBef>
                          <a:spcPts val="600"/>
                        </a:spcBef>
                        <a:spcAft>
                          <a:spcPts val="600"/>
                        </a:spcAft>
                      </a:pPr>
                      <a:r>
                        <a:rPr lang="en-GB" sz="1600" dirty="0">
                          <a:solidFill>
                            <a:schemeClr val="bg1"/>
                          </a:solidFill>
                          <a:effectLst/>
                          <a:latin typeface="Franklin Gothic Book" panose="020B0503020102020204" pitchFamily="34" charset="0"/>
                        </a:rPr>
                        <a:t>Steel production</a:t>
                      </a:r>
                      <a:endParaRPr lang="ka-GE" sz="1600" dirty="0">
                        <a:solidFill>
                          <a:schemeClr val="bg1"/>
                        </a:solidFill>
                        <a:effectLst/>
                        <a:latin typeface="Franklin Gothic Book" panose="020B0503020102020204" pitchFamily="34"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600">
                          <a:solidFill>
                            <a:srgbClr val="404040"/>
                          </a:solidFill>
                          <a:effectLst/>
                          <a:latin typeface="Franklin Gothic Book" panose="020B0503020102020204" pitchFamily="34" charset="0"/>
                        </a:rPr>
                        <a:t>43,000 t tailings</a:t>
                      </a:r>
                      <a:endParaRPr lang="ka-GE" sz="1600">
                        <a:solidFill>
                          <a:srgbClr val="404040"/>
                        </a:solidFill>
                        <a:effectLst/>
                        <a:latin typeface="Franklin Gothic Book" panose="020B05030201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119611853"/>
                  </a:ext>
                </a:extLst>
              </a:tr>
              <a:tr h="342038">
                <a:tc>
                  <a:txBody>
                    <a:bodyPr/>
                    <a:lstStyle/>
                    <a:p>
                      <a:pPr algn="ctr">
                        <a:spcBef>
                          <a:spcPts val="600"/>
                        </a:spcBef>
                        <a:spcAft>
                          <a:spcPts val="600"/>
                        </a:spcAft>
                      </a:pPr>
                      <a:r>
                        <a:rPr lang="en-GB" sz="1600" dirty="0">
                          <a:solidFill>
                            <a:schemeClr val="bg1"/>
                          </a:solidFill>
                          <a:effectLst/>
                          <a:latin typeface="Franklin Gothic Book" panose="020B0503020102020204" pitchFamily="34" charset="0"/>
                        </a:rPr>
                        <a:t>Ferroalloy Plant</a:t>
                      </a:r>
                      <a:endParaRPr lang="ka-GE" sz="1600" dirty="0">
                        <a:solidFill>
                          <a:schemeClr val="bg1"/>
                        </a:solidFill>
                        <a:effectLst/>
                        <a:latin typeface="Franklin Gothic Book" panose="020B0503020102020204" pitchFamily="34"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600" dirty="0">
                          <a:solidFill>
                            <a:srgbClr val="404040"/>
                          </a:solidFill>
                          <a:effectLst/>
                          <a:latin typeface="Franklin Gothic Book" panose="020B0503020102020204" pitchFamily="34" charset="0"/>
                        </a:rPr>
                        <a:t>220,000 t tailings</a:t>
                      </a:r>
                      <a:endParaRPr lang="ka-GE" sz="1600" dirty="0">
                        <a:solidFill>
                          <a:srgbClr val="404040"/>
                        </a:solidFill>
                        <a:effectLst/>
                        <a:latin typeface="Franklin Gothic Book" panose="020B05030201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836682329"/>
                  </a:ext>
                </a:extLst>
              </a:tr>
              <a:tr h="342038">
                <a:tc>
                  <a:txBody>
                    <a:bodyPr/>
                    <a:lstStyle/>
                    <a:p>
                      <a:pPr algn="ctr">
                        <a:spcBef>
                          <a:spcPts val="600"/>
                        </a:spcBef>
                        <a:spcAft>
                          <a:spcPts val="600"/>
                        </a:spcAft>
                      </a:pPr>
                      <a:r>
                        <a:rPr lang="en-GB" sz="1600" dirty="0">
                          <a:solidFill>
                            <a:schemeClr val="bg1"/>
                          </a:solidFill>
                          <a:effectLst/>
                          <a:latin typeface="Franklin Gothic Book" panose="020B0503020102020204" pitchFamily="34" charset="0"/>
                        </a:rPr>
                        <a:t>Total</a:t>
                      </a:r>
                      <a:endParaRPr lang="ka-GE" sz="1600" dirty="0">
                        <a:solidFill>
                          <a:schemeClr val="bg1"/>
                        </a:solidFill>
                        <a:effectLst/>
                        <a:latin typeface="Franklin Gothic Book" panose="020B0503020102020204" pitchFamily="34"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GB" sz="1600" dirty="0">
                          <a:solidFill>
                            <a:srgbClr val="404040"/>
                          </a:solidFill>
                          <a:effectLst/>
                          <a:latin typeface="Franklin Gothic Book" panose="020B0503020102020204" pitchFamily="34" charset="0"/>
                        </a:rPr>
                        <a:t>263,000 t tailings</a:t>
                      </a:r>
                      <a:endParaRPr lang="ka-GE" sz="1600" dirty="0">
                        <a:solidFill>
                          <a:srgbClr val="404040"/>
                        </a:solidFill>
                        <a:effectLst/>
                        <a:latin typeface="Franklin Gothic Book" panose="020B05030201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817791340"/>
                  </a:ext>
                </a:extLst>
              </a:tr>
            </a:tbl>
          </a:graphicData>
        </a:graphic>
      </p:graphicFrame>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00192" y="1628800"/>
            <a:ext cx="2743200" cy="2695162"/>
          </a:xfrm>
          <a:prstGeom prst="rect">
            <a:avLst/>
          </a:prstGeom>
        </p:spPr>
      </p:pic>
    </p:spTree>
    <p:extLst>
      <p:ext uri="{BB962C8B-B14F-4D97-AF65-F5344CB8AC3E}">
        <p14:creationId xmlns:p14="http://schemas.microsoft.com/office/powerpoint/2010/main" val="4205677312"/>
      </p:ext>
    </p:extLst>
  </p:cSld>
  <p:clrMapOvr>
    <a:masterClrMapping/>
  </p:clrMapOvr>
  <p:transition spd="med">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B322BD-86CC-4649-B5A0-FCDED866771F}"/>
              </a:ext>
            </a:extLst>
          </p:cNvPr>
          <p:cNvSpPr>
            <a:spLocks noGrp="1"/>
          </p:cNvSpPr>
          <p:nvPr>
            <p:ph idx="1"/>
          </p:nvPr>
        </p:nvSpPr>
        <p:spPr>
          <a:xfrm>
            <a:off x="467544" y="775244"/>
            <a:ext cx="8229600" cy="5750100"/>
          </a:xfrm>
        </p:spPr>
        <p:txBody>
          <a:bodyPr/>
          <a:lstStyle/>
          <a:p>
            <a:pPr>
              <a:spcBef>
                <a:spcPts val="2400"/>
              </a:spcBef>
              <a:buFont typeface="Franklin Gothic Book" panose="020B0503020102020204" pitchFamily="34" charset="0"/>
              <a:buChar char="►"/>
            </a:pPr>
            <a:r>
              <a:rPr lang="en-GB" sz="1600" b="1" dirty="0" smtClean="0"/>
              <a:t>Gaps:</a:t>
            </a:r>
            <a:endParaRPr lang="ka-GE" sz="1600" b="1" dirty="0"/>
          </a:p>
          <a:p>
            <a:pPr lvl="0"/>
            <a:r>
              <a:rPr lang="en-GB" sz="1600" dirty="0"/>
              <a:t>The Waste Management Code does not regulate waste generated from extractive industries or manufacture of basic metals. </a:t>
            </a:r>
            <a:endParaRPr lang="ka-GE" sz="1600" dirty="0"/>
          </a:p>
          <a:p>
            <a:pPr lvl="0"/>
            <a:r>
              <a:rPr lang="en-GB" sz="1600" dirty="0"/>
              <a:t>Certain, particular wastes generated in Mining sector is classified as extremely hazardous waste (arsenic wastes; cyanides etc.) and poses community health risks.</a:t>
            </a:r>
            <a:endParaRPr lang="ka-GE" sz="1600" dirty="0"/>
          </a:p>
          <a:p>
            <a:pPr lvl="0"/>
            <a:r>
              <a:rPr lang="en-GB" sz="1600" dirty="0"/>
              <a:t>Existing practice of tailing recycling and recovery is very limited in Georgia due to lack of fiscal incentives and limited access to modern Technologies</a:t>
            </a:r>
            <a:r>
              <a:rPr lang="en-US" sz="1600" dirty="0"/>
              <a:t>. </a:t>
            </a:r>
            <a:r>
              <a:rPr lang="en-GB" sz="1600" dirty="0"/>
              <a:t>By-products stored in tailings are not processed</a:t>
            </a:r>
            <a:r>
              <a:rPr lang="en-US" sz="1600" dirty="0"/>
              <a:t>; </a:t>
            </a:r>
            <a:r>
              <a:rPr lang="en-GB" sz="1600" dirty="0"/>
              <a:t>Current level of circularity is very low (0.85%)</a:t>
            </a:r>
            <a:endParaRPr lang="ka-GE" sz="1600" dirty="0"/>
          </a:p>
          <a:p>
            <a:pPr>
              <a:spcBef>
                <a:spcPts val="2400"/>
              </a:spcBef>
              <a:buFont typeface="Franklin Gothic Book" panose="020B0503020102020204" pitchFamily="34" charset="0"/>
              <a:buChar char="►"/>
            </a:pPr>
            <a:r>
              <a:rPr lang="en-GB" sz="1600" b="1" dirty="0"/>
              <a:t>Short term actions:</a:t>
            </a:r>
            <a:endParaRPr lang="ka-GE" sz="1600" b="1" dirty="0"/>
          </a:p>
          <a:p>
            <a:pPr lvl="0"/>
            <a:r>
              <a:rPr lang="en-US" sz="1600" dirty="0"/>
              <a:t>For the next 5/10 years the target could be recovery of materials reprocessing at least 5% of tailings stored near the mines and basic metal manufacture facilities.</a:t>
            </a:r>
            <a:endParaRPr lang="ka-GE" sz="1600" dirty="0"/>
          </a:p>
          <a:p>
            <a:pPr lvl="0"/>
            <a:r>
              <a:rPr lang="en-US" sz="1600" dirty="0"/>
              <a:t>Update the waste management legislation and regulations to specifically address the issue of the metal mining and manufacture tails, including mandatory requirements for recycling of tails and recovery of valuable materials. Include permissive clauses, enabling the private companies to use their own waste (tailing) for recovering materials.</a:t>
            </a:r>
            <a:endParaRPr lang="ka-GE" sz="1600" dirty="0"/>
          </a:p>
          <a:p>
            <a:pPr lvl="0"/>
            <a:r>
              <a:rPr lang="en-US" sz="1600" dirty="0"/>
              <a:t>Develop a policy and strategic action plans to manage tailings and hazardous wastes related to mining sector; Develop projects to eliminate hazardous waste associated risks</a:t>
            </a:r>
            <a:endParaRPr lang="ka-GE" sz="1600" dirty="0"/>
          </a:p>
        </p:txBody>
      </p:sp>
      <p:sp>
        <p:nvSpPr>
          <p:cNvPr id="3" name="Title 2">
            <a:extLst>
              <a:ext uri="{FF2B5EF4-FFF2-40B4-BE49-F238E27FC236}">
                <a16:creationId xmlns:a16="http://schemas.microsoft.com/office/drawing/2014/main" id="{19EBB818-45D3-4A26-95A1-6D9AC30C5DA9}"/>
              </a:ext>
            </a:extLst>
          </p:cNvPr>
          <p:cNvSpPr>
            <a:spLocks noGrp="1"/>
          </p:cNvSpPr>
          <p:nvPr>
            <p:ph type="ctrTitle"/>
          </p:nvPr>
        </p:nvSpPr>
        <p:spPr>
          <a:xfrm>
            <a:off x="0" y="0"/>
            <a:ext cx="9144000" cy="775243"/>
          </a:xfrm>
        </p:spPr>
        <p:txBody>
          <a:bodyPr lIns="365760" tIns="0"/>
          <a:lstStyle/>
          <a:p>
            <a:pPr algn="l"/>
            <a:r>
              <a:rPr lang="en-GB" sz="3200" dirty="0"/>
              <a:t>Cluster 2: Mining and Manufacture of basic metals</a:t>
            </a:r>
            <a:endParaRPr lang="ka-GE" sz="3200" dirty="0"/>
          </a:p>
        </p:txBody>
      </p:sp>
    </p:spTree>
    <p:extLst>
      <p:ext uri="{BB962C8B-B14F-4D97-AF65-F5344CB8AC3E}">
        <p14:creationId xmlns:p14="http://schemas.microsoft.com/office/powerpoint/2010/main" val="10113386"/>
      </p:ext>
    </p:extLst>
  </p:cSld>
  <p:clrMapOvr>
    <a:masterClrMapping/>
  </p:clrMapOvr>
  <p:transition spd="med">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52D447-0C79-4223-AC6B-554C9F35EAA6}"/>
              </a:ext>
            </a:extLst>
          </p:cNvPr>
          <p:cNvSpPr>
            <a:spLocks noGrp="1"/>
          </p:cNvSpPr>
          <p:nvPr>
            <p:ph idx="1"/>
          </p:nvPr>
        </p:nvSpPr>
        <p:spPr>
          <a:xfrm>
            <a:off x="467544" y="764704"/>
            <a:ext cx="8229600" cy="5688632"/>
          </a:xfrm>
        </p:spPr>
        <p:txBody>
          <a:bodyPr/>
          <a:lstStyle/>
          <a:p>
            <a:pPr>
              <a:spcBef>
                <a:spcPts val="2400"/>
              </a:spcBef>
              <a:buFont typeface="Franklin Gothic Book" panose="020B0503020102020204" pitchFamily="34" charset="0"/>
              <a:buChar char="►"/>
            </a:pPr>
            <a:r>
              <a:rPr lang="en-GB" sz="1600" b="1" dirty="0"/>
              <a:t>Mid-term and long-term actions:</a:t>
            </a:r>
            <a:endParaRPr lang="ka-GE" sz="1600" b="1" dirty="0"/>
          </a:p>
          <a:p>
            <a:pPr lvl="0"/>
            <a:r>
              <a:rPr lang="en-GB" sz="1600" dirty="0"/>
              <a:t>Awareness building programs</a:t>
            </a:r>
            <a:endParaRPr lang="ka-GE" sz="1600" dirty="0"/>
          </a:p>
          <a:p>
            <a:pPr lvl="0"/>
            <a:r>
              <a:rPr lang="en-GB" sz="1600" dirty="0"/>
              <a:t>Provide technological consulting capacity, networking opportunities and financial mechanisms supporting the producers in developing the waste recycling and material recovery projects</a:t>
            </a:r>
            <a:endParaRPr lang="ka-GE" sz="1600" dirty="0"/>
          </a:p>
          <a:p>
            <a:pPr lvl="0">
              <a:spcBef>
                <a:spcPts val="2400"/>
              </a:spcBef>
              <a:buFont typeface="Franklin Gothic Book" panose="020B0503020102020204" pitchFamily="34" charset="0"/>
              <a:buChar char="►"/>
            </a:pPr>
            <a:r>
              <a:rPr lang="en-GB" sz="1600" b="1" dirty="0"/>
              <a:t>Entities responsible for the implementation of the Planned Actions:</a:t>
            </a:r>
            <a:endParaRPr lang="ka-GE" sz="1600" b="1" dirty="0"/>
          </a:p>
          <a:p>
            <a:r>
              <a:rPr lang="en-GB" sz="1600" dirty="0"/>
              <a:t>A narrow circle of large private companies, which limit the number of subjects engaged in this type of economic activity</a:t>
            </a:r>
          </a:p>
          <a:p>
            <a:r>
              <a:rPr lang="en-GB" sz="1600" dirty="0"/>
              <a:t>Supporting organizations:</a:t>
            </a:r>
            <a:r>
              <a:rPr lang="en-US" sz="1600" dirty="0"/>
              <a:t> </a:t>
            </a:r>
            <a:r>
              <a:rPr lang="en-GB" sz="1600" dirty="0"/>
              <a:t>MESD; MEPA; Governmental CE Commission</a:t>
            </a:r>
            <a:endParaRPr lang="ka-GE" sz="1600" dirty="0"/>
          </a:p>
          <a:p>
            <a:pPr>
              <a:spcBef>
                <a:spcPts val="2400"/>
              </a:spcBef>
              <a:buFont typeface="Franklin Gothic Book" panose="020B0503020102020204" pitchFamily="34" charset="0"/>
              <a:buChar char="►"/>
            </a:pPr>
            <a:r>
              <a:rPr lang="en-US" sz="1600" b="1" dirty="0"/>
              <a:t>Economical and financial viability of the actions:</a:t>
            </a:r>
          </a:p>
          <a:p>
            <a:r>
              <a:rPr lang="en-US" sz="1600" dirty="0"/>
              <a:t>The specific feature of the cluster 2 is that with the modern technologies, the recovery of the valuable materials from tailings is economically viable. Investments should be incurred by the private companies. </a:t>
            </a:r>
            <a:endParaRPr lang="ka-GE" sz="1600" dirty="0"/>
          </a:p>
        </p:txBody>
      </p:sp>
      <p:sp>
        <p:nvSpPr>
          <p:cNvPr id="3" name="Title 2">
            <a:extLst>
              <a:ext uri="{FF2B5EF4-FFF2-40B4-BE49-F238E27FC236}">
                <a16:creationId xmlns:a16="http://schemas.microsoft.com/office/drawing/2014/main" id="{A0EE505F-2DCA-44DB-BE1A-4238CA52844C}"/>
              </a:ext>
            </a:extLst>
          </p:cNvPr>
          <p:cNvSpPr>
            <a:spLocks noGrp="1"/>
          </p:cNvSpPr>
          <p:nvPr>
            <p:ph type="ctrTitle"/>
          </p:nvPr>
        </p:nvSpPr>
        <p:spPr>
          <a:xfrm>
            <a:off x="0" y="0"/>
            <a:ext cx="9144000" cy="692696"/>
          </a:xfrm>
        </p:spPr>
        <p:txBody>
          <a:bodyPr lIns="365760" tIns="0"/>
          <a:lstStyle/>
          <a:p>
            <a:pPr algn="l"/>
            <a:r>
              <a:rPr lang="en-GB" sz="3200" dirty="0"/>
              <a:t>Cluster 2: Mining and Manufacture of basic metals</a:t>
            </a:r>
            <a:endParaRPr lang="ka-GE" sz="3200" dirty="0"/>
          </a:p>
        </p:txBody>
      </p:sp>
    </p:spTree>
    <p:extLst>
      <p:ext uri="{BB962C8B-B14F-4D97-AF65-F5344CB8AC3E}">
        <p14:creationId xmlns:p14="http://schemas.microsoft.com/office/powerpoint/2010/main" val="3694822966"/>
      </p:ext>
    </p:extLst>
  </p:cSld>
  <p:clrMapOvr>
    <a:masterClrMapping/>
  </p:clrMapOvr>
  <p:transition spd="med">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EF1E1F-E6B1-4C83-809A-4A315C4206A1}"/>
              </a:ext>
            </a:extLst>
          </p:cNvPr>
          <p:cNvSpPr>
            <a:spLocks noGrp="1"/>
          </p:cNvSpPr>
          <p:nvPr>
            <p:ph idx="1"/>
          </p:nvPr>
        </p:nvSpPr>
        <p:spPr>
          <a:xfrm>
            <a:off x="323528" y="1089513"/>
            <a:ext cx="8496944" cy="5750100"/>
          </a:xfrm>
        </p:spPr>
        <p:txBody>
          <a:bodyPr/>
          <a:lstStyle/>
          <a:p>
            <a:pPr>
              <a:spcBef>
                <a:spcPts val="2400"/>
              </a:spcBef>
              <a:buFont typeface="Franklin Gothic Book" panose="020B0503020102020204" pitchFamily="34" charset="0"/>
              <a:buChar char="►"/>
            </a:pPr>
            <a:r>
              <a:rPr lang="en-GB" sz="1600" b="1" dirty="0"/>
              <a:t>Strategy:</a:t>
            </a:r>
            <a:endParaRPr lang="en-US" sz="1600" b="1" dirty="0"/>
          </a:p>
          <a:p>
            <a:pPr>
              <a:spcBef>
                <a:spcPts val="600"/>
              </a:spcBef>
            </a:pPr>
            <a:r>
              <a:rPr lang="en-US" sz="1600" dirty="0"/>
              <a:t>The National WM Strategy (NWMS) of Georgia, corresponding to WM Code and the EU-Georgia Association Agreement, was adopted in April 2016. The NWMS covers a period of 15 years (2016-2030);  the Action Plan covers a period of 5 years (recent: 2022- 2026).</a:t>
            </a:r>
          </a:p>
          <a:p>
            <a:pPr>
              <a:spcBef>
                <a:spcPts val="600"/>
              </a:spcBef>
            </a:pPr>
            <a:r>
              <a:rPr lang="en-GB" sz="1600" dirty="0"/>
              <a:t>The NWMS is in line with the National Environmental Action Programme of 2012-2016 (NEAP), and recommendations of the EP Reviews, Georgia, UNECE, 2015.</a:t>
            </a:r>
            <a:r>
              <a:rPr lang="en-US" sz="1600" dirty="0"/>
              <a:t> </a:t>
            </a:r>
          </a:p>
          <a:p>
            <a:pPr>
              <a:spcBef>
                <a:spcPts val="600"/>
              </a:spcBef>
            </a:pPr>
            <a:r>
              <a:rPr lang="en-US" sz="1600" dirty="0"/>
              <a:t>The Strategy covers the waste generated by industry, service sector, hospitals, agricultural sector, households, etc.</a:t>
            </a:r>
          </a:p>
          <a:p>
            <a:pPr>
              <a:spcBef>
                <a:spcPts val="2400"/>
              </a:spcBef>
              <a:buFont typeface="Franklin Gothic Book" panose="020B0503020102020204" pitchFamily="34" charset="0"/>
              <a:buChar char="►"/>
            </a:pPr>
            <a:r>
              <a:rPr lang="en-US" sz="1600" b="1" dirty="0"/>
              <a:t>Legislation:</a:t>
            </a:r>
            <a:endParaRPr lang="ka-GE" sz="1600" b="1" dirty="0"/>
          </a:p>
          <a:p>
            <a:pPr lvl="0">
              <a:spcBef>
                <a:spcPts val="600"/>
              </a:spcBef>
            </a:pPr>
            <a:r>
              <a:rPr lang="en-GB" sz="1600" dirty="0"/>
              <a:t>The Waste Management Code was adopted 26 December 2014 and came into force in January 2015.</a:t>
            </a:r>
            <a:endParaRPr lang="ka-GE" sz="1600" dirty="0"/>
          </a:p>
          <a:p>
            <a:pPr lvl="0">
              <a:spcBef>
                <a:spcPts val="600"/>
              </a:spcBef>
            </a:pPr>
            <a:r>
              <a:rPr lang="en-GB" sz="1600" dirty="0">
                <a:solidFill>
                  <a:srgbClr val="FF0000"/>
                </a:solidFill>
              </a:rPr>
              <a:t>The principle of the Extended Producers Responsibility (EPR) was adopted as the requirement of the Code. In 2020 the </a:t>
            </a:r>
            <a:r>
              <a:rPr lang="en-GB" sz="1600" dirty="0" err="1">
                <a:solidFill>
                  <a:srgbClr val="FF0000"/>
                </a:solidFill>
              </a:rPr>
              <a:t>GoG</a:t>
            </a:r>
            <a:r>
              <a:rPr lang="en-GB" sz="1600" dirty="0">
                <a:solidFill>
                  <a:srgbClr val="FF0000"/>
                </a:solidFill>
              </a:rPr>
              <a:t> adopted four technical regulations for EPR: waste oil management, tire waste management, waste management of electrical and electronic equipment, waste management of batteries, and accumulators.</a:t>
            </a:r>
            <a:r>
              <a:rPr lang="en-US" sz="1600" dirty="0">
                <a:solidFill>
                  <a:srgbClr val="FF0000"/>
                </a:solidFill>
              </a:rPr>
              <a:t> </a:t>
            </a:r>
            <a:r>
              <a:rPr lang="en-GB" sz="1600" dirty="0">
                <a:solidFill>
                  <a:srgbClr val="FF0000"/>
                </a:solidFill>
              </a:rPr>
              <a:t>The regulation related to packaging waste has been developed and is passing approval procedures</a:t>
            </a:r>
            <a:endParaRPr lang="ka-GE" sz="1600" dirty="0">
              <a:solidFill>
                <a:srgbClr val="FF0000"/>
              </a:solidFill>
            </a:endParaRPr>
          </a:p>
          <a:p>
            <a:pPr lvl="0">
              <a:spcBef>
                <a:spcPts val="600"/>
              </a:spcBef>
            </a:pPr>
            <a:r>
              <a:rPr lang="en-GB" sz="1600" dirty="0">
                <a:solidFill>
                  <a:srgbClr val="FF0000"/>
                </a:solidFill>
              </a:rPr>
              <a:t>Several PROs have been </a:t>
            </a:r>
            <a:r>
              <a:rPr lang="en-GB" sz="1600" dirty="0" smtClean="0">
                <a:solidFill>
                  <a:srgbClr val="FF0000"/>
                </a:solidFill>
              </a:rPr>
              <a:t>established</a:t>
            </a:r>
            <a:endParaRPr lang="en-GB" sz="1600" dirty="0">
              <a:solidFill>
                <a:srgbClr val="FF0000"/>
              </a:solidFill>
            </a:endParaRPr>
          </a:p>
        </p:txBody>
      </p:sp>
      <p:sp>
        <p:nvSpPr>
          <p:cNvPr id="3" name="Title 2">
            <a:extLst>
              <a:ext uri="{FF2B5EF4-FFF2-40B4-BE49-F238E27FC236}">
                <a16:creationId xmlns:a16="http://schemas.microsoft.com/office/drawing/2014/main" id="{F5B8395C-D060-47A9-93AB-140FA4EAB2A2}"/>
              </a:ext>
            </a:extLst>
          </p:cNvPr>
          <p:cNvSpPr>
            <a:spLocks noGrp="1"/>
          </p:cNvSpPr>
          <p:nvPr>
            <p:ph type="ctrTitle"/>
          </p:nvPr>
        </p:nvSpPr>
        <p:spPr>
          <a:xfrm>
            <a:off x="0" y="0"/>
            <a:ext cx="9144000" cy="775243"/>
          </a:xfrm>
        </p:spPr>
        <p:txBody>
          <a:bodyPr lIns="365760" tIns="0"/>
          <a:lstStyle/>
          <a:p>
            <a:pPr algn="l"/>
            <a:r>
              <a:rPr lang="en-US" sz="3200" dirty="0"/>
              <a:t>Cluster 3: Basic Industrial and Municipal Waste Streams Management</a:t>
            </a:r>
            <a:endParaRPr lang="ka-GE" sz="3200" dirty="0"/>
          </a:p>
        </p:txBody>
      </p:sp>
    </p:spTree>
    <p:extLst>
      <p:ext uri="{BB962C8B-B14F-4D97-AF65-F5344CB8AC3E}">
        <p14:creationId xmlns:p14="http://schemas.microsoft.com/office/powerpoint/2010/main" val="235704278"/>
      </p:ext>
    </p:extLst>
  </p:cSld>
  <p:clrMapOvr>
    <a:masterClrMapping/>
  </p:clrMapOvr>
  <p:transition spd="med">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24456-939E-4CAC-A521-F249C68EF554}"/>
              </a:ext>
            </a:extLst>
          </p:cNvPr>
          <p:cNvSpPr>
            <a:spLocks noGrp="1"/>
          </p:cNvSpPr>
          <p:nvPr>
            <p:ph idx="1"/>
          </p:nvPr>
        </p:nvSpPr>
        <p:spPr>
          <a:xfrm>
            <a:off x="395536" y="1412776"/>
            <a:ext cx="6696744" cy="4824536"/>
          </a:xfrm>
        </p:spPr>
        <p:txBody>
          <a:bodyPr/>
          <a:lstStyle/>
          <a:p>
            <a:pPr lvl="0">
              <a:buFont typeface="Franklin Gothic Book" panose="020B0503020102020204" pitchFamily="34" charset="0"/>
              <a:buChar char="►"/>
            </a:pPr>
            <a:r>
              <a:rPr lang="en-US" sz="1600" dirty="0">
                <a:solidFill>
                  <a:srgbClr val="FF0000"/>
                </a:solidFill>
              </a:rPr>
              <a:t>Challenges in a field of waste management having regard to CE: </a:t>
            </a:r>
          </a:p>
          <a:p>
            <a:pPr lvl="0"/>
            <a:r>
              <a:rPr lang="en-US" sz="1600" dirty="0">
                <a:solidFill>
                  <a:srgbClr val="FF0000"/>
                </a:solidFill>
              </a:rPr>
              <a:t>Further transposition and implementation of EU requirements of the AA into the national legislation</a:t>
            </a:r>
          </a:p>
          <a:p>
            <a:r>
              <a:rPr lang="en-US" sz="1600" dirty="0"/>
              <a:t>Improvement of municipal waste management planning in accordance with the updated national waste management strategy and national action plan</a:t>
            </a:r>
          </a:p>
          <a:p>
            <a:r>
              <a:rPr lang="en-US" sz="1600" dirty="0"/>
              <a:t>Full coverage of municipal waste collection throughout Georgia</a:t>
            </a:r>
          </a:p>
          <a:p>
            <a:r>
              <a:rPr lang="en-US" sz="1600" dirty="0"/>
              <a:t>The establishment of separate collection of municipal waste</a:t>
            </a:r>
          </a:p>
          <a:p>
            <a:r>
              <a:rPr lang="en-US" sz="1600" dirty="0"/>
              <a:t>Upgrading the waste collection and transportation facilities and landfills. Arrangement of new regional sanitary landfills in accordance with EU standards and to close existing. Install waste separation facilities at the new sanitary landfills and transfer stations;</a:t>
            </a:r>
          </a:p>
          <a:p>
            <a:r>
              <a:rPr lang="en-US" sz="1600" dirty="0"/>
              <a:t>Arranging landfills for hazardous and construction and demolition waste</a:t>
            </a:r>
          </a:p>
          <a:p>
            <a:r>
              <a:rPr lang="en-US" sz="1600" dirty="0"/>
              <a:t>The establishment of a public-private partnership models in municipal waste collection</a:t>
            </a:r>
          </a:p>
        </p:txBody>
      </p:sp>
      <p:sp>
        <p:nvSpPr>
          <p:cNvPr id="3" name="Title 2">
            <a:extLst>
              <a:ext uri="{FF2B5EF4-FFF2-40B4-BE49-F238E27FC236}">
                <a16:creationId xmlns:a16="http://schemas.microsoft.com/office/drawing/2014/main" id="{B377D681-1FCB-41E0-9BD1-DF8A79905BEA}"/>
              </a:ext>
            </a:extLst>
          </p:cNvPr>
          <p:cNvSpPr>
            <a:spLocks noGrp="1"/>
          </p:cNvSpPr>
          <p:nvPr>
            <p:ph type="ctrTitle"/>
          </p:nvPr>
        </p:nvSpPr>
        <p:spPr>
          <a:xfrm>
            <a:off x="0" y="0"/>
            <a:ext cx="9144000" cy="692696"/>
          </a:xfrm>
        </p:spPr>
        <p:txBody>
          <a:bodyPr lIns="365760" tIns="0"/>
          <a:lstStyle/>
          <a:p>
            <a:pPr algn="l"/>
            <a:r>
              <a:rPr lang="en-US" sz="3200" dirty="0"/>
              <a:t>Cluster 3: Basic Industrial and Municipal Waste Streams Management</a:t>
            </a:r>
            <a:endParaRPr lang="ka-GE" sz="3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3020" y="2221979"/>
            <a:ext cx="2131815" cy="3206130"/>
          </a:xfrm>
          <a:prstGeom prst="rect">
            <a:avLst/>
          </a:prstGeom>
        </p:spPr>
      </p:pic>
    </p:spTree>
    <p:extLst>
      <p:ext uri="{BB962C8B-B14F-4D97-AF65-F5344CB8AC3E}">
        <p14:creationId xmlns:p14="http://schemas.microsoft.com/office/powerpoint/2010/main" val="2714512780"/>
      </p:ext>
    </p:extLst>
  </p:cSld>
  <p:clrMapOvr>
    <a:masterClrMapping/>
  </p:clrMapOvr>
  <p:transition spd="med">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4C2271-F000-4AA0-8240-93DDB0A43847}"/>
              </a:ext>
            </a:extLst>
          </p:cNvPr>
          <p:cNvSpPr>
            <a:spLocks noGrp="1"/>
          </p:cNvSpPr>
          <p:nvPr>
            <p:ph idx="1"/>
          </p:nvPr>
        </p:nvSpPr>
        <p:spPr>
          <a:xfrm>
            <a:off x="434566" y="764704"/>
            <a:ext cx="5433578" cy="3312368"/>
          </a:xfrm>
        </p:spPr>
        <p:txBody>
          <a:bodyPr/>
          <a:lstStyle/>
          <a:p>
            <a:pPr>
              <a:spcBef>
                <a:spcPts val="2400"/>
              </a:spcBef>
              <a:buFont typeface="Franklin Gothic Book" panose="020B0503020102020204" pitchFamily="34" charset="0"/>
              <a:buChar char="►"/>
            </a:pPr>
            <a:r>
              <a:rPr lang="en-US" sz="1600" b="1" dirty="0"/>
              <a:t>Current </a:t>
            </a:r>
            <a:r>
              <a:rPr lang="en-US" sz="1600" b="1" dirty="0"/>
              <a:t>situation in Municipal (Household) Waste Management </a:t>
            </a:r>
          </a:p>
          <a:p>
            <a:pPr marL="0" indent="0">
              <a:buNone/>
            </a:pPr>
            <a:r>
              <a:rPr lang="en-GB" sz="1600" dirty="0"/>
              <a:t>Waste collection, treatment and disposal activities; Waste utilization, remediation activities and other waste management services (NI/ 37-39); Input in GDP (</a:t>
            </a:r>
            <a:r>
              <a:rPr lang="en-GB" sz="1600" dirty="0" err="1"/>
              <a:t>Mln</a:t>
            </a:r>
            <a:r>
              <a:rPr lang="en-GB" sz="1600" dirty="0"/>
              <a:t> GEL): 107 / 0.2%</a:t>
            </a:r>
          </a:p>
          <a:p>
            <a:pPr marL="0" lvl="0" indent="0" eaLnBrk="0" hangingPunct="0">
              <a:spcBef>
                <a:spcPct val="0"/>
              </a:spcBef>
              <a:spcAft>
                <a:spcPct val="0"/>
              </a:spcAft>
              <a:buNone/>
            </a:pPr>
            <a:r>
              <a:rPr lang="en-US" sz="1600" dirty="0"/>
              <a:t>It is estimated that total 900,000 tons of municipal waste is generated today in Georgia. No activities towards minimization of disposing the municipal biodegradable waste on landfills are observed)</a:t>
            </a:r>
            <a:r>
              <a:rPr lang="en-GB" altLang="ka-GE" sz="1600" b="1" dirty="0" bmk="">
                <a:solidFill>
                  <a:schemeClr val="tx1"/>
                </a:solidFill>
                <a:ea typeface="Calibri" panose="020F0502020204030204" pitchFamily="34" charset="0"/>
                <a:cs typeface="Times New Roman" panose="02020603050405020304" pitchFamily="18" charset="0"/>
              </a:rPr>
              <a:t> </a:t>
            </a:r>
          </a:p>
          <a:p>
            <a:pPr marL="0" lvl="0" indent="0" eaLnBrk="0" hangingPunct="0">
              <a:spcBef>
                <a:spcPct val="0"/>
              </a:spcBef>
              <a:spcAft>
                <a:spcPct val="0"/>
              </a:spcAft>
              <a:buNone/>
            </a:pPr>
            <a:endParaRPr lang="en-GB" altLang="ka-GE" sz="1600" b="1" dirty="0" bmk="">
              <a:solidFill>
                <a:schemeClr val="tx1"/>
              </a:solidFill>
              <a:ea typeface="Calibri" panose="020F0502020204030204" pitchFamily="34" charset="0"/>
              <a:cs typeface="Times New Roman" panose="02020603050405020304" pitchFamily="18" charset="0"/>
            </a:endParaRPr>
          </a:p>
          <a:p>
            <a:pPr marL="0" lvl="0" indent="0" eaLnBrk="0" hangingPunct="0">
              <a:spcBef>
                <a:spcPct val="0"/>
              </a:spcBef>
              <a:spcAft>
                <a:spcPct val="0"/>
              </a:spcAft>
              <a:buNone/>
            </a:pPr>
            <a:r>
              <a:rPr lang="en-GB" altLang="ka-GE" sz="1600" b="1" dirty="0" smtClean="0" bmk="_Toc170133709">
                <a:ea typeface="Calibri" panose="020F0502020204030204" pitchFamily="34" charset="0"/>
                <a:cs typeface="Times New Roman" panose="02020603050405020304" pitchFamily="18" charset="0"/>
              </a:rPr>
              <a:t>Amount </a:t>
            </a:r>
            <a:r>
              <a:rPr lang="en-GB" altLang="ka-GE" sz="1600" b="1" dirty="0" bmk="_Toc170133709">
                <a:ea typeface="Calibri" panose="020F0502020204030204" pitchFamily="34" charset="0"/>
                <a:cs typeface="Times New Roman" panose="02020603050405020304" pitchFamily="18" charset="0"/>
              </a:rPr>
              <a:t>of municipal waste disposed in landfills</a:t>
            </a:r>
            <a:endParaRPr lang="ka-GE" altLang="ka-GE" sz="800" dirty="0"/>
          </a:p>
        </p:txBody>
      </p:sp>
      <p:sp>
        <p:nvSpPr>
          <p:cNvPr id="3" name="Title 2">
            <a:extLst>
              <a:ext uri="{FF2B5EF4-FFF2-40B4-BE49-F238E27FC236}">
                <a16:creationId xmlns:a16="http://schemas.microsoft.com/office/drawing/2014/main" id="{66938581-4D2A-436C-BE78-6B234512B920}"/>
              </a:ext>
            </a:extLst>
          </p:cNvPr>
          <p:cNvSpPr>
            <a:spLocks noGrp="1"/>
          </p:cNvSpPr>
          <p:nvPr>
            <p:ph type="ctrTitle"/>
          </p:nvPr>
        </p:nvSpPr>
        <p:spPr>
          <a:xfrm>
            <a:off x="0" y="0"/>
            <a:ext cx="9144000" cy="620688"/>
          </a:xfrm>
        </p:spPr>
        <p:txBody>
          <a:bodyPr lIns="365760" tIns="0"/>
          <a:lstStyle/>
          <a:p>
            <a:pPr algn="l"/>
            <a:r>
              <a:rPr lang="en-US" sz="3200" dirty="0"/>
              <a:t>3.1 Municipal (Household) Waste Management </a:t>
            </a:r>
            <a:endParaRPr lang="ka-GE" sz="3200" dirty="0"/>
          </a:p>
        </p:txBody>
      </p:sp>
      <p:graphicFrame>
        <p:nvGraphicFramePr>
          <p:cNvPr id="4" name="Table 3">
            <a:extLst>
              <a:ext uri="{FF2B5EF4-FFF2-40B4-BE49-F238E27FC236}">
                <a16:creationId xmlns:a16="http://schemas.microsoft.com/office/drawing/2014/main" id="{0517683F-A10C-4C5F-B2CC-05DE18397E57}"/>
              </a:ext>
            </a:extLst>
          </p:cNvPr>
          <p:cNvGraphicFramePr>
            <a:graphicFrameLocks noGrp="1"/>
          </p:cNvGraphicFramePr>
          <p:nvPr>
            <p:extLst>
              <p:ext uri="{D42A27DB-BD31-4B8C-83A1-F6EECF244321}">
                <p14:modId xmlns:p14="http://schemas.microsoft.com/office/powerpoint/2010/main" val="3915614601"/>
              </p:ext>
            </p:extLst>
          </p:nvPr>
        </p:nvGraphicFramePr>
        <p:xfrm>
          <a:off x="467166" y="4282584"/>
          <a:ext cx="7886700" cy="2386776"/>
        </p:xfrm>
        <a:graphic>
          <a:graphicData uri="http://schemas.openxmlformats.org/drawingml/2006/table">
            <a:tbl>
              <a:tblPr firstRow="1" firstCol="1" bandRow="1">
                <a:tableStyleId>{5C22544A-7EE6-4342-B048-85BDC9FD1C3A}</a:tableStyleId>
              </a:tblPr>
              <a:tblGrid>
                <a:gridCol w="1856529">
                  <a:extLst>
                    <a:ext uri="{9D8B030D-6E8A-4147-A177-3AD203B41FA5}">
                      <a16:colId xmlns:a16="http://schemas.microsoft.com/office/drawing/2014/main" val="2265985373"/>
                    </a:ext>
                  </a:extLst>
                </a:gridCol>
                <a:gridCol w="954291">
                  <a:extLst>
                    <a:ext uri="{9D8B030D-6E8A-4147-A177-3AD203B41FA5}">
                      <a16:colId xmlns:a16="http://schemas.microsoft.com/office/drawing/2014/main" val="4145026547"/>
                    </a:ext>
                  </a:extLst>
                </a:gridCol>
                <a:gridCol w="727154">
                  <a:extLst>
                    <a:ext uri="{9D8B030D-6E8A-4147-A177-3AD203B41FA5}">
                      <a16:colId xmlns:a16="http://schemas.microsoft.com/office/drawing/2014/main" val="1614960241"/>
                    </a:ext>
                  </a:extLst>
                </a:gridCol>
                <a:gridCol w="853341">
                  <a:extLst>
                    <a:ext uri="{9D8B030D-6E8A-4147-A177-3AD203B41FA5}">
                      <a16:colId xmlns:a16="http://schemas.microsoft.com/office/drawing/2014/main" val="2422671527"/>
                    </a:ext>
                  </a:extLst>
                </a:gridCol>
                <a:gridCol w="813907">
                  <a:extLst>
                    <a:ext uri="{9D8B030D-6E8A-4147-A177-3AD203B41FA5}">
                      <a16:colId xmlns:a16="http://schemas.microsoft.com/office/drawing/2014/main" val="118882486"/>
                    </a:ext>
                  </a:extLst>
                </a:gridCol>
                <a:gridCol w="867537">
                  <a:extLst>
                    <a:ext uri="{9D8B030D-6E8A-4147-A177-3AD203B41FA5}">
                      <a16:colId xmlns:a16="http://schemas.microsoft.com/office/drawing/2014/main" val="1046677012"/>
                    </a:ext>
                  </a:extLst>
                </a:gridCol>
                <a:gridCol w="951136">
                  <a:extLst>
                    <a:ext uri="{9D8B030D-6E8A-4147-A177-3AD203B41FA5}">
                      <a16:colId xmlns:a16="http://schemas.microsoft.com/office/drawing/2014/main" val="4038473429"/>
                    </a:ext>
                  </a:extLst>
                </a:gridCol>
                <a:gridCol w="862805">
                  <a:extLst>
                    <a:ext uri="{9D8B030D-6E8A-4147-A177-3AD203B41FA5}">
                      <a16:colId xmlns:a16="http://schemas.microsoft.com/office/drawing/2014/main" val="2038457741"/>
                    </a:ext>
                  </a:extLst>
                </a:gridCol>
              </a:tblGrid>
              <a:tr h="190500">
                <a:tc>
                  <a:txBody>
                    <a:bodyPr/>
                    <a:lstStyle/>
                    <a:p>
                      <a:pPr algn="ctr">
                        <a:lnSpc>
                          <a:spcPct val="107000"/>
                        </a:lnSpc>
                        <a:spcBef>
                          <a:spcPts val="200"/>
                        </a:spcBef>
                        <a:spcAft>
                          <a:spcPts val="200"/>
                        </a:spcAft>
                      </a:pPr>
                      <a:r>
                        <a:rPr lang="en-GB" sz="1600" kern="0" dirty="0">
                          <a:effectLst/>
                          <a:latin typeface="Franklin Gothic Book" panose="020B0503020102020204" pitchFamily="34" charset="0"/>
                        </a:rPr>
                        <a:t> </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effectLst/>
                          <a:latin typeface="Franklin Gothic Book" panose="020B0503020102020204" pitchFamily="34" charset="0"/>
                        </a:rPr>
                        <a:t>Units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effectLst/>
                          <a:latin typeface="Franklin Gothic Book" panose="020B0503020102020204" pitchFamily="34" charset="0"/>
                        </a:rPr>
                        <a:t>2015</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effectLst/>
                          <a:latin typeface="Franklin Gothic Book" panose="020B0503020102020204" pitchFamily="34" charset="0"/>
                        </a:rPr>
                        <a:t>2016</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effectLst/>
                          <a:latin typeface="Franklin Gothic Book" panose="020B0503020102020204" pitchFamily="34" charset="0"/>
                        </a:rPr>
                        <a:t>2017</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effectLst/>
                          <a:latin typeface="Franklin Gothic Book" panose="020B0503020102020204" pitchFamily="34" charset="0"/>
                        </a:rPr>
                        <a:t>2018</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effectLst/>
                          <a:latin typeface="Franklin Gothic Book" panose="020B0503020102020204" pitchFamily="34" charset="0"/>
                        </a:rPr>
                        <a:t>2019</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effectLst/>
                          <a:latin typeface="Franklin Gothic Book" panose="020B0503020102020204" pitchFamily="34" charset="0"/>
                        </a:rPr>
                        <a:t>2020</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2712336"/>
                  </a:ext>
                </a:extLst>
              </a:tr>
              <a:tr h="190500">
                <a:tc>
                  <a:txBody>
                    <a:bodyPr/>
                    <a:lstStyle/>
                    <a:p>
                      <a:pPr algn="ctr">
                        <a:lnSpc>
                          <a:spcPct val="107000"/>
                        </a:lnSpc>
                        <a:spcBef>
                          <a:spcPts val="200"/>
                        </a:spcBef>
                        <a:spcAft>
                          <a:spcPts val="200"/>
                        </a:spcAft>
                      </a:pPr>
                      <a:r>
                        <a:rPr lang="en-GB" sz="1600" kern="0" dirty="0">
                          <a:effectLst/>
                          <a:latin typeface="Franklin Gothic Book" panose="020B0503020102020204" pitchFamily="34" charset="0"/>
                        </a:rPr>
                        <a:t>Generated municipal waste</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1000 tons</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774.7</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870.3</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solidFill>
                            <a:srgbClr val="404040"/>
                          </a:solidFill>
                          <a:effectLst/>
                          <a:latin typeface="Franklin Gothic Book" panose="020B0503020102020204" pitchFamily="34" charset="0"/>
                        </a:rPr>
                        <a:t>922.1</a:t>
                      </a:r>
                      <a:endParaRPr lang="ka-GE" sz="16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solidFill>
                            <a:srgbClr val="404040"/>
                          </a:solidFill>
                          <a:effectLst/>
                          <a:latin typeface="Franklin Gothic Book" panose="020B0503020102020204" pitchFamily="34" charset="0"/>
                        </a:rPr>
                        <a:t>977.4</a:t>
                      </a:r>
                      <a:endParaRPr lang="ka-GE" sz="16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solidFill>
                            <a:srgbClr val="404040"/>
                          </a:solidFill>
                          <a:effectLst/>
                          <a:latin typeface="Franklin Gothic Book" panose="020B0503020102020204" pitchFamily="34" charset="0"/>
                        </a:rPr>
                        <a:t>994.6</a:t>
                      </a:r>
                      <a:endParaRPr lang="ka-GE" sz="16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solidFill>
                            <a:srgbClr val="404040"/>
                          </a:solidFill>
                          <a:effectLst/>
                          <a:latin typeface="Franklin Gothic Book" panose="020B0503020102020204" pitchFamily="34" charset="0"/>
                        </a:rPr>
                        <a:t>973.3</a:t>
                      </a:r>
                      <a:endParaRPr lang="ka-GE" sz="16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6368960"/>
                  </a:ext>
                </a:extLst>
              </a:tr>
              <a:tr h="190500">
                <a:tc>
                  <a:txBody>
                    <a:bodyPr/>
                    <a:lstStyle/>
                    <a:p>
                      <a:pPr algn="ctr">
                        <a:lnSpc>
                          <a:spcPct val="107000"/>
                        </a:lnSpc>
                        <a:spcBef>
                          <a:spcPts val="200"/>
                        </a:spcBef>
                        <a:spcAft>
                          <a:spcPts val="200"/>
                        </a:spcAft>
                      </a:pPr>
                      <a:r>
                        <a:rPr lang="en-GB" sz="1600" kern="0">
                          <a:effectLst/>
                          <a:latin typeface="Franklin Gothic Book" panose="020B0503020102020204" pitchFamily="34" charset="0"/>
                        </a:rPr>
                        <a:t>Population of the country</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million people</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3.73</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3.73</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3.73</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3.72</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3.72</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3.73</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6329323"/>
                  </a:ext>
                </a:extLst>
              </a:tr>
              <a:tr h="190500">
                <a:tc>
                  <a:txBody>
                    <a:bodyPr/>
                    <a:lstStyle/>
                    <a:p>
                      <a:pPr algn="ctr">
                        <a:lnSpc>
                          <a:spcPct val="107000"/>
                        </a:lnSpc>
                        <a:spcBef>
                          <a:spcPts val="200"/>
                        </a:spcBef>
                        <a:spcAft>
                          <a:spcPts val="200"/>
                        </a:spcAft>
                      </a:pPr>
                      <a:r>
                        <a:rPr lang="en-GB" sz="1600" kern="0">
                          <a:effectLst/>
                          <a:latin typeface="Franklin Gothic Book" panose="020B0503020102020204" pitchFamily="34" charset="0"/>
                        </a:rPr>
                        <a:t>Municipal waste generation per capita </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a:solidFill>
                            <a:srgbClr val="404040"/>
                          </a:solidFill>
                          <a:effectLst/>
                          <a:latin typeface="Franklin Gothic Book" panose="020B0503020102020204" pitchFamily="34" charset="0"/>
                        </a:rPr>
                        <a:t>kg</a:t>
                      </a:r>
                      <a:endParaRPr lang="ka-GE" sz="16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207.8</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233.5</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247.2</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262.5</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267.6</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0" dirty="0">
                          <a:solidFill>
                            <a:srgbClr val="404040"/>
                          </a:solidFill>
                          <a:effectLst/>
                          <a:latin typeface="Franklin Gothic Book" panose="020B0503020102020204" pitchFamily="34" charset="0"/>
                        </a:rPr>
                        <a:t>261.1</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6208659"/>
                  </a:ext>
                </a:extLst>
              </a:tr>
              <a:tr h="180975">
                <a:tc gridSpan="8">
                  <a:txBody>
                    <a:bodyPr/>
                    <a:lstStyle/>
                    <a:p>
                      <a:pPr marL="0" marR="0" lvl="0" indent="0" algn="l" defTabSz="742928" rtl="0" eaLnBrk="1" fontAlgn="auto" latinLnBrk="0" hangingPunct="1">
                        <a:lnSpc>
                          <a:spcPct val="107000"/>
                        </a:lnSpc>
                        <a:spcBef>
                          <a:spcPts val="200"/>
                        </a:spcBef>
                        <a:spcAft>
                          <a:spcPts val="200"/>
                        </a:spcAft>
                        <a:buClrTx/>
                        <a:buSzTx/>
                        <a:buFontTx/>
                        <a:buNone/>
                        <a:tabLst/>
                        <a:defRPr/>
                      </a:pPr>
                      <a:r>
                        <a:rPr lang="en-GB" sz="1100" dirty="0">
                          <a:latin typeface="Franklin Gothic Book" panose="020B0503020102020204" pitchFamily="34" charset="0"/>
                        </a:rPr>
                        <a:t>Data based on: LTD </a:t>
                      </a:r>
                      <a:r>
                        <a:rPr lang="en-GB" sz="1100" dirty="0" err="1">
                          <a:latin typeface="Franklin Gothic Book" panose="020B0503020102020204" pitchFamily="34" charset="0"/>
                        </a:rPr>
                        <a:t>Tbilservice</a:t>
                      </a:r>
                      <a:r>
                        <a:rPr lang="en-GB" sz="1100" dirty="0">
                          <a:latin typeface="Franklin Gothic Book" panose="020B0503020102020204" pitchFamily="34" charset="0"/>
                        </a:rPr>
                        <a:t> Group, LTD Solid Waste Management Company of Georgia, LLC </a:t>
                      </a:r>
                      <a:r>
                        <a:rPr lang="en-GB" sz="1100" dirty="0" err="1">
                          <a:latin typeface="Franklin Gothic Book" panose="020B0503020102020204" pitchFamily="34" charset="0"/>
                        </a:rPr>
                        <a:t>Sandasuftaveba</a:t>
                      </a:r>
                      <a:r>
                        <a:rPr lang="en-GB" sz="1100" dirty="0">
                          <a:latin typeface="Franklin Gothic Book" panose="020B0503020102020204" pitchFamily="34" charset="0"/>
                        </a:rPr>
                        <a:t>, NNLE </a:t>
                      </a:r>
                      <a:r>
                        <a:rPr lang="en-GB" sz="1100" dirty="0" err="1">
                          <a:latin typeface="Franklin Gothic Book" panose="020B0503020102020204" pitchFamily="34" charset="0"/>
                        </a:rPr>
                        <a:t>Kobuletis</a:t>
                      </a:r>
                      <a:r>
                        <a:rPr lang="en-GB" sz="1100" dirty="0">
                          <a:latin typeface="Franklin Gothic Book" panose="020B0503020102020204" pitchFamily="34" charset="0"/>
                        </a:rPr>
                        <a:t> </a:t>
                      </a:r>
                      <a:r>
                        <a:rPr lang="en-GB" sz="1100" dirty="0" err="1">
                          <a:latin typeface="Franklin Gothic Book" panose="020B0503020102020204" pitchFamily="34" charset="0"/>
                        </a:rPr>
                        <a:t>Sandasuftaveba</a:t>
                      </a:r>
                      <a:r>
                        <a:rPr lang="en-GB" sz="1100" dirty="0">
                          <a:latin typeface="Franklin Gothic Book" panose="020B0503020102020204" pitchFamily="34" charset="0"/>
                        </a:rPr>
                        <a:t>, LTD Keda </a:t>
                      </a:r>
                      <a:r>
                        <a:rPr lang="en-GB" sz="1100" dirty="0" err="1">
                          <a:latin typeface="Franklin Gothic Book" panose="020B0503020102020204" pitchFamily="34" charset="0"/>
                        </a:rPr>
                        <a:t>Komunalurservice</a:t>
                      </a:r>
                      <a:r>
                        <a:rPr lang="en-GB" sz="1100" dirty="0">
                          <a:latin typeface="Franklin Gothic Book" panose="020B0503020102020204" pitchFamily="34" charset="0"/>
                        </a:rPr>
                        <a:t>   </a:t>
                      </a:r>
                      <a:r>
                        <a:rPr lang="en-GB" altLang="ka-GE" sz="1100" dirty="0">
                          <a:latin typeface="Franklin Gothic Book" panose="020B0503020102020204" pitchFamily="34" charset="0"/>
                        </a:rPr>
                        <a:t>Source: </a:t>
                      </a:r>
                      <a:r>
                        <a:rPr lang="en-GB" altLang="ka-GE" sz="1100" dirty="0" smtClean="0">
                          <a:latin typeface="Franklin Gothic Book" panose="020B0503020102020204" pitchFamily="34" charset="0"/>
                        </a:rPr>
                        <a:t>Geostat</a:t>
                      </a:r>
                      <a:endParaRPr lang="ka-GE" altLang="ka-GE" sz="1100" dirty="0">
                        <a:latin typeface="Sylfaen" panose="010A0502050306030303" pitchFamily="18" charset="0"/>
                      </a:endParaRPr>
                    </a:p>
                  </a:txBody>
                  <a:tcPr marL="68580" marR="68580" marT="0" marB="0" anchor="ct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2434792262"/>
                  </a:ext>
                </a:extLst>
              </a:tr>
            </a:tbl>
          </a:graphicData>
        </a:graphic>
      </p:graphicFrame>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68145" y="620688"/>
            <a:ext cx="3275856" cy="3539446"/>
          </a:xfrm>
          <a:prstGeom prst="rect">
            <a:avLst/>
          </a:prstGeom>
        </p:spPr>
      </p:pic>
    </p:spTree>
    <p:extLst>
      <p:ext uri="{BB962C8B-B14F-4D97-AF65-F5344CB8AC3E}">
        <p14:creationId xmlns:p14="http://schemas.microsoft.com/office/powerpoint/2010/main" val="513223816"/>
      </p:ext>
    </p:extLst>
  </p:cSld>
  <p:clrMapOvr>
    <a:masterClrMapping/>
  </p:clrMapOvr>
  <p:transition spd="med">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A094F7-E2CB-4064-9708-09DD1455DAD6}"/>
              </a:ext>
            </a:extLst>
          </p:cNvPr>
          <p:cNvSpPr>
            <a:spLocks noGrp="1"/>
          </p:cNvSpPr>
          <p:nvPr>
            <p:ph idx="1"/>
          </p:nvPr>
        </p:nvSpPr>
        <p:spPr>
          <a:xfrm>
            <a:off x="395536" y="1340768"/>
            <a:ext cx="8424936" cy="4536504"/>
          </a:xfrm>
        </p:spPr>
        <p:txBody>
          <a:bodyPr/>
          <a:lstStyle/>
          <a:p>
            <a:pPr>
              <a:spcBef>
                <a:spcPts val="2400"/>
              </a:spcBef>
              <a:buFont typeface="Franklin Gothic Book" panose="020B0503020102020204" pitchFamily="34" charset="0"/>
              <a:buChar char="►"/>
            </a:pPr>
            <a:r>
              <a:rPr lang="en-US" sz="1600" b="1" dirty="0"/>
              <a:t>CE Gaps in Municipal Waste Management System </a:t>
            </a:r>
          </a:p>
          <a:p>
            <a:r>
              <a:rPr lang="en-GB" sz="1600" dirty="0" smtClean="0"/>
              <a:t>Existing </a:t>
            </a:r>
            <a:r>
              <a:rPr lang="en-GB" sz="1600" dirty="0"/>
              <a:t>practice of waste preventing, reuse, recycling and recovery is very limited in Georgia. Data on these activities are also very limited. The reporting obligation for companies and treatment facilities has entered into force only from 1 August 2016. </a:t>
            </a:r>
            <a:endParaRPr lang="ka-GE" sz="1600" dirty="0">
              <a:latin typeface="Sylfaen" panose="010A0502050306030303" pitchFamily="18" charset="0"/>
            </a:endParaRPr>
          </a:p>
          <a:p>
            <a:r>
              <a:rPr lang="en-GB" sz="1600" dirty="0"/>
              <a:t>Due to lack of fiscal incentives, reuse is limited in Georgia and applies only to e.g. glass bottles. A limited number of installations for recycling of waste materials such are paper, glass, plastic and others exist in Georgia; however, data on amounts of recycled materials is not available nor in this case. Recycling is only carried out by private companies for those waste materials for which the cost (per tonne) for collection and treatment is lower than the price of virgin materials. With the support of IFIs first steps are made for gradual implementation of source separation practices. </a:t>
            </a:r>
            <a:endParaRPr lang="ka-GE" sz="1600" dirty="0">
              <a:latin typeface="Sylfaen" panose="010A0502050306030303" pitchFamily="18" charset="0"/>
            </a:endParaRPr>
          </a:p>
          <a:p>
            <a:r>
              <a:rPr lang="en-GB" sz="1600" dirty="0"/>
              <a:t>Incineration of waste for recovery of energy does not exist in Georgia. </a:t>
            </a:r>
            <a:endParaRPr lang="ka-GE" sz="1600" dirty="0">
              <a:latin typeface="Sylfaen" panose="010A0502050306030303" pitchFamily="18" charset="0"/>
            </a:endParaRPr>
          </a:p>
          <a:p>
            <a:pPr marL="0" indent="0">
              <a:buNone/>
            </a:pPr>
            <a:endParaRPr lang="ka-GE" dirty="0"/>
          </a:p>
        </p:txBody>
      </p:sp>
      <p:sp>
        <p:nvSpPr>
          <p:cNvPr id="3" name="Title 2">
            <a:extLst>
              <a:ext uri="{FF2B5EF4-FFF2-40B4-BE49-F238E27FC236}">
                <a16:creationId xmlns:a16="http://schemas.microsoft.com/office/drawing/2014/main" id="{B88895B6-C17C-47D2-85DD-2F0EC4D9B71D}"/>
              </a:ext>
            </a:extLst>
          </p:cNvPr>
          <p:cNvSpPr>
            <a:spLocks noGrp="1"/>
          </p:cNvSpPr>
          <p:nvPr>
            <p:ph type="ctrTitle"/>
          </p:nvPr>
        </p:nvSpPr>
        <p:spPr>
          <a:xfrm>
            <a:off x="0" y="117694"/>
            <a:ext cx="9144000" cy="657549"/>
          </a:xfrm>
        </p:spPr>
        <p:txBody>
          <a:bodyPr lIns="365760" tIns="0"/>
          <a:lstStyle/>
          <a:p>
            <a:pPr algn="l"/>
            <a:r>
              <a:rPr lang="en-US" sz="3200" dirty="0"/>
              <a:t>3.1 Municipal (Household) Waste Management</a:t>
            </a:r>
            <a:endParaRPr lang="ka-GE"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3126" y="4944765"/>
            <a:ext cx="2650874" cy="1940619"/>
          </a:xfrm>
          <a:prstGeom prst="rect">
            <a:avLst/>
          </a:prstGeom>
        </p:spPr>
      </p:pic>
      <p:sp>
        <p:nvSpPr>
          <p:cNvPr id="5" name="Rectangle 4"/>
          <p:cNvSpPr/>
          <p:nvPr/>
        </p:nvSpPr>
        <p:spPr>
          <a:xfrm>
            <a:off x="395536" y="5499575"/>
            <a:ext cx="5904656" cy="830997"/>
          </a:xfrm>
          <a:prstGeom prst="rect">
            <a:avLst/>
          </a:prstGeom>
        </p:spPr>
        <p:txBody>
          <a:bodyPr wrap="square">
            <a:spAutoFit/>
          </a:bodyPr>
          <a:lstStyle/>
          <a:p>
            <a:pPr marL="278598" lvl="0" indent="-278598">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Approval of the fifth EPR regulation related to packaging waste management is pending for too long and still needs to be finalized</a:t>
            </a:r>
            <a:endParaRPr lang="ka-GE" sz="1600" dirty="0">
              <a:solidFill>
                <a:srgbClr val="404040"/>
              </a:solidFill>
              <a:latin typeface="Sylfaen" panose="010A0502050306030303" pitchFamily="18" charset="0"/>
              <a:cs typeface="+mn-cs"/>
            </a:endParaRPr>
          </a:p>
        </p:txBody>
      </p:sp>
    </p:spTree>
    <p:extLst>
      <p:ext uri="{BB962C8B-B14F-4D97-AF65-F5344CB8AC3E}">
        <p14:creationId xmlns:p14="http://schemas.microsoft.com/office/powerpoint/2010/main" val="1536242077"/>
      </p:ext>
    </p:extLst>
  </p:cSld>
  <p:clrMapOvr>
    <a:masterClrMapping/>
  </p:clrMapOvr>
  <p:transition spd="med">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5DDC62-D54E-4E07-BCC2-340764DEEC0C}"/>
              </a:ext>
            </a:extLst>
          </p:cNvPr>
          <p:cNvSpPr>
            <a:spLocks noGrp="1"/>
          </p:cNvSpPr>
          <p:nvPr>
            <p:ph idx="1"/>
          </p:nvPr>
        </p:nvSpPr>
        <p:spPr>
          <a:xfrm>
            <a:off x="395536" y="775244"/>
            <a:ext cx="8064896" cy="4669980"/>
          </a:xfrm>
        </p:spPr>
        <p:txBody>
          <a:bodyPr/>
          <a:lstStyle/>
          <a:p>
            <a:pPr marL="0" indent="0">
              <a:buNone/>
            </a:pPr>
            <a:r>
              <a:rPr lang="en-US" sz="1600" b="1" dirty="0"/>
              <a:t>Current Situation:</a:t>
            </a:r>
          </a:p>
          <a:p>
            <a:pPr marL="0" indent="0">
              <a:buNone/>
            </a:pPr>
            <a:r>
              <a:rPr lang="en-GB" sz="1600" dirty="0"/>
              <a:t>Agriculture, Forestry and Fishing is one of the significant sectors of the Georgian economy. In 2019 aggregated input in GDP of the entire sector equals GEL 3,239.4billion, which is 8.3% of the total economy. Only harvesting and manufacture of crops and animal husbandry products has input in GDP about 3050.6 </a:t>
            </a:r>
            <a:r>
              <a:rPr lang="en-GB" sz="1600" dirty="0" err="1"/>
              <a:t>mln</a:t>
            </a:r>
            <a:r>
              <a:rPr lang="en-GB" sz="1600" dirty="0"/>
              <a:t> GEL  (6.2%) and Manufacture of food products, beverages and tobacco products provides input around 2271.7 </a:t>
            </a:r>
            <a:r>
              <a:rPr lang="en-GB" sz="1600" dirty="0" err="1"/>
              <a:t>mln</a:t>
            </a:r>
            <a:r>
              <a:rPr lang="en-GB" sz="1600" dirty="0"/>
              <a:t> GEL (4.6%);</a:t>
            </a:r>
          </a:p>
          <a:p>
            <a:pPr lvl="0">
              <a:spcBef>
                <a:spcPts val="3600"/>
              </a:spcBef>
              <a:buFont typeface="Franklin Gothic Book" panose="020B0503020102020204" pitchFamily="34" charset="0"/>
              <a:buChar char="►"/>
            </a:pPr>
            <a:r>
              <a:rPr lang="en-GB" sz="1600" b="1" dirty="0"/>
              <a:t>Specific Regulations</a:t>
            </a:r>
            <a:endParaRPr lang="ka-GE" sz="1600" b="1" dirty="0"/>
          </a:p>
          <a:p>
            <a:pPr lvl="0"/>
            <a:r>
              <a:rPr lang="en-GB" sz="1600" dirty="0"/>
              <a:t>The WM practice in Animal husbandry is regulated by WM Code and the Technical Regulation on management of non-food products of animal origin (including animal waste) adopted by the Ordinance of the Government of Georgia 605 in 2017 (amended in 2021</a:t>
            </a:r>
            <a:r>
              <a:rPr lang="en-GB" sz="1600" dirty="0" smtClean="0"/>
              <a:t>)</a:t>
            </a:r>
            <a:endParaRPr lang="ka-GE" sz="1600" dirty="0">
              <a:latin typeface="Sylfaen" panose="010A0502050306030303" pitchFamily="18" charset="0"/>
            </a:endParaRPr>
          </a:p>
        </p:txBody>
      </p:sp>
      <p:sp>
        <p:nvSpPr>
          <p:cNvPr id="3" name="Title 2">
            <a:extLst>
              <a:ext uri="{FF2B5EF4-FFF2-40B4-BE49-F238E27FC236}">
                <a16:creationId xmlns:a16="http://schemas.microsoft.com/office/drawing/2014/main" id="{04215DAC-A595-4AF0-BBFD-4860AB1532D9}"/>
              </a:ext>
            </a:extLst>
          </p:cNvPr>
          <p:cNvSpPr>
            <a:spLocks noGrp="1"/>
          </p:cNvSpPr>
          <p:nvPr>
            <p:ph type="ctrTitle"/>
          </p:nvPr>
        </p:nvSpPr>
        <p:spPr>
          <a:xfrm>
            <a:off x="0" y="0"/>
            <a:ext cx="9144000" cy="775243"/>
          </a:xfrm>
        </p:spPr>
        <p:txBody>
          <a:bodyPr lIns="365760" tIns="0"/>
          <a:lstStyle/>
          <a:p>
            <a:pPr algn="l"/>
            <a:r>
              <a:rPr lang="en-US" sz="3200" dirty="0"/>
              <a:t>3.2  </a:t>
            </a:r>
            <a:r>
              <a:rPr lang="en-GB" sz="3200" dirty="0"/>
              <a:t>Agriculture and Manufacture of Food Products</a:t>
            </a:r>
            <a:r>
              <a:rPr lang="ka-GE" sz="3200" dirty="0"/>
              <a:t/>
            </a:r>
            <a:br>
              <a:rPr lang="ka-GE" sz="3200" dirty="0"/>
            </a:br>
            <a:endParaRPr lang="ka-GE"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4541979"/>
            <a:ext cx="2028812" cy="2028812"/>
          </a:xfrm>
          <a:prstGeom prst="rect">
            <a:avLst/>
          </a:prstGeom>
        </p:spPr>
      </p:pic>
      <p:sp>
        <p:nvSpPr>
          <p:cNvPr id="5" name="Rectangle 4"/>
          <p:cNvSpPr/>
          <p:nvPr/>
        </p:nvSpPr>
        <p:spPr>
          <a:xfrm>
            <a:off x="395536" y="4771555"/>
            <a:ext cx="5904656" cy="1569660"/>
          </a:xfrm>
          <a:prstGeom prst="rect">
            <a:avLst/>
          </a:prstGeom>
        </p:spPr>
        <p:txBody>
          <a:bodyPr wrap="square">
            <a:spAutoFit/>
          </a:bodyPr>
          <a:lstStyle/>
          <a:p>
            <a:pPr marL="278598" lvl="0" indent="-278598">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In 2023 the Parliament adopted the law “On Food Losses, Food Waste Reduction and Donation". The new legislative initiative regulates issues related to food waste and food loss management measures, food loss and food waste reduction, food donation and redistribution policy, responsibility of state bodies and food charity activities</a:t>
            </a:r>
            <a:r>
              <a:rPr lang="en-GB" sz="1600" dirty="0" smtClean="0">
                <a:solidFill>
                  <a:srgbClr val="404040"/>
                </a:solidFill>
                <a:latin typeface="Franklin Gothic Book" panose="020B0503020102020204" pitchFamily="34" charset="0"/>
                <a:cs typeface="+mn-cs"/>
              </a:rPr>
              <a:t>.</a:t>
            </a:r>
            <a:endParaRPr lang="ka-GE" sz="1600" dirty="0">
              <a:solidFill>
                <a:srgbClr val="404040"/>
              </a:solidFill>
              <a:latin typeface="Sylfaen" panose="010A0502050306030303" pitchFamily="18" charset="0"/>
              <a:cs typeface="+mn-cs"/>
            </a:endParaRPr>
          </a:p>
        </p:txBody>
      </p:sp>
    </p:spTree>
    <p:extLst>
      <p:ext uri="{BB962C8B-B14F-4D97-AF65-F5344CB8AC3E}">
        <p14:creationId xmlns:p14="http://schemas.microsoft.com/office/powerpoint/2010/main" val="3894568407"/>
      </p:ext>
    </p:extLst>
  </p:cSld>
  <p:clrMapOvr>
    <a:masterClrMapping/>
  </p:clrMapOvr>
  <p:transition spd="med">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2C7348-F740-4DDB-BD02-246E166428F0}"/>
              </a:ext>
            </a:extLst>
          </p:cNvPr>
          <p:cNvSpPr>
            <a:spLocks noGrp="1"/>
          </p:cNvSpPr>
          <p:nvPr>
            <p:ph idx="1"/>
          </p:nvPr>
        </p:nvSpPr>
        <p:spPr>
          <a:xfrm>
            <a:off x="323528" y="836714"/>
            <a:ext cx="5184576" cy="5760638"/>
          </a:xfrm>
        </p:spPr>
        <p:txBody>
          <a:bodyPr/>
          <a:lstStyle/>
          <a:p>
            <a:pPr algn="just"/>
            <a:r>
              <a:rPr lang="en-GB" sz="1600" dirty="0"/>
              <a:t>A circular economy is a systemic approach to economic development designed to benefit businesses, society, and the environment. </a:t>
            </a:r>
          </a:p>
          <a:p>
            <a:pPr algn="just"/>
            <a:r>
              <a:rPr lang="en-GB" sz="1600" dirty="0"/>
              <a:t>In contrast to the ‘take-make-waste’ linear model, a circular economy is regenerative by design and aims to gradually decouple growth from the consumption of finite resources. </a:t>
            </a:r>
            <a:r>
              <a:rPr lang="en-US" sz="1600" dirty="0"/>
              <a:t>This economic concept is built on the principles of eliminating waste and pollution, keeping products and materials in use, regenerating natural systems, management of losses and natural resource use and thus is often linked to the provision of Sustainable Development Goals and the Green Economy. </a:t>
            </a:r>
            <a:endParaRPr lang="ka-GE" sz="1600" dirty="0"/>
          </a:p>
          <a:p>
            <a:pPr algn="just"/>
            <a:r>
              <a:rPr lang="en-US" sz="1600" dirty="0"/>
              <a:t>Circular economy strategies have been under development in Europe in the last few years. 33 strategies have been adopted since 2014, and at least 29 more are under development. The Ellen MacArthur Foundation, OECD, EC and other notable organizations have estimated that economies could greatly benefit from circular economy strategies on economic, social and environmental dimensions</a:t>
            </a:r>
            <a:endParaRPr lang="ka-GE" sz="1600" dirty="0"/>
          </a:p>
          <a:p>
            <a:pPr algn="just"/>
            <a:endParaRPr lang="ka-GE" sz="1600" dirty="0"/>
          </a:p>
          <a:p>
            <a:endParaRPr lang="ka-GE" dirty="0"/>
          </a:p>
        </p:txBody>
      </p:sp>
      <p:sp>
        <p:nvSpPr>
          <p:cNvPr id="3" name="Title 2">
            <a:extLst>
              <a:ext uri="{FF2B5EF4-FFF2-40B4-BE49-F238E27FC236}">
                <a16:creationId xmlns:a16="http://schemas.microsoft.com/office/drawing/2014/main" id="{70A6EBDE-B25D-44EE-A396-7027618C193E}"/>
              </a:ext>
            </a:extLst>
          </p:cNvPr>
          <p:cNvSpPr>
            <a:spLocks noGrp="1"/>
          </p:cNvSpPr>
          <p:nvPr>
            <p:ph type="ctrTitle"/>
          </p:nvPr>
        </p:nvSpPr>
        <p:spPr>
          <a:xfrm>
            <a:off x="0" y="1"/>
            <a:ext cx="9144000" cy="692696"/>
          </a:xfrm>
        </p:spPr>
        <p:txBody>
          <a:bodyPr lIns="365760" tIns="91440"/>
          <a:lstStyle/>
          <a:p>
            <a:pPr algn="l"/>
            <a:r>
              <a:rPr lang="en-GB" dirty="0">
                <a:solidFill>
                  <a:srgbClr val="508927"/>
                </a:solidFill>
              </a:rPr>
              <a:t>Circular Economy Concept</a:t>
            </a:r>
            <a:br>
              <a:rPr lang="en-GB" dirty="0">
                <a:solidFill>
                  <a:srgbClr val="508927"/>
                </a:solidFill>
              </a:rPr>
            </a:br>
            <a:endParaRPr lang="ka-GE" dirty="0"/>
          </a:p>
        </p:txBody>
      </p:sp>
      <p:pic>
        <p:nvPicPr>
          <p:cNvPr id="4" name="Picture 3">
            <a:extLst>
              <a:ext uri="{FF2B5EF4-FFF2-40B4-BE49-F238E27FC236}">
                <a16:creationId xmlns:a16="http://schemas.microsoft.com/office/drawing/2014/main" id="{E8CEE4C7-5FB9-4A68-AD4A-5EB8E3923144}"/>
              </a:ext>
            </a:extLst>
          </p:cNvPr>
          <p:cNvPicPr>
            <a:picLocks noChangeAspect="1"/>
          </p:cNvPicPr>
          <p:nvPr/>
        </p:nvPicPr>
        <p:blipFill>
          <a:blip r:embed="rId3"/>
          <a:stretch>
            <a:fillRect/>
          </a:stretch>
        </p:blipFill>
        <p:spPr>
          <a:xfrm>
            <a:off x="5724128" y="1268760"/>
            <a:ext cx="3334215" cy="4968552"/>
          </a:xfrm>
          <a:prstGeom prst="rect">
            <a:avLst/>
          </a:prstGeom>
        </p:spPr>
      </p:pic>
    </p:spTree>
    <p:extLst>
      <p:ext uri="{BB962C8B-B14F-4D97-AF65-F5344CB8AC3E}">
        <p14:creationId xmlns:p14="http://schemas.microsoft.com/office/powerpoint/2010/main" val="706112526"/>
      </p:ext>
    </p:extLst>
  </p:cSld>
  <p:clrMapOvr>
    <a:masterClrMapping/>
  </p:clrMapOvr>
  <p:transition spd="med">
    <p:spli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85C6F1-B8FF-4EEE-860E-17DE1C1893E0}"/>
              </a:ext>
            </a:extLst>
          </p:cNvPr>
          <p:cNvSpPr>
            <a:spLocks noGrp="1"/>
          </p:cNvSpPr>
          <p:nvPr>
            <p:ph idx="1"/>
          </p:nvPr>
        </p:nvSpPr>
        <p:spPr>
          <a:xfrm>
            <a:off x="323528" y="1124744"/>
            <a:ext cx="8229600" cy="5678092"/>
          </a:xfrm>
        </p:spPr>
        <p:txBody>
          <a:bodyPr/>
          <a:lstStyle/>
          <a:p>
            <a:pPr>
              <a:buFont typeface="Franklin Gothic Book" panose="020B0503020102020204" pitchFamily="34" charset="0"/>
              <a:buChar char="►"/>
            </a:pPr>
            <a:r>
              <a:rPr lang="en-GB" sz="1600" b="1" dirty="0"/>
              <a:t>Circularity Gaps:</a:t>
            </a:r>
          </a:p>
          <a:p>
            <a:r>
              <a:rPr lang="en-GB" sz="1600" dirty="0"/>
              <a:t>Agricultural waste generated by individual households is collected by the municipal services. Separation at source is poor. 90% part of agricultural waste generated by households goes mixed with other types of waste to the official and illegal landfills. According to experience of professionals, it will take 10-20 years before the waist separation practices will be established in rural areas of Georgia.</a:t>
            </a:r>
            <a:endParaRPr lang="ka-GE" sz="1600" dirty="0">
              <a:latin typeface="Sylfaen" panose="010A0502050306030303" pitchFamily="18" charset="0"/>
            </a:endParaRPr>
          </a:p>
          <a:p>
            <a:r>
              <a:rPr lang="en-GB" sz="1600" dirty="0"/>
              <a:t>Agricultural waste generated by large, small and medium size enterprises is also collected by the municipal services. </a:t>
            </a:r>
            <a:endParaRPr lang="ka-GE" sz="1600" dirty="0">
              <a:latin typeface="Sylfaen" panose="010A0502050306030303" pitchFamily="18" charset="0"/>
            </a:endParaRPr>
          </a:p>
          <a:p>
            <a:pPr lvl="0"/>
            <a:r>
              <a:rPr lang="en-GB" sz="1600" dirty="0"/>
              <a:t>Current level of circularity is extremely low. Part of organic waste is used for feeding animals and very small part is used for composting. Recycling of wastes is minimal and spontaneous (part of organic waste is used as animal food)</a:t>
            </a:r>
            <a:endParaRPr lang="ka-GE" sz="1600" dirty="0">
              <a:latin typeface="Sylfaen" panose="010A0502050306030303" pitchFamily="18" charset="0"/>
            </a:endParaRPr>
          </a:p>
          <a:p>
            <a:pPr lvl="0"/>
            <a:r>
              <a:rPr lang="en-GB" sz="1600" dirty="0"/>
              <a:t>The losses are high at all levels of the production chain:</a:t>
            </a:r>
            <a:r>
              <a:rPr lang="en-US" sz="1600" dirty="0"/>
              <a:t> (</a:t>
            </a:r>
            <a:r>
              <a:rPr lang="en-GB" sz="1600" dirty="0"/>
              <a:t>Harvest</a:t>
            </a:r>
            <a:r>
              <a:rPr lang="en-US" sz="1600" dirty="0"/>
              <a:t>; </a:t>
            </a:r>
            <a:r>
              <a:rPr lang="en-GB" sz="1600" dirty="0"/>
              <a:t>Storage</a:t>
            </a:r>
            <a:r>
              <a:rPr lang="en-US" sz="1600" dirty="0"/>
              <a:t>; </a:t>
            </a:r>
            <a:r>
              <a:rPr lang="en-GB" sz="1600" dirty="0"/>
              <a:t>Processing</a:t>
            </a:r>
            <a:r>
              <a:rPr lang="en-US" sz="1600" dirty="0"/>
              <a:t>; </a:t>
            </a:r>
            <a:r>
              <a:rPr lang="en-GB" sz="1600" dirty="0"/>
              <a:t>Trading/consumption)</a:t>
            </a:r>
            <a:endParaRPr lang="ka-GE" sz="1600" dirty="0">
              <a:latin typeface="Sylfaen" panose="010A0502050306030303" pitchFamily="18" charset="0"/>
            </a:endParaRPr>
          </a:p>
          <a:p>
            <a:pPr lvl="0"/>
            <a:r>
              <a:rPr lang="en-GB" sz="1600" dirty="0"/>
              <a:t>The UN Food and Agriculture Organization studied and found that a large amount of food is generated as waste and ends up in landfills, while there is a real possibility that such food could be delivered for people who need it. </a:t>
            </a:r>
            <a:endParaRPr lang="ka-GE" sz="1600" dirty="0">
              <a:latin typeface="Sylfaen" panose="010A0502050306030303" pitchFamily="18" charset="0"/>
            </a:endParaRPr>
          </a:p>
        </p:txBody>
      </p:sp>
      <p:sp>
        <p:nvSpPr>
          <p:cNvPr id="3" name="Title 2">
            <a:extLst>
              <a:ext uri="{FF2B5EF4-FFF2-40B4-BE49-F238E27FC236}">
                <a16:creationId xmlns:a16="http://schemas.microsoft.com/office/drawing/2014/main" id="{EE7596A2-8FC9-4E61-8894-4CE10040280F}"/>
              </a:ext>
            </a:extLst>
          </p:cNvPr>
          <p:cNvSpPr>
            <a:spLocks noGrp="1"/>
          </p:cNvSpPr>
          <p:nvPr>
            <p:ph type="ctrTitle"/>
          </p:nvPr>
        </p:nvSpPr>
        <p:spPr>
          <a:xfrm>
            <a:off x="0" y="0"/>
            <a:ext cx="9144000" cy="775243"/>
          </a:xfrm>
        </p:spPr>
        <p:txBody>
          <a:bodyPr lIns="365760" tIns="0"/>
          <a:lstStyle/>
          <a:p>
            <a:pPr algn="l"/>
            <a:r>
              <a:rPr lang="en-US" sz="3200" dirty="0"/>
              <a:t>3.2  </a:t>
            </a:r>
            <a:r>
              <a:rPr lang="en-GB" sz="3200" dirty="0"/>
              <a:t>Agriculture and Manufacture of Food Products</a:t>
            </a:r>
            <a:r>
              <a:rPr lang="ka-GE" sz="3200" dirty="0"/>
              <a:t/>
            </a:r>
            <a:br>
              <a:rPr lang="ka-GE" sz="3200" dirty="0"/>
            </a:br>
            <a:endParaRPr lang="ka-GE" sz="3200" dirty="0"/>
          </a:p>
        </p:txBody>
      </p:sp>
    </p:spTree>
    <p:extLst>
      <p:ext uri="{BB962C8B-B14F-4D97-AF65-F5344CB8AC3E}">
        <p14:creationId xmlns:p14="http://schemas.microsoft.com/office/powerpoint/2010/main" val="3509566971"/>
      </p:ext>
    </p:extLst>
  </p:cSld>
  <p:clrMapOvr>
    <a:masterClrMapping/>
  </p:clrMapOvr>
  <p:transition spd="med">
    <p:spli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28D7C6-0FDC-4F53-B20E-05986272F3AA}"/>
              </a:ext>
            </a:extLst>
          </p:cNvPr>
          <p:cNvSpPr>
            <a:spLocks noGrp="1"/>
          </p:cNvSpPr>
          <p:nvPr>
            <p:ph idx="1"/>
          </p:nvPr>
        </p:nvSpPr>
        <p:spPr>
          <a:xfrm>
            <a:off x="457200" y="1052736"/>
            <a:ext cx="8229600" cy="5040560"/>
          </a:xfrm>
        </p:spPr>
        <p:txBody>
          <a:bodyPr/>
          <a:lstStyle/>
          <a:p>
            <a:pPr>
              <a:spcAft>
                <a:spcPts val="1200"/>
              </a:spcAft>
              <a:buFont typeface="Franklin Gothic Book" panose="020B0503020102020204" pitchFamily="34" charset="0"/>
              <a:buChar char="►"/>
            </a:pPr>
            <a:r>
              <a:rPr lang="en-GB" sz="1600" b="1" dirty="0"/>
              <a:t>Circularity Gaps:</a:t>
            </a:r>
          </a:p>
          <a:p>
            <a:pPr lvl="0">
              <a:spcAft>
                <a:spcPts val="1200"/>
              </a:spcAft>
            </a:pPr>
            <a:r>
              <a:rPr lang="en-GB" sz="1600" dirty="0"/>
              <a:t>The WM Code and the Technical Regulation on management of non-food products of animal origin do not provide incentives and requirements for circularity, but mostly make focus on safety and waste utilization aspects. There are no fiscal and other incentives for producers and traders to apply recycling and material reuse Technologies.</a:t>
            </a:r>
            <a:endParaRPr lang="ka-GE" sz="1600" dirty="0">
              <a:latin typeface="Sylfaen" panose="010A0502050306030303" pitchFamily="18" charset="0"/>
            </a:endParaRPr>
          </a:p>
          <a:p>
            <a:pPr lvl="0">
              <a:spcAft>
                <a:spcPts val="1200"/>
              </a:spcAft>
            </a:pPr>
            <a:r>
              <a:rPr lang="en-GB" sz="1600" dirty="0"/>
              <a:t>There is lack of awareness about circular technologies and business models encouraging the enterprises to implement them.</a:t>
            </a:r>
            <a:endParaRPr lang="ka-GE" sz="1600" dirty="0">
              <a:latin typeface="Sylfaen" panose="010A0502050306030303" pitchFamily="18" charset="0"/>
            </a:endParaRPr>
          </a:p>
          <a:p>
            <a:pPr>
              <a:spcAft>
                <a:spcPts val="1200"/>
              </a:spcAft>
            </a:pPr>
            <a:r>
              <a:rPr lang="en-GB" sz="1600" dirty="0"/>
              <a:t>By-products generated in food processing industry (207,700 t annually), as well as food waste and other organic wastes are not recycled and reused. </a:t>
            </a:r>
          </a:p>
          <a:p>
            <a:pPr>
              <a:spcAft>
                <a:spcPts val="1200"/>
              </a:spcAft>
            </a:pPr>
            <a:r>
              <a:rPr lang="en-GB" sz="1600" dirty="0"/>
              <a:t>In 2023 the Parliament adopted the law “On Food Losses, Food Waste Reduction and Donation". The new legislative initiative needs enforcement and capacity building and training programs for fiscal and administrative organizations and businesses. </a:t>
            </a:r>
            <a:endParaRPr lang="ka-GE" sz="1600" dirty="0">
              <a:latin typeface="Sylfaen" panose="010A0502050306030303" pitchFamily="18" charset="0"/>
            </a:endParaRPr>
          </a:p>
          <a:p>
            <a:pPr lvl="0">
              <a:spcAft>
                <a:spcPts val="1200"/>
              </a:spcAft>
            </a:pPr>
            <a:r>
              <a:rPr lang="en-GB" sz="1600" dirty="0"/>
              <a:t>Recycling and reuse of the packaging waste is poor. Technical regulation under the Extended Producer’s Responsibility (EPR) is not yet approved.</a:t>
            </a:r>
            <a:endParaRPr lang="ka-GE" sz="1600" dirty="0">
              <a:latin typeface="Sylfaen" panose="010A0502050306030303" pitchFamily="18" charset="0"/>
            </a:endParaRPr>
          </a:p>
          <a:p>
            <a:pPr>
              <a:spcAft>
                <a:spcPts val="1200"/>
              </a:spcAft>
            </a:pPr>
            <a:endParaRPr lang="ka-GE" dirty="0"/>
          </a:p>
        </p:txBody>
      </p:sp>
      <p:sp>
        <p:nvSpPr>
          <p:cNvPr id="3" name="Title 2">
            <a:extLst>
              <a:ext uri="{FF2B5EF4-FFF2-40B4-BE49-F238E27FC236}">
                <a16:creationId xmlns:a16="http://schemas.microsoft.com/office/drawing/2014/main" id="{C2238058-F389-43FE-927F-0F0493FFE15F}"/>
              </a:ext>
            </a:extLst>
          </p:cNvPr>
          <p:cNvSpPr>
            <a:spLocks noGrp="1"/>
          </p:cNvSpPr>
          <p:nvPr>
            <p:ph type="ctrTitle"/>
          </p:nvPr>
        </p:nvSpPr>
        <p:spPr>
          <a:xfrm>
            <a:off x="0" y="0"/>
            <a:ext cx="9144000" cy="620688"/>
          </a:xfrm>
        </p:spPr>
        <p:txBody>
          <a:bodyPr lIns="365760" tIns="0"/>
          <a:lstStyle/>
          <a:p>
            <a:pPr algn="l"/>
            <a:r>
              <a:rPr lang="en-US" sz="3200" dirty="0"/>
              <a:t>3.2  </a:t>
            </a:r>
            <a:r>
              <a:rPr lang="en-GB" sz="3200" dirty="0"/>
              <a:t>Agriculture and Manufacture of Food Products</a:t>
            </a:r>
            <a:endParaRPr lang="ka-GE" sz="3200" dirty="0"/>
          </a:p>
        </p:txBody>
      </p:sp>
    </p:spTree>
    <p:extLst>
      <p:ext uri="{BB962C8B-B14F-4D97-AF65-F5344CB8AC3E}">
        <p14:creationId xmlns:p14="http://schemas.microsoft.com/office/powerpoint/2010/main" val="4077184081"/>
      </p:ext>
    </p:extLst>
  </p:cSld>
  <p:clrMapOvr>
    <a:masterClrMapping/>
  </p:clrMapOvr>
  <p:transition spd="med">
    <p:spli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0F824E-6E2B-4A15-8AEB-32597C03846D}"/>
              </a:ext>
            </a:extLst>
          </p:cNvPr>
          <p:cNvSpPr>
            <a:spLocks noGrp="1"/>
          </p:cNvSpPr>
          <p:nvPr>
            <p:ph idx="1"/>
          </p:nvPr>
        </p:nvSpPr>
        <p:spPr>
          <a:xfrm>
            <a:off x="467544" y="775244"/>
            <a:ext cx="8229600" cy="3301828"/>
          </a:xfrm>
        </p:spPr>
        <p:txBody>
          <a:bodyPr/>
          <a:lstStyle/>
          <a:p>
            <a:pPr>
              <a:buFont typeface="Franklin Gothic Book" panose="020B0503020102020204" pitchFamily="34" charset="0"/>
              <a:buChar char="►"/>
            </a:pPr>
            <a:r>
              <a:rPr lang="en-GB" sz="1600" b="1" dirty="0"/>
              <a:t>Current Situation</a:t>
            </a:r>
            <a:endParaRPr lang="ka-GE" sz="1600" b="1" dirty="0"/>
          </a:p>
          <a:p>
            <a:r>
              <a:rPr lang="en-GB" sz="1600" dirty="0"/>
              <a:t>Forestry and logging input in GDP 117.6 </a:t>
            </a:r>
            <a:r>
              <a:rPr lang="en-GB" sz="1600" dirty="0" err="1"/>
              <a:t>mln</a:t>
            </a:r>
            <a:r>
              <a:rPr lang="en-GB" sz="1600" dirty="0"/>
              <a:t> GEL (0.24%)</a:t>
            </a:r>
          </a:p>
          <a:p>
            <a:r>
              <a:rPr lang="en-GB" sz="1600" dirty="0"/>
              <a:t>Manufacture of wood and of products of wood and cork, except furniture; manufacture of articles of straw and plaiting materials – 49.2mln GEL (0.1)</a:t>
            </a:r>
          </a:p>
          <a:p>
            <a:r>
              <a:rPr lang="en-GB" sz="1600" dirty="0"/>
              <a:t>The WM practice of the commercial users of forest is regulated by WM Code, Forestry Code and the Regulations on Forest Management Rules adopted by the Ordinance of the Government of Georgia 221 in 2021:</a:t>
            </a:r>
            <a:endParaRPr lang="ka-GE" sz="1600" dirty="0">
              <a:latin typeface="Sylfaen" panose="010A0502050306030303" pitchFamily="18" charset="0"/>
            </a:endParaRPr>
          </a:p>
          <a:p>
            <a:pPr lvl="0"/>
            <a:r>
              <a:rPr lang="en-GB" sz="1600" dirty="0"/>
              <a:t>The communities are encouraged to collect and reuse the wood remains in state managed forest. Current fee is 7 Gel/m3</a:t>
            </a:r>
            <a:r>
              <a:rPr lang="en-US" sz="1600" dirty="0"/>
              <a:t>. </a:t>
            </a:r>
            <a:r>
              <a:rPr lang="en-GB" sz="1600" dirty="0"/>
              <a:t>It is planned to reduce the fee to about 1 Gel/m3.</a:t>
            </a:r>
            <a:endParaRPr lang="ka-GE" sz="1600" dirty="0">
              <a:latin typeface="Sylfaen" panose="010A0502050306030303" pitchFamily="18" charset="0"/>
            </a:endParaRPr>
          </a:p>
          <a:p>
            <a:endParaRPr lang="ka-GE" sz="1600" dirty="0">
              <a:latin typeface="Sylfaen" panose="010A0502050306030303" pitchFamily="18" charset="0"/>
            </a:endParaRPr>
          </a:p>
        </p:txBody>
      </p:sp>
      <p:sp>
        <p:nvSpPr>
          <p:cNvPr id="3" name="Title 2">
            <a:extLst>
              <a:ext uri="{FF2B5EF4-FFF2-40B4-BE49-F238E27FC236}">
                <a16:creationId xmlns:a16="http://schemas.microsoft.com/office/drawing/2014/main" id="{3B07858B-4C44-445C-92A9-54963980248F}"/>
              </a:ext>
            </a:extLst>
          </p:cNvPr>
          <p:cNvSpPr>
            <a:spLocks noGrp="1"/>
          </p:cNvSpPr>
          <p:nvPr>
            <p:ph type="ctrTitle"/>
          </p:nvPr>
        </p:nvSpPr>
        <p:spPr>
          <a:xfrm>
            <a:off x="0" y="0"/>
            <a:ext cx="9144000" cy="775243"/>
          </a:xfrm>
        </p:spPr>
        <p:txBody>
          <a:bodyPr lIns="365760" tIns="0"/>
          <a:lstStyle/>
          <a:p>
            <a:pPr algn="l"/>
            <a:r>
              <a:rPr lang="en-US" sz="3200" dirty="0"/>
              <a:t>3.3  </a:t>
            </a:r>
            <a:r>
              <a:rPr lang="en-GB" sz="3200" dirty="0"/>
              <a:t>Forestry </a:t>
            </a:r>
            <a:r>
              <a:rPr lang="en-US" sz="3200" dirty="0"/>
              <a:t>logging and Manufacture of Wood </a:t>
            </a:r>
            <a:r>
              <a:rPr lang="en-GB" sz="3200" dirty="0"/>
              <a:t>Products</a:t>
            </a:r>
            <a:endParaRPr lang="ka-GE" sz="3200" dirty="0"/>
          </a:p>
        </p:txBody>
      </p:sp>
      <p:graphicFrame>
        <p:nvGraphicFramePr>
          <p:cNvPr id="5" name="Table 4">
            <a:extLst>
              <a:ext uri="{FF2B5EF4-FFF2-40B4-BE49-F238E27FC236}">
                <a16:creationId xmlns:a16="http://schemas.microsoft.com/office/drawing/2014/main" id="{D8921EA8-3C90-49C2-B25E-613D92582D97}"/>
              </a:ext>
            </a:extLst>
          </p:cNvPr>
          <p:cNvGraphicFramePr>
            <a:graphicFrameLocks noGrp="1"/>
          </p:cNvGraphicFramePr>
          <p:nvPr>
            <p:extLst>
              <p:ext uri="{D42A27DB-BD31-4B8C-83A1-F6EECF244321}">
                <p14:modId xmlns:p14="http://schemas.microsoft.com/office/powerpoint/2010/main" val="4255809073"/>
              </p:ext>
            </p:extLst>
          </p:nvPr>
        </p:nvGraphicFramePr>
        <p:xfrm>
          <a:off x="467544" y="4509120"/>
          <a:ext cx="8351022" cy="1953329"/>
        </p:xfrm>
        <a:graphic>
          <a:graphicData uri="http://schemas.openxmlformats.org/drawingml/2006/table">
            <a:tbl>
              <a:tblPr firstRow="1" firstCol="1" bandRow="1">
                <a:tableStyleId>{5C22544A-7EE6-4342-B048-85BDC9FD1C3A}</a:tableStyleId>
              </a:tblPr>
              <a:tblGrid>
                <a:gridCol w="4175511">
                  <a:extLst>
                    <a:ext uri="{9D8B030D-6E8A-4147-A177-3AD203B41FA5}">
                      <a16:colId xmlns:a16="http://schemas.microsoft.com/office/drawing/2014/main" val="4174709234"/>
                    </a:ext>
                  </a:extLst>
                </a:gridCol>
                <a:gridCol w="4175511">
                  <a:extLst>
                    <a:ext uri="{9D8B030D-6E8A-4147-A177-3AD203B41FA5}">
                      <a16:colId xmlns:a16="http://schemas.microsoft.com/office/drawing/2014/main" val="2928452161"/>
                    </a:ext>
                  </a:extLst>
                </a:gridCol>
              </a:tblGrid>
              <a:tr h="319474">
                <a:tc>
                  <a:txBody>
                    <a:bodyPr/>
                    <a:lstStyle/>
                    <a:p>
                      <a:pPr algn="l">
                        <a:lnSpc>
                          <a:spcPct val="110000"/>
                        </a:lnSpc>
                        <a:spcBef>
                          <a:spcPts val="600"/>
                        </a:spcBef>
                        <a:spcAft>
                          <a:spcPts val="600"/>
                        </a:spcAft>
                      </a:pPr>
                      <a:r>
                        <a:rPr lang="en-GB" sz="1600" kern="100" dirty="0">
                          <a:effectLst/>
                          <a:latin typeface="Franklin Gothic Book" panose="020B0503020102020204" pitchFamily="34" charset="0"/>
                        </a:rPr>
                        <a:t>Timber extraction wastes &amp; losses:</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228600" algn="l">
                        <a:lnSpc>
                          <a:spcPct val="110000"/>
                        </a:lnSpc>
                        <a:spcBef>
                          <a:spcPts val="600"/>
                        </a:spcBef>
                        <a:spcAft>
                          <a:spcPts val="600"/>
                        </a:spcAft>
                      </a:pPr>
                      <a:r>
                        <a:rPr lang="en-GB" sz="1600" kern="100">
                          <a:effectLst/>
                          <a:latin typeface="Franklin Gothic Book" panose="020B0503020102020204" pitchFamily="34" charset="0"/>
                        </a:rPr>
                        <a:t>Timber processing wastes &amp; losses:</a:t>
                      </a:r>
                      <a:endParaRPr lang="ka-GE" sz="1600" kern="1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2321886"/>
                  </a:ext>
                </a:extLst>
              </a:tr>
              <a:tr h="1624742">
                <a:tc>
                  <a:txBody>
                    <a:bodyPr/>
                    <a:lstStyle/>
                    <a:p>
                      <a:pPr marL="342900" lvl="0" indent="-342900" algn="l">
                        <a:lnSpc>
                          <a:spcPct val="110000"/>
                        </a:lnSpc>
                        <a:spcBef>
                          <a:spcPts val="600"/>
                        </a:spcBef>
                        <a:spcAft>
                          <a:spcPts val="600"/>
                        </a:spcAft>
                        <a:buFont typeface="Times New Roman" panose="02020603050405020304" pitchFamily="18" charset="0"/>
                        <a:buChar char="–"/>
                      </a:pPr>
                      <a:r>
                        <a:rPr lang="en-US" sz="1600" b="0" kern="100" dirty="0">
                          <a:solidFill>
                            <a:srgbClr val="404040"/>
                          </a:solidFill>
                          <a:effectLst/>
                          <a:latin typeface="Franklin Gothic Book" panose="020B0503020102020204" pitchFamily="34" charset="0"/>
                        </a:rPr>
                        <a:t>Total wastes 760 ths.m3 = 585.2 </a:t>
                      </a:r>
                      <a:r>
                        <a:rPr lang="en-US" sz="1600" b="0" kern="100" dirty="0" err="1">
                          <a:solidFill>
                            <a:srgbClr val="404040"/>
                          </a:solidFill>
                          <a:effectLst/>
                          <a:latin typeface="Franklin Gothic Book" panose="020B0503020102020204" pitchFamily="34" charset="0"/>
                        </a:rPr>
                        <a:t>ths</a:t>
                      </a:r>
                      <a:r>
                        <a:rPr lang="en-US" sz="1600" b="0" kern="100" dirty="0">
                          <a:solidFill>
                            <a:srgbClr val="404040"/>
                          </a:solidFill>
                          <a:effectLst/>
                          <a:latin typeface="Franklin Gothic Book" panose="020B0503020102020204" pitchFamily="34" charset="0"/>
                        </a:rPr>
                        <a:t>. tons</a:t>
                      </a:r>
                      <a:endParaRPr lang="ka-GE" sz="1600" b="0" kern="100" dirty="0">
                        <a:solidFill>
                          <a:srgbClr val="404040"/>
                        </a:solidFill>
                        <a:effectLst/>
                        <a:latin typeface="Sylfaen" panose="010A0502050306030303" pitchFamily="18" charset="0"/>
                      </a:endParaRPr>
                    </a:p>
                    <a:p>
                      <a:pPr marL="342900" lvl="0" indent="-342900" algn="l">
                        <a:lnSpc>
                          <a:spcPct val="110000"/>
                        </a:lnSpc>
                        <a:spcBef>
                          <a:spcPts val="600"/>
                        </a:spcBef>
                        <a:spcAft>
                          <a:spcPts val="600"/>
                        </a:spcAft>
                        <a:buFont typeface="Times New Roman" panose="02020603050405020304" pitchFamily="18" charset="0"/>
                        <a:buChar char="–"/>
                      </a:pPr>
                      <a:r>
                        <a:rPr lang="en-US" sz="1600" b="0" kern="100" dirty="0">
                          <a:solidFill>
                            <a:srgbClr val="404040"/>
                          </a:solidFill>
                          <a:effectLst/>
                          <a:latin typeface="Franklin Gothic Book" panose="020B0503020102020204" pitchFamily="34" charset="0"/>
                        </a:rPr>
                        <a:t>Recycled portion (5%): 38 ths.m3 = 29.3ths. tons</a:t>
                      </a:r>
                      <a:endParaRPr lang="ka-GE" sz="1600" b="0" kern="100" dirty="0">
                        <a:solidFill>
                          <a:srgbClr val="404040"/>
                        </a:solidFill>
                        <a:effectLst/>
                        <a:latin typeface="Sylfaen" panose="010A0502050306030303" pitchFamily="18" charset="0"/>
                      </a:endParaRPr>
                    </a:p>
                    <a:p>
                      <a:pPr marL="342900" lvl="0" indent="-342900" algn="l">
                        <a:lnSpc>
                          <a:spcPct val="110000"/>
                        </a:lnSpc>
                        <a:spcBef>
                          <a:spcPts val="600"/>
                        </a:spcBef>
                        <a:spcAft>
                          <a:spcPts val="600"/>
                        </a:spcAft>
                        <a:buFont typeface="Times New Roman" panose="02020603050405020304" pitchFamily="18" charset="0"/>
                        <a:buChar char="–"/>
                      </a:pPr>
                      <a:r>
                        <a:rPr lang="en-US" sz="1600" b="0" kern="100" dirty="0">
                          <a:solidFill>
                            <a:srgbClr val="404040"/>
                          </a:solidFill>
                          <a:effectLst/>
                          <a:latin typeface="Franklin Gothic Book" panose="020B0503020102020204" pitchFamily="34" charset="0"/>
                        </a:rPr>
                        <a:t>Not recycled portion (95%): 722ths.m3 = 555.9 </a:t>
                      </a:r>
                      <a:r>
                        <a:rPr lang="en-US" sz="1600" b="0" kern="100" dirty="0" err="1">
                          <a:solidFill>
                            <a:srgbClr val="404040"/>
                          </a:solidFill>
                          <a:effectLst/>
                          <a:latin typeface="Franklin Gothic Book" panose="020B0503020102020204" pitchFamily="34" charset="0"/>
                        </a:rPr>
                        <a:t>ths</a:t>
                      </a:r>
                      <a:r>
                        <a:rPr lang="en-US" sz="1600" b="0" kern="100" dirty="0">
                          <a:solidFill>
                            <a:srgbClr val="404040"/>
                          </a:solidFill>
                          <a:effectLst/>
                          <a:latin typeface="Franklin Gothic Book" panose="020B0503020102020204" pitchFamily="34" charset="0"/>
                        </a:rPr>
                        <a:t>. tons</a:t>
                      </a:r>
                      <a:endParaRPr lang="ka-GE" sz="1600" b="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solidFill>
                      <a:srgbClr val="D5E0D6"/>
                    </a:solidFill>
                  </a:tcPr>
                </a:tc>
                <a:tc>
                  <a:txBody>
                    <a:bodyPr/>
                    <a:lstStyle/>
                    <a:p>
                      <a:pPr marL="342900" lvl="0" indent="-342900" algn="l">
                        <a:lnSpc>
                          <a:spcPct val="110000"/>
                        </a:lnSpc>
                        <a:spcBef>
                          <a:spcPts val="600"/>
                        </a:spcBef>
                        <a:spcAft>
                          <a:spcPts val="600"/>
                        </a:spcAft>
                        <a:buFont typeface="Times New Roman" panose="02020603050405020304" pitchFamily="18" charset="0"/>
                        <a:buChar char="–"/>
                      </a:pPr>
                      <a:r>
                        <a:rPr lang="en-US" sz="1600" kern="100" dirty="0">
                          <a:solidFill>
                            <a:srgbClr val="404040"/>
                          </a:solidFill>
                          <a:effectLst/>
                          <a:latin typeface="Franklin Gothic Book" panose="020B0503020102020204" pitchFamily="34" charset="0"/>
                        </a:rPr>
                        <a:t>Total waste: 178,940 m3 = 137,780 tons</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600"/>
                        </a:spcBef>
                        <a:spcAft>
                          <a:spcPts val="600"/>
                        </a:spcAft>
                        <a:buFont typeface="Times New Roman" panose="02020603050405020304" pitchFamily="18" charset="0"/>
                        <a:buChar char="–"/>
                      </a:pPr>
                      <a:r>
                        <a:rPr lang="en-US" sz="1600" kern="100" dirty="0">
                          <a:solidFill>
                            <a:srgbClr val="404040"/>
                          </a:solidFill>
                          <a:effectLst/>
                          <a:latin typeface="Franklin Gothic Book" panose="020B0503020102020204" pitchFamily="34" charset="0"/>
                        </a:rPr>
                        <a:t>Recycled portion (5%): 8,950 m3 = 6,900 </a:t>
                      </a:r>
                      <a:r>
                        <a:rPr lang="en-US" sz="1600" kern="100" dirty="0" err="1">
                          <a:solidFill>
                            <a:srgbClr val="404040"/>
                          </a:solidFill>
                          <a:effectLst/>
                          <a:latin typeface="Franklin Gothic Book" panose="020B0503020102020204" pitchFamily="34" charset="0"/>
                        </a:rPr>
                        <a:t>ths</a:t>
                      </a:r>
                      <a:r>
                        <a:rPr lang="en-US" sz="1600" kern="100" dirty="0">
                          <a:solidFill>
                            <a:srgbClr val="404040"/>
                          </a:solidFill>
                          <a:effectLst/>
                          <a:latin typeface="Franklin Gothic Book" panose="020B0503020102020204" pitchFamily="34" charset="0"/>
                        </a:rPr>
                        <a:t>. tons</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600"/>
                        </a:spcBef>
                        <a:spcAft>
                          <a:spcPts val="600"/>
                        </a:spcAft>
                        <a:buFont typeface="Times New Roman" panose="02020603050405020304" pitchFamily="18" charset="0"/>
                        <a:buChar char="–"/>
                      </a:pPr>
                      <a:r>
                        <a:rPr lang="en-US" sz="1600" kern="100" dirty="0">
                          <a:solidFill>
                            <a:srgbClr val="404040"/>
                          </a:solidFill>
                          <a:effectLst/>
                          <a:latin typeface="Franklin Gothic Book" panose="020B0503020102020204" pitchFamily="34" charset="0"/>
                        </a:rPr>
                        <a:t>Not recycled portion (95%): 169,990m3 = 130,880 tons</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6789068"/>
                  </a:ext>
                </a:extLst>
              </a:tr>
            </a:tbl>
          </a:graphicData>
        </a:graphic>
      </p:graphicFrame>
    </p:spTree>
    <p:extLst>
      <p:ext uri="{BB962C8B-B14F-4D97-AF65-F5344CB8AC3E}">
        <p14:creationId xmlns:p14="http://schemas.microsoft.com/office/powerpoint/2010/main" val="3258168616"/>
      </p:ext>
    </p:extLst>
  </p:cSld>
  <p:clrMapOvr>
    <a:masterClrMapping/>
  </p:clrMapOvr>
  <p:transition spd="med">
    <p:spli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6250FF-01E0-45B9-8A9D-5A20238F45C6}"/>
              </a:ext>
            </a:extLst>
          </p:cNvPr>
          <p:cNvSpPr>
            <a:spLocks noGrp="1"/>
          </p:cNvSpPr>
          <p:nvPr>
            <p:ph idx="1"/>
          </p:nvPr>
        </p:nvSpPr>
        <p:spPr>
          <a:xfrm>
            <a:off x="323528" y="1052736"/>
            <a:ext cx="8229600" cy="5040560"/>
          </a:xfrm>
        </p:spPr>
        <p:txBody>
          <a:bodyPr/>
          <a:lstStyle/>
          <a:p>
            <a:pPr lvl="0">
              <a:buFont typeface="Franklin Gothic Book" panose="020B0503020102020204" pitchFamily="34" charset="0"/>
              <a:buChar char="►"/>
            </a:pPr>
            <a:r>
              <a:rPr lang="en-GB" sz="1600" b="1" dirty="0"/>
              <a:t>Gaps in Circularity:</a:t>
            </a:r>
          </a:p>
          <a:p>
            <a:pPr lvl="0"/>
            <a:r>
              <a:rPr lang="en-GB" sz="1600" dirty="0"/>
              <a:t>Current material efficiency of timber harvesting and wood processing industries is very low.</a:t>
            </a:r>
            <a:endParaRPr lang="ka-GE" sz="1600" dirty="0">
              <a:latin typeface="Sylfaen" panose="010A0502050306030303" pitchFamily="18" charset="0"/>
            </a:endParaRPr>
          </a:p>
          <a:p>
            <a:pPr lvl="0"/>
            <a:r>
              <a:rPr lang="en-GB" sz="1600" dirty="0"/>
              <a:t>Residuals and wastes of roundwood production and manufacture of wood products are used minimally (if any) and in a non-systemic manner. Lion’s portion of harvested timber resources is used as fuel (firewood) that is a low value application.</a:t>
            </a:r>
            <a:endParaRPr lang="ka-GE" sz="1600" dirty="0">
              <a:latin typeface="Sylfaen" panose="010A0502050306030303" pitchFamily="18" charset="0"/>
            </a:endParaRPr>
          </a:p>
          <a:p>
            <a:pPr lvl="0"/>
            <a:r>
              <a:rPr lang="en-GB" sz="1600" dirty="0"/>
              <a:t>In relation with the commercial users the Regulations on Forest Management Rules do not add any meaningful details to the general requirements of the WM Code.</a:t>
            </a:r>
            <a:endParaRPr lang="ka-GE" sz="1600" dirty="0">
              <a:latin typeface="Sylfaen" panose="010A0502050306030303" pitchFamily="18" charset="0"/>
            </a:endParaRPr>
          </a:p>
          <a:p>
            <a:pPr lvl="0"/>
            <a:r>
              <a:rPr lang="en-GB" sz="1600" dirty="0"/>
              <a:t>There are no fiscal and other incentives for commercial users to apply recycling and material reuse Technologies.</a:t>
            </a:r>
            <a:endParaRPr lang="ka-GE" sz="1600" dirty="0">
              <a:latin typeface="Sylfaen" panose="010A0502050306030303" pitchFamily="18" charset="0"/>
            </a:endParaRPr>
          </a:p>
          <a:p>
            <a:pPr lvl="0"/>
            <a:r>
              <a:rPr lang="en-GB" sz="1600" dirty="0"/>
              <a:t>For the communities and local population, the current fee for collecting the wood residues on a state forest land is too high and not attractive. </a:t>
            </a:r>
            <a:endParaRPr lang="ka-GE" sz="1600" dirty="0">
              <a:latin typeface="Sylfaen" panose="010A0502050306030303" pitchFamily="18" charset="0"/>
            </a:endParaRPr>
          </a:p>
        </p:txBody>
      </p:sp>
      <p:sp>
        <p:nvSpPr>
          <p:cNvPr id="3" name="Title 2">
            <a:extLst>
              <a:ext uri="{FF2B5EF4-FFF2-40B4-BE49-F238E27FC236}">
                <a16:creationId xmlns:a16="http://schemas.microsoft.com/office/drawing/2014/main" id="{A0C264C4-7DCA-4B8D-8C88-0AF1C0EEB521}"/>
              </a:ext>
            </a:extLst>
          </p:cNvPr>
          <p:cNvSpPr>
            <a:spLocks noGrp="1"/>
          </p:cNvSpPr>
          <p:nvPr>
            <p:ph type="ctrTitle"/>
          </p:nvPr>
        </p:nvSpPr>
        <p:spPr>
          <a:xfrm>
            <a:off x="0" y="0"/>
            <a:ext cx="9144000" cy="775243"/>
          </a:xfrm>
        </p:spPr>
        <p:txBody>
          <a:bodyPr lIns="365760" tIns="0"/>
          <a:lstStyle/>
          <a:p>
            <a:pPr algn="l"/>
            <a:r>
              <a:rPr lang="en-US" sz="3200" dirty="0"/>
              <a:t>3.3  </a:t>
            </a:r>
            <a:r>
              <a:rPr lang="en-GB" sz="3200" dirty="0"/>
              <a:t>Forestry </a:t>
            </a:r>
            <a:r>
              <a:rPr lang="en-US" sz="3200" dirty="0"/>
              <a:t>logging and Manufacture of Wood </a:t>
            </a:r>
            <a:r>
              <a:rPr lang="en-GB" sz="3200" dirty="0"/>
              <a:t>Products</a:t>
            </a:r>
            <a:endParaRPr lang="ka-GE"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5001181"/>
            <a:ext cx="2699793" cy="1856820"/>
          </a:xfrm>
          <a:prstGeom prst="rect">
            <a:avLst/>
          </a:prstGeom>
        </p:spPr>
      </p:pic>
      <p:sp>
        <p:nvSpPr>
          <p:cNvPr id="5" name="Rectangle 4"/>
          <p:cNvSpPr/>
          <p:nvPr/>
        </p:nvSpPr>
        <p:spPr>
          <a:xfrm>
            <a:off x="323528" y="5100231"/>
            <a:ext cx="5616624" cy="1077218"/>
          </a:xfrm>
          <a:prstGeom prst="rect">
            <a:avLst/>
          </a:prstGeom>
        </p:spPr>
        <p:txBody>
          <a:bodyPr wrap="square">
            <a:spAutoFit/>
          </a:bodyPr>
          <a:lstStyle/>
          <a:p>
            <a:pPr marL="278598" lvl="0" indent="-278598">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There is lack of awareness about technologies and business models encouraging the communities to establish joint entities and enterprises and feasible schemes of the wood waste recycling. </a:t>
            </a:r>
            <a:endParaRPr lang="ka-GE" sz="1600" dirty="0">
              <a:solidFill>
                <a:srgbClr val="404040"/>
              </a:solidFill>
              <a:latin typeface="Sylfaen" panose="010A0502050306030303" pitchFamily="18" charset="0"/>
              <a:cs typeface="+mn-cs"/>
            </a:endParaRPr>
          </a:p>
        </p:txBody>
      </p:sp>
    </p:spTree>
    <p:extLst>
      <p:ext uri="{BB962C8B-B14F-4D97-AF65-F5344CB8AC3E}">
        <p14:creationId xmlns:p14="http://schemas.microsoft.com/office/powerpoint/2010/main" val="1947411594"/>
      </p:ext>
    </p:extLst>
  </p:cSld>
  <p:clrMapOvr>
    <a:masterClrMapping/>
  </p:clrMapOvr>
  <p:transition spd="med">
    <p:spli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2148" y="4808838"/>
            <a:ext cx="2041401" cy="2041401"/>
          </a:xfrm>
          <a:prstGeom prst="rect">
            <a:avLst/>
          </a:prstGeom>
        </p:spPr>
      </p:pic>
      <p:sp>
        <p:nvSpPr>
          <p:cNvPr id="2" name="Content Placeholder 1">
            <a:extLst>
              <a:ext uri="{FF2B5EF4-FFF2-40B4-BE49-F238E27FC236}">
                <a16:creationId xmlns:a16="http://schemas.microsoft.com/office/drawing/2014/main" id="{DD60E4CE-B87F-48E1-B31A-DBDD79580FA3}"/>
              </a:ext>
            </a:extLst>
          </p:cNvPr>
          <p:cNvSpPr>
            <a:spLocks noGrp="1"/>
          </p:cNvSpPr>
          <p:nvPr>
            <p:ph idx="1"/>
          </p:nvPr>
        </p:nvSpPr>
        <p:spPr>
          <a:xfrm>
            <a:off x="467544" y="980728"/>
            <a:ext cx="8352928" cy="5112568"/>
          </a:xfrm>
        </p:spPr>
        <p:txBody>
          <a:bodyPr/>
          <a:lstStyle/>
          <a:p>
            <a:pPr>
              <a:buFont typeface="Franklin Gothic Book" panose="020B0503020102020204" pitchFamily="34" charset="0"/>
              <a:buChar char="►"/>
            </a:pPr>
            <a:r>
              <a:rPr lang="en-US" sz="1600" b="1" dirty="0"/>
              <a:t>Current Situation:</a:t>
            </a:r>
          </a:p>
          <a:p>
            <a:r>
              <a:rPr lang="en-GB" sz="1600" dirty="0"/>
              <a:t>Construction (NI/ 41 - 43); Input in GDP (</a:t>
            </a:r>
            <a:r>
              <a:rPr lang="en-GB" sz="1600" dirty="0" err="1"/>
              <a:t>Mln</a:t>
            </a:r>
            <a:r>
              <a:rPr lang="en-GB" sz="1600" dirty="0"/>
              <a:t> GEL): 3,680.8 </a:t>
            </a:r>
            <a:r>
              <a:rPr lang="en-GB" sz="1600" dirty="0" err="1"/>
              <a:t>Mln</a:t>
            </a:r>
            <a:r>
              <a:rPr lang="en-GB" sz="1600" dirty="0"/>
              <a:t> GEL / 8.5%; Annual Production value: 9,074.00 </a:t>
            </a:r>
            <a:r>
              <a:rPr lang="en-GB" sz="1600" dirty="0" err="1"/>
              <a:t>Mln</a:t>
            </a:r>
            <a:r>
              <a:rPr lang="en-GB" sz="1600" dirty="0"/>
              <a:t> GEL</a:t>
            </a:r>
          </a:p>
          <a:p>
            <a:r>
              <a:rPr lang="en-GB" sz="1600" dirty="0"/>
              <a:t>Based on information published by </a:t>
            </a:r>
            <a:r>
              <a:rPr lang="en-GB" sz="1600" dirty="0" err="1"/>
              <a:t>Geostat</a:t>
            </a:r>
            <a:r>
              <a:rPr lang="en-GB" sz="1600" dirty="0"/>
              <a:t>, construction sector is one of the largest and intensively growing sector of Georgia's economy. During last three years (2019 – 2021), added value in construction sector exceeded GEL 3,400 </a:t>
            </a:r>
            <a:r>
              <a:rPr lang="en-GB" sz="1600" dirty="0" err="1"/>
              <a:t>Mln</a:t>
            </a:r>
            <a:r>
              <a:rPr lang="en-GB" sz="1600" dirty="0"/>
              <a:t> GEL, thus, being 8.5% of Georgia's Gross Domestic Product – (GDP).</a:t>
            </a:r>
            <a:endParaRPr lang="ka-GE" sz="1600" dirty="0">
              <a:latin typeface="Sylfaen" panose="010A0502050306030303" pitchFamily="18" charset="0"/>
            </a:endParaRPr>
          </a:p>
          <a:p>
            <a:r>
              <a:rPr lang="en-GB" sz="1600" dirty="0"/>
              <a:t>Annual inert waste generation volumes for Georgia is roughly estimated as 303,520 tons. This covers wastes produced during construction and during processing of raw materials and production of construction semi-products, like bricks, slabs, clinker etc. Mostly the construction waste consists of remains of concrete, blocks and bricks, cement/clinker products (78%), some part of wooden materials (10%), packaging (8%) and much less metal scarp (4%), as the latest usually is separated and removed at earlier stages.</a:t>
            </a:r>
          </a:p>
          <a:p>
            <a:endParaRPr lang="ka-GE" sz="1600" dirty="0">
              <a:latin typeface="Sylfaen" panose="010A0502050306030303" pitchFamily="18" charset="0"/>
            </a:endParaRPr>
          </a:p>
          <a:p>
            <a:endParaRPr lang="ka-GE" sz="1600" dirty="0">
              <a:latin typeface="Sylfaen" panose="010A0502050306030303" pitchFamily="18" charset="0"/>
            </a:endParaRPr>
          </a:p>
          <a:p>
            <a:endParaRPr lang="ka-GE" dirty="0"/>
          </a:p>
        </p:txBody>
      </p:sp>
      <p:sp>
        <p:nvSpPr>
          <p:cNvPr id="3" name="Title 2">
            <a:extLst>
              <a:ext uri="{FF2B5EF4-FFF2-40B4-BE49-F238E27FC236}">
                <a16:creationId xmlns:a16="http://schemas.microsoft.com/office/drawing/2014/main" id="{9D91BFBA-F0C7-454B-851E-D06CA77DA5D8}"/>
              </a:ext>
            </a:extLst>
          </p:cNvPr>
          <p:cNvSpPr>
            <a:spLocks noGrp="1"/>
          </p:cNvSpPr>
          <p:nvPr>
            <p:ph type="ctrTitle"/>
          </p:nvPr>
        </p:nvSpPr>
        <p:spPr>
          <a:xfrm>
            <a:off x="10344" y="116632"/>
            <a:ext cx="9144000" cy="864096"/>
          </a:xfrm>
        </p:spPr>
        <p:txBody>
          <a:bodyPr lIns="365760" tIns="0"/>
          <a:lstStyle/>
          <a:p>
            <a:pPr algn="l"/>
            <a:r>
              <a:rPr lang="en-US" sz="3200" dirty="0"/>
              <a:t>3.4  Construction</a:t>
            </a:r>
            <a:endParaRPr lang="ka-GE" sz="3200" dirty="0"/>
          </a:p>
        </p:txBody>
      </p:sp>
      <p:sp>
        <p:nvSpPr>
          <p:cNvPr id="6" name="Rectangle 5"/>
          <p:cNvSpPr/>
          <p:nvPr/>
        </p:nvSpPr>
        <p:spPr>
          <a:xfrm>
            <a:off x="395536" y="5129897"/>
            <a:ext cx="6552728" cy="1323439"/>
          </a:xfrm>
          <a:prstGeom prst="rect">
            <a:avLst/>
          </a:prstGeom>
        </p:spPr>
        <p:txBody>
          <a:bodyPr wrap="square">
            <a:spAutoFit/>
          </a:bodyPr>
          <a:lstStyle/>
          <a:p>
            <a:pPr marL="278598" lvl="0" indent="-278598">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In 2022 a thematic study on Sustainable Management of the Inert Wastes has been conducted by the Georgian Parliament and firs concept notes have been produced. However, this is only beginning of the long process for creating efficient waste management system for inert wastes.</a:t>
            </a:r>
            <a:endParaRPr lang="ka-GE" sz="1600" dirty="0">
              <a:solidFill>
                <a:srgbClr val="404040"/>
              </a:solidFill>
              <a:latin typeface="Sylfaen" panose="010A0502050306030303" pitchFamily="18" charset="0"/>
              <a:cs typeface="+mn-cs"/>
            </a:endParaRPr>
          </a:p>
        </p:txBody>
      </p:sp>
    </p:spTree>
    <p:extLst>
      <p:ext uri="{BB962C8B-B14F-4D97-AF65-F5344CB8AC3E}">
        <p14:creationId xmlns:p14="http://schemas.microsoft.com/office/powerpoint/2010/main" val="2412971288"/>
      </p:ext>
    </p:extLst>
  </p:cSld>
  <p:clrMapOvr>
    <a:masterClrMapping/>
  </p:clrMapOvr>
  <p:transition spd="med">
    <p:spli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F7BCC-5849-4AA2-9985-FC7C7990916E}"/>
              </a:ext>
            </a:extLst>
          </p:cNvPr>
          <p:cNvSpPr>
            <a:spLocks noGrp="1"/>
          </p:cNvSpPr>
          <p:nvPr>
            <p:ph idx="1"/>
          </p:nvPr>
        </p:nvSpPr>
        <p:spPr>
          <a:xfrm>
            <a:off x="467544" y="764704"/>
            <a:ext cx="6336704" cy="5976664"/>
          </a:xfrm>
        </p:spPr>
        <p:txBody>
          <a:bodyPr/>
          <a:lstStyle/>
          <a:p>
            <a:pPr>
              <a:buFont typeface="Franklin Gothic Book" panose="020B0503020102020204" pitchFamily="34" charset="0"/>
              <a:buChar char="►"/>
            </a:pPr>
            <a:r>
              <a:rPr lang="en-US" sz="1600" b="1" dirty="0"/>
              <a:t>Circularity Gaps:</a:t>
            </a:r>
          </a:p>
          <a:p>
            <a:pPr lvl="0"/>
            <a:r>
              <a:rPr lang="en-GB" sz="1600" dirty="0"/>
              <a:t>The construction waste disposal and treatment is not well regulated by legislation. In 2022 a thematic study on Sustainable Management of the Inert Wastes has been conducted by the Georgian Parliament and firs concept notes have been produced. However, this is only beginning of the long process. </a:t>
            </a:r>
            <a:endParaRPr lang="ka-GE" sz="1600" dirty="0">
              <a:latin typeface="Sylfaen" panose="010A0502050306030303" pitchFamily="18" charset="0"/>
            </a:endParaRPr>
          </a:p>
          <a:p>
            <a:pPr lvl="0"/>
            <a:r>
              <a:rPr lang="en-GB" sz="1600" dirty="0"/>
              <a:t>No special landfills or treatment facilities are available to recycle the construction wastes. A lot of construction wastes are irregularly disposed on municipal landfills, on surrounding territories and in a thousand of illegal dumpsites (mostly in gorges and wastelands near the settlements).</a:t>
            </a:r>
            <a:endParaRPr lang="ka-GE" sz="1600" dirty="0">
              <a:latin typeface="Sylfaen" panose="010A0502050306030303" pitchFamily="18" charset="0"/>
            </a:endParaRPr>
          </a:p>
          <a:p>
            <a:pPr lvl="0"/>
            <a:r>
              <a:rPr lang="en-GB" sz="1600" dirty="0"/>
              <a:t>Recycling of wastes and recovery of materials is minimal and spontaneous</a:t>
            </a:r>
            <a:endParaRPr lang="ka-GE" sz="1600" dirty="0">
              <a:latin typeface="Sylfaen" panose="010A0502050306030303" pitchFamily="18" charset="0"/>
            </a:endParaRPr>
          </a:p>
          <a:p>
            <a:r>
              <a:rPr lang="en-GB" sz="1600" dirty="0"/>
              <a:t>Taking into account that the deposits of sand, gravel and other basic construction materials is limited in Georgia and export and transportation costs are high, there is a space for developing new plants, which can use materials of the demolished buildings and other inert wastes for production of construction materials. Crushed remains of concrete, stones and rocks could be used in replacement of gravel, as well as for producing artificial composite materials.</a:t>
            </a:r>
            <a:endParaRPr lang="ka-GE" sz="1600" dirty="0">
              <a:latin typeface="Sylfaen" panose="010A0502050306030303" pitchFamily="18" charset="0"/>
            </a:endParaRPr>
          </a:p>
          <a:p>
            <a:endParaRPr lang="ka-GE" dirty="0"/>
          </a:p>
        </p:txBody>
      </p:sp>
      <p:sp>
        <p:nvSpPr>
          <p:cNvPr id="3" name="Title 2">
            <a:extLst>
              <a:ext uri="{FF2B5EF4-FFF2-40B4-BE49-F238E27FC236}">
                <a16:creationId xmlns:a16="http://schemas.microsoft.com/office/drawing/2014/main" id="{06A2174D-CC11-41C0-9F7C-FCBD4424B225}"/>
              </a:ext>
            </a:extLst>
          </p:cNvPr>
          <p:cNvSpPr>
            <a:spLocks noGrp="1"/>
          </p:cNvSpPr>
          <p:nvPr>
            <p:ph type="ctrTitle"/>
          </p:nvPr>
        </p:nvSpPr>
        <p:spPr>
          <a:xfrm>
            <a:off x="0" y="1"/>
            <a:ext cx="9144000" cy="620688"/>
          </a:xfrm>
        </p:spPr>
        <p:txBody>
          <a:bodyPr lIns="365760" tIns="0"/>
          <a:lstStyle/>
          <a:p>
            <a:pPr algn="l"/>
            <a:r>
              <a:rPr lang="en-US" sz="3200" dirty="0"/>
              <a:t>3.4  Construction</a:t>
            </a:r>
            <a:endParaRPr lang="ka-GE" sz="32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1801"/>
          <a:stretch/>
        </p:blipFill>
        <p:spPr>
          <a:xfrm>
            <a:off x="6876257" y="2060848"/>
            <a:ext cx="2267743" cy="3698196"/>
          </a:xfrm>
          <a:prstGeom prst="rect">
            <a:avLst/>
          </a:prstGeom>
        </p:spPr>
      </p:pic>
    </p:spTree>
    <p:extLst>
      <p:ext uri="{BB962C8B-B14F-4D97-AF65-F5344CB8AC3E}">
        <p14:creationId xmlns:p14="http://schemas.microsoft.com/office/powerpoint/2010/main" val="2622218785"/>
      </p:ext>
    </p:extLst>
  </p:cSld>
  <p:clrMapOvr>
    <a:masterClrMapping/>
  </p:clrMapOvr>
  <p:transition spd="med">
    <p:spli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CE2C18-78CA-468E-92F6-74E5C22293CB}"/>
              </a:ext>
            </a:extLst>
          </p:cNvPr>
          <p:cNvSpPr>
            <a:spLocks noGrp="1"/>
          </p:cNvSpPr>
          <p:nvPr>
            <p:ph idx="1"/>
          </p:nvPr>
        </p:nvSpPr>
        <p:spPr>
          <a:xfrm>
            <a:off x="467544" y="1052736"/>
            <a:ext cx="8229600" cy="5256584"/>
          </a:xfrm>
        </p:spPr>
        <p:txBody>
          <a:bodyPr/>
          <a:lstStyle/>
          <a:p>
            <a:pPr>
              <a:buFont typeface="Franklin Gothic Book" panose="020B0503020102020204" pitchFamily="34" charset="0"/>
              <a:buChar char="►"/>
            </a:pPr>
            <a:r>
              <a:rPr lang="en-US" sz="1600" b="1" dirty="0"/>
              <a:t>Current Situation:</a:t>
            </a:r>
          </a:p>
          <a:p>
            <a:r>
              <a:rPr lang="en-GB" sz="1600" dirty="0"/>
              <a:t>Sector nomination and NACE Index (NI): Wholesale and Retail Trade; Repair of Motor Vehicles and Motorcycles (NI/ 35-47); Input in GDP (Mln GEL): 6161 / 14.3%; </a:t>
            </a:r>
            <a:endParaRPr lang="ka-GE" sz="1600" dirty="0">
              <a:latin typeface="Sylfaen" panose="010A0502050306030303" pitchFamily="18" charset="0"/>
            </a:endParaRPr>
          </a:p>
          <a:p>
            <a:endParaRPr lang="en-US" sz="1600" dirty="0"/>
          </a:p>
          <a:p>
            <a:endParaRPr lang="ka-GE" dirty="0"/>
          </a:p>
        </p:txBody>
      </p:sp>
      <p:sp>
        <p:nvSpPr>
          <p:cNvPr id="3" name="Title 2">
            <a:extLst>
              <a:ext uri="{FF2B5EF4-FFF2-40B4-BE49-F238E27FC236}">
                <a16:creationId xmlns:a16="http://schemas.microsoft.com/office/drawing/2014/main" id="{B05EF592-4F48-4F92-AEB3-08B6EED7247E}"/>
              </a:ext>
            </a:extLst>
          </p:cNvPr>
          <p:cNvSpPr>
            <a:spLocks noGrp="1"/>
          </p:cNvSpPr>
          <p:nvPr>
            <p:ph type="ctrTitle"/>
          </p:nvPr>
        </p:nvSpPr>
        <p:spPr>
          <a:xfrm>
            <a:off x="0" y="0"/>
            <a:ext cx="9144000" cy="775243"/>
          </a:xfrm>
        </p:spPr>
        <p:txBody>
          <a:bodyPr lIns="365760" tIns="0"/>
          <a:lstStyle/>
          <a:p>
            <a:pPr algn="l"/>
            <a:r>
              <a:rPr lang="en-US" sz="3200" dirty="0"/>
              <a:t>3.5  Wholesale and Retail </a:t>
            </a:r>
            <a:r>
              <a:rPr lang="en-US" sz="3200" dirty="0" err="1"/>
              <a:t>Traiding</a:t>
            </a:r>
            <a:endParaRPr lang="ka-GE" sz="3200" dirty="0"/>
          </a:p>
        </p:txBody>
      </p:sp>
      <p:graphicFrame>
        <p:nvGraphicFramePr>
          <p:cNvPr id="5" name="Table 4">
            <a:extLst>
              <a:ext uri="{FF2B5EF4-FFF2-40B4-BE49-F238E27FC236}">
                <a16:creationId xmlns:a16="http://schemas.microsoft.com/office/drawing/2014/main" id="{38C19407-5F7A-4B74-8944-F00296B9FA6F}"/>
              </a:ext>
            </a:extLst>
          </p:cNvPr>
          <p:cNvGraphicFramePr>
            <a:graphicFrameLocks noGrp="1"/>
          </p:cNvGraphicFramePr>
          <p:nvPr>
            <p:extLst>
              <p:ext uri="{D42A27DB-BD31-4B8C-83A1-F6EECF244321}">
                <p14:modId xmlns:p14="http://schemas.microsoft.com/office/powerpoint/2010/main" val="1421371692"/>
              </p:ext>
            </p:extLst>
          </p:nvPr>
        </p:nvGraphicFramePr>
        <p:xfrm>
          <a:off x="591367" y="2713281"/>
          <a:ext cx="5472608" cy="3131059"/>
        </p:xfrm>
        <a:graphic>
          <a:graphicData uri="http://schemas.openxmlformats.org/drawingml/2006/table">
            <a:tbl>
              <a:tblPr firstRow="1" firstCol="1" bandRow="1">
                <a:tableStyleId>{5C22544A-7EE6-4342-B048-85BDC9FD1C3A}</a:tableStyleId>
              </a:tblPr>
              <a:tblGrid>
                <a:gridCol w="3585736">
                  <a:extLst>
                    <a:ext uri="{9D8B030D-6E8A-4147-A177-3AD203B41FA5}">
                      <a16:colId xmlns:a16="http://schemas.microsoft.com/office/drawing/2014/main" val="2379508281"/>
                    </a:ext>
                  </a:extLst>
                </a:gridCol>
                <a:gridCol w="1105383">
                  <a:extLst>
                    <a:ext uri="{9D8B030D-6E8A-4147-A177-3AD203B41FA5}">
                      <a16:colId xmlns:a16="http://schemas.microsoft.com/office/drawing/2014/main" val="198623444"/>
                    </a:ext>
                  </a:extLst>
                </a:gridCol>
                <a:gridCol w="781489">
                  <a:extLst>
                    <a:ext uri="{9D8B030D-6E8A-4147-A177-3AD203B41FA5}">
                      <a16:colId xmlns:a16="http://schemas.microsoft.com/office/drawing/2014/main" val="3793361645"/>
                    </a:ext>
                  </a:extLst>
                </a:gridCol>
              </a:tblGrid>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Economic Activities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pPr>
                      <a:r>
                        <a:rPr lang="en-GB" sz="1600" kern="100">
                          <a:effectLst/>
                          <a:latin typeface="Franklin Gothic Book" panose="020B0503020102020204" pitchFamily="34" charset="0"/>
                        </a:rPr>
                        <a:t>Input in GDP (Mln GEL)</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pPr>
                      <a:r>
                        <a:rPr lang="en-GB" sz="1600" kern="100">
                          <a:effectLst/>
                          <a:latin typeface="Franklin Gothic Book" panose="020B0503020102020204" pitchFamily="34" charset="0"/>
                        </a:rPr>
                        <a:t>Input in GDP %</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4922816"/>
                  </a:ext>
                </a:extLst>
              </a:tr>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Wholesale and retail trade and repair of motor vehicles and motorcycles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pPr>
                      <a:r>
                        <a:rPr lang="en-GB" sz="1600" kern="100">
                          <a:solidFill>
                            <a:srgbClr val="404040"/>
                          </a:solidFill>
                          <a:effectLst/>
                          <a:latin typeface="Franklin Gothic Book" panose="020B0503020102020204" pitchFamily="34" charset="0"/>
                        </a:rPr>
                        <a:t>838.4</a:t>
                      </a:r>
                      <a:endParaRPr lang="ka-GE" sz="16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pPr>
                      <a:r>
                        <a:rPr lang="en-GB" sz="1600" kern="100">
                          <a:solidFill>
                            <a:srgbClr val="404040"/>
                          </a:solidFill>
                          <a:effectLst/>
                          <a:latin typeface="Franklin Gothic Book" panose="020B0503020102020204" pitchFamily="34" charset="0"/>
                        </a:rPr>
                        <a:t>1.9</a:t>
                      </a:r>
                      <a:endParaRPr lang="ka-GE" sz="16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1687262"/>
                  </a:ext>
                </a:extLst>
              </a:tr>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Wholesale trade, except of motor vehicles and motorcycles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pPr>
                      <a:r>
                        <a:rPr lang="en-GB" sz="1600" kern="100" dirty="0">
                          <a:solidFill>
                            <a:srgbClr val="404040"/>
                          </a:solidFill>
                          <a:effectLst/>
                          <a:latin typeface="Franklin Gothic Book" panose="020B0503020102020204" pitchFamily="34" charset="0"/>
                        </a:rPr>
                        <a:t>2795.2</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pPr>
                      <a:r>
                        <a:rPr lang="en-GB" sz="1600" kern="100">
                          <a:solidFill>
                            <a:srgbClr val="404040"/>
                          </a:solidFill>
                          <a:effectLst/>
                          <a:latin typeface="Franklin Gothic Book" panose="020B0503020102020204" pitchFamily="34" charset="0"/>
                        </a:rPr>
                        <a:t>6.5</a:t>
                      </a:r>
                      <a:endParaRPr lang="ka-GE" sz="1600" kern="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6154075"/>
                  </a:ext>
                </a:extLst>
              </a:tr>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Retail trade, except of motor vehicles and motorcycles</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pPr>
                      <a:r>
                        <a:rPr lang="en-GB" sz="1600" kern="100" dirty="0">
                          <a:solidFill>
                            <a:srgbClr val="404040"/>
                          </a:solidFill>
                          <a:effectLst/>
                          <a:latin typeface="Franklin Gothic Book" panose="020B0503020102020204" pitchFamily="34" charset="0"/>
                        </a:rPr>
                        <a:t>2527.4</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pPr>
                      <a:r>
                        <a:rPr lang="en-GB" sz="1600" kern="100" dirty="0">
                          <a:solidFill>
                            <a:srgbClr val="404040"/>
                          </a:solidFill>
                          <a:effectLst/>
                          <a:latin typeface="Franklin Gothic Book" panose="020B0503020102020204" pitchFamily="34" charset="0"/>
                        </a:rPr>
                        <a:t>5.9</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9342089"/>
                  </a:ext>
                </a:extLst>
              </a:tr>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TOTAL: Wholesale and retail trade; repair of motor vehicles and motorcycles </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100" dirty="0">
                          <a:solidFill>
                            <a:srgbClr val="404040"/>
                          </a:solidFill>
                          <a:effectLst/>
                          <a:latin typeface="Franklin Gothic Book" panose="020B0503020102020204" pitchFamily="34" charset="0"/>
                        </a:rPr>
                        <a:t>6161</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600" kern="100" dirty="0">
                          <a:solidFill>
                            <a:srgbClr val="404040"/>
                          </a:solidFill>
                          <a:effectLst/>
                          <a:latin typeface="Franklin Gothic Book" panose="020B0503020102020204" pitchFamily="34" charset="0"/>
                        </a:rPr>
                        <a:t>14.3</a:t>
                      </a:r>
                      <a:endParaRPr lang="ka-GE"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7132477"/>
                  </a:ext>
                </a:extLst>
              </a:tr>
            </a:tbl>
          </a:graphicData>
        </a:graphic>
      </p:graphicFrame>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34417" y="2869668"/>
            <a:ext cx="3017520" cy="2818286"/>
          </a:xfrm>
          <a:prstGeom prst="rect">
            <a:avLst/>
          </a:prstGeom>
        </p:spPr>
      </p:pic>
    </p:spTree>
    <p:extLst>
      <p:ext uri="{BB962C8B-B14F-4D97-AF65-F5344CB8AC3E}">
        <p14:creationId xmlns:p14="http://schemas.microsoft.com/office/powerpoint/2010/main" val="2465287236"/>
      </p:ext>
    </p:extLst>
  </p:cSld>
  <p:clrMapOvr>
    <a:masterClrMapping/>
  </p:clrMapOvr>
  <p:transition spd="med">
    <p:spli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ED65C3-6332-4B08-B0B3-4502A85099EC}"/>
              </a:ext>
            </a:extLst>
          </p:cNvPr>
          <p:cNvGraphicFramePr>
            <a:graphicFrameLocks noGrp="1"/>
          </p:cNvGraphicFramePr>
          <p:nvPr>
            <p:ph idx="1"/>
            <p:extLst>
              <p:ext uri="{D42A27DB-BD31-4B8C-83A1-F6EECF244321}">
                <p14:modId xmlns:p14="http://schemas.microsoft.com/office/powerpoint/2010/main" val="3660167051"/>
              </p:ext>
            </p:extLst>
          </p:nvPr>
        </p:nvGraphicFramePr>
        <p:xfrm>
          <a:off x="395535" y="1988840"/>
          <a:ext cx="8208913" cy="4437063"/>
        </p:xfrm>
        <a:graphic>
          <a:graphicData uri="http://schemas.openxmlformats.org/drawingml/2006/table">
            <a:tbl>
              <a:tblPr firstRow="1" firstCol="1" bandRow="1">
                <a:tableStyleId>{5C22544A-7EE6-4342-B048-85BDC9FD1C3A}</a:tableStyleId>
              </a:tblPr>
              <a:tblGrid>
                <a:gridCol w="1648898">
                  <a:extLst>
                    <a:ext uri="{9D8B030D-6E8A-4147-A177-3AD203B41FA5}">
                      <a16:colId xmlns:a16="http://schemas.microsoft.com/office/drawing/2014/main" val="1660548318"/>
                    </a:ext>
                  </a:extLst>
                </a:gridCol>
                <a:gridCol w="6560015">
                  <a:extLst>
                    <a:ext uri="{9D8B030D-6E8A-4147-A177-3AD203B41FA5}">
                      <a16:colId xmlns:a16="http://schemas.microsoft.com/office/drawing/2014/main" val="1697916728"/>
                    </a:ext>
                  </a:extLst>
                </a:gridCol>
              </a:tblGrid>
              <a:tr h="33655">
                <a:tc gridSpan="2">
                  <a:txBody>
                    <a:bodyPr/>
                    <a:lstStyle/>
                    <a:p>
                      <a:pPr>
                        <a:lnSpc>
                          <a:spcPct val="107000"/>
                        </a:lnSpc>
                        <a:spcBef>
                          <a:spcPts val="200"/>
                        </a:spcBef>
                        <a:spcAft>
                          <a:spcPts val="200"/>
                        </a:spcAft>
                      </a:pPr>
                      <a:r>
                        <a:rPr lang="en-GB" sz="1600" kern="100" dirty="0">
                          <a:effectLst/>
                          <a:latin typeface="Franklin Gothic Book" panose="020B0503020102020204" pitchFamily="34" charset="0"/>
                        </a:rPr>
                        <a:t>Wastes produced in Motor vehicle trade and repair sector (consumer level)</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ka-GE"/>
                    </a:p>
                  </a:txBody>
                  <a:tcPr/>
                </a:tc>
                <a:extLst>
                  <a:ext uri="{0D108BD9-81ED-4DB2-BD59-A6C34878D82A}">
                    <a16:rowId xmlns:a16="http://schemas.microsoft.com/office/drawing/2014/main" val="1983496260"/>
                  </a:ext>
                </a:extLst>
              </a:tr>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Oil</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Oil Import - 12,700 tonnes /year</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Lost - 6,350 tonnes/year </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Used oil as waste - 6,350 tonnes /year</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Recycled and reused - 2,050 tonnes/year (max. 32%)</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Maximum recycling capacity - 2,050 tonnes/year</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0474619"/>
                  </a:ext>
                </a:extLst>
              </a:tr>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Accumulators</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Import - 5,500 tonnes /year</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Used accumulators as waste - 6,350 tonnes /year</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Recycled and reused (locally or exported for recycling) - 6,350 tonnes /year (100%) </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Maximum recycling capacity - 18,800 tonnes/year</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6486072"/>
                  </a:ext>
                </a:extLst>
              </a:tr>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Tires</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Used tires as waste - 31,272 tonnes /year</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Recycled and reused (locally or exported for recycling) - 7,000 tonnes /year (max. 22%)</a:t>
                      </a:r>
                      <a:endParaRPr lang="ka-GE" sz="1600" kern="100" dirty="0">
                        <a:solidFill>
                          <a:srgbClr val="404040"/>
                        </a:solidFill>
                        <a:effectLst/>
                        <a:latin typeface="Sylfaen" panose="010A0502050306030303" pitchFamily="18" charset="0"/>
                      </a:endParaRPr>
                    </a:p>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Maximum recycling capacity - 7,000 tonnes /year</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5404553"/>
                  </a:ext>
                </a:extLst>
              </a:tr>
            </a:tbl>
          </a:graphicData>
        </a:graphic>
      </p:graphicFrame>
      <p:sp>
        <p:nvSpPr>
          <p:cNvPr id="3" name="Title 2">
            <a:extLst>
              <a:ext uri="{FF2B5EF4-FFF2-40B4-BE49-F238E27FC236}">
                <a16:creationId xmlns:a16="http://schemas.microsoft.com/office/drawing/2014/main" id="{C2DD14D0-560C-4BD9-A2B9-9ABBC971A086}"/>
              </a:ext>
            </a:extLst>
          </p:cNvPr>
          <p:cNvSpPr>
            <a:spLocks noGrp="1"/>
          </p:cNvSpPr>
          <p:nvPr>
            <p:ph type="ctrTitle"/>
          </p:nvPr>
        </p:nvSpPr>
        <p:spPr>
          <a:xfrm>
            <a:off x="0" y="0"/>
            <a:ext cx="9144000" cy="764704"/>
          </a:xfrm>
        </p:spPr>
        <p:txBody>
          <a:bodyPr lIns="365760" tIns="0"/>
          <a:lstStyle/>
          <a:p>
            <a:pPr algn="l"/>
            <a:r>
              <a:rPr lang="en-US" sz="3200" dirty="0"/>
              <a:t>3.5  Wholesale and Retail </a:t>
            </a:r>
            <a:r>
              <a:rPr lang="en-US" sz="3200" dirty="0" err="1"/>
              <a:t>Traiding</a:t>
            </a:r>
            <a:endParaRPr lang="ka-GE" sz="3200" dirty="0"/>
          </a:p>
        </p:txBody>
      </p:sp>
      <p:graphicFrame>
        <p:nvGraphicFramePr>
          <p:cNvPr id="5" name="Table 4">
            <a:extLst>
              <a:ext uri="{FF2B5EF4-FFF2-40B4-BE49-F238E27FC236}">
                <a16:creationId xmlns:a16="http://schemas.microsoft.com/office/drawing/2014/main" id="{70018D2E-6B1B-4E5A-8DC6-34665521F41E}"/>
              </a:ext>
            </a:extLst>
          </p:cNvPr>
          <p:cNvGraphicFramePr>
            <a:graphicFrameLocks noGrp="1"/>
          </p:cNvGraphicFramePr>
          <p:nvPr>
            <p:extLst>
              <p:ext uri="{D42A27DB-BD31-4B8C-83A1-F6EECF244321}">
                <p14:modId xmlns:p14="http://schemas.microsoft.com/office/powerpoint/2010/main" val="3629855562"/>
              </p:ext>
            </p:extLst>
          </p:nvPr>
        </p:nvGraphicFramePr>
        <p:xfrm>
          <a:off x="395534" y="1114580"/>
          <a:ext cx="8208913" cy="524383"/>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66416146"/>
                    </a:ext>
                  </a:extLst>
                </a:gridCol>
                <a:gridCol w="6552729">
                  <a:extLst>
                    <a:ext uri="{9D8B030D-6E8A-4147-A177-3AD203B41FA5}">
                      <a16:colId xmlns:a16="http://schemas.microsoft.com/office/drawing/2014/main" val="2714380393"/>
                    </a:ext>
                  </a:extLst>
                </a:gridCol>
              </a:tblGrid>
              <a:tr h="59600">
                <a:tc gridSpan="2">
                  <a:txBody>
                    <a:bodyPr/>
                    <a:lstStyle/>
                    <a:p>
                      <a:pPr marL="457200" indent="-457200" algn="l">
                        <a:lnSpc>
                          <a:spcPct val="110000"/>
                        </a:lnSpc>
                        <a:spcBef>
                          <a:spcPts val="200"/>
                        </a:spcBef>
                        <a:spcAft>
                          <a:spcPts val="200"/>
                        </a:spcAft>
                      </a:pPr>
                      <a:r>
                        <a:rPr lang="en-GB" sz="1600" kern="100" dirty="0">
                          <a:effectLst/>
                          <a:latin typeface="Franklin Gothic Book" panose="020B0503020102020204" pitchFamily="34" charset="0"/>
                        </a:rPr>
                        <a:t>Food waste generated in trade sector</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ka-GE"/>
                    </a:p>
                  </a:txBody>
                  <a:tcPr/>
                </a:tc>
                <a:extLst>
                  <a:ext uri="{0D108BD9-81ED-4DB2-BD59-A6C34878D82A}">
                    <a16:rowId xmlns:a16="http://schemas.microsoft.com/office/drawing/2014/main" val="4263041109"/>
                  </a:ext>
                </a:extLst>
              </a:tr>
              <a:tr h="33655">
                <a:tc>
                  <a:txBody>
                    <a:bodyPr/>
                    <a:lstStyle/>
                    <a:p>
                      <a:pPr>
                        <a:lnSpc>
                          <a:spcPct val="107000"/>
                        </a:lnSpc>
                        <a:spcBef>
                          <a:spcPts val="200"/>
                        </a:spcBef>
                        <a:spcAft>
                          <a:spcPts val="200"/>
                        </a:spcAft>
                      </a:pPr>
                      <a:r>
                        <a:rPr lang="en-GB" sz="1600" kern="100" dirty="0">
                          <a:effectLst/>
                          <a:latin typeface="Franklin Gothic Book" panose="020B0503020102020204" pitchFamily="34" charset="0"/>
                        </a:rPr>
                        <a:t>Retail</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lnSpc>
                          <a:spcPct val="110000"/>
                        </a:lnSpc>
                        <a:spcBef>
                          <a:spcPts val="200"/>
                        </a:spcBef>
                        <a:spcAft>
                          <a:spcPts val="200"/>
                        </a:spcAft>
                        <a:buFont typeface="Times New Roman" panose="02020603050405020304" pitchFamily="18" charset="0"/>
                        <a:buChar char="–"/>
                      </a:pPr>
                      <a:r>
                        <a:rPr lang="en-GB" sz="1600" kern="100" dirty="0">
                          <a:solidFill>
                            <a:srgbClr val="404040"/>
                          </a:solidFill>
                          <a:effectLst/>
                          <a:latin typeface="Franklin Gothic Book" panose="020B0503020102020204" pitchFamily="34" charset="0"/>
                        </a:rPr>
                        <a:t>62,511 tonnes/year</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49730"/>
                  </a:ext>
                </a:extLst>
              </a:tr>
            </a:tbl>
          </a:graphicData>
        </a:graphic>
      </p:graphicFrame>
    </p:spTree>
    <p:extLst>
      <p:ext uri="{BB962C8B-B14F-4D97-AF65-F5344CB8AC3E}">
        <p14:creationId xmlns:p14="http://schemas.microsoft.com/office/powerpoint/2010/main" val="3663164133"/>
      </p:ext>
    </p:extLst>
  </p:cSld>
  <p:clrMapOvr>
    <a:masterClrMapping/>
  </p:clrMapOvr>
  <p:transition spd="med">
    <p:spli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DDA69-2591-41D1-9B49-90E0040B5939}"/>
              </a:ext>
            </a:extLst>
          </p:cNvPr>
          <p:cNvSpPr>
            <a:spLocks noGrp="1"/>
          </p:cNvSpPr>
          <p:nvPr>
            <p:ph idx="1"/>
          </p:nvPr>
        </p:nvSpPr>
        <p:spPr>
          <a:xfrm>
            <a:off x="467544" y="836712"/>
            <a:ext cx="5328592" cy="5256584"/>
          </a:xfrm>
        </p:spPr>
        <p:txBody>
          <a:bodyPr/>
          <a:lstStyle/>
          <a:p>
            <a:pPr>
              <a:buFont typeface="Franklin Gothic Book" panose="020B0503020102020204" pitchFamily="34" charset="0"/>
              <a:buChar char="►"/>
            </a:pPr>
            <a:r>
              <a:rPr lang="en-GB" sz="1600" b="1" dirty="0"/>
              <a:t>Specific Regulations</a:t>
            </a:r>
            <a:r>
              <a:rPr lang="en-US" sz="1600" b="1" dirty="0"/>
              <a:t>:</a:t>
            </a:r>
            <a:endParaRPr lang="en-GB" sz="1600" b="1" dirty="0"/>
          </a:p>
          <a:p>
            <a:pPr lvl="0">
              <a:spcBef>
                <a:spcPts val="600"/>
              </a:spcBef>
            </a:pPr>
            <a:r>
              <a:rPr lang="en-GB" sz="1600" dirty="0"/>
              <a:t>The principle of the Extended Producers Responsibility (EPR) was adopted as the requirement of the WM Code. In 2020 the GoG adopted four technical regulations for EPR: </a:t>
            </a:r>
            <a:endParaRPr lang="en-GB" sz="1600" dirty="0" smtClean="0"/>
          </a:p>
          <a:p>
            <a:pPr lvl="1">
              <a:spcBef>
                <a:spcPts val="600"/>
              </a:spcBef>
              <a:buFont typeface="Franklin Gothic Book" panose="020B0503020102020204" pitchFamily="34" charset="0"/>
              <a:buChar char="―"/>
            </a:pPr>
            <a:r>
              <a:rPr lang="en-GB" sz="1600" dirty="0" smtClean="0"/>
              <a:t>waste oil management, </a:t>
            </a:r>
          </a:p>
          <a:p>
            <a:pPr lvl="1">
              <a:spcBef>
                <a:spcPts val="600"/>
              </a:spcBef>
              <a:buFont typeface="Franklin Gothic Book" panose="020B0503020102020204" pitchFamily="34" charset="0"/>
              <a:buChar char="―"/>
            </a:pPr>
            <a:r>
              <a:rPr lang="en-GB" sz="1600" dirty="0" smtClean="0"/>
              <a:t>tire waste management, </a:t>
            </a:r>
          </a:p>
          <a:p>
            <a:pPr lvl="1">
              <a:spcBef>
                <a:spcPts val="600"/>
              </a:spcBef>
              <a:buFont typeface="Franklin Gothic Book" panose="020B0503020102020204" pitchFamily="34" charset="0"/>
              <a:buChar char="―"/>
            </a:pPr>
            <a:r>
              <a:rPr lang="en-GB" sz="1600" dirty="0" smtClean="0"/>
              <a:t>waste management of electrical and electronic equipment, </a:t>
            </a:r>
          </a:p>
          <a:p>
            <a:pPr lvl="1">
              <a:spcBef>
                <a:spcPts val="600"/>
              </a:spcBef>
              <a:buFont typeface="Franklin Gothic Book" panose="020B0503020102020204" pitchFamily="34" charset="0"/>
              <a:buChar char="―"/>
            </a:pPr>
            <a:r>
              <a:rPr lang="en-GB" sz="1600" dirty="0" smtClean="0"/>
              <a:t>waste </a:t>
            </a:r>
            <a:r>
              <a:rPr lang="en-GB" sz="1600" dirty="0"/>
              <a:t>management of </a:t>
            </a:r>
            <a:r>
              <a:rPr lang="en-GB" sz="1600" dirty="0" smtClean="0"/>
              <a:t>batteries </a:t>
            </a:r>
            <a:r>
              <a:rPr lang="en-GB" sz="1600" dirty="0"/>
              <a:t>and accumulators.</a:t>
            </a:r>
            <a:r>
              <a:rPr lang="en-US" sz="1600" dirty="0"/>
              <a:t> </a:t>
            </a:r>
            <a:endParaRPr lang="en-US" sz="1600" dirty="0" smtClean="0"/>
          </a:p>
          <a:p>
            <a:pPr lvl="0">
              <a:spcBef>
                <a:spcPts val="600"/>
              </a:spcBef>
              <a:buFont typeface="Arial" panose="020B0604020202020204" pitchFamily="34" charset="0"/>
              <a:buChar char="•"/>
            </a:pPr>
            <a:r>
              <a:rPr lang="en-GB" sz="1600" dirty="0" smtClean="0"/>
              <a:t>The </a:t>
            </a:r>
            <a:r>
              <a:rPr lang="en-GB" sz="1600" dirty="0"/>
              <a:t>regulation related to packaging waste has been developed and is passing approval procedures.</a:t>
            </a:r>
            <a:r>
              <a:rPr lang="en-US" sz="1600" dirty="0"/>
              <a:t> </a:t>
            </a:r>
            <a:endParaRPr lang="en-US" sz="1600" dirty="0" smtClean="0"/>
          </a:p>
          <a:p>
            <a:pPr lvl="0">
              <a:spcBef>
                <a:spcPts val="600"/>
              </a:spcBef>
              <a:buFont typeface="Arial" panose="020B0604020202020204" pitchFamily="34" charset="0"/>
              <a:buChar char="•"/>
            </a:pPr>
            <a:r>
              <a:rPr lang="en-GB" sz="1600" dirty="0" smtClean="0"/>
              <a:t>Several </a:t>
            </a:r>
            <a:r>
              <a:rPr lang="en-GB" sz="1600" dirty="0"/>
              <a:t>PROs have been established</a:t>
            </a:r>
          </a:p>
          <a:p>
            <a:pPr lvl="0">
              <a:spcBef>
                <a:spcPts val="600"/>
              </a:spcBef>
            </a:pPr>
            <a:r>
              <a:rPr lang="en-GB" sz="1600" dirty="0"/>
              <a:t>In 2023 the Parliament adopted the law “On Food Losses, Food Waste Reduction and Donation". The new legislative initiative regulates issues related to food waste and food loss management measures, food loss and food waste reduction, food donation and redistribution policy, responsibility of state bodies and food charity activities</a:t>
            </a:r>
            <a:r>
              <a:rPr lang="en-GB" sz="1600" dirty="0" smtClean="0"/>
              <a:t>.</a:t>
            </a:r>
            <a:endParaRPr lang="ka-GE" sz="1600" dirty="0">
              <a:latin typeface="Sylfaen" panose="010A0502050306030303" pitchFamily="18" charset="0"/>
            </a:endParaRPr>
          </a:p>
          <a:p>
            <a:endParaRPr lang="ka-GE" dirty="0"/>
          </a:p>
        </p:txBody>
      </p:sp>
      <p:sp>
        <p:nvSpPr>
          <p:cNvPr id="3" name="Title 2">
            <a:extLst>
              <a:ext uri="{FF2B5EF4-FFF2-40B4-BE49-F238E27FC236}">
                <a16:creationId xmlns:a16="http://schemas.microsoft.com/office/drawing/2014/main" id="{64FD7096-0AD8-4571-B9CE-60C91B53EFD0}"/>
              </a:ext>
            </a:extLst>
          </p:cNvPr>
          <p:cNvSpPr>
            <a:spLocks noGrp="1"/>
          </p:cNvSpPr>
          <p:nvPr>
            <p:ph type="ctrTitle"/>
          </p:nvPr>
        </p:nvSpPr>
        <p:spPr>
          <a:xfrm>
            <a:off x="0" y="0"/>
            <a:ext cx="9144000" cy="620688"/>
          </a:xfrm>
        </p:spPr>
        <p:txBody>
          <a:bodyPr lIns="365760" tIns="0"/>
          <a:lstStyle/>
          <a:p>
            <a:pPr algn="l"/>
            <a:r>
              <a:rPr lang="en-US" sz="3200" dirty="0"/>
              <a:t>3.5  Wholesale and Retail Trading</a:t>
            </a:r>
            <a:endParaRPr lang="ka-GE" sz="32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3987" y="2060848"/>
            <a:ext cx="3440013" cy="3440013"/>
          </a:xfrm>
          <a:prstGeom prst="rect">
            <a:avLst/>
          </a:prstGeom>
        </p:spPr>
      </p:pic>
    </p:spTree>
    <p:extLst>
      <p:ext uri="{BB962C8B-B14F-4D97-AF65-F5344CB8AC3E}">
        <p14:creationId xmlns:p14="http://schemas.microsoft.com/office/powerpoint/2010/main" val="741606999"/>
      </p:ext>
    </p:extLst>
  </p:cSld>
  <p:clrMapOvr>
    <a:masterClrMapping/>
  </p:clrMapOvr>
  <p:transition spd="med">
    <p:spli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DDA69-2591-41D1-9B49-90E0040B5939}"/>
              </a:ext>
            </a:extLst>
          </p:cNvPr>
          <p:cNvSpPr>
            <a:spLocks noGrp="1"/>
          </p:cNvSpPr>
          <p:nvPr>
            <p:ph idx="1"/>
          </p:nvPr>
        </p:nvSpPr>
        <p:spPr>
          <a:xfrm>
            <a:off x="395536" y="1268760"/>
            <a:ext cx="4896544" cy="4968552"/>
          </a:xfrm>
        </p:spPr>
        <p:txBody>
          <a:bodyPr/>
          <a:lstStyle/>
          <a:p>
            <a:pPr>
              <a:buFont typeface="Franklin Gothic Book" panose="020B0503020102020204" pitchFamily="34" charset="0"/>
              <a:buChar char="►"/>
            </a:pPr>
            <a:r>
              <a:rPr lang="en-US" sz="1600" b="1" dirty="0" smtClean="0"/>
              <a:t>Circularity </a:t>
            </a:r>
            <a:r>
              <a:rPr lang="en-US" sz="1600" b="1" dirty="0"/>
              <a:t>Gaps:</a:t>
            </a:r>
          </a:p>
          <a:p>
            <a:pPr>
              <a:spcBef>
                <a:spcPts val="600"/>
              </a:spcBef>
            </a:pPr>
            <a:r>
              <a:rPr lang="en-GB" sz="1600" dirty="0"/>
              <a:t>Existing practice of waste preventing, reuse, recycling and recovery is very limited in Georgia due to lack of fiscal incentives and poor source separation. </a:t>
            </a:r>
            <a:endParaRPr lang="en-GB" sz="1600" dirty="0" smtClean="0"/>
          </a:p>
          <a:p>
            <a:pPr>
              <a:spcBef>
                <a:spcPts val="600"/>
              </a:spcBef>
            </a:pPr>
            <a:r>
              <a:rPr lang="en-GB" sz="1600" dirty="0" smtClean="0"/>
              <a:t>Food </a:t>
            </a:r>
            <a:r>
              <a:rPr lang="en-GB" sz="1600" dirty="0"/>
              <a:t>waste generated in trade wholesale and retail trade sector is not recycled.</a:t>
            </a:r>
            <a:r>
              <a:rPr lang="en-US" sz="1600" dirty="0"/>
              <a:t> </a:t>
            </a:r>
            <a:endParaRPr lang="en-US" sz="1600" dirty="0" smtClean="0"/>
          </a:p>
          <a:p>
            <a:pPr>
              <a:spcBef>
                <a:spcPts val="600"/>
              </a:spcBef>
            </a:pPr>
            <a:r>
              <a:rPr lang="en-GB" sz="1600" dirty="0" smtClean="0"/>
              <a:t>Wastes </a:t>
            </a:r>
            <a:r>
              <a:rPr lang="en-GB" sz="1600" dirty="0"/>
              <a:t>produced in Motor vehicle trade and repair sector (consumer level) to great extent are covered by EPR regulations :</a:t>
            </a:r>
            <a:endParaRPr lang="ka-GE" sz="1600" dirty="0">
              <a:latin typeface="Sylfaen" panose="010A0502050306030303" pitchFamily="18" charset="0"/>
            </a:endParaRPr>
          </a:p>
          <a:p>
            <a:pPr lvl="1">
              <a:spcBef>
                <a:spcPts val="600"/>
              </a:spcBef>
            </a:pPr>
            <a:r>
              <a:rPr lang="en-GB" sz="1600" dirty="0"/>
              <a:t>Recycled used oil - 2,050 tonnes (max. 32%)</a:t>
            </a:r>
            <a:endParaRPr lang="ka-GE" sz="1600" dirty="0">
              <a:latin typeface="Sylfaen" panose="010A0502050306030303" pitchFamily="18" charset="0"/>
            </a:endParaRPr>
          </a:p>
          <a:p>
            <a:pPr lvl="1">
              <a:spcBef>
                <a:spcPts val="600"/>
              </a:spcBef>
            </a:pPr>
            <a:r>
              <a:rPr lang="en-GB" sz="1600" dirty="0"/>
              <a:t>Recycled and reused accumulators (locally or exported for recycling) - 6,350 tonnes /year (100%) </a:t>
            </a:r>
            <a:endParaRPr lang="ka-GE" sz="1600" dirty="0">
              <a:latin typeface="Sylfaen" panose="010A0502050306030303" pitchFamily="18" charset="0"/>
            </a:endParaRPr>
          </a:p>
          <a:p>
            <a:pPr lvl="1">
              <a:spcBef>
                <a:spcPts val="600"/>
              </a:spcBef>
            </a:pPr>
            <a:r>
              <a:rPr lang="en-GB" sz="1600" dirty="0"/>
              <a:t>Recycled and reused tiers (locally or exported for recycling) - 7,000 tonnes /year (max. 22%) </a:t>
            </a:r>
            <a:r>
              <a:rPr lang="en-US" sz="1600" dirty="0"/>
              <a:t> </a:t>
            </a:r>
            <a:endParaRPr lang="ka-GE" sz="1600" dirty="0">
              <a:latin typeface="Sylfaen" panose="010A0502050306030303" pitchFamily="18" charset="0"/>
            </a:endParaRPr>
          </a:p>
        </p:txBody>
      </p:sp>
      <p:sp>
        <p:nvSpPr>
          <p:cNvPr id="3" name="Title 2">
            <a:extLst>
              <a:ext uri="{FF2B5EF4-FFF2-40B4-BE49-F238E27FC236}">
                <a16:creationId xmlns:a16="http://schemas.microsoft.com/office/drawing/2014/main" id="{64FD7096-0AD8-4571-B9CE-60C91B53EFD0}"/>
              </a:ext>
            </a:extLst>
          </p:cNvPr>
          <p:cNvSpPr>
            <a:spLocks noGrp="1"/>
          </p:cNvSpPr>
          <p:nvPr>
            <p:ph type="ctrTitle"/>
          </p:nvPr>
        </p:nvSpPr>
        <p:spPr>
          <a:xfrm>
            <a:off x="0" y="0"/>
            <a:ext cx="9144000" cy="620688"/>
          </a:xfrm>
        </p:spPr>
        <p:txBody>
          <a:bodyPr lIns="365760" tIns="0"/>
          <a:lstStyle/>
          <a:p>
            <a:pPr algn="l"/>
            <a:r>
              <a:rPr lang="en-US" sz="3200" dirty="0"/>
              <a:t>3.5  Wholesale and Retail Trading</a:t>
            </a:r>
            <a:endParaRPr lang="ka-GE" sz="32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5760" y="2564904"/>
            <a:ext cx="3948240" cy="2736304"/>
          </a:xfrm>
          <a:prstGeom prst="rect">
            <a:avLst/>
          </a:prstGeom>
        </p:spPr>
      </p:pic>
    </p:spTree>
    <p:extLst>
      <p:ext uri="{BB962C8B-B14F-4D97-AF65-F5344CB8AC3E}">
        <p14:creationId xmlns:p14="http://schemas.microsoft.com/office/powerpoint/2010/main" val="3083893314"/>
      </p:ext>
    </p:extLst>
  </p:cSld>
  <p:clrMapOvr>
    <a:masterClrMapping/>
  </p:clrMapOvr>
  <p:transition spd="med">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C24B74-5A95-4CC1-B73B-AFC299A2D943}"/>
              </a:ext>
            </a:extLst>
          </p:cNvPr>
          <p:cNvSpPr>
            <a:spLocks noGrp="1"/>
          </p:cNvSpPr>
          <p:nvPr>
            <p:ph idx="1"/>
          </p:nvPr>
        </p:nvSpPr>
        <p:spPr>
          <a:xfrm>
            <a:off x="467544" y="1075932"/>
            <a:ext cx="6336704" cy="3168352"/>
          </a:xfrm>
        </p:spPr>
        <p:txBody>
          <a:bodyPr>
            <a:noAutofit/>
          </a:bodyPr>
          <a:lstStyle/>
          <a:p>
            <a:pPr algn="just"/>
            <a:r>
              <a:rPr lang="en-GB" sz="1600" dirty="0"/>
              <a:t>The world’s circularity is in reverse and stands </a:t>
            </a:r>
            <a:r>
              <a:rPr lang="en-GB" sz="1600" b="1" dirty="0"/>
              <a:t>at only </a:t>
            </a:r>
            <a:r>
              <a:rPr lang="en-US" sz="1600" b="1" dirty="0"/>
              <a:t>7,2</a:t>
            </a:r>
            <a:r>
              <a:rPr lang="pl-PL" sz="1600" b="1" dirty="0"/>
              <a:t>%</a:t>
            </a:r>
            <a:r>
              <a:rPr lang="en-US" sz="1600" b="1" dirty="0"/>
              <a:t> in 2023 (9,1 % </a:t>
            </a:r>
            <a:r>
              <a:rPr lang="en-GB" sz="1600" b="1" dirty="0"/>
              <a:t>2018, 8,6% 2020)</a:t>
            </a:r>
            <a:r>
              <a:rPr lang="pl-PL" sz="1600" b="1" dirty="0"/>
              <a:t>. </a:t>
            </a:r>
            <a:endParaRPr lang="en-GB" sz="1600" b="1" dirty="0"/>
          </a:p>
          <a:p>
            <a:pPr algn="just"/>
            <a:r>
              <a:rPr lang="en-US" sz="1600" dirty="0"/>
              <a:t>Adopting the circular economy policy has a potential to put economies on the road to transformation to an economic sys­tem that uses natural resources in the most effi­cient way, preserves the value of materials and products by using them circularly, and reduces the negative impact of economic activities on the envi­ronment and health. </a:t>
            </a:r>
            <a:endParaRPr lang="en-US" sz="1600" dirty="0" smtClean="0"/>
          </a:p>
          <a:p>
            <a:pPr algn="just"/>
            <a:r>
              <a:rPr lang="en-US" sz="1600" dirty="0" smtClean="0"/>
              <a:t>Applying </a:t>
            </a:r>
            <a:r>
              <a:rPr lang="en-US" sz="1600" dirty="0"/>
              <a:t>circular economy approaches can cut industrial emis­sions, reduce the production of and exposure to hazardous substances and contribute to climate change mitigation. With its truly symbiotic effects on the economy and the environment, the circular economy is a way of achieving certain UN Sustain­able Development Goals (SDGs)</a:t>
            </a:r>
            <a:r>
              <a:rPr lang="en-US" sz="1600" b="1" dirty="0">
                <a:latin typeface="Arial" panose="020B0604020202020204" pitchFamily="34" charset="0"/>
                <a:ea typeface="Calibri" panose="020F0502020204030204" pitchFamily="34" charset="0"/>
                <a:cs typeface="Arial" panose="020B0604020202020204" pitchFamily="34" charset="0"/>
              </a:rPr>
              <a:t> </a:t>
            </a:r>
          </a:p>
          <a:p>
            <a:pPr algn="just"/>
            <a:endParaRPr lang="ka-GE" sz="1600" dirty="0"/>
          </a:p>
        </p:txBody>
      </p:sp>
      <p:sp>
        <p:nvSpPr>
          <p:cNvPr id="3" name="Title 2">
            <a:extLst>
              <a:ext uri="{FF2B5EF4-FFF2-40B4-BE49-F238E27FC236}">
                <a16:creationId xmlns:a16="http://schemas.microsoft.com/office/drawing/2014/main" id="{66273E93-616A-490E-A82E-1F33B3BF323B}"/>
              </a:ext>
            </a:extLst>
          </p:cNvPr>
          <p:cNvSpPr>
            <a:spLocks noGrp="1"/>
          </p:cNvSpPr>
          <p:nvPr>
            <p:ph type="ctrTitle"/>
          </p:nvPr>
        </p:nvSpPr>
        <p:spPr>
          <a:xfrm>
            <a:off x="7144" y="-1506"/>
            <a:ext cx="9136856" cy="694202"/>
          </a:xfrm>
        </p:spPr>
        <p:txBody>
          <a:bodyPr lIns="457200"/>
          <a:lstStyle/>
          <a:p>
            <a:pPr algn="l"/>
            <a:r>
              <a:rPr lang="en-US" sz="2800" b="1" dirty="0">
                <a:solidFill>
                  <a:srgbClr val="508927"/>
                </a:solidFill>
                <a:latin typeface="Franklin Gothic Demi" panose="020B0703020102020204" pitchFamily="34" charset="0"/>
              </a:rPr>
              <a:t>Key Facts</a:t>
            </a:r>
            <a:endParaRPr lang="en-GB" sz="2800" b="1" dirty="0">
              <a:solidFill>
                <a:srgbClr val="508927"/>
              </a:solidFill>
              <a:latin typeface="Franklin Gothic Demi" panose="020B0703020102020204" pitchFamily="34" charset="0"/>
            </a:endParaRPr>
          </a:p>
        </p:txBody>
      </p:sp>
      <p:sp>
        <p:nvSpPr>
          <p:cNvPr id="4" name="Oval 3"/>
          <p:cNvSpPr/>
          <p:nvPr/>
        </p:nvSpPr>
        <p:spPr>
          <a:xfrm>
            <a:off x="261804" y="5301208"/>
            <a:ext cx="411480" cy="411480"/>
          </a:xfrm>
          <a:prstGeom prst="ellipse">
            <a:avLst/>
          </a:prstGeom>
          <a:solidFill>
            <a:srgbClr val="1A595A"/>
          </a:solidFill>
          <a:ln>
            <a:solidFill>
              <a:srgbClr val="1A595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t>!</a:t>
            </a:r>
            <a:endParaRPr lang="en-GB" sz="2700" b="1" dirty="0"/>
          </a:p>
        </p:txBody>
      </p:sp>
      <p:sp>
        <p:nvSpPr>
          <p:cNvPr id="5" name="Rectangle 4"/>
          <p:cNvSpPr/>
          <p:nvPr/>
        </p:nvSpPr>
        <p:spPr>
          <a:xfrm>
            <a:off x="179512" y="5174561"/>
            <a:ext cx="8225794" cy="1396344"/>
          </a:xfrm>
          <a:prstGeom prst="rect">
            <a:avLst/>
          </a:prstGeom>
          <a:ln w="19050">
            <a:solidFill>
              <a:schemeClr val="bg1"/>
            </a:solidFill>
          </a:ln>
        </p:spPr>
        <p:txBody>
          <a:bodyPr wrap="square">
            <a:spAutoFit/>
          </a:bodyPr>
          <a:lstStyle/>
          <a:p>
            <a:pPr marL="600075" lvl="2" algn="just">
              <a:lnSpc>
                <a:spcPct val="107000"/>
              </a:lnSpc>
              <a:spcBef>
                <a:spcPts val="750"/>
              </a:spcBef>
              <a:spcAft>
                <a:spcPts val="450"/>
              </a:spcAft>
              <a:buClr>
                <a:srgbClr val="1A595A"/>
              </a:buClr>
              <a:buSzPct val="80000"/>
            </a:pPr>
            <a:r>
              <a:rPr lang="en-GB" sz="1600" dirty="0">
                <a:solidFill>
                  <a:srgbClr val="404040"/>
                </a:solidFill>
                <a:latin typeface="Franklin Gothic Book" panose="020B0503020102020204" pitchFamily="34" charset="0"/>
              </a:rPr>
              <a:t>The transition to a circular economy requires a radical, systemic change in the way we produce and consume, where several elements of the system have to change simultaneously. This includes actions in different directions: the establishment of non-distortive policy and regulatory framework, which removes barriers for circular economy initiatives and ensures a level playing field for circular business models</a:t>
            </a:r>
            <a:endParaRPr lang="en-GB" sz="1600" b="1" dirty="0">
              <a:solidFill>
                <a:srgbClr val="404040"/>
              </a:solidFill>
              <a:latin typeface="Franklin Gothic Book" panose="020B0503020102020204" pitchFamily="34" charset="0"/>
              <a:ea typeface="Calibri" panose="020F0502020204030204" pitchFamily="34" charset="0"/>
              <a:cs typeface="Arial" panose="020B0604020202020204" pitchFamily="34" charset="0"/>
            </a:endParaRPr>
          </a:p>
        </p:txBody>
      </p:sp>
      <p:pic>
        <p:nvPicPr>
          <p:cNvPr id="2050" name="Picture 2" descr="News from Davos: Circularity Gap Report 2023 shows downward circularity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1805923"/>
            <a:ext cx="2123728" cy="226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13933"/>
      </p:ext>
    </p:extLst>
  </p:cSld>
  <p:clrMapOvr>
    <a:masterClrMapping/>
  </p:clrMapOvr>
  <p:transition spd="med">
    <p:spli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1E94D1-5A8E-4473-9FB4-50A2CBEAB3F6}"/>
              </a:ext>
            </a:extLst>
          </p:cNvPr>
          <p:cNvSpPr>
            <a:spLocks noGrp="1"/>
          </p:cNvSpPr>
          <p:nvPr>
            <p:ph idx="1"/>
          </p:nvPr>
        </p:nvSpPr>
        <p:spPr>
          <a:xfrm>
            <a:off x="457200" y="908720"/>
            <a:ext cx="8229600" cy="5688632"/>
          </a:xfrm>
        </p:spPr>
        <p:txBody>
          <a:bodyPr/>
          <a:lstStyle/>
          <a:p>
            <a:pPr>
              <a:buFont typeface="Franklin Gothic Book" panose="020B0503020102020204" pitchFamily="34" charset="0"/>
              <a:buChar char="►"/>
            </a:pPr>
            <a:r>
              <a:rPr lang="en-US" sz="1600" b="1" dirty="0"/>
              <a:t>Current Situation:</a:t>
            </a:r>
          </a:p>
          <a:p>
            <a:pPr marL="0" indent="0">
              <a:buNone/>
            </a:pPr>
            <a:r>
              <a:rPr lang="en-GB" sz="1600" dirty="0"/>
              <a:t>Sector nomination and NACE Index (NI): Accommodation and Food Service Activities (NI/ 55-56); Input in GDP (</a:t>
            </a:r>
            <a:r>
              <a:rPr lang="en-GB" sz="1600" dirty="0" err="1"/>
              <a:t>Mln</a:t>
            </a:r>
            <a:r>
              <a:rPr lang="en-GB" sz="1600" dirty="0"/>
              <a:t> GEL): 2223 </a:t>
            </a:r>
            <a:r>
              <a:rPr lang="en-GB" sz="1600" dirty="0" err="1"/>
              <a:t>Mln</a:t>
            </a:r>
            <a:r>
              <a:rPr lang="en-GB" sz="1600" dirty="0"/>
              <a:t>. GEL / 8.4%/ Annual production value 2,100,000,000GEL (2019 year); Travel Agencies, tour-operators and associated activities, (NI/ 79); Input in GDP (</a:t>
            </a:r>
            <a:r>
              <a:rPr lang="en-GB" sz="1600" dirty="0" err="1"/>
              <a:t>Mln</a:t>
            </a:r>
            <a:r>
              <a:rPr lang="en-GB" sz="1600" dirty="0"/>
              <a:t> GEL): 154.4 </a:t>
            </a:r>
            <a:r>
              <a:rPr lang="en-GB" sz="1600" dirty="0" err="1"/>
              <a:t>Mln</a:t>
            </a:r>
            <a:r>
              <a:rPr lang="en-GB" sz="1600" dirty="0"/>
              <a:t> GEL / 0.36% (2019 year)</a:t>
            </a:r>
          </a:p>
          <a:p>
            <a:pPr marL="0" indent="0">
              <a:buNone/>
            </a:pPr>
            <a:r>
              <a:rPr lang="en-US" sz="1600" b="1" dirty="0"/>
              <a:t>Tourism Statistics:</a:t>
            </a:r>
          </a:p>
          <a:p>
            <a:pPr marL="0" indent="0">
              <a:buNone/>
            </a:pPr>
            <a:endParaRPr lang="en-GB" sz="1600" b="1" i="1" dirty="0" smtClean="0"/>
          </a:p>
          <a:p>
            <a:pPr marL="0" indent="0">
              <a:buNone/>
            </a:pPr>
            <a:endParaRPr lang="en-GB" sz="1600" b="1" i="1" dirty="0"/>
          </a:p>
          <a:p>
            <a:pPr marL="0" indent="0">
              <a:buNone/>
            </a:pPr>
            <a:endParaRPr lang="en-GB" sz="1600" b="1" i="1" dirty="0"/>
          </a:p>
          <a:p>
            <a:pPr marL="0" indent="0">
              <a:buNone/>
            </a:pPr>
            <a:endParaRPr lang="en-GB" sz="1600" b="1" i="1" dirty="0"/>
          </a:p>
          <a:p>
            <a:pPr marL="0" indent="0">
              <a:buNone/>
            </a:pPr>
            <a:endParaRPr lang="en-GB" sz="1600" b="1" i="1" dirty="0"/>
          </a:p>
          <a:p>
            <a:pPr marL="0" indent="0">
              <a:buNone/>
            </a:pPr>
            <a:r>
              <a:rPr lang="en-GB" sz="1400" b="1" i="1" dirty="0"/>
              <a:t>Source: </a:t>
            </a:r>
            <a:r>
              <a:rPr lang="en-GB" sz="1400" i="1" dirty="0" err="1"/>
              <a:t>Geostat</a:t>
            </a:r>
            <a:r>
              <a:rPr lang="en-GB" sz="1400" i="1" dirty="0"/>
              <a:t> / Georgian Tourism in Figures/ Georgian National Tourism Administration/ Annual Report for 2019 and 2020</a:t>
            </a:r>
            <a:endParaRPr lang="ka-GE" sz="1400" dirty="0">
              <a:latin typeface="Sylfaen" panose="010A0502050306030303" pitchFamily="18" charset="0"/>
            </a:endParaRPr>
          </a:p>
          <a:p>
            <a:pPr marL="0" indent="0">
              <a:buNone/>
            </a:pPr>
            <a:endParaRPr lang="ka-GE" sz="1600" dirty="0">
              <a:latin typeface="Sylfaen" panose="010A0502050306030303" pitchFamily="18" charset="0"/>
            </a:endParaRPr>
          </a:p>
          <a:p>
            <a:endParaRPr lang="ka-GE" dirty="0"/>
          </a:p>
        </p:txBody>
      </p:sp>
      <p:sp>
        <p:nvSpPr>
          <p:cNvPr id="3" name="Title 2">
            <a:extLst>
              <a:ext uri="{FF2B5EF4-FFF2-40B4-BE49-F238E27FC236}">
                <a16:creationId xmlns:a16="http://schemas.microsoft.com/office/drawing/2014/main" id="{7F1A25A6-02D1-4DAE-9511-62D25EBBAF90}"/>
              </a:ext>
            </a:extLst>
          </p:cNvPr>
          <p:cNvSpPr>
            <a:spLocks noGrp="1"/>
          </p:cNvSpPr>
          <p:nvPr>
            <p:ph type="ctrTitle"/>
          </p:nvPr>
        </p:nvSpPr>
        <p:spPr>
          <a:xfrm>
            <a:off x="0" y="0"/>
            <a:ext cx="9144000" cy="620688"/>
          </a:xfrm>
        </p:spPr>
        <p:txBody>
          <a:bodyPr lIns="365760" tIns="0"/>
          <a:lstStyle/>
          <a:p>
            <a:pPr algn="l"/>
            <a:r>
              <a:rPr lang="en-US" sz="3200" dirty="0"/>
              <a:t>3.6  Tourism, accommodation and food service activities</a:t>
            </a:r>
            <a:endParaRPr lang="ka-GE" sz="3200" dirty="0"/>
          </a:p>
        </p:txBody>
      </p:sp>
      <p:graphicFrame>
        <p:nvGraphicFramePr>
          <p:cNvPr id="6" name="Table 5">
            <a:extLst>
              <a:ext uri="{FF2B5EF4-FFF2-40B4-BE49-F238E27FC236}">
                <a16:creationId xmlns:a16="http://schemas.microsoft.com/office/drawing/2014/main" id="{7B83063C-B334-4680-BB5E-3E6C5155A8F8}"/>
              </a:ext>
            </a:extLst>
          </p:cNvPr>
          <p:cNvGraphicFramePr>
            <a:graphicFrameLocks noGrp="1"/>
          </p:cNvGraphicFramePr>
          <p:nvPr>
            <p:extLst>
              <p:ext uri="{D42A27DB-BD31-4B8C-83A1-F6EECF244321}">
                <p14:modId xmlns:p14="http://schemas.microsoft.com/office/powerpoint/2010/main" val="3196188635"/>
              </p:ext>
            </p:extLst>
          </p:nvPr>
        </p:nvGraphicFramePr>
        <p:xfrm>
          <a:off x="539552" y="3068960"/>
          <a:ext cx="8197181" cy="2188975"/>
        </p:xfrm>
        <a:graphic>
          <a:graphicData uri="http://schemas.openxmlformats.org/drawingml/2006/table">
            <a:tbl>
              <a:tblPr firstRow="1" firstCol="1" bandRow="1">
                <a:tableStyleId>{5C22544A-7EE6-4342-B048-85BDC9FD1C3A}</a:tableStyleId>
              </a:tblPr>
              <a:tblGrid>
                <a:gridCol w="975692">
                  <a:extLst>
                    <a:ext uri="{9D8B030D-6E8A-4147-A177-3AD203B41FA5}">
                      <a16:colId xmlns:a16="http://schemas.microsoft.com/office/drawing/2014/main" val="2229959488"/>
                    </a:ext>
                  </a:extLst>
                </a:gridCol>
                <a:gridCol w="1944216">
                  <a:extLst>
                    <a:ext uri="{9D8B030D-6E8A-4147-A177-3AD203B41FA5}">
                      <a16:colId xmlns:a16="http://schemas.microsoft.com/office/drawing/2014/main" val="99115686"/>
                    </a:ext>
                  </a:extLst>
                </a:gridCol>
                <a:gridCol w="1872208">
                  <a:extLst>
                    <a:ext uri="{9D8B030D-6E8A-4147-A177-3AD203B41FA5}">
                      <a16:colId xmlns:a16="http://schemas.microsoft.com/office/drawing/2014/main" val="3322402187"/>
                    </a:ext>
                  </a:extLst>
                </a:gridCol>
                <a:gridCol w="1851130">
                  <a:extLst>
                    <a:ext uri="{9D8B030D-6E8A-4147-A177-3AD203B41FA5}">
                      <a16:colId xmlns:a16="http://schemas.microsoft.com/office/drawing/2014/main" val="420035471"/>
                    </a:ext>
                  </a:extLst>
                </a:gridCol>
                <a:gridCol w="1553935">
                  <a:extLst>
                    <a:ext uri="{9D8B030D-6E8A-4147-A177-3AD203B41FA5}">
                      <a16:colId xmlns:a16="http://schemas.microsoft.com/office/drawing/2014/main" val="2922145716"/>
                    </a:ext>
                  </a:extLst>
                </a:gridCol>
              </a:tblGrid>
              <a:tr h="443230">
                <a:tc>
                  <a:txBody>
                    <a:bodyPr/>
                    <a:lstStyle/>
                    <a:p>
                      <a:pPr algn="ctr">
                        <a:lnSpc>
                          <a:spcPct val="107000"/>
                        </a:lnSpc>
                        <a:spcBef>
                          <a:spcPts val="400"/>
                        </a:spcBef>
                        <a:spcAft>
                          <a:spcPts val="400"/>
                        </a:spcAft>
                      </a:pPr>
                      <a:r>
                        <a:rPr lang="en-GB" sz="1600" kern="1200" dirty="0">
                          <a:effectLst/>
                          <a:latin typeface="Franklin Gothic Book" panose="020B0503020102020204" pitchFamily="34" charset="0"/>
                        </a:rPr>
                        <a:t>Years </a:t>
                      </a:r>
                    </a:p>
                    <a:p>
                      <a:pPr algn="ctr">
                        <a:lnSpc>
                          <a:spcPct val="107000"/>
                        </a:lnSpc>
                        <a:spcBef>
                          <a:spcPts val="400"/>
                        </a:spcBef>
                        <a:spcAft>
                          <a:spcPts val="400"/>
                        </a:spcAft>
                      </a:pP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effectLst/>
                          <a:latin typeface="Franklin Gothic Book" panose="020B0503020102020204" pitchFamily="34" charset="0"/>
                        </a:rPr>
                        <a:t>No of Foreign Visitors</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effectLst/>
                          <a:latin typeface="Franklin Gothic Book" panose="020B0503020102020204" pitchFamily="34" charset="0"/>
                        </a:rPr>
                        <a:t>Average Nights / Foreign visitor</a:t>
                      </a:r>
                      <a:endParaRPr lang="ka-GE" sz="1600" kern="1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effectLst/>
                          <a:latin typeface="Franklin Gothic Book" panose="020B0503020102020204" pitchFamily="34" charset="0"/>
                        </a:rPr>
                        <a:t>Local Tourists Annual</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effectLst/>
                          <a:latin typeface="Franklin Gothic Book" panose="020B0503020102020204" pitchFamily="34" charset="0"/>
                        </a:rPr>
                        <a:t>Average Nights / Local visitor</a:t>
                      </a:r>
                      <a:endParaRPr lang="ka-GE" sz="1600" kern="1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1960120"/>
                  </a:ext>
                </a:extLst>
              </a:tr>
              <a:tr h="247650">
                <a:tc>
                  <a:txBody>
                    <a:bodyPr/>
                    <a:lstStyle/>
                    <a:p>
                      <a:pPr algn="ctr">
                        <a:lnSpc>
                          <a:spcPct val="107000"/>
                        </a:lnSpc>
                        <a:spcBef>
                          <a:spcPts val="400"/>
                        </a:spcBef>
                        <a:spcAft>
                          <a:spcPts val="400"/>
                        </a:spcAft>
                      </a:pPr>
                      <a:r>
                        <a:rPr lang="en-GB" sz="1600" kern="1200">
                          <a:effectLst/>
                          <a:latin typeface="Franklin Gothic Book" panose="020B0503020102020204" pitchFamily="34" charset="0"/>
                        </a:rPr>
                        <a:t>2020</a:t>
                      </a:r>
                      <a:endParaRPr lang="ka-GE" sz="1600" kern="1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1,513,421</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ka-GE" sz="1600" dirty="0">
                        <a:solidFill>
                          <a:srgbClr val="404040"/>
                        </a:solidFill>
                        <a:effectLst/>
                        <a:latin typeface="Sylfaen" panose="010A0502050306030303"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12,473,517</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solidFill>
                            <a:srgbClr val="404040"/>
                          </a:solidFill>
                          <a:effectLst/>
                          <a:latin typeface="Franklin Gothic Book" panose="020B0503020102020204" pitchFamily="34" charset="0"/>
                        </a:rPr>
                        <a:t>2.2</a:t>
                      </a:r>
                      <a:endParaRPr lang="ka-GE" sz="1600" kern="10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202096"/>
                  </a:ext>
                </a:extLst>
              </a:tr>
              <a:tr h="247650">
                <a:tc>
                  <a:txBody>
                    <a:bodyPr/>
                    <a:lstStyle/>
                    <a:p>
                      <a:pPr algn="ctr">
                        <a:lnSpc>
                          <a:spcPct val="107000"/>
                        </a:lnSpc>
                        <a:spcBef>
                          <a:spcPts val="400"/>
                        </a:spcBef>
                        <a:spcAft>
                          <a:spcPts val="400"/>
                        </a:spcAft>
                      </a:pPr>
                      <a:r>
                        <a:rPr lang="en-GB" sz="1600" kern="1200">
                          <a:effectLst/>
                          <a:latin typeface="Franklin Gothic Book" panose="020B0503020102020204" pitchFamily="34" charset="0"/>
                        </a:rPr>
                        <a:t>2019</a:t>
                      </a:r>
                      <a:endParaRPr lang="ka-GE" sz="1600" kern="1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solidFill>
                            <a:srgbClr val="404040"/>
                          </a:solidFill>
                          <a:effectLst/>
                          <a:latin typeface="Franklin Gothic Book" panose="020B0503020102020204" pitchFamily="34" charset="0"/>
                        </a:rPr>
                        <a:t>7,725,774</a:t>
                      </a:r>
                      <a:endParaRPr lang="ka-GE" sz="1600" kern="10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4.1</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14,251,973</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2.0</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861793"/>
                  </a:ext>
                </a:extLst>
              </a:tr>
              <a:tr h="247650">
                <a:tc>
                  <a:txBody>
                    <a:bodyPr/>
                    <a:lstStyle/>
                    <a:p>
                      <a:pPr algn="ctr">
                        <a:lnSpc>
                          <a:spcPct val="107000"/>
                        </a:lnSpc>
                        <a:spcBef>
                          <a:spcPts val="400"/>
                        </a:spcBef>
                        <a:spcAft>
                          <a:spcPts val="400"/>
                        </a:spcAft>
                      </a:pPr>
                      <a:r>
                        <a:rPr lang="en-GB" sz="1600" kern="1200">
                          <a:effectLst/>
                          <a:latin typeface="Franklin Gothic Book" panose="020B0503020102020204" pitchFamily="34" charset="0"/>
                        </a:rPr>
                        <a:t>2018</a:t>
                      </a:r>
                      <a:endParaRPr lang="ka-GE" sz="1600" kern="1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solidFill>
                            <a:srgbClr val="404040"/>
                          </a:solidFill>
                          <a:effectLst/>
                          <a:latin typeface="Franklin Gothic Book" panose="020B0503020102020204" pitchFamily="34" charset="0"/>
                        </a:rPr>
                        <a:t>7,203,350</a:t>
                      </a:r>
                      <a:endParaRPr lang="ka-GE" sz="1600" kern="10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4.2</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13,137,724</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1.9</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4986355"/>
                  </a:ext>
                </a:extLst>
              </a:tr>
              <a:tr h="247650">
                <a:tc>
                  <a:txBody>
                    <a:bodyPr/>
                    <a:lstStyle/>
                    <a:p>
                      <a:pPr algn="ctr">
                        <a:lnSpc>
                          <a:spcPct val="107000"/>
                        </a:lnSpc>
                        <a:spcBef>
                          <a:spcPts val="400"/>
                        </a:spcBef>
                        <a:spcAft>
                          <a:spcPts val="400"/>
                        </a:spcAft>
                      </a:pPr>
                      <a:r>
                        <a:rPr lang="en-GB" sz="1600" kern="1200">
                          <a:effectLst/>
                          <a:latin typeface="Franklin Gothic Book" panose="020B0503020102020204" pitchFamily="34" charset="0"/>
                        </a:rPr>
                        <a:t>2017</a:t>
                      </a:r>
                      <a:endParaRPr lang="ka-GE" sz="1600" kern="1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solidFill>
                            <a:srgbClr val="404040"/>
                          </a:solidFill>
                          <a:effectLst/>
                          <a:latin typeface="Franklin Gothic Book" panose="020B0503020102020204" pitchFamily="34" charset="0"/>
                        </a:rPr>
                        <a:t>6,482,830</a:t>
                      </a:r>
                      <a:endParaRPr lang="ka-GE" sz="1600" kern="10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solidFill>
                            <a:srgbClr val="404040"/>
                          </a:solidFill>
                          <a:effectLst/>
                          <a:latin typeface="Franklin Gothic Book" panose="020B0503020102020204" pitchFamily="34" charset="0"/>
                        </a:rPr>
                        <a:t>4.3</a:t>
                      </a:r>
                      <a:endParaRPr lang="ka-GE" sz="1600" kern="10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12,637,215</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1.9</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9548289"/>
                  </a:ext>
                </a:extLst>
              </a:tr>
              <a:tr h="247650">
                <a:tc>
                  <a:txBody>
                    <a:bodyPr/>
                    <a:lstStyle/>
                    <a:p>
                      <a:pPr algn="ctr">
                        <a:lnSpc>
                          <a:spcPct val="107000"/>
                        </a:lnSpc>
                        <a:spcBef>
                          <a:spcPts val="400"/>
                        </a:spcBef>
                        <a:spcAft>
                          <a:spcPts val="400"/>
                        </a:spcAft>
                      </a:pPr>
                      <a:r>
                        <a:rPr lang="en-GB" sz="1600" kern="1200">
                          <a:effectLst/>
                          <a:latin typeface="Franklin Gothic Book" panose="020B0503020102020204" pitchFamily="34" charset="0"/>
                        </a:rPr>
                        <a:t>2016</a:t>
                      </a:r>
                      <a:endParaRPr lang="ka-GE" sz="1600" kern="1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solidFill>
                            <a:srgbClr val="404040"/>
                          </a:solidFill>
                          <a:effectLst/>
                          <a:latin typeface="Franklin Gothic Book" panose="020B0503020102020204" pitchFamily="34" charset="0"/>
                        </a:rPr>
                        <a:t>5,392,816</a:t>
                      </a:r>
                      <a:endParaRPr lang="ka-GE" sz="1600" kern="10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a:solidFill>
                            <a:srgbClr val="404040"/>
                          </a:solidFill>
                          <a:effectLst/>
                          <a:latin typeface="Franklin Gothic Book" panose="020B0503020102020204" pitchFamily="34" charset="0"/>
                        </a:rPr>
                        <a:t>3.9</a:t>
                      </a:r>
                      <a:endParaRPr lang="ka-GE" sz="1600" kern="10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12,960,138</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2.2</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0126568"/>
                  </a:ext>
                </a:extLst>
              </a:tr>
              <a:tr h="247650">
                <a:tc>
                  <a:txBody>
                    <a:bodyPr/>
                    <a:lstStyle/>
                    <a:p>
                      <a:pPr algn="ctr">
                        <a:lnSpc>
                          <a:spcPct val="107000"/>
                        </a:lnSpc>
                        <a:spcBef>
                          <a:spcPts val="400"/>
                        </a:spcBef>
                        <a:spcAft>
                          <a:spcPts val="400"/>
                        </a:spcAft>
                      </a:pPr>
                      <a:r>
                        <a:rPr lang="en-GB" sz="1600" kern="1200" dirty="0">
                          <a:effectLst/>
                          <a:latin typeface="Franklin Gothic Book" panose="020B0503020102020204" pitchFamily="34" charset="0"/>
                        </a:rPr>
                        <a:t>2015</a:t>
                      </a:r>
                      <a:endParaRPr lang="ka-GE" sz="1600" kern="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5,255,999</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3.4</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12,360,678</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n-GB" sz="1600" kern="1200" dirty="0">
                          <a:solidFill>
                            <a:srgbClr val="404040"/>
                          </a:solidFill>
                          <a:effectLst/>
                          <a:latin typeface="Franklin Gothic Book" panose="020B0503020102020204" pitchFamily="34" charset="0"/>
                        </a:rPr>
                        <a:t>2.2</a:t>
                      </a:r>
                      <a:endParaRPr lang="ka-GE" sz="1600" kern="100" dirty="0">
                        <a:solidFill>
                          <a:srgbClr val="40404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354024"/>
                  </a:ext>
                </a:extLst>
              </a:tr>
            </a:tbl>
          </a:graphicData>
        </a:graphic>
      </p:graphicFrame>
    </p:spTree>
    <p:extLst>
      <p:ext uri="{BB962C8B-B14F-4D97-AF65-F5344CB8AC3E}">
        <p14:creationId xmlns:p14="http://schemas.microsoft.com/office/powerpoint/2010/main" val="1127749669"/>
      </p:ext>
    </p:extLst>
  </p:cSld>
  <p:clrMapOvr>
    <a:masterClrMapping/>
  </p:clrMapOvr>
  <p:transition spd="med">
    <p:spli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45F2F1-7CE5-44C7-85F5-A80003813EDE}"/>
              </a:ext>
            </a:extLst>
          </p:cNvPr>
          <p:cNvSpPr>
            <a:spLocks noGrp="1"/>
          </p:cNvSpPr>
          <p:nvPr>
            <p:ph idx="1"/>
          </p:nvPr>
        </p:nvSpPr>
        <p:spPr>
          <a:xfrm>
            <a:off x="467544" y="775244"/>
            <a:ext cx="8350450" cy="5678092"/>
          </a:xfrm>
        </p:spPr>
        <p:txBody>
          <a:bodyPr/>
          <a:lstStyle/>
          <a:p>
            <a:pPr>
              <a:buFont typeface="Franklin Gothic Book" panose="020B0503020102020204" pitchFamily="34" charset="0"/>
              <a:buChar char="►"/>
            </a:pPr>
            <a:r>
              <a:rPr lang="en-US" sz="1600" b="1" dirty="0"/>
              <a:t>Current Situation:</a:t>
            </a:r>
          </a:p>
          <a:p>
            <a:r>
              <a:rPr lang="en-US" sz="1600" dirty="0"/>
              <a:t>The number of accommodation units registered in the database of the GNTA is 2,575. </a:t>
            </a:r>
            <a:endParaRPr lang="en-US" sz="1600" dirty="0" smtClean="0"/>
          </a:p>
          <a:p>
            <a:pPr lvl="1"/>
            <a:r>
              <a:rPr lang="en-US" sz="1600" dirty="0" smtClean="0"/>
              <a:t>Out </a:t>
            </a:r>
            <a:r>
              <a:rPr lang="en-US" sz="1600" dirty="0"/>
              <a:t>of this there are 20 large hotels of several international hotel brands. </a:t>
            </a:r>
            <a:endParaRPr lang="en-US" sz="1600" dirty="0" smtClean="0"/>
          </a:p>
          <a:p>
            <a:pPr lvl="1"/>
            <a:r>
              <a:rPr lang="en-US" sz="1600" dirty="0" smtClean="0"/>
              <a:t>The </a:t>
            </a:r>
            <a:r>
              <a:rPr lang="en-US" sz="1600" dirty="0"/>
              <a:t>rest accommodation facilities are small and medium size enterprises</a:t>
            </a:r>
          </a:p>
          <a:p>
            <a:pPr marL="0" indent="0">
              <a:spcBef>
                <a:spcPts val="600"/>
              </a:spcBef>
              <a:buNone/>
            </a:pPr>
            <a:r>
              <a:rPr lang="en-US" sz="1600" b="1" dirty="0" smtClean="0"/>
              <a:t>Waste </a:t>
            </a:r>
            <a:r>
              <a:rPr lang="en-US" sz="1600" b="1" dirty="0"/>
              <a:t>Streams:</a:t>
            </a:r>
          </a:p>
          <a:p>
            <a:endParaRPr lang="ka-GE" sz="1600" dirty="0">
              <a:latin typeface="Sylfaen" panose="010A0502050306030303" pitchFamily="18" charset="0"/>
            </a:endParaRPr>
          </a:p>
        </p:txBody>
      </p:sp>
      <p:sp>
        <p:nvSpPr>
          <p:cNvPr id="3" name="Title 2">
            <a:extLst>
              <a:ext uri="{FF2B5EF4-FFF2-40B4-BE49-F238E27FC236}">
                <a16:creationId xmlns:a16="http://schemas.microsoft.com/office/drawing/2014/main" id="{587331B5-EC4B-4EEB-8FBE-B73473B55E11}"/>
              </a:ext>
            </a:extLst>
          </p:cNvPr>
          <p:cNvSpPr>
            <a:spLocks noGrp="1"/>
          </p:cNvSpPr>
          <p:nvPr>
            <p:ph type="ctrTitle"/>
          </p:nvPr>
        </p:nvSpPr>
        <p:spPr>
          <a:xfrm>
            <a:off x="0" y="0"/>
            <a:ext cx="9144000" cy="775243"/>
          </a:xfrm>
        </p:spPr>
        <p:txBody>
          <a:bodyPr lIns="365760" tIns="0"/>
          <a:lstStyle/>
          <a:p>
            <a:pPr algn="l"/>
            <a:r>
              <a:rPr lang="en-US" sz="3200" dirty="0"/>
              <a:t>3.6  Tourism, accommodation and food service activities</a:t>
            </a:r>
            <a:endParaRPr lang="ka-GE" sz="3200" dirty="0"/>
          </a:p>
        </p:txBody>
      </p:sp>
      <p:graphicFrame>
        <p:nvGraphicFramePr>
          <p:cNvPr id="6" name="Table 5">
            <a:extLst>
              <a:ext uri="{FF2B5EF4-FFF2-40B4-BE49-F238E27FC236}">
                <a16:creationId xmlns:a16="http://schemas.microsoft.com/office/drawing/2014/main" id="{FE2A07D7-5871-4BA7-A088-B045EC4F9CC0}"/>
              </a:ext>
            </a:extLst>
          </p:cNvPr>
          <p:cNvGraphicFramePr>
            <a:graphicFrameLocks noGrp="1"/>
          </p:cNvGraphicFramePr>
          <p:nvPr>
            <p:extLst>
              <p:ext uri="{D42A27DB-BD31-4B8C-83A1-F6EECF244321}">
                <p14:modId xmlns:p14="http://schemas.microsoft.com/office/powerpoint/2010/main" val="3805316949"/>
              </p:ext>
            </p:extLst>
          </p:nvPr>
        </p:nvGraphicFramePr>
        <p:xfrm>
          <a:off x="495350" y="2564904"/>
          <a:ext cx="8322644" cy="1775103"/>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083688374"/>
                    </a:ext>
                  </a:extLst>
                </a:gridCol>
                <a:gridCol w="1114377">
                  <a:extLst>
                    <a:ext uri="{9D8B030D-6E8A-4147-A177-3AD203B41FA5}">
                      <a16:colId xmlns:a16="http://schemas.microsoft.com/office/drawing/2014/main" val="1090851060"/>
                    </a:ext>
                  </a:extLst>
                </a:gridCol>
                <a:gridCol w="1188720">
                  <a:extLst>
                    <a:ext uri="{9D8B030D-6E8A-4147-A177-3AD203B41FA5}">
                      <a16:colId xmlns:a16="http://schemas.microsoft.com/office/drawing/2014/main" val="3992779295"/>
                    </a:ext>
                  </a:extLst>
                </a:gridCol>
                <a:gridCol w="1188720">
                  <a:extLst>
                    <a:ext uri="{9D8B030D-6E8A-4147-A177-3AD203B41FA5}">
                      <a16:colId xmlns:a16="http://schemas.microsoft.com/office/drawing/2014/main" val="1623742574"/>
                    </a:ext>
                  </a:extLst>
                </a:gridCol>
                <a:gridCol w="1081787">
                  <a:extLst>
                    <a:ext uri="{9D8B030D-6E8A-4147-A177-3AD203B41FA5}">
                      <a16:colId xmlns:a16="http://schemas.microsoft.com/office/drawing/2014/main" val="1735750632"/>
                    </a:ext>
                  </a:extLst>
                </a:gridCol>
                <a:gridCol w="1188720">
                  <a:extLst>
                    <a:ext uri="{9D8B030D-6E8A-4147-A177-3AD203B41FA5}">
                      <a16:colId xmlns:a16="http://schemas.microsoft.com/office/drawing/2014/main" val="2724017959"/>
                    </a:ext>
                  </a:extLst>
                </a:gridCol>
                <a:gridCol w="1188720">
                  <a:extLst>
                    <a:ext uri="{9D8B030D-6E8A-4147-A177-3AD203B41FA5}">
                      <a16:colId xmlns:a16="http://schemas.microsoft.com/office/drawing/2014/main" val="3343830886"/>
                    </a:ext>
                  </a:extLst>
                </a:gridCol>
              </a:tblGrid>
              <a:tr h="432048">
                <a:tc rowSpan="2">
                  <a:txBody>
                    <a:bodyPr/>
                    <a:lstStyle/>
                    <a:p>
                      <a:pPr>
                        <a:lnSpc>
                          <a:spcPct val="106000"/>
                        </a:lnSpc>
                        <a:spcBef>
                          <a:spcPts val="200"/>
                        </a:spcBef>
                        <a:spcAft>
                          <a:spcPts val="200"/>
                        </a:spcAft>
                      </a:pPr>
                      <a:r>
                        <a:rPr lang="en-GB" sz="1600" kern="1200" dirty="0">
                          <a:effectLst/>
                          <a:latin typeface="Franklin Gothic Book" panose="020B0503020102020204" pitchFamily="34" charset="0"/>
                        </a:rPr>
                        <a:t>Food Consumption</a:t>
                      </a:r>
                      <a:endParaRPr lang="ka-GE" sz="1600" kern="100" dirty="0">
                        <a:effectLst/>
                        <a:latin typeface="Calibri" panose="020F0502020204030204" pitchFamily="34" charset="0"/>
                        <a:ea typeface="Times New Roman" panose="02020603050405020304" pitchFamily="18" charset="0"/>
                      </a:endParaRPr>
                    </a:p>
                  </a:txBody>
                  <a:tcPr marL="68580" marR="68580" marT="0" marB="0" anchor="ctr"/>
                </a:tc>
                <a:tc gridSpan="3">
                  <a:txBody>
                    <a:bodyPr/>
                    <a:lstStyle/>
                    <a:p>
                      <a:pPr algn="ctr">
                        <a:lnSpc>
                          <a:spcPct val="107000"/>
                        </a:lnSpc>
                        <a:spcBef>
                          <a:spcPts val="600"/>
                        </a:spcBef>
                        <a:spcAft>
                          <a:spcPts val="600"/>
                        </a:spcAft>
                      </a:pPr>
                      <a:r>
                        <a:rPr lang="en-GB" sz="1600" kern="1200" dirty="0">
                          <a:effectLst/>
                          <a:latin typeface="Franklin Gothic Book" panose="020B0503020102020204" pitchFamily="34" charset="0"/>
                        </a:rPr>
                        <a:t>Consumption</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ka-GE"/>
                    </a:p>
                  </a:txBody>
                  <a:tcPr/>
                </a:tc>
                <a:tc hMerge="1">
                  <a:txBody>
                    <a:bodyPr/>
                    <a:lstStyle/>
                    <a:p>
                      <a:endParaRPr lang="ka-GE"/>
                    </a:p>
                  </a:txBody>
                  <a:tcPr/>
                </a:tc>
                <a:tc gridSpan="3">
                  <a:txBody>
                    <a:bodyPr/>
                    <a:lstStyle/>
                    <a:p>
                      <a:pPr algn="ctr">
                        <a:lnSpc>
                          <a:spcPct val="107000"/>
                        </a:lnSpc>
                        <a:spcBef>
                          <a:spcPts val="600"/>
                        </a:spcBef>
                        <a:spcAft>
                          <a:spcPts val="600"/>
                        </a:spcAft>
                      </a:pPr>
                      <a:r>
                        <a:rPr lang="en-GB" sz="1600" kern="1200">
                          <a:effectLst/>
                          <a:latin typeface="Franklin Gothic Book" panose="020B0503020102020204" pitchFamily="34" charset="0"/>
                        </a:rPr>
                        <a:t>Waste</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1438706900"/>
                  </a:ext>
                </a:extLst>
              </a:tr>
              <a:tr h="649003">
                <a:tc vMerge="1">
                  <a:txBody>
                    <a:bodyPr/>
                    <a:lstStyle/>
                    <a:p>
                      <a:endParaRPr lang="ka-GE"/>
                    </a:p>
                  </a:txBody>
                  <a:tcPr/>
                </a:tc>
                <a:tc>
                  <a:txBody>
                    <a:bodyPr/>
                    <a:lstStyle/>
                    <a:p>
                      <a:pPr algn="ctr">
                        <a:lnSpc>
                          <a:spcPct val="107000"/>
                        </a:lnSpc>
                        <a:spcAft>
                          <a:spcPts val="0"/>
                        </a:spcAft>
                      </a:pPr>
                      <a:r>
                        <a:rPr lang="en-GB" sz="1600" kern="1200" dirty="0">
                          <a:effectLst/>
                          <a:latin typeface="Franklin Gothic Book" panose="020B0503020102020204" pitchFamily="34" charset="0"/>
                        </a:rPr>
                        <a:t>Total</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kern="1200" dirty="0">
                          <a:effectLst/>
                          <a:latin typeface="Franklin Gothic Book" panose="020B0503020102020204" pitchFamily="34" charset="0"/>
                        </a:rPr>
                        <a:t>Tourism related, 22.44%</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n-GB" sz="1600" kern="1200" dirty="0">
                          <a:effectLst/>
                          <a:latin typeface="Franklin Gothic Book" panose="020B0503020102020204" pitchFamily="34" charset="0"/>
                        </a:rPr>
                        <a:t>Household, 77.56%</a:t>
                      </a:r>
                      <a:endParaRPr lang="ka-GE" sz="1600" kern="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kern="1200" dirty="0">
                          <a:effectLst/>
                          <a:latin typeface="Franklin Gothic Book" panose="020B0503020102020204" pitchFamily="34" charset="0"/>
                        </a:rPr>
                        <a:t>Total</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n-GB" sz="1600" kern="1200" dirty="0">
                          <a:effectLst/>
                          <a:latin typeface="Franklin Gothic Book" panose="020B0503020102020204" pitchFamily="34" charset="0"/>
                        </a:rPr>
                        <a:t>Tourism related, 22.44%</a:t>
                      </a:r>
                      <a:endParaRPr lang="ka-GE" sz="1600" kern="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ct val="106000"/>
                        </a:lnSpc>
                        <a:spcAft>
                          <a:spcPts val="0"/>
                        </a:spcAft>
                      </a:pPr>
                      <a:r>
                        <a:rPr lang="en-GB" sz="1600" kern="1200" dirty="0">
                          <a:effectLst/>
                          <a:latin typeface="Franklin Gothic Book" panose="020B0503020102020204" pitchFamily="34" charset="0"/>
                        </a:rPr>
                        <a:t>Household, 77.56%</a:t>
                      </a:r>
                      <a:endParaRPr lang="ka-GE" sz="1600" kern="1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383062064"/>
                  </a:ext>
                </a:extLst>
              </a:tr>
              <a:tr h="560290">
                <a:tc>
                  <a:txBody>
                    <a:bodyPr/>
                    <a:lstStyle/>
                    <a:p>
                      <a:pPr>
                        <a:lnSpc>
                          <a:spcPct val="107000"/>
                        </a:lnSpc>
                        <a:spcBef>
                          <a:spcPts val="600"/>
                        </a:spcBef>
                        <a:spcAft>
                          <a:spcPts val="600"/>
                        </a:spcAft>
                      </a:pPr>
                      <a:r>
                        <a:rPr lang="en-GB" sz="1600" kern="1200" dirty="0">
                          <a:effectLst/>
                          <a:latin typeface="Franklin Gothic Book" panose="020B0503020102020204" pitchFamily="34" charset="0"/>
                        </a:rPr>
                        <a:t>Food</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kern="1200">
                          <a:effectLst/>
                          <a:latin typeface="Franklin Gothic Book" panose="020B0503020102020204" pitchFamily="34" charset="0"/>
                        </a:rPr>
                        <a:t>2,854,437</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kern="1200" dirty="0">
                          <a:effectLst/>
                          <a:latin typeface="Franklin Gothic Book" panose="020B0503020102020204" pitchFamily="34" charset="0"/>
                        </a:rPr>
                        <a:t>640,536</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kern="1200" dirty="0">
                          <a:effectLst/>
                          <a:latin typeface="Franklin Gothic Book" panose="020B0503020102020204" pitchFamily="34" charset="0"/>
                        </a:rPr>
                        <a:t>2,213,901</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kern="1200">
                          <a:effectLst/>
                          <a:latin typeface="Franklin Gothic Book" panose="020B0503020102020204" pitchFamily="34" charset="0"/>
                        </a:rPr>
                        <a:t>450,000</a:t>
                      </a:r>
                      <a:endParaRPr lang="ka-G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kern="1200" dirty="0">
                          <a:effectLst/>
                          <a:latin typeface="Franklin Gothic Book" panose="020B0503020102020204" pitchFamily="34" charset="0"/>
                        </a:rPr>
                        <a:t>100,980</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kern="1200" dirty="0">
                          <a:effectLst/>
                          <a:latin typeface="Franklin Gothic Book" panose="020B0503020102020204" pitchFamily="34" charset="0"/>
                        </a:rPr>
                        <a:t>349,020</a:t>
                      </a:r>
                      <a:endParaRPr lang="ka-G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0550958"/>
                  </a:ext>
                </a:extLst>
              </a:tr>
            </a:tbl>
          </a:graphicData>
        </a:graphic>
      </p:graphicFrame>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5143" y="4340007"/>
            <a:ext cx="4463058" cy="2509612"/>
          </a:xfrm>
          <a:prstGeom prst="rect">
            <a:avLst/>
          </a:prstGeom>
        </p:spPr>
      </p:pic>
    </p:spTree>
    <p:extLst>
      <p:ext uri="{BB962C8B-B14F-4D97-AF65-F5344CB8AC3E}">
        <p14:creationId xmlns:p14="http://schemas.microsoft.com/office/powerpoint/2010/main" val="899561482"/>
      </p:ext>
    </p:extLst>
  </p:cSld>
  <p:clrMapOvr>
    <a:masterClrMapping/>
  </p:clrMapOvr>
  <p:transition spd="med">
    <p:spli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F902ED-22FC-40B2-B54F-8E26909B0D80}"/>
              </a:ext>
            </a:extLst>
          </p:cNvPr>
          <p:cNvSpPr>
            <a:spLocks noGrp="1"/>
          </p:cNvSpPr>
          <p:nvPr>
            <p:ph idx="1"/>
          </p:nvPr>
        </p:nvSpPr>
        <p:spPr>
          <a:xfrm>
            <a:off x="323528" y="742898"/>
            <a:ext cx="6474990" cy="4093916"/>
          </a:xfrm>
        </p:spPr>
        <p:txBody>
          <a:bodyPr/>
          <a:lstStyle/>
          <a:p>
            <a:pPr>
              <a:buFont typeface="Franklin Gothic Book" panose="020B0503020102020204" pitchFamily="34" charset="0"/>
              <a:buChar char="►"/>
            </a:pPr>
            <a:r>
              <a:rPr lang="en-GB" sz="1600" b="1" dirty="0"/>
              <a:t>Gaps</a:t>
            </a:r>
            <a:endParaRPr lang="ka-GE" sz="1600" b="1" dirty="0"/>
          </a:p>
          <a:p>
            <a:r>
              <a:rPr lang="en-GB" sz="1600" dirty="0"/>
              <a:t>In general, food waste (food and associated inedible parts removed from the human food supply chain) is the main type of waste generated in sectors of economy, such as accommodation and food services. </a:t>
            </a:r>
            <a:endParaRPr lang="en-GB" sz="1600" dirty="0" smtClean="0"/>
          </a:p>
          <a:p>
            <a:r>
              <a:rPr lang="en-GB" sz="1600" dirty="0" smtClean="0"/>
              <a:t>Another </a:t>
            </a:r>
            <a:r>
              <a:rPr lang="en-GB" sz="1600" dirty="0"/>
              <a:t>important type of waste generated in this sector is packaging (plastic and glass bottles and other packaging wastes). </a:t>
            </a:r>
            <a:endParaRPr lang="en-GB" sz="1600" dirty="0" smtClean="0"/>
          </a:p>
          <a:p>
            <a:r>
              <a:rPr lang="en-GB" sz="1600" dirty="0" smtClean="0"/>
              <a:t>At </a:t>
            </a:r>
            <a:r>
              <a:rPr lang="en-GB" sz="1600" dirty="0"/>
              <a:t>present most part of food waste is disposed at the </a:t>
            </a:r>
            <a:r>
              <a:rPr lang="en-GB" sz="1600" dirty="0" smtClean="0"/>
              <a:t>landfills: </a:t>
            </a:r>
            <a:endParaRPr lang="ka-GE" sz="1600" dirty="0">
              <a:latin typeface="Sylfaen" panose="010A0502050306030303" pitchFamily="18" charset="0"/>
            </a:endParaRPr>
          </a:p>
          <a:p>
            <a:pPr lvl="1"/>
            <a:r>
              <a:rPr lang="en-GB" sz="1600" dirty="0"/>
              <a:t>Separation of organic wastes and recycling is very poor. </a:t>
            </a:r>
            <a:endParaRPr lang="en-GB" sz="1600" dirty="0" smtClean="0"/>
          </a:p>
          <a:p>
            <a:pPr lvl="1"/>
            <a:r>
              <a:rPr lang="en-GB" sz="1600" dirty="0" smtClean="0"/>
              <a:t>There </a:t>
            </a:r>
            <a:r>
              <a:rPr lang="en-GB" sz="1600" dirty="0"/>
              <a:t>is no practice of donating edible food remains. </a:t>
            </a:r>
            <a:endParaRPr lang="en-GB" sz="1600" dirty="0" smtClean="0"/>
          </a:p>
          <a:p>
            <a:pPr lvl="1"/>
            <a:r>
              <a:rPr lang="en-GB" sz="1600" dirty="0" smtClean="0"/>
              <a:t>Part </a:t>
            </a:r>
            <a:r>
              <a:rPr lang="en-GB" sz="1600" dirty="0"/>
              <a:t>of the returned expired products are used by the farms for feeding animals. </a:t>
            </a:r>
            <a:endParaRPr lang="en-GB" sz="1600" dirty="0" smtClean="0"/>
          </a:p>
          <a:p>
            <a:pPr lvl="1"/>
            <a:r>
              <a:rPr lang="en-GB" sz="1600" dirty="0" smtClean="0"/>
              <a:t>Only </a:t>
            </a:r>
            <a:r>
              <a:rPr lang="en-GB" sz="1600" dirty="0"/>
              <a:t>PET and glass bottles are to some extent separated and recycled. However, the share of recycled waste is small: total 180 900 tons of plastic products were manufactured and imported in Georgia in 2020. The analysis shows that 93% of these (i.e. 168 300 ton) becomes waste, and the recycling volume does not exceed 7% for plastic. In Georgia, 26 companies work on plastic recycling, and 15 of them produces intermediate products (shredded plastics, granulated plastics).</a:t>
            </a:r>
            <a:endParaRPr lang="ka-GE" sz="1600" dirty="0">
              <a:latin typeface="Sylfaen" panose="010A0502050306030303" pitchFamily="18" charset="0"/>
            </a:endParaRPr>
          </a:p>
          <a:p>
            <a:endParaRPr lang="ka-GE" dirty="0"/>
          </a:p>
        </p:txBody>
      </p:sp>
      <p:sp>
        <p:nvSpPr>
          <p:cNvPr id="3" name="Title 2">
            <a:extLst>
              <a:ext uri="{FF2B5EF4-FFF2-40B4-BE49-F238E27FC236}">
                <a16:creationId xmlns:a16="http://schemas.microsoft.com/office/drawing/2014/main" id="{ED6BF2BB-961D-40EA-A828-B16DC4D1F809}"/>
              </a:ext>
            </a:extLst>
          </p:cNvPr>
          <p:cNvSpPr>
            <a:spLocks noGrp="1"/>
          </p:cNvSpPr>
          <p:nvPr>
            <p:ph type="ctrTitle"/>
          </p:nvPr>
        </p:nvSpPr>
        <p:spPr>
          <a:xfrm>
            <a:off x="0" y="0"/>
            <a:ext cx="9144000" cy="775243"/>
          </a:xfrm>
        </p:spPr>
        <p:txBody>
          <a:bodyPr lIns="365760" tIns="0"/>
          <a:lstStyle/>
          <a:p>
            <a:pPr algn="l"/>
            <a:r>
              <a:rPr lang="en-US" sz="3200" dirty="0"/>
              <a:t>3.6  Tourism, accommodation and food service activities</a:t>
            </a:r>
            <a:endParaRPr lang="ka-GE" sz="3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210157" y="2503419"/>
            <a:ext cx="3530166" cy="2353444"/>
          </a:xfrm>
          <a:prstGeom prst="rect">
            <a:avLst/>
          </a:prstGeom>
        </p:spPr>
      </p:pic>
    </p:spTree>
    <p:extLst>
      <p:ext uri="{BB962C8B-B14F-4D97-AF65-F5344CB8AC3E}">
        <p14:creationId xmlns:p14="http://schemas.microsoft.com/office/powerpoint/2010/main" val="1423339101"/>
      </p:ext>
    </p:extLst>
  </p:cSld>
  <p:clrMapOvr>
    <a:masterClrMapping/>
  </p:clrMapOvr>
  <p:transition spd="med">
    <p:spli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6EA48-84C1-4D07-8D4F-F2481C7858C0}"/>
              </a:ext>
            </a:extLst>
          </p:cNvPr>
          <p:cNvSpPr>
            <a:spLocks noGrp="1"/>
          </p:cNvSpPr>
          <p:nvPr>
            <p:ph idx="1"/>
          </p:nvPr>
        </p:nvSpPr>
        <p:spPr>
          <a:xfrm>
            <a:off x="395536" y="1340769"/>
            <a:ext cx="5688632" cy="3960440"/>
          </a:xfrm>
        </p:spPr>
        <p:txBody>
          <a:bodyPr/>
          <a:lstStyle/>
          <a:p>
            <a:pPr lvl="0">
              <a:buFont typeface="Franklin Gothic Book" panose="020B0503020102020204" pitchFamily="34" charset="0"/>
              <a:buChar char="►"/>
            </a:pPr>
            <a:r>
              <a:rPr lang="en-US" sz="1600" b="1" dirty="0" smtClean="0"/>
              <a:t>Recommended Actions</a:t>
            </a:r>
            <a:endParaRPr lang="en-GB" sz="1600" b="1" dirty="0" smtClean="0"/>
          </a:p>
          <a:p>
            <a:pPr lvl="0"/>
            <a:r>
              <a:rPr lang="en-GB" sz="1600" dirty="0" smtClean="0"/>
              <a:t>Further </a:t>
            </a:r>
            <a:r>
              <a:rPr lang="en-GB" sz="1600" dirty="0"/>
              <a:t>development and implementation of the EPR regulations or similar binding regulations (packaging, forestry and wood production; food and animal husbandry wastes; construction waste; etc.);</a:t>
            </a:r>
            <a:endParaRPr lang="ka-GE" sz="1600" dirty="0">
              <a:latin typeface="Sylfaen" panose="010A0502050306030303" pitchFamily="18" charset="0"/>
            </a:endParaRPr>
          </a:p>
          <a:p>
            <a:pPr lvl="0"/>
            <a:r>
              <a:rPr lang="en-GB" sz="1600" dirty="0"/>
              <a:t>Development of the strategy, action plan and regulations for managing wood industry wastes, food and animal husbandry wastes</a:t>
            </a:r>
            <a:endParaRPr lang="ka-GE" sz="1600" dirty="0">
              <a:latin typeface="Sylfaen" panose="010A0502050306030303" pitchFamily="18" charset="0"/>
            </a:endParaRPr>
          </a:p>
          <a:p>
            <a:pPr lvl="0"/>
            <a:r>
              <a:rPr lang="en-GB" sz="1600" dirty="0"/>
              <a:t>Implement the law “On Food Losses, Food Waste Reduction and Donation". </a:t>
            </a:r>
            <a:endParaRPr lang="ka-GE" sz="1600" dirty="0">
              <a:latin typeface="Sylfaen" panose="010A0502050306030303" pitchFamily="18" charset="0"/>
            </a:endParaRPr>
          </a:p>
          <a:p>
            <a:pPr lvl="0"/>
            <a:r>
              <a:rPr lang="en-GB" sz="1600" dirty="0"/>
              <a:t>Implement the provisions of the “Donation” law, support creation of the charity organizations engaged in food redistribution and donation</a:t>
            </a:r>
            <a:endParaRPr lang="ka-GE" sz="1600" dirty="0">
              <a:latin typeface="Sylfaen" panose="010A0502050306030303" pitchFamily="18" charset="0"/>
            </a:endParaRPr>
          </a:p>
          <a:p>
            <a:pPr lvl="0"/>
            <a:r>
              <a:rPr lang="en-GB" sz="1600" dirty="0"/>
              <a:t>Create a regulatory framework that supports and incentivizes CE activities, in particular, collection and recycling of the wastes. </a:t>
            </a:r>
            <a:endParaRPr lang="ka-GE" sz="1600" dirty="0">
              <a:latin typeface="Sylfaen" panose="010A0502050306030303" pitchFamily="18" charset="0"/>
            </a:endParaRPr>
          </a:p>
          <a:p>
            <a:endParaRPr lang="ka-GE" dirty="0"/>
          </a:p>
        </p:txBody>
      </p:sp>
      <p:sp>
        <p:nvSpPr>
          <p:cNvPr id="3" name="Title 2">
            <a:extLst>
              <a:ext uri="{FF2B5EF4-FFF2-40B4-BE49-F238E27FC236}">
                <a16:creationId xmlns:a16="http://schemas.microsoft.com/office/drawing/2014/main" id="{1EB5C8A7-E7D3-45C8-BBB6-5606066706FD}"/>
              </a:ext>
            </a:extLst>
          </p:cNvPr>
          <p:cNvSpPr>
            <a:spLocks noGrp="1"/>
          </p:cNvSpPr>
          <p:nvPr>
            <p:ph type="ctrTitle"/>
          </p:nvPr>
        </p:nvSpPr>
        <p:spPr>
          <a:xfrm>
            <a:off x="0" y="0"/>
            <a:ext cx="9144000" cy="775243"/>
          </a:xfrm>
        </p:spPr>
        <p:txBody>
          <a:bodyPr lIns="365760" tIns="0"/>
          <a:lstStyle/>
          <a:p>
            <a:pPr algn="l"/>
            <a:r>
              <a:rPr lang="en-US" sz="3200" dirty="0"/>
              <a:t>3.7 Actions aimed to reconcile gaps for Cluster 3 and timeline</a:t>
            </a:r>
            <a:endParaRPr lang="ka-GE"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9419" y="2420888"/>
            <a:ext cx="2484582" cy="2520280"/>
          </a:xfrm>
          <a:prstGeom prst="rect">
            <a:avLst/>
          </a:prstGeom>
        </p:spPr>
      </p:pic>
    </p:spTree>
    <p:extLst>
      <p:ext uri="{BB962C8B-B14F-4D97-AF65-F5344CB8AC3E}">
        <p14:creationId xmlns:p14="http://schemas.microsoft.com/office/powerpoint/2010/main" val="94093203"/>
      </p:ext>
    </p:extLst>
  </p:cSld>
  <p:clrMapOvr>
    <a:masterClrMapping/>
  </p:clrMapOvr>
  <p:transition spd="med">
    <p:spli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264A2-AD11-42EB-8ACE-F69459234865}"/>
              </a:ext>
            </a:extLst>
          </p:cNvPr>
          <p:cNvSpPr>
            <a:spLocks noGrp="1"/>
          </p:cNvSpPr>
          <p:nvPr>
            <p:ph idx="1"/>
          </p:nvPr>
        </p:nvSpPr>
        <p:spPr>
          <a:xfrm>
            <a:off x="395536" y="1340768"/>
            <a:ext cx="5472608" cy="5040559"/>
          </a:xfrm>
        </p:spPr>
        <p:txBody>
          <a:bodyPr/>
          <a:lstStyle/>
          <a:p>
            <a:pPr>
              <a:buFont typeface="Franklin Gothic Book" panose="020B0503020102020204" pitchFamily="34" charset="0"/>
              <a:buChar char="►"/>
            </a:pPr>
            <a:r>
              <a:rPr lang="en-GB" sz="1600" b="1" dirty="0"/>
              <a:t>Short term actions:</a:t>
            </a:r>
            <a:endParaRPr lang="ka-GE" sz="1600" b="1" dirty="0"/>
          </a:p>
          <a:p>
            <a:pPr lvl="0"/>
            <a:r>
              <a:rPr lang="en-GB" sz="1600" dirty="0"/>
              <a:t>Develop technical standards and accountability standards to estimate circularity degree of the companies; Develop and implement Ecolabeling schemes</a:t>
            </a:r>
            <a:endParaRPr lang="ka-GE" sz="1600" dirty="0">
              <a:latin typeface="Sylfaen" panose="010A0502050306030303" pitchFamily="18" charset="0"/>
            </a:endParaRPr>
          </a:p>
          <a:p>
            <a:pPr lvl="0"/>
            <a:r>
              <a:rPr lang="en-GB" sz="1600" dirty="0"/>
              <a:t>Develop technological and business consulting capacity and business incubators to assist commercial companies and community associations in developing waste recycling projects</a:t>
            </a:r>
            <a:endParaRPr lang="ka-GE" sz="1600" dirty="0">
              <a:latin typeface="Sylfaen" panose="010A0502050306030303" pitchFamily="18" charset="0"/>
            </a:endParaRPr>
          </a:p>
          <a:p>
            <a:pPr lvl="0"/>
            <a:r>
              <a:rPr lang="en-GB" sz="1600" dirty="0"/>
              <a:t>Work with businesses to increase circular awareness. Implement Awareness </a:t>
            </a:r>
            <a:r>
              <a:rPr lang="en-GB" sz="1600" dirty="0" err="1"/>
              <a:t>programms</a:t>
            </a:r>
            <a:endParaRPr lang="ka-GE" sz="1600" dirty="0">
              <a:latin typeface="Sylfaen" panose="010A0502050306030303" pitchFamily="18" charset="0"/>
            </a:endParaRPr>
          </a:p>
          <a:p>
            <a:pPr lvl="0"/>
            <a:r>
              <a:rPr lang="en-GB" sz="1600" dirty="0"/>
              <a:t>develop inert waste disposal facilities and a proper system for managing inert waste collection and disposal</a:t>
            </a:r>
            <a:endParaRPr lang="ka-GE" sz="1600" dirty="0">
              <a:latin typeface="Sylfaen" panose="010A0502050306030303" pitchFamily="18" charset="0"/>
            </a:endParaRPr>
          </a:p>
          <a:p>
            <a:pPr lvl="0"/>
            <a:r>
              <a:rPr lang="en-GB" sz="1600" dirty="0"/>
              <a:t>elaborate regulations and financial mechanisms motivating the constructing companies and waste operators to develop inert waste recycling </a:t>
            </a:r>
            <a:r>
              <a:rPr lang="en-GB" sz="1600" dirty="0" smtClean="0"/>
              <a:t>enterprises</a:t>
            </a:r>
            <a:endParaRPr lang="ka-GE" sz="1600" dirty="0">
              <a:latin typeface="Sylfaen" panose="010A0502050306030303" pitchFamily="18" charset="0"/>
            </a:endParaRPr>
          </a:p>
        </p:txBody>
      </p:sp>
      <p:sp>
        <p:nvSpPr>
          <p:cNvPr id="3" name="Title 2">
            <a:extLst>
              <a:ext uri="{FF2B5EF4-FFF2-40B4-BE49-F238E27FC236}">
                <a16:creationId xmlns:a16="http://schemas.microsoft.com/office/drawing/2014/main" id="{E40C55A4-363F-4166-A30D-96974EF8BAEC}"/>
              </a:ext>
            </a:extLst>
          </p:cNvPr>
          <p:cNvSpPr>
            <a:spLocks noGrp="1"/>
          </p:cNvSpPr>
          <p:nvPr>
            <p:ph type="ctrTitle"/>
          </p:nvPr>
        </p:nvSpPr>
        <p:spPr>
          <a:xfrm>
            <a:off x="0" y="0"/>
            <a:ext cx="9144000" cy="775243"/>
          </a:xfrm>
        </p:spPr>
        <p:txBody>
          <a:bodyPr lIns="365760" tIns="0"/>
          <a:lstStyle/>
          <a:p>
            <a:pPr algn="l"/>
            <a:r>
              <a:rPr lang="en-US" sz="3200" dirty="0"/>
              <a:t>3.7 Actions aimed to reconcile gaps for Cluster 3 and timeline</a:t>
            </a:r>
            <a:endParaRPr lang="ka-GE" sz="32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52277" y="2564904"/>
            <a:ext cx="2987824" cy="2598108"/>
          </a:xfrm>
          <a:prstGeom prst="rect">
            <a:avLst/>
          </a:prstGeom>
        </p:spPr>
      </p:pic>
    </p:spTree>
    <p:extLst>
      <p:ext uri="{BB962C8B-B14F-4D97-AF65-F5344CB8AC3E}">
        <p14:creationId xmlns:p14="http://schemas.microsoft.com/office/powerpoint/2010/main" val="1811958460"/>
      </p:ext>
    </p:extLst>
  </p:cSld>
  <p:clrMapOvr>
    <a:masterClrMapping/>
  </p:clrMapOvr>
  <p:transition spd="med">
    <p:spli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63254" y="2780928"/>
            <a:ext cx="2857500" cy="2419350"/>
          </a:xfrm>
          <a:prstGeom prst="rect">
            <a:avLst/>
          </a:prstGeom>
        </p:spPr>
      </p:pic>
      <p:sp>
        <p:nvSpPr>
          <p:cNvPr id="2" name="Content Placeholder 1">
            <a:extLst>
              <a:ext uri="{FF2B5EF4-FFF2-40B4-BE49-F238E27FC236}">
                <a16:creationId xmlns:a16="http://schemas.microsoft.com/office/drawing/2014/main" id="{76861A75-5E3F-427C-965D-AC828E00CEDC}"/>
              </a:ext>
            </a:extLst>
          </p:cNvPr>
          <p:cNvSpPr>
            <a:spLocks noGrp="1"/>
          </p:cNvSpPr>
          <p:nvPr>
            <p:ph idx="1"/>
          </p:nvPr>
        </p:nvSpPr>
        <p:spPr>
          <a:xfrm>
            <a:off x="323528" y="1079549"/>
            <a:ext cx="6552728" cy="5822108"/>
          </a:xfrm>
        </p:spPr>
        <p:txBody>
          <a:bodyPr/>
          <a:lstStyle/>
          <a:p>
            <a:pPr>
              <a:buFont typeface="Franklin Gothic Book" panose="020B0503020102020204" pitchFamily="34" charset="0"/>
              <a:buChar char="►"/>
            </a:pPr>
            <a:r>
              <a:rPr lang="en-GB" sz="1600" b="1" dirty="0"/>
              <a:t>Mid-term and long-term actions:</a:t>
            </a:r>
            <a:endParaRPr lang="ka-GE" sz="1600" b="1" dirty="0"/>
          </a:p>
          <a:p>
            <a:pPr lvl="0"/>
            <a:r>
              <a:rPr lang="en-GB" sz="1600" dirty="0"/>
              <a:t>Propose and Participate in development of the international platforms for better engagement of all participants of the production/consumption chain (producers, exporters, importers, distributors, end users) in the EPR process</a:t>
            </a:r>
            <a:endParaRPr lang="ka-GE" sz="1600" dirty="0"/>
          </a:p>
          <a:p>
            <a:pPr lvl="0"/>
            <a:r>
              <a:rPr lang="en-GB" sz="1600" dirty="0"/>
              <a:t>Further implement and implementation of the binding EPR regulations (packaging, forestry and wood production; etc.) or develop similar regulations;</a:t>
            </a:r>
            <a:endParaRPr lang="ka-GE" sz="1600" dirty="0"/>
          </a:p>
          <a:p>
            <a:pPr lvl="0"/>
            <a:r>
              <a:rPr lang="en-GB" sz="1600" dirty="0"/>
              <a:t>Further develop and improve a regulatory framework that supports and incentivizes CE</a:t>
            </a:r>
            <a:endParaRPr lang="ka-GE" sz="1600" dirty="0"/>
          </a:p>
          <a:p>
            <a:pPr lvl="0"/>
            <a:r>
              <a:rPr lang="en-GB" sz="1600" dirty="0"/>
              <a:t>Embed accountability standards to estimate circularity degree of the companies; Develop and implement </a:t>
            </a:r>
            <a:r>
              <a:rPr lang="en-GB" sz="1600" dirty="0" err="1"/>
              <a:t>Ecolabling</a:t>
            </a:r>
            <a:r>
              <a:rPr lang="en-GB" sz="1600" dirty="0"/>
              <a:t> schemes</a:t>
            </a:r>
            <a:endParaRPr lang="ka-GE" sz="1600" dirty="0"/>
          </a:p>
          <a:p>
            <a:pPr lvl="0"/>
            <a:r>
              <a:rPr lang="en-GB" sz="1600" dirty="0"/>
              <a:t>Develop technological and business consulting capacity and business incubators to assist companies in developing waste recycling</a:t>
            </a:r>
            <a:endParaRPr lang="ka-GE" sz="1600" dirty="0"/>
          </a:p>
          <a:p>
            <a:r>
              <a:rPr lang="en-GB" sz="1600" dirty="0"/>
              <a:t>Target for 5-year program: During the 5 years it is possible to achieve recycling of the 10% of the annually produced agricultural wastes.</a:t>
            </a:r>
            <a:endParaRPr lang="ka-GE" sz="1600" dirty="0"/>
          </a:p>
        </p:txBody>
      </p:sp>
      <p:sp>
        <p:nvSpPr>
          <p:cNvPr id="3" name="Title 2">
            <a:extLst>
              <a:ext uri="{FF2B5EF4-FFF2-40B4-BE49-F238E27FC236}">
                <a16:creationId xmlns:a16="http://schemas.microsoft.com/office/drawing/2014/main" id="{9753ECF2-DAF4-4B19-905B-6B182E553201}"/>
              </a:ext>
            </a:extLst>
          </p:cNvPr>
          <p:cNvSpPr>
            <a:spLocks noGrp="1"/>
          </p:cNvSpPr>
          <p:nvPr>
            <p:ph type="ctrTitle"/>
          </p:nvPr>
        </p:nvSpPr>
        <p:spPr>
          <a:xfrm>
            <a:off x="0" y="0"/>
            <a:ext cx="9144000" cy="775243"/>
          </a:xfrm>
        </p:spPr>
        <p:txBody>
          <a:bodyPr lIns="365760" tIns="0"/>
          <a:lstStyle/>
          <a:p>
            <a:pPr algn="l"/>
            <a:r>
              <a:rPr lang="en-US" sz="3200" dirty="0"/>
              <a:t>3.7 Actions aimed to reconcile gaps for Cluster 3 and timeline</a:t>
            </a:r>
            <a:endParaRPr lang="ka-GE" sz="3200" dirty="0"/>
          </a:p>
        </p:txBody>
      </p:sp>
    </p:spTree>
    <p:extLst>
      <p:ext uri="{BB962C8B-B14F-4D97-AF65-F5344CB8AC3E}">
        <p14:creationId xmlns:p14="http://schemas.microsoft.com/office/powerpoint/2010/main" val="540738447"/>
      </p:ext>
    </p:extLst>
  </p:cSld>
  <p:clrMapOvr>
    <a:masterClrMapping/>
  </p:clrMapOvr>
  <p:transition spd="med">
    <p:spli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D43D25-96D6-4957-BFAF-7CB312EDB56A}"/>
              </a:ext>
            </a:extLst>
          </p:cNvPr>
          <p:cNvSpPr>
            <a:spLocks noGrp="1"/>
          </p:cNvSpPr>
          <p:nvPr>
            <p:ph idx="1"/>
          </p:nvPr>
        </p:nvSpPr>
        <p:spPr>
          <a:xfrm>
            <a:off x="457186" y="1340768"/>
            <a:ext cx="8291277" cy="5030021"/>
          </a:xfrm>
        </p:spPr>
        <p:txBody>
          <a:bodyPr/>
          <a:lstStyle/>
          <a:p>
            <a:pPr>
              <a:buFont typeface="Franklin Gothic Book" panose="020B0503020102020204" pitchFamily="34" charset="0"/>
              <a:buChar char="►"/>
            </a:pPr>
            <a:r>
              <a:rPr lang="en-GB" sz="1600" b="1" dirty="0"/>
              <a:t>Entities responsible for the implementation of the </a:t>
            </a:r>
            <a:r>
              <a:rPr lang="en-GB" sz="1600" b="1" dirty="0" smtClean="0"/>
              <a:t>Proposed </a:t>
            </a:r>
            <a:r>
              <a:rPr lang="en-GB" sz="1600" b="1" dirty="0"/>
              <a:t>Actions</a:t>
            </a:r>
            <a:endParaRPr lang="ka-GE" sz="1600" b="1" dirty="0"/>
          </a:p>
          <a:p>
            <a:r>
              <a:rPr lang="en-GB" sz="1600" dirty="0" smtClean="0"/>
              <a:t>A </a:t>
            </a:r>
            <a:r>
              <a:rPr lang="en-GB" sz="1600" dirty="0"/>
              <a:t>wide range of private companies (small and medium-sized businesses, large businesses) engaged in agriculture and manufacture of food products; tourism sector, food services and accommodation; construction, wholesale and retail trade; and associations created by them. </a:t>
            </a:r>
            <a:endParaRPr lang="ka-GE" sz="1600" dirty="0"/>
          </a:p>
          <a:p>
            <a:r>
              <a:rPr lang="en-GB" sz="1600" dirty="0" smtClean="0"/>
              <a:t>As expanding </a:t>
            </a:r>
            <a:r>
              <a:rPr lang="en-GB" sz="1600" dirty="0"/>
              <a:t>EPR regulations or development and implementation of similar regulations is </a:t>
            </a:r>
            <a:r>
              <a:rPr lang="en-GB" sz="1600" dirty="0" smtClean="0"/>
              <a:t>recommended, PROs </a:t>
            </a:r>
            <a:r>
              <a:rPr lang="en-GB" sz="1600" dirty="0"/>
              <a:t>will play a prime role for Cluster 3</a:t>
            </a:r>
            <a:endParaRPr lang="ka-GE" sz="1600" dirty="0"/>
          </a:p>
          <a:p>
            <a:pPr marL="0" indent="0">
              <a:buNone/>
            </a:pPr>
            <a:r>
              <a:rPr lang="en-GB" sz="1600" dirty="0"/>
              <a:t>The Government can support businesses creating incentives for waste separation and recycling, while the key actors for recycling and reusing wastes are first of all large and medium size businesses and to certain extent also small size enterprises. </a:t>
            </a:r>
            <a:endParaRPr lang="ka-GE" sz="1600" dirty="0"/>
          </a:p>
          <a:p>
            <a:pPr>
              <a:buFont typeface="Franklin Gothic Book" panose="020B0503020102020204" pitchFamily="34" charset="0"/>
              <a:buChar char="►"/>
            </a:pPr>
            <a:r>
              <a:rPr lang="en-GB" sz="1600" b="1" dirty="0"/>
              <a:t>Supporting organizations:</a:t>
            </a:r>
            <a:endParaRPr lang="ka-GE" sz="1600" b="1" dirty="0"/>
          </a:p>
          <a:p>
            <a:pPr lvl="0"/>
            <a:r>
              <a:rPr lang="en-GB" sz="1600" dirty="0"/>
              <a:t>Ministry of Environmental Protection and Agriculture</a:t>
            </a:r>
            <a:endParaRPr lang="ka-GE" sz="1600" dirty="0"/>
          </a:p>
          <a:p>
            <a:pPr lvl="0"/>
            <a:r>
              <a:rPr lang="en-GB" sz="1600" dirty="0"/>
              <a:t>Ministry of Economy and Sustainable Development</a:t>
            </a:r>
            <a:endParaRPr lang="ka-GE" sz="1600" dirty="0"/>
          </a:p>
          <a:p>
            <a:pPr lvl="0"/>
            <a:r>
              <a:rPr lang="en-GB" sz="1600" dirty="0"/>
              <a:t>Governmental CE Commission</a:t>
            </a:r>
            <a:endParaRPr lang="ka-GE" sz="1600" dirty="0"/>
          </a:p>
        </p:txBody>
      </p:sp>
      <p:sp>
        <p:nvSpPr>
          <p:cNvPr id="3" name="Title 2">
            <a:extLst>
              <a:ext uri="{FF2B5EF4-FFF2-40B4-BE49-F238E27FC236}">
                <a16:creationId xmlns:a16="http://schemas.microsoft.com/office/drawing/2014/main" id="{C4442838-AB84-41BF-842C-6882B92DC3B6}"/>
              </a:ext>
            </a:extLst>
          </p:cNvPr>
          <p:cNvSpPr>
            <a:spLocks noGrp="1"/>
          </p:cNvSpPr>
          <p:nvPr>
            <p:ph type="ctrTitle"/>
          </p:nvPr>
        </p:nvSpPr>
        <p:spPr>
          <a:xfrm>
            <a:off x="107504" y="0"/>
            <a:ext cx="8589640" cy="908720"/>
          </a:xfrm>
        </p:spPr>
        <p:txBody>
          <a:bodyPr lIns="365760" tIns="0"/>
          <a:lstStyle/>
          <a:p>
            <a:pPr algn="l"/>
            <a:r>
              <a:rPr lang="en-US" sz="3200" dirty="0"/>
              <a:t>3.8 Entities responsible for the implementation of CE regulations and actions for Cluster 3</a:t>
            </a:r>
            <a:endParaRPr lang="ka-GE" sz="3200" dirty="0"/>
          </a:p>
        </p:txBody>
      </p:sp>
    </p:spTree>
    <p:extLst>
      <p:ext uri="{BB962C8B-B14F-4D97-AF65-F5344CB8AC3E}">
        <p14:creationId xmlns:p14="http://schemas.microsoft.com/office/powerpoint/2010/main" val="1509967691"/>
      </p:ext>
    </p:extLst>
  </p:cSld>
  <p:clrMapOvr>
    <a:masterClrMapping/>
  </p:clrMapOvr>
  <p:transition spd="med">
    <p:spli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576166-78A2-4FAD-8C1A-1DD02B0CC0F5}"/>
              </a:ext>
            </a:extLst>
          </p:cNvPr>
          <p:cNvSpPr>
            <a:spLocks noGrp="1"/>
          </p:cNvSpPr>
          <p:nvPr>
            <p:ph idx="1"/>
          </p:nvPr>
        </p:nvSpPr>
        <p:spPr>
          <a:xfrm>
            <a:off x="323528" y="1124744"/>
            <a:ext cx="6552728" cy="5472608"/>
          </a:xfrm>
        </p:spPr>
        <p:txBody>
          <a:bodyPr/>
          <a:lstStyle/>
          <a:p>
            <a:r>
              <a:rPr lang="en-GB" sz="1600" dirty="0"/>
              <a:t>Economic viability is conditional: The planned activities need significant initial investments. In most cases, the planned activities are not associated with the additional incomes sufficient for covering related expenses. In such cases the PROs are sustained through service fees paid by the waste producers (polluters) and income generated through waste recycling is just an additional income source. PROs and other entities created under the EPR or similar binding regulations are not viewed as self-sustainable economically. Income generated by the waste recycling and production of new products out of the separated waste streams will not cover total expenses. </a:t>
            </a:r>
            <a:endParaRPr lang="ka-GE" sz="1600" dirty="0">
              <a:latin typeface="Sylfaen" panose="010A0502050306030303" pitchFamily="18" charset="0"/>
            </a:endParaRPr>
          </a:p>
          <a:p>
            <a:r>
              <a:rPr lang="en-GB" sz="1600" dirty="0"/>
              <a:t>The main financial principle for operations of the waste collecting and processing entities is subsidies and fees paid by the waste producers under the EPR regulations. The waste management organisations (PROs etc.) get the major part of their income for providing waste management services to different producers. The income generated through manufacture of new products from the waste is considered as the additional income, but not the basic.</a:t>
            </a:r>
            <a:endParaRPr lang="ka-GE" sz="1600" dirty="0">
              <a:latin typeface="Sylfaen" panose="010A0502050306030303" pitchFamily="18" charset="0"/>
            </a:endParaRPr>
          </a:p>
          <a:p>
            <a:r>
              <a:rPr lang="en-GB" sz="1600" dirty="0"/>
              <a:t>In other particular cases, the waste recycling activities may become economically viable if supported by incentivizing regulations and financial mechanisms (taxes; investment grants etc</a:t>
            </a:r>
            <a:r>
              <a:rPr lang="en-GB" sz="1600" dirty="0" smtClean="0"/>
              <a:t>.)</a:t>
            </a:r>
            <a:endParaRPr lang="ka-GE" dirty="0"/>
          </a:p>
        </p:txBody>
      </p:sp>
      <p:sp>
        <p:nvSpPr>
          <p:cNvPr id="3" name="Title 2">
            <a:extLst>
              <a:ext uri="{FF2B5EF4-FFF2-40B4-BE49-F238E27FC236}">
                <a16:creationId xmlns:a16="http://schemas.microsoft.com/office/drawing/2014/main" id="{14F37380-9492-43CA-9F0A-C21616835AD4}"/>
              </a:ext>
            </a:extLst>
          </p:cNvPr>
          <p:cNvSpPr>
            <a:spLocks noGrp="1"/>
          </p:cNvSpPr>
          <p:nvPr>
            <p:ph type="ctrTitle"/>
          </p:nvPr>
        </p:nvSpPr>
        <p:spPr>
          <a:xfrm>
            <a:off x="0" y="0"/>
            <a:ext cx="9144000" cy="908720"/>
          </a:xfrm>
        </p:spPr>
        <p:txBody>
          <a:bodyPr lIns="365760" tIns="0"/>
          <a:lstStyle/>
          <a:p>
            <a:pPr algn="l"/>
            <a:r>
              <a:rPr lang="en-US" sz="3000" dirty="0"/>
              <a:t>3.9 </a:t>
            </a:r>
            <a:r>
              <a:rPr lang="en-GB" sz="3000" dirty="0"/>
              <a:t>Economical and financial viability of the proposed actions in long-term and scheme of the initial </a:t>
            </a:r>
            <a:r>
              <a:rPr lang="en-GB" sz="3000" dirty="0" smtClean="0"/>
              <a:t>investments</a:t>
            </a:r>
            <a:endParaRPr lang="ka-GE" sz="3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3406" y="2492896"/>
            <a:ext cx="2410594" cy="2410594"/>
          </a:xfrm>
          <a:prstGeom prst="rect">
            <a:avLst/>
          </a:prstGeom>
        </p:spPr>
      </p:pic>
    </p:spTree>
    <p:extLst>
      <p:ext uri="{BB962C8B-B14F-4D97-AF65-F5344CB8AC3E}">
        <p14:creationId xmlns:p14="http://schemas.microsoft.com/office/powerpoint/2010/main" val="249938260"/>
      </p:ext>
    </p:extLst>
  </p:cSld>
  <p:clrMapOvr>
    <a:masterClrMapping/>
  </p:clrMapOvr>
  <p:transition spd="med">
    <p:spli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D0BE34-D2BB-4D6D-A157-78445954066F}"/>
              </a:ext>
            </a:extLst>
          </p:cNvPr>
          <p:cNvSpPr>
            <a:spLocks noGrp="1"/>
          </p:cNvSpPr>
          <p:nvPr>
            <p:ph idx="1"/>
          </p:nvPr>
        </p:nvSpPr>
        <p:spPr>
          <a:xfrm>
            <a:off x="323528" y="764704"/>
            <a:ext cx="8136904" cy="5832648"/>
          </a:xfrm>
        </p:spPr>
        <p:txBody>
          <a:bodyPr/>
          <a:lstStyle/>
          <a:p>
            <a:pPr marL="0" indent="0">
              <a:buNone/>
            </a:pPr>
            <a:r>
              <a:rPr lang="en-GB" sz="1600" dirty="0"/>
              <a:t>The Energy Efficiency regulations and requirements apply to public sector and different </a:t>
            </a:r>
            <a:r>
              <a:rPr lang="en-GB" sz="1600" dirty="0" smtClean="0"/>
              <a:t>sectors </a:t>
            </a:r>
            <a:r>
              <a:rPr lang="en-GB" sz="1600" dirty="0"/>
              <a:t>of Economy. The Energy Efficiency matters in the context of CE should be seen first of all in their relation with the sectors of Economy, while public sector is engaged indirectly (through construction and delivery of electricity and heating services). </a:t>
            </a:r>
            <a:endParaRPr lang="en-GB" sz="1600" dirty="0" smtClean="0"/>
          </a:p>
          <a:p>
            <a:pPr marL="0" indent="0">
              <a:buNone/>
            </a:pPr>
            <a:r>
              <a:rPr lang="en-GB" sz="1600" dirty="0" smtClean="0"/>
              <a:t>Among </a:t>
            </a:r>
            <a:r>
              <a:rPr lang="en-GB" sz="1600" dirty="0"/>
              <a:t>the sectors of Economy, some sectors have a special importance and place in the entire system aimed on increasing Energy Efficiency. These specific sectors are: Construction and Energy Sector (generation, transmission, distribution). Thus the cluster 4 is represented by Construction, Energy sector and all other businesses, who are considered as energy consumers and also have certain obligations in terms of supporting energy efficiency.</a:t>
            </a:r>
            <a:endParaRPr lang="ka-GE" sz="1600" dirty="0"/>
          </a:p>
          <a:p>
            <a:pPr lvl="0">
              <a:spcBef>
                <a:spcPts val="600"/>
              </a:spcBef>
            </a:pPr>
            <a:r>
              <a:rPr lang="en-GB" sz="1600" dirty="0"/>
              <a:t>Construction Sector</a:t>
            </a:r>
            <a:endParaRPr lang="ka-GE" sz="1600" dirty="0"/>
          </a:p>
          <a:p>
            <a:pPr lvl="0">
              <a:spcBef>
                <a:spcPts val="600"/>
              </a:spcBef>
            </a:pPr>
            <a:r>
              <a:rPr lang="en-GB" sz="1600" dirty="0"/>
              <a:t>Energy Sector (generation, transmission, distribution)</a:t>
            </a:r>
            <a:endParaRPr lang="ka-GE" sz="1600" dirty="0"/>
          </a:p>
          <a:p>
            <a:pPr lvl="0">
              <a:spcBef>
                <a:spcPts val="600"/>
              </a:spcBef>
            </a:pPr>
            <a:r>
              <a:rPr lang="en-GB" sz="1600" dirty="0"/>
              <a:t>First Category Enterprises</a:t>
            </a:r>
            <a:endParaRPr lang="ka-GE" sz="1600" dirty="0"/>
          </a:p>
          <a:p>
            <a:pPr marL="0" indent="0">
              <a:buNone/>
            </a:pPr>
            <a:r>
              <a:rPr lang="en-GB" sz="1600" dirty="0"/>
              <a:t>Enterprise of the first category is an enterprise whose performance indicators at the end of the annual reporting period meet a least 2 of the following 3 criteria:</a:t>
            </a:r>
            <a:endParaRPr lang="ka-GE" sz="1600" dirty="0"/>
          </a:p>
          <a:p>
            <a:pPr lvl="0">
              <a:spcBef>
                <a:spcPts val="600"/>
              </a:spcBef>
            </a:pPr>
            <a:r>
              <a:rPr lang="en-GB" sz="1600" dirty="0"/>
              <a:t>the total value of its assets exceeds 50 million GEL;</a:t>
            </a:r>
            <a:endParaRPr lang="ka-GE" sz="1600" dirty="0"/>
          </a:p>
          <a:p>
            <a:pPr lvl="0">
              <a:spcBef>
                <a:spcPts val="600"/>
              </a:spcBef>
            </a:pPr>
            <a:r>
              <a:rPr lang="en-GB" sz="1600" dirty="0"/>
              <a:t>its income exceeds 100 million GEL;</a:t>
            </a:r>
            <a:endParaRPr lang="ka-GE" sz="1600" dirty="0"/>
          </a:p>
          <a:p>
            <a:pPr lvl="0">
              <a:spcBef>
                <a:spcPts val="600"/>
              </a:spcBef>
            </a:pPr>
            <a:r>
              <a:rPr lang="en-GB" sz="1600" dirty="0"/>
              <a:t>its average number of employees in the reporting period exceeds 250;</a:t>
            </a:r>
            <a:endParaRPr lang="ka-GE" sz="1600" dirty="0"/>
          </a:p>
          <a:p>
            <a:endParaRPr lang="ka-GE" dirty="0"/>
          </a:p>
        </p:txBody>
      </p:sp>
      <p:sp>
        <p:nvSpPr>
          <p:cNvPr id="3" name="Title 2">
            <a:extLst>
              <a:ext uri="{FF2B5EF4-FFF2-40B4-BE49-F238E27FC236}">
                <a16:creationId xmlns:a16="http://schemas.microsoft.com/office/drawing/2014/main" id="{772197A3-74B4-4930-9950-9F908ECD7B5F}"/>
              </a:ext>
            </a:extLst>
          </p:cNvPr>
          <p:cNvSpPr>
            <a:spLocks noGrp="1"/>
          </p:cNvSpPr>
          <p:nvPr>
            <p:ph type="ctrTitle"/>
          </p:nvPr>
        </p:nvSpPr>
        <p:spPr>
          <a:xfrm>
            <a:off x="0" y="0"/>
            <a:ext cx="9144000" cy="620688"/>
          </a:xfrm>
        </p:spPr>
        <p:txBody>
          <a:bodyPr lIns="365760" tIns="0"/>
          <a:lstStyle/>
          <a:p>
            <a:pPr algn="l"/>
            <a:r>
              <a:rPr lang="en-GB" sz="3200" dirty="0"/>
              <a:t>Cluster 4: </a:t>
            </a:r>
            <a:r>
              <a:rPr lang="en-US" sz="3200" dirty="0"/>
              <a:t>Energy Efficiency and Renewable Energy  </a:t>
            </a:r>
            <a:r>
              <a:rPr lang="ka-GE" sz="3200" dirty="0"/>
              <a:t> </a:t>
            </a:r>
            <a:r>
              <a:rPr lang="en-US" sz="3200" dirty="0"/>
              <a:t> </a:t>
            </a:r>
            <a:r>
              <a:rPr lang="ka-GE" sz="3200" dirty="0"/>
              <a:t/>
            </a:r>
            <a:br>
              <a:rPr lang="ka-GE" sz="3200" dirty="0"/>
            </a:br>
            <a:endParaRPr lang="ka-GE" sz="3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2" y="5085184"/>
            <a:ext cx="1681361" cy="1681361"/>
          </a:xfrm>
          <a:prstGeom prst="rect">
            <a:avLst/>
          </a:prstGeom>
        </p:spPr>
      </p:pic>
    </p:spTree>
    <p:extLst>
      <p:ext uri="{BB962C8B-B14F-4D97-AF65-F5344CB8AC3E}">
        <p14:creationId xmlns:p14="http://schemas.microsoft.com/office/powerpoint/2010/main" val="87028839"/>
      </p:ext>
    </p:extLst>
  </p:cSld>
  <p:clrMapOvr>
    <a:masterClrMapping/>
  </p:clrMapOvr>
  <p:transition spd="med">
    <p:spli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A0BCB5-67C4-4235-A395-0FF7D78D0D36}"/>
              </a:ext>
            </a:extLst>
          </p:cNvPr>
          <p:cNvSpPr>
            <a:spLocks noGrp="1"/>
          </p:cNvSpPr>
          <p:nvPr>
            <p:ph idx="1"/>
          </p:nvPr>
        </p:nvSpPr>
        <p:spPr>
          <a:xfrm>
            <a:off x="401240" y="1124744"/>
            <a:ext cx="5969794" cy="4507420"/>
          </a:xfrm>
        </p:spPr>
        <p:txBody>
          <a:bodyPr/>
          <a:lstStyle/>
          <a:p>
            <a:pPr>
              <a:spcBef>
                <a:spcPts val="2400"/>
              </a:spcBef>
              <a:spcAft>
                <a:spcPts val="1200"/>
              </a:spcAft>
            </a:pPr>
            <a:r>
              <a:rPr lang="en-GB" sz="2000" b="1" dirty="0"/>
              <a:t>Construction (NI/ 41 - 43); Input in GDP (</a:t>
            </a:r>
            <a:r>
              <a:rPr lang="en-GB" sz="2000" b="1" dirty="0" err="1"/>
              <a:t>Mln</a:t>
            </a:r>
            <a:r>
              <a:rPr lang="en-GB" sz="2000" b="1" dirty="0"/>
              <a:t> GEL): 3,680.8 </a:t>
            </a:r>
            <a:r>
              <a:rPr lang="en-GB" sz="2000" b="1" dirty="0" err="1"/>
              <a:t>Mln</a:t>
            </a:r>
            <a:r>
              <a:rPr lang="en-GB" sz="2000" b="1" dirty="0"/>
              <a:t> GEL / 8.5%; Annual Production value: 9,074.00 </a:t>
            </a:r>
            <a:r>
              <a:rPr lang="en-GB" sz="2000" b="1" dirty="0" err="1"/>
              <a:t>Mln</a:t>
            </a:r>
            <a:r>
              <a:rPr lang="en-GB" sz="2000" b="1" dirty="0"/>
              <a:t> GEL</a:t>
            </a:r>
            <a:endParaRPr lang="ka-GE" sz="2000" dirty="0"/>
          </a:p>
          <a:p>
            <a:pPr>
              <a:spcBef>
                <a:spcPts val="2400"/>
              </a:spcBef>
              <a:spcAft>
                <a:spcPts val="3000"/>
              </a:spcAft>
            </a:pPr>
            <a:r>
              <a:rPr lang="en-GB" sz="2000" b="1" dirty="0"/>
              <a:t>Electric power generation, transmission and distribution (NI/ 35.1); Input in GDP (</a:t>
            </a:r>
            <a:r>
              <a:rPr lang="en-GB" sz="2000" b="1" dirty="0" err="1"/>
              <a:t>Mln</a:t>
            </a:r>
            <a:r>
              <a:rPr lang="en-GB" sz="2000" b="1" dirty="0"/>
              <a:t> GEL): 1009.1 </a:t>
            </a:r>
            <a:r>
              <a:rPr lang="en-GB" sz="2000" b="1" dirty="0" err="1"/>
              <a:t>Mln</a:t>
            </a:r>
            <a:r>
              <a:rPr lang="en-GB" sz="2000" b="1" dirty="0"/>
              <a:t> GEL* / 2.3%; Annual Production value: 1,650 </a:t>
            </a:r>
            <a:r>
              <a:rPr lang="en-GB" sz="2000" b="1" dirty="0" err="1"/>
              <a:t>Mln</a:t>
            </a:r>
            <a:r>
              <a:rPr lang="en-GB" sz="2000" b="1" dirty="0"/>
              <a:t> GEL</a:t>
            </a:r>
            <a:endParaRPr lang="ka-GE" sz="2000" dirty="0"/>
          </a:p>
          <a:p>
            <a:pPr>
              <a:spcBef>
                <a:spcPts val="2400"/>
              </a:spcBef>
              <a:spcAft>
                <a:spcPts val="1200"/>
              </a:spcAft>
            </a:pPr>
            <a:r>
              <a:rPr lang="en-GB" sz="2000" b="1" dirty="0" smtClean="0"/>
              <a:t>Extraction </a:t>
            </a:r>
            <a:r>
              <a:rPr lang="en-GB" sz="2000" b="1" dirty="0"/>
              <a:t>of crude petroleum and natural gas (NI/ 6); Input in GDP (Mln GEL): 8.7 / 0.2%; Onshore transport and transport via pipelines (NI/ 49); Input in GDP (Mln GEL): 1065.9 Mln GEL* / 2.5%</a:t>
            </a:r>
            <a:endParaRPr lang="ka-GE" sz="2000" dirty="0"/>
          </a:p>
          <a:p>
            <a:pPr>
              <a:spcBef>
                <a:spcPts val="2400"/>
              </a:spcBef>
              <a:spcAft>
                <a:spcPts val="1200"/>
              </a:spcAft>
            </a:pPr>
            <a:endParaRPr lang="ka-GE" sz="2800" dirty="0"/>
          </a:p>
        </p:txBody>
      </p:sp>
      <p:sp>
        <p:nvSpPr>
          <p:cNvPr id="3" name="Title 2">
            <a:extLst>
              <a:ext uri="{FF2B5EF4-FFF2-40B4-BE49-F238E27FC236}">
                <a16:creationId xmlns:a16="http://schemas.microsoft.com/office/drawing/2014/main" id="{B8BEE6FA-434E-41C0-BCBA-234D889C5204}"/>
              </a:ext>
            </a:extLst>
          </p:cNvPr>
          <p:cNvSpPr>
            <a:spLocks noGrp="1"/>
          </p:cNvSpPr>
          <p:nvPr>
            <p:ph type="ctrTitle"/>
          </p:nvPr>
        </p:nvSpPr>
        <p:spPr>
          <a:xfrm>
            <a:off x="0" y="0"/>
            <a:ext cx="9144000" cy="775243"/>
          </a:xfrm>
        </p:spPr>
        <p:txBody>
          <a:bodyPr lIns="365760" tIns="0"/>
          <a:lstStyle/>
          <a:p>
            <a:pPr algn="l"/>
            <a:r>
              <a:rPr lang="en-GB" sz="3200" dirty="0"/>
              <a:t>Cluster 4: </a:t>
            </a:r>
            <a:r>
              <a:rPr lang="en-US" sz="3200" dirty="0"/>
              <a:t>Energy Efficiency and Renewable Energy</a:t>
            </a:r>
            <a:endParaRPr lang="ka-GE" sz="32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1034" y="2481239"/>
            <a:ext cx="2652564" cy="1759995"/>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0800" y="620688"/>
            <a:ext cx="2743200" cy="191455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2071" y="4365104"/>
            <a:ext cx="2201527" cy="2118970"/>
          </a:xfrm>
          <a:prstGeom prst="rect">
            <a:avLst/>
          </a:prstGeom>
        </p:spPr>
      </p:pic>
    </p:spTree>
    <p:extLst>
      <p:ext uri="{BB962C8B-B14F-4D97-AF65-F5344CB8AC3E}">
        <p14:creationId xmlns:p14="http://schemas.microsoft.com/office/powerpoint/2010/main" val="1431639335"/>
      </p:ext>
    </p:extLst>
  </p:cSld>
  <p:clrMapOvr>
    <a:masterClrMapping/>
  </p:clrMapOvr>
  <p:transition spd="med">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F3203D-61C2-4174-A37B-2049F3E0A269}"/>
              </a:ext>
            </a:extLst>
          </p:cNvPr>
          <p:cNvSpPr>
            <a:spLocks noGrp="1"/>
          </p:cNvSpPr>
          <p:nvPr>
            <p:ph idx="1"/>
          </p:nvPr>
        </p:nvSpPr>
        <p:spPr>
          <a:xfrm>
            <a:off x="457200" y="908720"/>
            <a:ext cx="8229600" cy="5750100"/>
          </a:xfrm>
        </p:spPr>
        <p:txBody>
          <a:bodyPr/>
          <a:lstStyle/>
          <a:p>
            <a:pPr algn="just"/>
            <a:r>
              <a:rPr lang="en-GB" sz="1600" dirty="0"/>
              <a:t>Georgia is currently a clear regional leader in the accelerated path towards circularity. With the general objective of replacing the ‘end-of-life’ concept with an economic system that closes material loops, Georgia embarked in </a:t>
            </a:r>
            <a:r>
              <a:rPr lang="en-GB" sz="1600" dirty="0">
                <a:solidFill>
                  <a:srgbClr val="FF0000"/>
                </a:solidFill>
              </a:rPr>
              <a:t>2018</a:t>
            </a:r>
            <a:r>
              <a:rPr lang="en-GB" sz="1600" dirty="0"/>
              <a:t> on an accelerated path to transition to the circular economy with enacting the concept of the Extended Producers Responsibility (EPR) </a:t>
            </a:r>
            <a:r>
              <a:rPr lang="en-GB" sz="1600" dirty="0" smtClean="0"/>
              <a:t>in </a:t>
            </a:r>
            <a:r>
              <a:rPr lang="en-GB" sz="1600" dirty="0"/>
              <a:t>the national Waste Management Code. </a:t>
            </a:r>
          </a:p>
          <a:p>
            <a:pPr algn="just"/>
            <a:r>
              <a:rPr lang="en-GB" sz="1600" dirty="0"/>
              <a:t>With the concerted efforts of the </a:t>
            </a:r>
            <a:r>
              <a:rPr lang="en-GB" sz="1600" dirty="0" err="1"/>
              <a:t>GoG</a:t>
            </a:r>
            <a:r>
              <a:rPr lang="en-GB" sz="1600" dirty="0"/>
              <a:t>, CSOs, academia and international partners, Georgia has initiated the development of the National Circular Economy Strategy and Roadmap based on a comprehensive multidimensional approach that covers production, consumption, waste management, secondary raw materials, innovation, investments as well as ongoing initiatives in different sectors implemented by different players that are at different stages of the value chain or different stages of development. </a:t>
            </a:r>
            <a:endParaRPr lang="ka-GE" sz="1600" dirty="0"/>
          </a:p>
          <a:p>
            <a:pPr algn="just"/>
            <a:r>
              <a:rPr lang="en-US" sz="1600" dirty="0"/>
              <a:t>We have also law on energy efficiency and renewable energy, law on </a:t>
            </a:r>
            <a:r>
              <a:rPr lang="ka-GE" sz="1600" dirty="0" err="1"/>
              <a:t>food</a:t>
            </a:r>
            <a:r>
              <a:rPr lang="ka-GE" sz="1600" dirty="0"/>
              <a:t> </a:t>
            </a:r>
            <a:r>
              <a:rPr lang="ka-GE" sz="1600" dirty="0" err="1"/>
              <a:t>donation</a:t>
            </a:r>
            <a:r>
              <a:rPr lang="en-US" sz="1600" dirty="0"/>
              <a:t>, also laws and regulations that are under the development </a:t>
            </a:r>
            <a:endParaRPr lang="ka-GE" sz="1600" dirty="0"/>
          </a:p>
          <a:p>
            <a:pPr algn="just"/>
            <a:r>
              <a:rPr lang="en-US" sz="1600" dirty="0"/>
              <a:t>National Bank of Georgia is promoting sustainable finance and ESG</a:t>
            </a:r>
            <a:endParaRPr lang="ka-GE" sz="1600" dirty="0"/>
          </a:p>
          <a:p>
            <a:pPr algn="just"/>
            <a:r>
              <a:rPr lang="en-GB" sz="1600" dirty="0" smtClean="0"/>
              <a:t>The </a:t>
            </a:r>
            <a:r>
              <a:rPr lang="en-GB" sz="1600" dirty="0"/>
              <a:t>GoG strongly believes that CE strategies benefit from inclusive partnerships, and different players need to work together to bring about a paradigm shift with the general objective of replacing the ‘end-of-life’ concept with an economic system that closes material loops. The </a:t>
            </a:r>
            <a:r>
              <a:rPr lang="en-GB" sz="1600" dirty="0" err="1"/>
              <a:t>GoG</a:t>
            </a:r>
            <a:r>
              <a:rPr lang="en-GB" sz="1600" dirty="0"/>
              <a:t> is working with various donors to progress the transition to the Circular Economy and finance green economy initiatives.</a:t>
            </a:r>
            <a:endParaRPr lang="ka-GE" sz="1600" dirty="0"/>
          </a:p>
          <a:p>
            <a:pPr algn="just"/>
            <a:endParaRPr lang="ka-GE" dirty="0"/>
          </a:p>
        </p:txBody>
      </p:sp>
      <p:sp>
        <p:nvSpPr>
          <p:cNvPr id="3" name="Title 2">
            <a:extLst>
              <a:ext uri="{FF2B5EF4-FFF2-40B4-BE49-F238E27FC236}">
                <a16:creationId xmlns:a16="http://schemas.microsoft.com/office/drawing/2014/main" id="{658B685C-B2C1-447A-BB7D-25D7F35458DE}"/>
              </a:ext>
            </a:extLst>
          </p:cNvPr>
          <p:cNvSpPr>
            <a:spLocks noGrp="1"/>
          </p:cNvSpPr>
          <p:nvPr>
            <p:ph type="ctrTitle"/>
          </p:nvPr>
        </p:nvSpPr>
        <p:spPr>
          <a:xfrm>
            <a:off x="0" y="0"/>
            <a:ext cx="9144000" cy="775243"/>
          </a:xfrm>
        </p:spPr>
        <p:txBody>
          <a:bodyPr lIns="457200" tIns="182880"/>
          <a:lstStyle/>
          <a:p>
            <a:pPr algn="l"/>
            <a:r>
              <a:rPr lang="en-US" dirty="0" smtClean="0">
                <a:solidFill>
                  <a:srgbClr val="508927"/>
                </a:solidFill>
              </a:rPr>
              <a:t>What Has Already Been Accomplished In Georgia</a:t>
            </a:r>
            <a:endParaRPr lang="ka-GE" dirty="0">
              <a:solidFill>
                <a:srgbClr val="508927"/>
              </a:solidFill>
            </a:endParaRPr>
          </a:p>
        </p:txBody>
      </p:sp>
    </p:spTree>
    <p:extLst>
      <p:ext uri="{BB962C8B-B14F-4D97-AF65-F5344CB8AC3E}">
        <p14:creationId xmlns:p14="http://schemas.microsoft.com/office/powerpoint/2010/main" val="996659419"/>
      </p:ext>
    </p:extLst>
  </p:cSld>
  <p:clrMapOvr>
    <a:masterClrMapping/>
  </p:clrMapOvr>
  <p:transition spd="med">
    <p:spli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64C421-57A1-4F72-A521-702B321CBBC8}"/>
              </a:ext>
            </a:extLst>
          </p:cNvPr>
          <p:cNvSpPr>
            <a:spLocks noGrp="1"/>
          </p:cNvSpPr>
          <p:nvPr>
            <p:ph idx="1"/>
          </p:nvPr>
        </p:nvSpPr>
        <p:spPr>
          <a:xfrm>
            <a:off x="467544" y="836712"/>
            <a:ext cx="7848872" cy="5246045"/>
          </a:xfrm>
        </p:spPr>
        <p:txBody>
          <a:bodyPr/>
          <a:lstStyle/>
          <a:p>
            <a:pPr marL="278598" lvl="3" indent="-278598">
              <a:spcBef>
                <a:spcPts val="1200"/>
              </a:spcBef>
              <a:spcAft>
                <a:spcPts val="600"/>
              </a:spcAft>
              <a:buFont typeface="Franklin Gothic Book" panose="020B0503020102020204" pitchFamily="34" charset="0"/>
              <a:buChar char="►"/>
            </a:pPr>
            <a:r>
              <a:rPr lang="en-GB" sz="1600" b="1" dirty="0"/>
              <a:t>Energy Efficiency and Renewable Energy Policies and Targets:</a:t>
            </a:r>
            <a:endParaRPr lang="ka-GE" sz="1600" b="1" dirty="0"/>
          </a:p>
          <a:p>
            <a:r>
              <a:rPr lang="en-GB" sz="1600" dirty="0"/>
              <a:t>National Energy Policy is based on the law of Georgia on energy and water supply (Article 7(1)). Policy is developed for 10 – year period.</a:t>
            </a:r>
            <a:endParaRPr lang="ka-GE" sz="1600" dirty="0"/>
          </a:p>
          <a:p>
            <a:r>
              <a:rPr lang="en-GB" sz="1600" dirty="0"/>
              <a:t>The National Energy and Climate Plan (NECP) is the annex of National Energy Policy and includes the measures and target indicators which must Georgia achieve in 2030 and in 2050. The NECP includes five key dimensions, one of which is </a:t>
            </a:r>
            <a:r>
              <a:rPr lang="en-GB" sz="1600" b="1" dirty="0"/>
              <a:t>Energy Efficiency.</a:t>
            </a:r>
            <a:endParaRPr lang="ka-GE" sz="1600" dirty="0"/>
          </a:p>
          <a:p>
            <a:r>
              <a:rPr lang="en-GB" sz="1600" dirty="0"/>
              <a:t>Targets for renewable energies (RE), energy efficiency (EE) and reduction of GHG emissions are agreed with the European Union and the Energy Community (</a:t>
            </a:r>
            <a:r>
              <a:rPr lang="en-GB" sz="1600" dirty="0" err="1"/>
              <a:t>EnC</a:t>
            </a:r>
            <a:r>
              <a:rPr lang="en-GB" sz="1600" dirty="0" smtClean="0"/>
              <a:t>)</a:t>
            </a:r>
            <a:endParaRPr lang="ka-GE" sz="1600" dirty="0"/>
          </a:p>
        </p:txBody>
      </p:sp>
      <p:sp>
        <p:nvSpPr>
          <p:cNvPr id="3" name="Title 2">
            <a:extLst>
              <a:ext uri="{FF2B5EF4-FFF2-40B4-BE49-F238E27FC236}">
                <a16:creationId xmlns:a16="http://schemas.microsoft.com/office/drawing/2014/main" id="{820B0376-C532-4801-89A9-60B0432C4C4F}"/>
              </a:ext>
            </a:extLst>
          </p:cNvPr>
          <p:cNvSpPr>
            <a:spLocks noGrp="1"/>
          </p:cNvSpPr>
          <p:nvPr>
            <p:ph type="ctrTitle"/>
          </p:nvPr>
        </p:nvSpPr>
        <p:spPr>
          <a:xfrm>
            <a:off x="0" y="0"/>
            <a:ext cx="9144000" cy="620688"/>
          </a:xfrm>
        </p:spPr>
        <p:txBody>
          <a:bodyPr lIns="365760" tIns="0"/>
          <a:lstStyle/>
          <a:p>
            <a:pPr algn="l"/>
            <a:r>
              <a:rPr lang="en-GB" sz="3200" dirty="0"/>
              <a:t>Cluster 4: </a:t>
            </a:r>
            <a:r>
              <a:rPr lang="en-US" sz="3200" dirty="0"/>
              <a:t>Energy Efficiency and Renewable Energy</a:t>
            </a:r>
            <a:endParaRPr lang="ka-GE"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3468" y="4149081"/>
            <a:ext cx="4070532" cy="2705100"/>
          </a:xfrm>
          <a:prstGeom prst="rect">
            <a:avLst/>
          </a:prstGeom>
        </p:spPr>
      </p:pic>
      <p:sp>
        <p:nvSpPr>
          <p:cNvPr id="5" name="Rectangle 4"/>
          <p:cNvSpPr/>
          <p:nvPr/>
        </p:nvSpPr>
        <p:spPr>
          <a:xfrm>
            <a:off x="445840" y="4149081"/>
            <a:ext cx="4572000" cy="2185214"/>
          </a:xfrm>
          <a:prstGeom prst="rect">
            <a:avLst/>
          </a:prstGeom>
        </p:spPr>
        <p:txBody>
          <a:bodyPr>
            <a:spAutoFit/>
          </a:bodyPr>
          <a:lstStyle/>
          <a:p>
            <a:pPr marL="278598" lvl="0" indent="-278598">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Nationally defined contribution is 35% reduction of GHG in 2030 as compared to 1990 </a:t>
            </a:r>
          </a:p>
          <a:p>
            <a:pPr marL="278598" lvl="0" indent="-278598">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27.4% share of renewable energy in final energy consumption by 2030.</a:t>
            </a:r>
            <a:endParaRPr lang="ka-GE" sz="1600" dirty="0">
              <a:solidFill>
                <a:srgbClr val="404040"/>
              </a:solidFill>
              <a:cs typeface="+mn-cs"/>
            </a:endParaRPr>
          </a:p>
          <a:p>
            <a:pPr marL="278598" lvl="0" indent="-278598">
              <a:spcBef>
                <a:spcPts val="1200"/>
              </a:spcBef>
              <a:spcAft>
                <a:spcPts val="600"/>
              </a:spcAft>
              <a:buFont typeface="Arial" charset="0"/>
              <a:buChar char="•"/>
            </a:pPr>
            <a:endParaRPr lang="ka-GE" sz="2600" dirty="0">
              <a:solidFill>
                <a:srgbClr val="404040"/>
              </a:solidFill>
              <a:cs typeface="+mn-cs"/>
            </a:endParaRPr>
          </a:p>
        </p:txBody>
      </p:sp>
    </p:spTree>
    <p:extLst>
      <p:ext uri="{BB962C8B-B14F-4D97-AF65-F5344CB8AC3E}">
        <p14:creationId xmlns:p14="http://schemas.microsoft.com/office/powerpoint/2010/main" val="3720348082"/>
      </p:ext>
    </p:extLst>
  </p:cSld>
  <p:clrMapOvr>
    <a:masterClrMapping/>
  </p:clrMapOvr>
  <p:transition spd="med">
    <p:spli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EB3D74-2F20-47F9-A4AD-153743A61D10}"/>
              </a:ext>
            </a:extLst>
          </p:cNvPr>
          <p:cNvSpPr>
            <a:spLocks noGrp="1"/>
          </p:cNvSpPr>
          <p:nvPr>
            <p:ph idx="1"/>
          </p:nvPr>
        </p:nvSpPr>
        <p:spPr>
          <a:xfrm>
            <a:off x="367383" y="1268760"/>
            <a:ext cx="8352928" cy="4248472"/>
          </a:xfrm>
        </p:spPr>
        <p:txBody>
          <a:bodyPr/>
          <a:lstStyle/>
          <a:p>
            <a:pPr marL="278598" lvl="3" indent="-278598">
              <a:spcBef>
                <a:spcPts val="1800"/>
              </a:spcBef>
              <a:spcAft>
                <a:spcPts val="600"/>
              </a:spcAft>
              <a:buFont typeface="Franklin Gothic Book" panose="020B0503020102020204" pitchFamily="34" charset="0"/>
              <a:buChar char="►"/>
            </a:pPr>
            <a:r>
              <a:rPr lang="en-GB" sz="1600" b="1" dirty="0"/>
              <a:t>Energy Efficiency and Renewable Energy Policies and Targets:</a:t>
            </a:r>
            <a:endParaRPr lang="ka-GE" sz="1600" b="1" dirty="0"/>
          </a:p>
          <a:p>
            <a:pPr lvl="0">
              <a:spcBef>
                <a:spcPts val="1800"/>
              </a:spcBef>
            </a:pPr>
            <a:r>
              <a:rPr lang="en-GB" sz="1600" dirty="0"/>
              <a:t>1% energy-efficient renovation of buildings (this obligation increases to 3% from 2024)</a:t>
            </a:r>
            <a:endParaRPr lang="ka-GE" sz="1600" dirty="0"/>
          </a:p>
          <a:p>
            <a:pPr>
              <a:spcBef>
                <a:spcPts val="1800"/>
              </a:spcBef>
            </a:pPr>
            <a:r>
              <a:rPr lang="en-GB" sz="1600" dirty="0"/>
              <a:t>The annual losses of energy in transmission lines and distribution networks constitute 76.3 thousand tons of oil equivalent or 887.7 GWh (7.7% of total annual consumption).</a:t>
            </a:r>
            <a:endParaRPr lang="ka-GE" sz="1600" dirty="0"/>
          </a:p>
          <a:p>
            <a:pPr>
              <a:spcBef>
                <a:spcPts val="1800"/>
              </a:spcBef>
            </a:pPr>
            <a:r>
              <a:rPr lang="en-GB" sz="1600" dirty="0"/>
              <a:t>Gas transit via the mainline gas pipelines is not associated with losses. However, the internal gas distribution network is not in a good condition and losses here are significant. In 2015, the total losses in the distribution network amounted to 103.8 million m</a:t>
            </a:r>
            <a:r>
              <a:rPr lang="en-GB" sz="1600" baseline="30000" dirty="0"/>
              <a:t>3</a:t>
            </a:r>
            <a:r>
              <a:rPr lang="en-GB" sz="1600" dirty="0"/>
              <a:t>, 64% of which came from </a:t>
            </a:r>
            <a:r>
              <a:rPr lang="en-GB" sz="1600" dirty="0" err="1"/>
              <a:t>KazTransGas</a:t>
            </a:r>
            <a:r>
              <a:rPr lang="en-GB" sz="1600" dirty="0"/>
              <a:t>-Tbilisi. </a:t>
            </a:r>
            <a:endParaRPr lang="ka-GE" sz="1600" dirty="0"/>
          </a:p>
          <a:p>
            <a:pPr>
              <a:spcBef>
                <a:spcPts val="1800"/>
              </a:spcBef>
            </a:pPr>
            <a:endParaRPr lang="ka-GE" dirty="0"/>
          </a:p>
        </p:txBody>
      </p:sp>
      <p:sp>
        <p:nvSpPr>
          <p:cNvPr id="3" name="Title 2">
            <a:extLst>
              <a:ext uri="{FF2B5EF4-FFF2-40B4-BE49-F238E27FC236}">
                <a16:creationId xmlns:a16="http://schemas.microsoft.com/office/drawing/2014/main" id="{022C1C71-29D6-42EE-9D11-17DC79F11117}"/>
              </a:ext>
            </a:extLst>
          </p:cNvPr>
          <p:cNvSpPr>
            <a:spLocks noGrp="1"/>
          </p:cNvSpPr>
          <p:nvPr>
            <p:ph type="ctrTitle"/>
          </p:nvPr>
        </p:nvSpPr>
        <p:spPr>
          <a:xfrm>
            <a:off x="0" y="0"/>
            <a:ext cx="9144000" cy="620688"/>
          </a:xfrm>
        </p:spPr>
        <p:txBody>
          <a:bodyPr lIns="365760" tIns="0"/>
          <a:lstStyle/>
          <a:p>
            <a:pPr algn="l"/>
            <a:r>
              <a:rPr lang="en-GB" sz="3200" dirty="0"/>
              <a:t>Cluster 4: </a:t>
            </a:r>
            <a:r>
              <a:rPr lang="en-US" sz="3200" dirty="0"/>
              <a:t>Energy Efficiency and Renewable Energy</a:t>
            </a:r>
            <a:endParaRPr lang="ka-GE" sz="3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8224" y="4302224"/>
            <a:ext cx="2555776" cy="2555776"/>
          </a:xfrm>
          <a:prstGeom prst="rect">
            <a:avLst/>
          </a:prstGeom>
        </p:spPr>
      </p:pic>
      <p:sp>
        <p:nvSpPr>
          <p:cNvPr id="6" name="Rectangle 5"/>
          <p:cNvSpPr/>
          <p:nvPr/>
        </p:nvSpPr>
        <p:spPr>
          <a:xfrm>
            <a:off x="391741" y="4509120"/>
            <a:ext cx="5692427" cy="1815882"/>
          </a:xfrm>
          <a:prstGeom prst="rect">
            <a:avLst/>
          </a:prstGeom>
        </p:spPr>
        <p:txBody>
          <a:bodyPr wrap="square">
            <a:spAutoFit/>
          </a:bodyPr>
          <a:lstStyle/>
          <a:p>
            <a:pPr marL="278598" lvl="0" indent="-278598">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Georgia's energy balance (Geostat) shows that average losses of natural gas during 2018 - 2020 accounted for 96,967,000m3 (3.7% of inflow and 5.1% of Final Consumption). According to the Georgian National Integrated Energy and Climate Plan (NECP), it is planned to reduce losses by 4% by 2030. To achieve this figure, it is planned to invest 144,140,000 GEL by 2030</a:t>
            </a:r>
            <a:endParaRPr lang="ka-GE" sz="1600" dirty="0">
              <a:solidFill>
                <a:srgbClr val="404040"/>
              </a:solidFill>
              <a:cs typeface="+mn-cs"/>
            </a:endParaRPr>
          </a:p>
        </p:txBody>
      </p:sp>
    </p:spTree>
    <p:extLst>
      <p:ext uri="{BB962C8B-B14F-4D97-AF65-F5344CB8AC3E}">
        <p14:creationId xmlns:p14="http://schemas.microsoft.com/office/powerpoint/2010/main" val="18427428"/>
      </p:ext>
    </p:extLst>
  </p:cSld>
  <p:clrMapOvr>
    <a:masterClrMapping/>
  </p:clrMapOvr>
  <p:transition spd="med">
    <p:spli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B8084-B036-4288-8270-A4EB6187782B}"/>
              </a:ext>
            </a:extLst>
          </p:cNvPr>
          <p:cNvSpPr>
            <a:spLocks noGrp="1"/>
          </p:cNvSpPr>
          <p:nvPr>
            <p:ph idx="1"/>
          </p:nvPr>
        </p:nvSpPr>
        <p:spPr>
          <a:xfrm>
            <a:off x="395536" y="1340768"/>
            <a:ext cx="4752528" cy="3589860"/>
          </a:xfrm>
        </p:spPr>
        <p:txBody>
          <a:bodyPr/>
          <a:lstStyle/>
          <a:p>
            <a:pPr lvl="0">
              <a:buFont typeface="Franklin Gothic Book" panose="020B0503020102020204" pitchFamily="34" charset="0"/>
              <a:buChar char="►"/>
            </a:pPr>
            <a:r>
              <a:rPr lang="en-GB" sz="1600" b="1" dirty="0"/>
              <a:t>Renewable Energy Legislation:</a:t>
            </a:r>
            <a:endParaRPr lang="ka-GE" sz="1600" b="1" dirty="0"/>
          </a:p>
          <a:p>
            <a:pPr marL="0" indent="0">
              <a:buNone/>
            </a:pPr>
            <a:r>
              <a:rPr lang="en-GB" sz="1600" dirty="0"/>
              <a:t>On December 20, 2019, the Law of Georgia "On Promotion of Production and Use of Energy from Renewable Sources" (also known as Law on Renewable Energy) was adopted, which provides for the requirements of Directive 2009/28/EC. Several by-laws have already been adopted; and additional by-laws are being developed</a:t>
            </a:r>
            <a:endParaRPr lang="ka-GE" sz="1600" dirty="0"/>
          </a:p>
          <a:p>
            <a:pPr marL="0" indent="0">
              <a:buNone/>
            </a:pPr>
            <a:r>
              <a:rPr lang="en-GB" sz="1600" b="1" dirty="0"/>
              <a:t>The main objectives of the law are:</a:t>
            </a:r>
            <a:endParaRPr lang="ka-GE" sz="1600" b="1" dirty="0"/>
          </a:p>
          <a:p>
            <a:pPr lvl="0"/>
            <a:r>
              <a:rPr lang="en-GB" sz="1600" dirty="0"/>
              <a:t>Establishing the legal framework for promoting the use of all types of renewable energy sources;</a:t>
            </a:r>
            <a:endParaRPr lang="ka-GE" sz="1600" dirty="0"/>
          </a:p>
          <a:p>
            <a:pPr lvl="0"/>
            <a:r>
              <a:rPr lang="en-GB" sz="1600" dirty="0"/>
              <a:t>Setting the goal of increasing the share of renewable energy in the country's total energy consumption (including the transport sector</a:t>
            </a:r>
            <a:r>
              <a:rPr lang="en-GB" sz="1600" dirty="0" smtClean="0"/>
              <a:t>)</a:t>
            </a:r>
            <a:endParaRPr lang="en-GB" sz="1600" dirty="0"/>
          </a:p>
        </p:txBody>
      </p:sp>
      <p:sp>
        <p:nvSpPr>
          <p:cNvPr id="3" name="Title 2">
            <a:extLst>
              <a:ext uri="{FF2B5EF4-FFF2-40B4-BE49-F238E27FC236}">
                <a16:creationId xmlns:a16="http://schemas.microsoft.com/office/drawing/2014/main" id="{92A0151D-7631-4EB5-9951-EBF8CAB6E125}"/>
              </a:ext>
            </a:extLst>
          </p:cNvPr>
          <p:cNvSpPr>
            <a:spLocks noGrp="1"/>
          </p:cNvSpPr>
          <p:nvPr>
            <p:ph type="ctrTitle"/>
          </p:nvPr>
        </p:nvSpPr>
        <p:spPr>
          <a:xfrm>
            <a:off x="0" y="0"/>
            <a:ext cx="9144000" cy="775243"/>
          </a:xfrm>
        </p:spPr>
        <p:txBody>
          <a:bodyPr lIns="365760" tIns="0"/>
          <a:lstStyle/>
          <a:p>
            <a:pPr algn="l"/>
            <a:r>
              <a:rPr lang="en-GB" sz="3200" dirty="0"/>
              <a:t>Cluster 4: </a:t>
            </a:r>
            <a:r>
              <a:rPr lang="en-US" sz="3200" dirty="0"/>
              <a:t>Energy Efficiency and Renewable Energy</a:t>
            </a:r>
            <a:endParaRPr lang="ka-GE"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8554" y="1952529"/>
            <a:ext cx="3657600" cy="3492695"/>
          </a:xfrm>
          <a:prstGeom prst="rect">
            <a:avLst/>
          </a:prstGeom>
        </p:spPr>
      </p:pic>
    </p:spTree>
    <p:extLst>
      <p:ext uri="{BB962C8B-B14F-4D97-AF65-F5344CB8AC3E}">
        <p14:creationId xmlns:p14="http://schemas.microsoft.com/office/powerpoint/2010/main" val="155645172"/>
      </p:ext>
    </p:extLst>
  </p:cSld>
  <p:clrMapOvr>
    <a:masterClrMapping/>
  </p:clrMapOvr>
  <p:transition spd="med">
    <p:spli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02953-C7DC-4D63-AB68-A5D5897F6390}"/>
              </a:ext>
            </a:extLst>
          </p:cNvPr>
          <p:cNvSpPr>
            <a:spLocks noGrp="1"/>
          </p:cNvSpPr>
          <p:nvPr>
            <p:ph idx="1"/>
          </p:nvPr>
        </p:nvSpPr>
        <p:spPr>
          <a:xfrm>
            <a:off x="467544" y="908720"/>
            <a:ext cx="8229600" cy="5256584"/>
          </a:xfrm>
        </p:spPr>
        <p:txBody>
          <a:bodyPr/>
          <a:lstStyle/>
          <a:p>
            <a:pPr lvl="0">
              <a:buFont typeface="Franklin Gothic Book" panose="020B0503020102020204" pitchFamily="34" charset="0"/>
              <a:buChar char="►"/>
            </a:pPr>
            <a:r>
              <a:rPr lang="en-GB" sz="1600" b="1" dirty="0"/>
              <a:t>Energy Efficiency </a:t>
            </a:r>
            <a:r>
              <a:rPr lang="en-GB" sz="1600" b="1" dirty="0" smtClean="0"/>
              <a:t>Legislation:</a:t>
            </a:r>
            <a:r>
              <a:rPr lang="en-US" sz="1600" b="1" dirty="0"/>
              <a:t> </a:t>
            </a:r>
            <a:endParaRPr lang="en-US" sz="1600" b="1" dirty="0" smtClean="0"/>
          </a:p>
          <a:p>
            <a:pPr marL="323850" lvl="1" indent="-38100">
              <a:buNone/>
            </a:pPr>
            <a:r>
              <a:rPr lang="en-GB" sz="1600" dirty="0" smtClean="0"/>
              <a:t>Energy </a:t>
            </a:r>
            <a:r>
              <a:rPr lang="en-GB" sz="1600" dirty="0"/>
              <a:t>efficiency legislation in Georgia is developed following EU Directives:</a:t>
            </a:r>
            <a:endParaRPr lang="ka-GE" sz="1600" dirty="0"/>
          </a:p>
          <a:p>
            <a:pPr lvl="1"/>
            <a:r>
              <a:rPr lang="en-GB" sz="1600" dirty="0"/>
              <a:t>Energy Efficiency Directive (2012/27/EU);</a:t>
            </a:r>
            <a:endParaRPr lang="ka-GE" sz="1600" dirty="0"/>
          </a:p>
          <a:p>
            <a:pPr lvl="1"/>
            <a:r>
              <a:rPr lang="en-GB" sz="1600" dirty="0"/>
              <a:t>Energy Performance of Buildings Directive (2010/31/EU);</a:t>
            </a:r>
            <a:endParaRPr lang="ka-GE" sz="1600" dirty="0"/>
          </a:p>
          <a:p>
            <a:pPr lvl="1"/>
            <a:r>
              <a:rPr lang="en-GB" sz="1600" dirty="0"/>
              <a:t>Regulation (EU) 2017/1369 setting a framework for energy labelling and repealing Directive 2010/30/EU</a:t>
            </a:r>
            <a:endParaRPr lang="ka-GE" sz="1600" dirty="0"/>
          </a:p>
          <a:p>
            <a:pPr>
              <a:buFont typeface="Franklin Gothic Book" panose="020B0503020102020204" pitchFamily="34" charset="0"/>
              <a:buChar char="►"/>
            </a:pPr>
            <a:r>
              <a:rPr lang="en-GB" sz="1600" b="1" dirty="0" smtClean="0"/>
              <a:t>The </a:t>
            </a:r>
            <a:r>
              <a:rPr lang="en-GB" sz="1600" b="1" dirty="0"/>
              <a:t>following laws were passed and put into effect during 2019-2020:</a:t>
            </a:r>
            <a:endParaRPr lang="ka-GE" sz="1600" b="1" dirty="0"/>
          </a:p>
          <a:p>
            <a:pPr lvl="1"/>
            <a:r>
              <a:rPr lang="en-GB" sz="1600" dirty="0"/>
              <a:t>Law of Georgia on energy efficiency (28/05/2020);</a:t>
            </a:r>
            <a:endParaRPr lang="ka-GE" sz="1600" dirty="0"/>
          </a:p>
          <a:p>
            <a:pPr lvl="1"/>
            <a:r>
              <a:rPr lang="en-GB" sz="1600" dirty="0"/>
              <a:t>Law of Georgia on Energy Efficiency of Buildings (28/05/2020);</a:t>
            </a:r>
            <a:endParaRPr lang="ka-GE" sz="1600" dirty="0"/>
          </a:p>
          <a:p>
            <a:pPr lvl="1"/>
            <a:r>
              <a:rPr lang="en-GB" sz="1600" dirty="0"/>
              <a:t>Law of Georgia on Energy Labelling (26/12/2019)</a:t>
            </a:r>
            <a:endParaRPr lang="ka-GE" sz="1600" dirty="0"/>
          </a:p>
          <a:p>
            <a:pPr lvl="1"/>
            <a:r>
              <a:rPr lang="en-GB" sz="1600" dirty="0"/>
              <a:t>Amendments to the Law on Energy Efficiency have been prepared in accordance with the revised Energy Efficiency Directive (2018/2002/EU)</a:t>
            </a:r>
            <a:endParaRPr lang="ka-GE" sz="1600" dirty="0"/>
          </a:p>
          <a:p>
            <a:pPr>
              <a:buFont typeface="Franklin Gothic Book" panose="020B0503020102020204" pitchFamily="34" charset="0"/>
              <a:buChar char="►"/>
            </a:pPr>
            <a:r>
              <a:rPr lang="en-GB" sz="1600" b="1" dirty="0"/>
              <a:t>The Law on Energy Efficiency applies to:</a:t>
            </a:r>
            <a:r>
              <a:rPr lang="en-US" sz="1600" b="1" dirty="0"/>
              <a:t> </a:t>
            </a:r>
          </a:p>
          <a:p>
            <a:pPr lvl="1"/>
            <a:r>
              <a:rPr lang="en-GB" sz="1600" dirty="0"/>
              <a:t>Public Sector</a:t>
            </a:r>
            <a:endParaRPr lang="ka-GE" sz="1600" dirty="0"/>
          </a:p>
          <a:p>
            <a:pPr lvl="1"/>
            <a:r>
              <a:rPr lang="en-GB" sz="1600" dirty="0"/>
              <a:t>First Category Enterprises</a:t>
            </a:r>
            <a:endParaRPr lang="ka-GE" sz="1600" dirty="0"/>
          </a:p>
          <a:p>
            <a:pPr lvl="1"/>
            <a:r>
              <a:rPr lang="en-GB" sz="1600" dirty="0"/>
              <a:t>Energy Sector (generation, transmission, distribution</a:t>
            </a:r>
            <a:r>
              <a:rPr lang="en-GB" sz="1600" dirty="0" smtClean="0"/>
              <a:t>)</a:t>
            </a:r>
            <a:endParaRPr lang="ka-GE" sz="1600" dirty="0"/>
          </a:p>
        </p:txBody>
      </p:sp>
      <p:sp>
        <p:nvSpPr>
          <p:cNvPr id="3" name="Title 2">
            <a:extLst>
              <a:ext uri="{FF2B5EF4-FFF2-40B4-BE49-F238E27FC236}">
                <a16:creationId xmlns:a16="http://schemas.microsoft.com/office/drawing/2014/main" id="{ADD637BF-CD0E-4E3C-B2F2-CB5755E5E61E}"/>
              </a:ext>
            </a:extLst>
          </p:cNvPr>
          <p:cNvSpPr>
            <a:spLocks noGrp="1"/>
          </p:cNvSpPr>
          <p:nvPr>
            <p:ph type="ctrTitle"/>
          </p:nvPr>
        </p:nvSpPr>
        <p:spPr>
          <a:xfrm>
            <a:off x="0" y="0"/>
            <a:ext cx="9144000" cy="692696"/>
          </a:xfrm>
        </p:spPr>
        <p:txBody>
          <a:bodyPr lIns="365760" tIns="0"/>
          <a:lstStyle/>
          <a:p>
            <a:pPr algn="l"/>
            <a:r>
              <a:rPr lang="en-GB" sz="3200" dirty="0"/>
              <a:t>Cluster 4: </a:t>
            </a:r>
            <a:r>
              <a:rPr lang="en-US" sz="3200" dirty="0"/>
              <a:t>Energy Efficiency and Renewable Energy</a:t>
            </a:r>
            <a:endParaRPr lang="ka-GE"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8096" y="4114800"/>
            <a:ext cx="2743200" cy="2743200"/>
          </a:xfrm>
          <a:prstGeom prst="rect">
            <a:avLst/>
          </a:prstGeom>
        </p:spPr>
      </p:pic>
    </p:spTree>
    <p:extLst>
      <p:ext uri="{BB962C8B-B14F-4D97-AF65-F5344CB8AC3E}">
        <p14:creationId xmlns:p14="http://schemas.microsoft.com/office/powerpoint/2010/main" val="2983287008"/>
      </p:ext>
    </p:extLst>
  </p:cSld>
  <p:clrMapOvr>
    <a:masterClrMapping/>
  </p:clrMapOvr>
  <p:transition spd="med">
    <p:spli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505837-8A1B-4F45-A645-DAB9D3D4DA61}"/>
              </a:ext>
            </a:extLst>
          </p:cNvPr>
          <p:cNvSpPr>
            <a:spLocks noGrp="1"/>
          </p:cNvSpPr>
          <p:nvPr>
            <p:ph idx="1"/>
          </p:nvPr>
        </p:nvSpPr>
        <p:spPr>
          <a:xfrm>
            <a:off x="467544" y="775244"/>
            <a:ext cx="8229600" cy="5534076"/>
          </a:xfrm>
        </p:spPr>
        <p:txBody>
          <a:bodyPr/>
          <a:lstStyle/>
          <a:p>
            <a:pPr>
              <a:buFont typeface="Franklin Gothic Book" panose="020B0503020102020204" pitchFamily="34" charset="0"/>
              <a:buChar char="►"/>
            </a:pPr>
            <a:r>
              <a:rPr lang="en-GB" sz="1600" b="1" dirty="0"/>
              <a:t>Short-term Actions:</a:t>
            </a:r>
            <a:endParaRPr lang="ka-GE" sz="1600" b="1" dirty="0"/>
          </a:p>
          <a:p>
            <a:pPr lvl="0"/>
            <a:r>
              <a:rPr lang="en-GB" sz="1600" b="1" dirty="0"/>
              <a:t>First Category Enterprises:</a:t>
            </a:r>
            <a:endParaRPr lang="ka-GE" sz="1600" b="1" dirty="0">
              <a:latin typeface="Sylfaen" panose="010A0502050306030303" pitchFamily="18" charset="0"/>
            </a:endParaRPr>
          </a:p>
          <a:p>
            <a:pPr lvl="1"/>
            <a:r>
              <a:rPr lang="en-GB" sz="1600" dirty="0"/>
              <a:t>Implement the legislation, bylaws, regulations, strategies, policy and strategic action plans developed in a field of energy efficiency and renewable energy</a:t>
            </a:r>
            <a:endParaRPr lang="ka-GE" sz="1600" dirty="0"/>
          </a:p>
          <a:p>
            <a:pPr lvl="1"/>
            <a:r>
              <a:rPr lang="en-GB" sz="1600" dirty="0"/>
              <a:t>Introduce mandatory energy audits / implementation of ISO 50001 Energy management systems</a:t>
            </a:r>
            <a:endParaRPr lang="ka-GE" sz="1600" dirty="0"/>
          </a:p>
          <a:p>
            <a:pPr lvl="1"/>
            <a:r>
              <a:rPr lang="en-GB" sz="1600" dirty="0"/>
              <a:t>Introduce voluntary energy audits for SMEs</a:t>
            </a:r>
            <a:endParaRPr lang="ka-GE" sz="1600" dirty="0"/>
          </a:p>
          <a:p>
            <a:pPr lvl="0"/>
            <a:r>
              <a:rPr lang="en-GB" sz="1600" b="1" dirty="0"/>
              <a:t>Energy Sector (generation, transmission, distribution):</a:t>
            </a:r>
            <a:endParaRPr lang="ka-GE" sz="1600" b="1" dirty="0">
              <a:latin typeface="Sylfaen" panose="010A0502050306030303" pitchFamily="18" charset="0"/>
            </a:endParaRPr>
          </a:p>
          <a:p>
            <a:pPr lvl="1"/>
            <a:r>
              <a:rPr lang="en-GB" sz="1600" dirty="0"/>
              <a:t>Implement the legislation, bylaws, regulations, strategies, policy and strategic action plans developed in a field of energy efficiency and renewable energy</a:t>
            </a:r>
            <a:endParaRPr lang="ka-GE" sz="1600" dirty="0"/>
          </a:p>
          <a:p>
            <a:pPr lvl="1"/>
            <a:r>
              <a:rPr lang="en-GB" sz="1600" dirty="0"/>
              <a:t>Achieve 27.4% share of renewable energy in final energy consumption by 2030.</a:t>
            </a:r>
            <a:endParaRPr lang="ka-GE" sz="1600" dirty="0"/>
          </a:p>
          <a:p>
            <a:pPr lvl="1"/>
            <a:r>
              <a:rPr lang="en-GB" sz="1600" dirty="0"/>
              <a:t>Facilitating the gradual introduction of smart meters</a:t>
            </a:r>
            <a:endParaRPr lang="ka-GE" sz="1600" dirty="0"/>
          </a:p>
          <a:p>
            <a:pPr lvl="1"/>
            <a:r>
              <a:rPr lang="en-GB" sz="1600" dirty="0"/>
              <a:t>Rehabilitate the transmission lines to minimize energy losses in the mainline transmission lines managed by GSE to meet the target levels and timelines set forth in NECP. The target for 10 years (till 2030) is to reduce the losses from 7.7% to 5.0% as minimum. [Source: Georgian National Integrated Energy and Climate Plan (NECP)]. </a:t>
            </a:r>
            <a:endParaRPr lang="ka-GE" sz="1600" dirty="0"/>
          </a:p>
          <a:p>
            <a:pPr lvl="1"/>
            <a:r>
              <a:rPr lang="en-GB" sz="1600" dirty="0"/>
              <a:t>The average losses of natural gas during 2018 - 2020 accounted for 96,967,000m3 (3.7% of inflow and 5.1% of Final Consumption). According to the Georgian National Integrated Energy and Climate Plan (NECP), it is planned to reduce losses by 4% by 2030. </a:t>
            </a:r>
            <a:endParaRPr lang="ka-GE" sz="1600" dirty="0"/>
          </a:p>
          <a:p>
            <a:endParaRPr lang="ka-GE" dirty="0"/>
          </a:p>
        </p:txBody>
      </p:sp>
      <p:sp>
        <p:nvSpPr>
          <p:cNvPr id="3" name="Title 2">
            <a:extLst>
              <a:ext uri="{FF2B5EF4-FFF2-40B4-BE49-F238E27FC236}">
                <a16:creationId xmlns:a16="http://schemas.microsoft.com/office/drawing/2014/main" id="{BF22AEA6-231B-424E-B5A2-A818778FD85B}"/>
              </a:ext>
            </a:extLst>
          </p:cNvPr>
          <p:cNvSpPr>
            <a:spLocks noGrp="1"/>
          </p:cNvSpPr>
          <p:nvPr>
            <p:ph type="ctrTitle"/>
          </p:nvPr>
        </p:nvSpPr>
        <p:spPr>
          <a:xfrm>
            <a:off x="0" y="0"/>
            <a:ext cx="9144000" cy="775243"/>
          </a:xfrm>
        </p:spPr>
        <p:txBody>
          <a:bodyPr lIns="365760" tIns="0"/>
          <a:lstStyle/>
          <a:p>
            <a:pPr algn="l"/>
            <a:r>
              <a:rPr lang="en-GB" sz="3200" dirty="0"/>
              <a:t>Cluster 4: </a:t>
            </a:r>
            <a:r>
              <a:rPr lang="en-US" sz="3200" dirty="0"/>
              <a:t>Energy Efficiency and Renewable Energy</a:t>
            </a:r>
            <a:endParaRPr lang="ka-GE" sz="3200" dirty="0"/>
          </a:p>
        </p:txBody>
      </p:sp>
    </p:spTree>
    <p:extLst>
      <p:ext uri="{BB962C8B-B14F-4D97-AF65-F5344CB8AC3E}">
        <p14:creationId xmlns:p14="http://schemas.microsoft.com/office/powerpoint/2010/main" val="2248391253"/>
      </p:ext>
    </p:extLst>
  </p:cSld>
  <p:clrMapOvr>
    <a:masterClrMapping/>
  </p:clrMapOvr>
  <p:transition spd="med">
    <p:spli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B8BA4-1F91-4E3D-8DD4-8358C915B5E5}"/>
              </a:ext>
            </a:extLst>
          </p:cNvPr>
          <p:cNvSpPr>
            <a:spLocks noGrp="1"/>
          </p:cNvSpPr>
          <p:nvPr>
            <p:ph idx="1"/>
          </p:nvPr>
        </p:nvSpPr>
        <p:spPr>
          <a:xfrm>
            <a:off x="467544" y="908720"/>
            <a:ext cx="8229600" cy="5174037"/>
          </a:xfrm>
        </p:spPr>
        <p:txBody>
          <a:bodyPr/>
          <a:lstStyle/>
          <a:p>
            <a:pPr lvl="0">
              <a:buFont typeface="Arial" panose="020B0604020202020204" pitchFamily="34" charset="0"/>
              <a:buChar char="•"/>
            </a:pPr>
            <a:r>
              <a:rPr lang="en-GB" sz="1600" b="1" dirty="0"/>
              <a:t>Public Sector:</a:t>
            </a:r>
            <a:endParaRPr lang="ka-GE" sz="1600" b="1" dirty="0"/>
          </a:p>
          <a:p>
            <a:pPr lvl="1">
              <a:spcBef>
                <a:spcPts val="1200"/>
              </a:spcBef>
              <a:spcAft>
                <a:spcPts val="600"/>
              </a:spcAft>
            </a:pPr>
            <a:r>
              <a:rPr lang="en-GB" sz="1600" dirty="0"/>
              <a:t>Implement the legislation, bylaws, regulations, strategies, policy and strategic action plans developed in a field of energy efficiency and renewable energy</a:t>
            </a:r>
            <a:endParaRPr lang="ka-GE" sz="1600" dirty="0"/>
          </a:p>
          <a:p>
            <a:pPr lvl="1">
              <a:spcBef>
                <a:spcPts val="1200"/>
              </a:spcBef>
              <a:spcAft>
                <a:spcPts val="600"/>
              </a:spcAft>
            </a:pPr>
            <a:r>
              <a:rPr lang="en-GB" sz="1600" dirty="0"/>
              <a:t>1% energy-efficient renovation of buildings (this obligation increases to 3% from 2024)</a:t>
            </a:r>
            <a:endParaRPr lang="ka-GE" sz="1600" dirty="0"/>
          </a:p>
          <a:p>
            <a:pPr lvl="1">
              <a:spcBef>
                <a:spcPts val="1200"/>
              </a:spcBef>
              <a:spcAft>
                <a:spcPts val="600"/>
              </a:spcAft>
            </a:pPr>
            <a:r>
              <a:rPr lang="en-GB" sz="1600" dirty="0"/>
              <a:t>Public procurement (monetary thresholds, building certification, energy </a:t>
            </a:r>
            <a:r>
              <a:rPr lang="en-GB" sz="1600" dirty="0" err="1"/>
              <a:t>labeling</a:t>
            </a:r>
            <a:r>
              <a:rPr lang="en-GB" sz="1600" dirty="0"/>
              <a:t>)</a:t>
            </a:r>
            <a:endParaRPr lang="ka-GE" sz="1600" dirty="0"/>
          </a:p>
          <a:p>
            <a:pPr lvl="1">
              <a:spcBef>
                <a:spcPts val="1200"/>
              </a:spcBef>
              <a:spcAft>
                <a:spcPts val="600"/>
              </a:spcAft>
            </a:pPr>
            <a:r>
              <a:rPr lang="en-GB" sz="1600" dirty="0"/>
              <a:t>Promotion of ESCO market (introduction of energy performance contract practice)</a:t>
            </a:r>
            <a:endParaRPr lang="ka-GE" sz="1600" dirty="0"/>
          </a:p>
          <a:p>
            <a:pPr lvl="0">
              <a:buFont typeface="Arial" panose="020B0604020202020204" pitchFamily="34" charset="0"/>
              <a:buChar char="•"/>
            </a:pPr>
            <a:r>
              <a:rPr lang="en-GB" sz="1600" b="1" dirty="0"/>
              <a:t>Construction:</a:t>
            </a:r>
            <a:endParaRPr lang="ka-GE" sz="1600" b="1" dirty="0"/>
          </a:p>
          <a:p>
            <a:pPr lvl="1">
              <a:spcBef>
                <a:spcPts val="1200"/>
              </a:spcBef>
              <a:spcAft>
                <a:spcPts val="600"/>
              </a:spcAft>
            </a:pPr>
            <a:r>
              <a:rPr lang="en-GB" sz="1600" dirty="0"/>
              <a:t>Implement the legislation, bylaws, regulations, strategies, policy and strategic action plans developed in a field of energy efficiency and renewable energy</a:t>
            </a:r>
            <a:endParaRPr lang="ka-GE" sz="1600" dirty="0"/>
          </a:p>
          <a:p>
            <a:pPr lvl="1">
              <a:spcBef>
                <a:spcPts val="1200"/>
              </a:spcBef>
              <a:spcAft>
                <a:spcPts val="600"/>
              </a:spcAft>
            </a:pPr>
            <a:r>
              <a:rPr lang="en-GB" sz="1600" dirty="0"/>
              <a:t>Establish/improve the construction supervision system to ensure implementation of the Net-Zero Consumption Buildings Strategy </a:t>
            </a:r>
            <a:endParaRPr lang="ka-GE" sz="1600" dirty="0"/>
          </a:p>
          <a:p>
            <a:pPr lvl="1">
              <a:spcBef>
                <a:spcPts val="1200"/>
              </a:spcBef>
              <a:spcAft>
                <a:spcPts val="600"/>
              </a:spcAft>
            </a:pPr>
            <a:r>
              <a:rPr lang="en-GB" sz="1600" dirty="0"/>
              <a:t>Achieve 1% energy-efficient renovation of buildings (this obligation increases to 3% from 2024)</a:t>
            </a:r>
            <a:endParaRPr lang="ka-GE" sz="1600" dirty="0"/>
          </a:p>
          <a:p>
            <a:endParaRPr lang="ka-GE" dirty="0"/>
          </a:p>
        </p:txBody>
      </p:sp>
      <p:sp>
        <p:nvSpPr>
          <p:cNvPr id="3" name="Title 2">
            <a:extLst>
              <a:ext uri="{FF2B5EF4-FFF2-40B4-BE49-F238E27FC236}">
                <a16:creationId xmlns:a16="http://schemas.microsoft.com/office/drawing/2014/main" id="{4BF75814-4F12-4D99-8C8B-916C6C132D0A}"/>
              </a:ext>
            </a:extLst>
          </p:cNvPr>
          <p:cNvSpPr>
            <a:spLocks noGrp="1"/>
          </p:cNvSpPr>
          <p:nvPr>
            <p:ph type="ctrTitle"/>
          </p:nvPr>
        </p:nvSpPr>
        <p:spPr>
          <a:xfrm>
            <a:off x="0" y="0"/>
            <a:ext cx="9144000" cy="775243"/>
          </a:xfrm>
        </p:spPr>
        <p:txBody>
          <a:bodyPr lIns="365760" tIns="0"/>
          <a:lstStyle/>
          <a:p>
            <a:pPr algn="l"/>
            <a:r>
              <a:rPr lang="en-GB" sz="3200" dirty="0"/>
              <a:t>Cluster 4: </a:t>
            </a:r>
            <a:r>
              <a:rPr lang="en-US" sz="3200" dirty="0"/>
              <a:t>Energy Efficiency and Renewable Energy</a:t>
            </a:r>
            <a:endParaRPr lang="ka-GE" sz="3200" dirty="0"/>
          </a:p>
        </p:txBody>
      </p:sp>
    </p:spTree>
    <p:extLst>
      <p:ext uri="{BB962C8B-B14F-4D97-AF65-F5344CB8AC3E}">
        <p14:creationId xmlns:p14="http://schemas.microsoft.com/office/powerpoint/2010/main" val="2859498538"/>
      </p:ext>
    </p:extLst>
  </p:cSld>
  <p:clrMapOvr>
    <a:masterClrMapping/>
  </p:clrMapOvr>
  <p:transition spd="med">
    <p:spli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BE3E08-1FAF-421D-A68F-EB35854D3E43}"/>
              </a:ext>
            </a:extLst>
          </p:cNvPr>
          <p:cNvSpPr>
            <a:spLocks noGrp="1"/>
          </p:cNvSpPr>
          <p:nvPr>
            <p:ph idx="1"/>
          </p:nvPr>
        </p:nvSpPr>
        <p:spPr>
          <a:xfrm>
            <a:off x="467544" y="1196752"/>
            <a:ext cx="8064896" cy="4968552"/>
          </a:xfrm>
        </p:spPr>
        <p:txBody>
          <a:bodyPr/>
          <a:lstStyle/>
          <a:p>
            <a:pPr>
              <a:spcBef>
                <a:spcPts val="600"/>
              </a:spcBef>
              <a:buFont typeface="Franklin Gothic Book" panose="020B0503020102020204" pitchFamily="34" charset="0"/>
              <a:buChar char="►"/>
            </a:pPr>
            <a:r>
              <a:rPr lang="en-GB" sz="1600" b="1" dirty="0"/>
              <a:t>Mid-term and Long-term Actions</a:t>
            </a:r>
            <a:endParaRPr lang="ka-GE" sz="1600" b="1" dirty="0"/>
          </a:p>
          <a:p>
            <a:pPr lvl="0">
              <a:spcBef>
                <a:spcPts val="600"/>
              </a:spcBef>
            </a:pPr>
            <a:r>
              <a:rPr lang="en-GB" sz="1600" dirty="0"/>
              <a:t>First Category Enterprises</a:t>
            </a:r>
            <a:endParaRPr lang="ka-GE" sz="1600" dirty="0"/>
          </a:p>
          <a:p>
            <a:pPr lvl="0">
              <a:spcBef>
                <a:spcPts val="600"/>
              </a:spcBef>
            </a:pPr>
            <a:r>
              <a:rPr lang="en-GB" sz="1600" dirty="0"/>
              <a:t>Mandatory energy audits / implementation of ISO 50001 Energy management systems</a:t>
            </a:r>
            <a:endParaRPr lang="ka-GE" sz="1600" dirty="0"/>
          </a:p>
          <a:p>
            <a:pPr lvl="0">
              <a:spcBef>
                <a:spcPts val="600"/>
              </a:spcBef>
            </a:pPr>
            <a:r>
              <a:rPr lang="en-GB" sz="1600" dirty="0"/>
              <a:t>Voluntary energy audits for SMEs</a:t>
            </a:r>
            <a:endParaRPr lang="ka-GE" sz="1600" dirty="0"/>
          </a:p>
          <a:p>
            <a:pPr lvl="0">
              <a:spcBef>
                <a:spcPts val="1800"/>
              </a:spcBef>
              <a:buFont typeface="Franklin Gothic Book" panose="020B0503020102020204" pitchFamily="34" charset="0"/>
              <a:buChar char="►"/>
            </a:pPr>
            <a:r>
              <a:rPr lang="en-GB" sz="1600" b="1" dirty="0"/>
              <a:t>Energy Sector (generation, transmission, distribution)</a:t>
            </a:r>
            <a:endParaRPr lang="ka-GE" sz="1600" b="1" dirty="0"/>
          </a:p>
          <a:p>
            <a:pPr lvl="0">
              <a:spcBef>
                <a:spcPts val="600"/>
              </a:spcBef>
            </a:pPr>
            <a:r>
              <a:rPr lang="en-GB" sz="1600" dirty="0"/>
              <a:t>Energy distributors (must ensure efficient energy consumption by end users through various measures)</a:t>
            </a:r>
            <a:endParaRPr lang="ka-GE" sz="1600" dirty="0"/>
          </a:p>
          <a:p>
            <a:pPr lvl="0">
              <a:spcBef>
                <a:spcPts val="600"/>
              </a:spcBef>
            </a:pPr>
            <a:r>
              <a:rPr lang="en-GB" sz="1600" dirty="0"/>
              <a:t>Facilitating the gradual introduction of smart meters</a:t>
            </a:r>
            <a:endParaRPr lang="ka-GE" sz="1600" dirty="0"/>
          </a:p>
          <a:p>
            <a:pPr lvl="0">
              <a:spcBef>
                <a:spcPts val="1800"/>
              </a:spcBef>
              <a:buFont typeface="Franklin Gothic Book" panose="020B0503020102020204" pitchFamily="34" charset="0"/>
              <a:buChar char="►"/>
            </a:pPr>
            <a:r>
              <a:rPr lang="en-GB" sz="1600" b="1" dirty="0"/>
              <a:t>Public Sector</a:t>
            </a:r>
            <a:endParaRPr lang="ka-GE" sz="1600" b="1" dirty="0"/>
          </a:p>
          <a:p>
            <a:pPr lvl="0">
              <a:spcBef>
                <a:spcPts val="600"/>
              </a:spcBef>
            </a:pPr>
            <a:r>
              <a:rPr lang="en-GB" sz="1600" dirty="0"/>
              <a:t>1% energy-efficient renovation of buildings (this obligation increases to 3% from 2024)</a:t>
            </a:r>
            <a:endParaRPr lang="ka-GE" sz="1600" dirty="0"/>
          </a:p>
          <a:p>
            <a:pPr lvl="0">
              <a:spcBef>
                <a:spcPts val="600"/>
              </a:spcBef>
            </a:pPr>
            <a:r>
              <a:rPr lang="en-GB" sz="1600" dirty="0"/>
              <a:t>Public procurement (monetary thresholds, building certification, energy </a:t>
            </a:r>
            <a:r>
              <a:rPr lang="en-GB" sz="1600" dirty="0" err="1"/>
              <a:t>labeling</a:t>
            </a:r>
            <a:r>
              <a:rPr lang="en-GB" sz="1600" dirty="0"/>
              <a:t>)</a:t>
            </a:r>
            <a:endParaRPr lang="ka-GE" sz="1600" dirty="0"/>
          </a:p>
          <a:p>
            <a:pPr>
              <a:spcBef>
                <a:spcPts val="600"/>
              </a:spcBef>
            </a:pPr>
            <a:r>
              <a:rPr lang="en-GB" sz="1600" dirty="0"/>
              <a:t>Promotion of ESCO market (introduction of energy performance contract practice)</a:t>
            </a:r>
            <a:endParaRPr lang="ka-GE" sz="1600" dirty="0"/>
          </a:p>
        </p:txBody>
      </p:sp>
      <p:sp>
        <p:nvSpPr>
          <p:cNvPr id="3" name="Title 2">
            <a:extLst>
              <a:ext uri="{FF2B5EF4-FFF2-40B4-BE49-F238E27FC236}">
                <a16:creationId xmlns:a16="http://schemas.microsoft.com/office/drawing/2014/main" id="{1C2F47D7-8BA6-44E6-9291-0449A21BCF7C}"/>
              </a:ext>
            </a:extLst>
          </p:cNvPr>
          <p:cNvSpPr>
            <a:spLocks noGrp="1"/>
          </p:cNvSpPr>
          <p:nvPr>
            <p:ph type="ctrTitle"/>
          </p:nvPr>
        </p:nvSpPr>
        <p:spPr>
          <a:xfrm>
            <a:off x="0" y="0"/>
            <a:ext cx="9144000" cy="692696"/>
          </a:xfrm>
        </p:spPr>
        <p:txBody>
          <a:bodyPr lIns="365760" tIns="0"/>
          <a:lstStyle/>
          <a:p>
            <a:pPr algn="l"/>
            <a:r>
              <a:rPr lang="en-GB" sz="3200" dirty="0"/>
              <a:t>Cluster 4: </a:t>
            </a:r>
            <a:r>
              <a:rPr lang="en-US" sz="3200" dirty="0"/>
              <a:t>Energy Efficiency and Renewable Energy</a:t>
            </a:r>
            <a:endParaRPr lang="ka-GE" sz="3200" dirty="0"/>
          </a:p>
        </p:txBody>
      </p:sp>
    </p:spTree>
    <p:extLst>
      <p:ext uri="{BB962C8B-B14F-4D97-AF65-F5344CB8AC3E}">
        <p14:creationId xmlns:p14="http://schemas.microsoft.com/office/powerpoint/2010/main" val="2746552247"/>
      </p:ext>
    </p:extLst>
  </p:cSld>
  <p:clrMapOvr>
    <a:masterClrMapping/>
  </p:clrMapOvr>
  <p:transition spd="med">
    <p:spli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B24CD6-96EB-45C6-B2B0-277AF4216533}"/>
              </a:ext>
            </a:extLst>
          </p:cNvPr>
          <p:cNvSpPr>
            <a:spLocks noGrp="1"/>
          </p:cNvSpPr>
          <p:nvPr>
            <p:ph idx="1"/>
          </p:nvPr>
        </p:nvSpPr>
        <p:spPr>
          <a:xfrm>
            <a:off x="467544" y="1124745"/>
            <a:ext cx="4752528" cy="4104456"/>
          </a:xfrm>
        </p:spPr>
        <p:txBody>
          <a:bodyPr/>
          <a:lstStyle/>
          <a:p>
            <a:pPr>
              <a:buFont typeface="Franklin Gothic Book" panose="020B0503020102020204" pitchFamily="34" charset="0"/>
              <a:buChar char="►"/>
            </a:pPr>
            <a:r>
              <a:rPr lang="en-GB" sz="1600" b="1" dirty="0"/>
              <a:t>Construction Sector</a:t>
            </a:r>
            <a:endParaRPr lang="ka-GE" sz="1600" b="1" dirty="0"/>
          </a:p>
          <a:p>
            <a:r>
              <a:rPr lang="en-US" sz="1600" dirty="0"/>
              <a:t>Develop new skills for the construction sector to achieve European energy targets</a:t>
            </a:r>
          </a:p>
          <a:p>
            <a:r>
              <a:rPr lang="en-US" sz="1600" dirty="0"/>
              <a:t>Training construction and design companies and workers on energy efficient building practices</a:t>
            </a:r>
          </a:p>
          <a:p>
            <a:r>
              <a:rPr lang="en-US" sz="1600" dirty="0"/>
              <a:t>Green training for construction managers</a:t>
            </a:r>
          </a:p>
          <a:p>
            <a:r>
              <a:rPr lang="en-US" sz="1600" dirty="0"/>
              <a:t>Developing energy-efficient competencies in tomorrow’s building managers</a:t>
            </a:r>
          </a:p>
          <a:p>
            <a:r>
              <a:rPr lang="en-US" sz="1600" dirty="0"/>
              <a:t>Establish platform delivers zero energy training resource</a:t>
            </a:r>
          </a:p>
          <a:p>
            <a:r>
              <a:rPr lang="en-US" sz="1600" dirty="0"/>
              <a:t>Building professionals can improve their energy efficiency skills using a new EU-funded online platform. Training materials are freely available to help architects, engineers and other professionals better design and build low energy constructions.</a:t>
            </a:r>
          </a:p>
        </p:txBody>
      </p:sp>
      <p:sp>
        <p:nvSpPr>
          <p:cNvPr id="3" name="Title 2">
            <a:extLst>
              <a:ext uri="{FF2B5EF4-FFF2-40B4-BE49-F238E27FC236}">
                <a16:creationId xmlns:a16="http://schemas.microsoft.com/office/drawing/2014/main" id="{6FEE5A2C-34FF-4263-9719-B6457B521C91}"/>
              </a:ext>
            </a:extLst>
          </p:cNvPr>
          <p:cNvSpPr>
            <a:spLocks noGrp="1"/>
          </p:cNvSpPr>
          <p:nvPr>
            <p:ph type="ctrTitle"/>
          </p:nvPr>
        </p:nvSpPr>
        <p:spPr>
          <a:xfrm>
            <a:off x="0" y="0"/>
            <a:ext cx="9144000" cy="775243"/>
          </a:xfrm>
        </p:spPr>
        <p:txBody>
          <a:bodyPr lIns="365760" tIns="0"/>
          <a:lstStyle/>
          <a:p>
            <a:pPr algn="l"/>
            <a:r>
              <a:rPr lang="en-GB" sz="3200" dirty="0"/>
              <a:t>Cluster 4: </a:t>
            </a:r>
            <a:r>
              <a:rPr lang="en-US" sz="3200" dirty="0"/>
              <a:t>Energy Efficiency and Renewable Energy</a:t>
            </a:r>
            <a:endParaRPr lang="ka-GE" sz="3200" dirty="0"/>
          </a:p>
        </p:txBody>
      </p:sp>
      <p:pic>
        <p:nvPicPr>
          <p:cNvPr id="4" name="Picture 3"/>
          <p:cNvPicPr>
            <a:picLocks noChangeAspect="1"/>
          </p:cNvPicPr>
          <p:nvPr/>
        </p:nvPicPr>
        <p:blipFill>
          <a:blip r:embed="rId2"/>
          <a:stretch>
            <a:fillRect/>
          </a:stretch>
        </p:blipFill>
        <p:spPr>
          <a:xfrm>
            <a:off x="5714603" y="2060848"/>
            <a:ext cx="3429000" cy="3429000"/>
          </a:xfrm>
          <a:prstGeom prst="rect">
            <a:avLst/>
          </a:prstGeom>
        </p:spPr>
      </p:pic>
    </p:spTree>
    <p:extLst>
      <p:ext uri="{BB962C8B-B14F-4D97-AF65-F5344CB8AC3E}">
        <p14:creationId xmlns:p14="http://schemas.microsoft.com/office/powerpoint/2010/main" val="3587300834"/>
      </p:ext>
    </p:extLst>
  </p:cSld>
  <p:clrMapOvr>
    <a:masterClrMapping/>
  </p:clrMapOvr>
  <p:transition spd="med">
    <p:spli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AE9403-D7E9-47EE-9883-A33BE6612963}"/>
              </a:ext>
            </a:extLst>
          </p:cNvPr>
          <p:cNvSpPr/>
          <p:nvPr/>
        </p:nvSpPr>
        <p:spPr>
          <a:xfrm>
            <a:off x="0" y="2492897"/>
            <a:ext cx="9144000" cy="898708"/>
          </a:xfrm>
          <a:prstGeom prst="rect">
            <a:avLst/>
          </a:prstGeom>
        </p:spPr>
        <p:txBody>
          <a:bodyPr wrap="square">
            <a:spAutoFit/>
          </a:bodyPr>
          <a:lstStyle/>
          <a:p>
            <a:pPr marL="0" indent="0" algn="ctr">
              <a:lnSpc>
                <a:spcPct val="120000"/>
              </a:lnSpc>
              <a:spcBef>
                <a:spcPts val="0"/>
              </a:spcBef>
              <a:spcAft>
                <a:spcPts val="1200"/>
              </a:spcAft>
              <a:buNone/>
            </a:pPr>
            <a:r>
              <a:rPr lang="en-GB" sz="4800" b="1" dirty="0">
                <a:solidFill>
                  <a:srgbClr val="404040"/>
                </a:solidFill>
                <a:latin typeface="Franklin Gothic Heavy" panose="020B0903020102020204" pitchFamily="34" charset="0"/>
                <a:cs typeface="Arial" panose="020B0604020202020204" pitchFamily="34" charset="0"/>
              </a:rPr>
              <a:t>Dr Dariusz </a:t>
            </a:r>
            <a:r>
              <a:rPr lang="en-GB" sz="4800" b="1" dirty="0" err="1">
                <a:solidFill>
                  <a:srgbClr val="404040"/>
                </a:solidFill>
                <a:latin typeface="Franklin Gothic Heavy" panose="020B0903020102020204" pitchFamily="34" charset="0"/>
                <a:cs typeface="Arial" panose="020B0604020202020204" pitchFamily="34" charset="0"/>
              </a:rPr>
              <a:t>Prasek</a:t>
            </a:r>
            <a:endParaRPr lang="en-GB" sz="4800" b="1" dirty="0">
              <a:solidFill>
                <a:srgbClr val="404040"/>
              </a:solidFill>
              <a:latin typeface="Franklin Gothic Heavy" panose="020B0903020102020204" pitchFamily="34" charset="0"/>
              <a:cs typeface="Arial" panose="020B0604020202020204" pitchFamily="34" charset="0"/>
            </a:endParaRPr>
          </a:p>
        </p:txBody>
      </p:sp>
    </p:spTree>
    <p:extLst>
      <p:ext uri="{BB962C8B-B14F-4D97-AF65-F5344CB8AC3E}">
        <p14:creationId xmlns:p14="http://schemas.microsoft.com/office/powerpoint/2010/main" val="878952310"/>
      </p:ext>
    </p:extLst>
  </p:cSld>
  <p:clrMapOvr>
    <a:masterClrMapping/>
  </p:clrMapOvr>
  <p:transition spd="med">
    <p:spli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66560" y="4432895"/>
            <a:ext cx="2377440" cy="2096537"/>
          </a:xfrm>
          <a:prstGeom prst="rect">
            <a:avLst/>
          </a:prstGeom>
        </p:spPr>
      </p:pic>
      <p:sp>
        <p:nvSpPr>
          <p:cNvPr id="2" name="Content Placeholder 1"/>
          <p:cNvSpPr>
            <a:spLocks noGrp="1"/>
          </p:cNvSpPr>
          <p:nvPr>
            <p:ph idx="1"/>
          </p:nvPr>
        </p:nvSpPr>
        <p:spPr>
          <a:xfrm>
            <a:off x="446176" y="1263324"/>
            <a:ext cx="8424936" cy="5406036"/>
          </a:xfrm>
        </p:spPr>
        <p:txBody>
          <a:bodyPr/>
          <a:lstStyle/>
          <a:p>
            <a:pPr marL="0" indent="0">
              <a:buNone/>
            </a:pPr>
            <a:r>
              <a:rPr lang="en-US" sz="1800" b="1" u="sng" dirty="0">
                <a:solidFill>
                  <a:srgbClr val="404040"/>
                </a:solidFill>
                <a:latin typeface="Franklin Gothic Book" panose="020B0503020102020204" pitchFamily="34" charset="0"/>
              </a:rPr>
              <a:t>Strategic goals: </a:t>
            </a:r>
            <a:r>
              <a:rPr lang="en-US" sz="1800" dirty="0">
                <a:solidFill>
                  <a:srgbClr val="404040"/>
                </a:solidFill>
                <a:latin typeface="Franklin Gothic Book" panose="020B0503020102020204" pitchFamily="34" charset="0"/>
              </a:rPr>
              <a:t>Strategic goal is to become a regional leader and be close to European standards of circularity</a:t>
            </a:r>
          </a:p>
          <a:p>
            <a:pPr marL="0" indent="0">
              <a:buNone/>
            </a:pPr>
            <a:r>
              <a:rPr lang="en-US" sz="1800" b="1" u="sng" dirty="0">
                <a:solidFill>
                  <a:srgbClr val="404040"/>
                </a:solidFill>
                <a:latin typeface="Franklin Gothic Book" panose="020B0503020102020204" pitchFamily="34" charset="0"/>
              </a:rPr>
              <a:t>Targets</a:t>
            </a:r>
            <a:r>
              <a:rPr lang="en-US" sz="1800" b="1" dirty="0">
                <a:solidFill>
                  <a:srgbClr val="404040"/>
                </a:solidFill>
                <a:latin typeface="Franklin Gothic Book" panose="020B0503020102020204" pitchFamily="34" charset="0"/>
              </a:rPr>
              <a:t>: </a:t>
            </a:r>
            <a:r>
              <a:rPr lang="en-US" sz="1800" dirty="0">
                <a:solidFill>
                  <a:srgbClr val="404040"/>
                </a:solidFill>
                <a:latin typeface="Franklin Gothic Book" panose="020B0503020102020204" pitchFamily="34" charset="0"/>
              </a:rPr>
              <a:t>The target for coming 5/10 years will be: to increase the level of circularity from current 1.3% up to 6.6%. And to create enabling environment for further efficient transition to circular models of economy</a:t>
            </a:r>
          </a:p>
          <a:p>
            <a:pPr marL="0" indent="0">
              <a:buNone/>
            </a:pPr>
            <a:r>
              <a:rPr lang="en-US" sz="1800" b="1" u="sng" dirty="0">
                <a:solidFill>
                  <a:srgbClr val="404040"/>
                </a:solidFill>
                <a:latin typeface="Franklin Gothic Book" panose="020B0503020102020204" pitchFamily="34" charset="0"/>
              </a:rPr>
              <a:t>Key Points: </a:t>
            </a:r>
            <a:r>
              <a:rPr lang="en-US" sz="1800" dirty="0">
                <a:solidFill>
                  <a:srgbClr val="404040"/>
                </a:solidFill>
                <a:latin typeface="Franklin Gothic Book" panose="020B0503020102020204" pitchFamily="34" charset="0"/>
              </a:rPr>
              <a:t>Priority objectives for Transition Economies may differ from the objectives of the Developed countries. For the countries with diverse and extensive production the material productivity and durability is important.</a:t>
            </a:r>
          </a:p>
          <a:p>
            <a:pPr>
              <a:buFont typeface="Wingdings" panose="05000000000000000000" pitchFamily="2" charset="2"/>
              <a:buChar char="§"/>
            </a:pPr>
            <a:endParaRPr lang="en-US" sz="18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0" y="0"/>
            <a:ext cx="9144000" cy="836712"/>
          </a:xfrm>
        </p:spPr>
        <p:txBody>
          <a:bodyPr lIns="548640" tIns="91440"/>
          <a:lstStyle/>
          <a:p>
            <a:pPr lvl="3" algn="l"/>
            <a:r>
              <a:rPr lang="en-GB" sz="3200" b="1" dirty="0">
                <a:solidFill>
                  <a:srgbClr val="508927"/>
                </a:solidFill>
                <a:latin typeface="Franklin Gothic Demi Cond" panose="020B0706030402020204" pitchFamily="34" charset="0"/>
              </a:rPr>
              <a:t>Vision, Strategic Goals and Targets for </a:t>
            </a:r>
            <a:r>
              <a:rPr lang="en-GB" sz="3200" b="1" dirty="0" smtClean="0">
                <a:solidFill>
                  <a:srgbClr val="508927"/>
                </a:solidFill>
                <a:latin typeface="Franklin Gothic Demi Cond" panose="020B0706030402020204" pitchFamily="34" charset="0"/>
              </a:rPr>
              <a:t/>
            </a:r>
            <a:br>
              <a:rPr lang="en-GB" sz="3200" b="1" dirty="0" smtClean="0">
                <a:solidFill>
                  <a:srgbClr val="508927"/>
                </a:solidFill>
                <a:latin typeface="Franklin Gothic Demi Cond" panose="020B0706030402020204" pitchFamily="34" charset="0"/>
              </a:rPr>
            </a:br>
            <a:r>
              <a:rPr lang="en-GB" sz="3200" b="1" dirty="0" smtClean="0">
                <a:solidFill>
                  <a:srgbClr val="508927"/>
                </a:solidFill>
                <a:latin typeface="Franklin Gothic Demi Cond" panose="020B0706030402020204" pitchFamily="34" charset="0"/>
              </a:rPr>
              <a:t>Circular </a:t>
            </a:r>
            <a:r>
              <a:rPr lang="en-GB" sz="3200" b="1" dirty="0">
                <a:solidFill>
                  <a:srgbClr val="508927"/>
                </a:solidFill>
                <a:latin typeface="Franklin Gothic Demi Cond" panose="020B0706030402020204" pitchFamily="34" charset="0"/>
              </a:rPr>
              <a:t>Economy Road Map</a:t>
            </a:r>
            <a:endParaRPr lang="en-US" sz="3200" dirty="0">
              <a:solidFill>
                <a:srgbClr val="508927"/>
              </a:solidFill>
              <a:latin typeface="Franklin Gothic Demi Cond" panose="020B0706030402020204" pitchFamily="34" charset="0"/>
            </a:endParaRPr>
          </a:p>
        </p:txBody>
      </p:sp>
      <p:sp>
        <p:nvSpPr>
          <p:cNvPr id="4" name="Rectangle 3"/>
          <p:cNvSpPr/>
          <p:nvPr/>
        </p:nvSpPr>
        <p:spPr>
          <a:xfrm>
            <a:off x="107504" y="5081053"/>
            <a:ext cx="6192688" cy="400110"/>
          </a:xfrm>
          <a:prstGeom prst="rect">
            <a:avLst/>
          </a:prstGeom>
        </p:spPr>
        <p:txBody>
          <a:bodyPr wrap="square">
            <a:spAutoFit/>
          </a:bodyPr>
          <a:lstStyle/>
          <a:p>
            <a:pPr marL="0" indent="0">
              <a:buNone/>
            </a:pPr>
            <a:endParaRPr lang="en-US" sz="2000" dirty="0">
              <a:solidFill>
                <a:srgbClr val="404040"/>
              </a:solidFill>
              <a:latin typeface="Franklin Gothic Book" panose="020B0503020102020204" pitchFamily="34" charset="0"/>
              <a:cs typeface="+mn-cs"/>
            </a:endParaRPr>
          </a:p>
        </p:txBody>
      </p:sp>
      <p:sp>
        <p:nvSpPr>
          <p:cNvPr id="7" name="Content Placeholder 1"/>
          <p:cNvSpPr txBox="1">
            <a:spLocks/>
          </p:cNvSpPr>
          <p:nvPr/>
        </p:nvSpPr>
        <p:spPr>
          <a:xfrm>
            <a:off x="446176" y="4361016"/>
            <a:ext cx="6048672" cy="2308344"/>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lgn="just">
              <a:buNone/>
            </a:pPr>
            <a:r>
              <a:rPr lang="en-US" sz="1800" dirty="0">
                <a:solidFill>
                  <a:srgbClr val="404040"/>
                </a:solidFill>
                <a:latin typeface="Franklin Gothic Book" panose="020B0503020102020204" pitchFamily="34" charset="0"/>
              </a:rPr>
              <a:t>In case of Transition Economies the other aspects of circularity could be crucial, which have much less importance for the developed countries:</a:t>
            </a:r>
          </a:p>
          <a:p>
            <a:pPr>
              <a:buFont typeface="Wingdings" panose="05000000000000000000" pitchFamily="2" charset="2"/>
              <a:buChar char="§"/>
            </a:pPr>
            <a:r>
              <a:rPr lang="en-US" sz="1800" dirty="0">
                <a:solidFill>
                  <a:schemeClr val="tx1">
                    <a:lumMod val="75000"/>
                    <a:lumOff val="25000"/>
                  </a:schemeClr>
                </a:solidFill>
                <a:latin typeface="Franklin Gothic Book" panose="020B0503020102020204" pitchFamily="34" charset="0"/>
                <a:cs typeface="Arial" charset="0"/>
              </a:rPr>
              <a:t>Minimization of gross energy and material losses</a:t>
            </a:r>
          </a:p>
          <a:p>
            <a:pPr>
              <a:buFont typeface="Wingdings" panose="05000000000000000000" pitchFamily="2" charset="2"/>
              <a:buChar char="§"/>
            </a:pPr>
            <a:r>
              <a:rPr lang="en-US" sz="1800" dirty="0">
                <a:solidFill>
                  <a:schemeClr val="tx1">
                    <a:lumMod val="75000"/>
                    <a:lumOff val="25000"/>
                  </a:schemeClr>
                </a:solidFill>
                <a:latin typeface="Franklin Gothic Book" panose="020B0503020102020204" pitchFamily="34" charset="0"/>
                <a:cs typeface="Arial" charset="0"/>
              </a:rPr>
              <a:t>Improvement of the land and water resource management</a:t>
            </a:r>
          </a:p>
          <a:p>
            <a:pPr>
              <a:buFont typeface="Wingdings" panose="05000000000000000000" pitchFamily="2" charset="2"/>
              <a:buChar char="§"/>
            </a:pPr>
            <a:endParaRPr lang="en-US" sz="1800" dirty="0">
              <a:solidFill>
                <a:srgbClr val="404040"/>
              </a:solidFill>
              <a:latin typeface="Franklin Gothic Book" panose="020B0503020102020204" pitchFamily="34" charset="0"/>
            </a:endParaRPr>
          </a:p>
          <a:p>
            <a:pPr marL="0" indent="0">
              <a:buFont typeface="Arial" charset="0"/>
              <a:buNone/>
            </a:pPr>
            <a:endParaRPr lang="en-US" sz="1800" dirty="0">
              <a:solidFill>
                <a:srgbClr val="404040"/>
              </a:solidFill>
              <a:latin typeface="Franklin Gothic Book" panose="020B0503020102020204" pitchFamily="34" charset="0"/>
            </a:endParaRPr>
          </a:p>
          <a:p>
            <a:pPr>
              <a:buFont typeface="Wingdings" panose="05000000000000000000" pitchFamily="2" charset="2"/>
              <a:buChar char="§"/>
            </a:pPr>
            <a:endParaRPr lang="en-US" sz="1800" dirty="0">
              <a:solidFill>
                <a:srgbClr val="404040"/>
              </a:solidFill>
              <a:latin typeface="Franklin Gothic Book" panose="020B0503020102020204" pitchFamily="34" charset="0"/>
            </a:endParaRPr>
          </a:p>
        </p:txBody>
      </p:sp>
    </p:spTree>
    <p:extLst>
      <p:ext uri="{BB962C8B-B14F-4D97-AF65-F5344CB8AC3E}">
        <p14:creationId xmlns:p14="http://schemas.microsoft.com/office/powerpoint/2010/main" val="943963102"/>
      </p:ext>
    </p:extLst>
  </p:cSld>
  <p:clrMapOvr>
    <a:masterClrMapping/>
  </p:clrMapOvr>
  <p:transition spd="med">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1F3A1-F3D3-455B-90BC-240600DDA2A3}"/>
              </a:ext>
            </a:extLst>
          </p:cNvPr>
          <p:cNvSpPr>
            <a:spLocks noGrp="1"/>
          </p:cNvSpPr>
          <p:nvPr>
            <p:ph idx="1"/>
          </p:nvPr>
        </p:nvSpPr>
        <p:spPr>
          <a:xfrm>
            <a:off x="467544" y="980728"/>
            <a:ext cx="5976664" cy="5544616"/>
          </a:xfrm>
        </p:spPr>
        <p:txBody>
          <a:bodyPr/>
          <a:lstStyle/>
          <a:p>
            <a:pPr algn="just">
              <a:buFont typeface="Wingdings" panose="05000000000000000000" pitchFamily="2" charset="2"/>
              <a:buChar char="§"/>
            </a:pPr>
            <a:r>
              <a:rPr lang="en-US" sz="1600" dirty="0"/>
              <a:t>The transition from the end-of-life concept to a circular economy means a paradigm shift, and requires a huge transformation in the ways of producing and also consuming. For that reason, the Government of Georgia (GoG) has decided to lead the development of a CE Transition Strategy, inviting a cross-sector group of </a:t>
            </a:r>
            <a:r>
              <a:rPr lang="en-US" sz="1600" dirty="0" err="1"/>
              <a:t>organisations</a:t>
            </a:r>
            <a:r>
              <a:rPr lang="en-US" sz="1600" dirty="0"/>
              <a:t> to help it define concrete goals and objectives to make Georgia a circular country.</a:t>
            </a:r>
          </a:p>
          <a:p>
            <a:pPr algn="just">
              <a:buFont typeface="Wingdings" panose="05000000000000000000" pitchFamily="2" charset="2"/>
              <a:buChar char="§"/>
            </a:pPr>
            <a:r>
              <a:rPr lang="en-US" sz="1600" dirty="0"/>
              <a:t>As a first step for developing strategy a preliminary assessment of the Georgia’s economy under the context of circularity have been conducted in 2022. The Circularity Mapping has been prepared by </a:t>
            </a:r>
            <a:r>
              <a:rPr lang="en-GB" sz="1600" dirty="0"/>
              <a:t>CSO Georgian Society of Nature Explorers “Orchis” (GSNE “Orchis”) in </a:t>
            </a:r>
            <a:r>
              <a:rPr lang="en-US" sz="1600" dirty="0"/>
              <a:t>close cooperation with the </a:t>
            </a:r>
            <a:r>
              <a:rPr lang="en-US" sz="1600" dirty="0" err="1"/>
              <a:t>GoG</a:t>
            </a:r>
            <a:r>
              <a:rPr lang="en-US" sz="1600" dirty="0"/>
              <a:t> and with the financial </a:t>
            </a:r>
            <a:r>
              <a:rPr lang="en-GB" sz="1600" dirty="0"/>
              <a:t>support of the Government of Sweden</a:t>
            </a:r>
            <a:r>
              <a:rPr lang="en-US" sz="1600" dirty="0"/>
              <a:t> </a:t>
            </a:r>
            <a:r>
              <a:rPr lang="en-GB" sz="1600" dirty="0"/>
              <a:t>through the Swedish International Development Cooperation Agency (SIDA). </a:t>
            </a:r>
          </a:p>
          <a:p>
            <a:pPr algn="just">
              <a:buFont typeface="Wingdings" panose="05000000000000000000" pitchFamily="2" charset="2"/>
              <a:buChar char="§"/>
            </a:pPr>
            <a:r>
              <a:rPr lang="en-GB" sz="1600" dirty="0"/>
              <a:t>The key stakeholders in this process were the representatives of the </a:t>
            </a:r>
            <a:r>
              <a:rPr lang="en-GB" sz="1600" dirty="0" err="1"/>
              <a:t>GoG</a:t>
            </a:r>
            <a:r>
              <a:rPr lang="en-GB" sz="1600" dirty="0"/>
              <a:t> represented by the Inter-Ministerial Coordination Board consisting of 36 experts from various ministries and governmental agencies under the leadership of the Deputy Minister at the Ministry of Environmental Protection and Agriculture of Georgia Acad.</a:t>
            </a:r>
            <a:r>
              <a:rPr lang="ka-GE" sz="1600" dirty="0"/>
              <a:t> </a:t>
            </a:r>
            <a:r>
              <a:rPr lang="en-GB" sz="1600" dirty="0"/>
              <a:t>Solomon Pavliashvili</a:t>
            </a:r>
            <a:r>
              <a:rPr lang="en-GB" sz="1600" dirty="0" smtClean="0"/>
              <a:t>.</a:t>
            </a:r>
            <a:endParaRPr lang="ka-GE" sz="1600" dirty="0"/>
          </a:p>
        </p:txBody>
      </p:sp>
      <p:sp>
        <p:nvSpPr>
          <p:cNvPr id="3" name="Title 2">
            <a:extLst>
              <a:ext uri="{FF2B5EF4-FFF2-40B4-BE49-F238E27FC236}">
                <a16:creationId xmlns:a16="http://schemas.microsoft.com/office/drawing/2014/main" id="{4FA56455-C58C-41ED-9A74-98B2C96B2663}"/>
              </a:ext>
            </a:extLst>
          </p:cNvPr>
          <p:cNvSpPr>
            <a:spLocks noGrp="1"/>
          </p:cNvSpPr>
          <p:nvPr>
            <p:ph type="ctrTitle"/>
          </p:nvPr>
        </p:nvSpPr>
        <p:spPr>
          <a:xfrm>
            <a:off x="0" y="0"/>
            <a:ext cx="9144000" cy="775243"/>
          </a:xfrm>
        </p:spPr>
        <p:txBody>
          <a:bodyPr/>
          <a:lstStyle/>
          <a:p>
            <a:pPr algn="l"/>
            <a:r>
              <a:rPr lang="en-US" dirty="0">
                <a:solidFill>
                  <a:srgbClr val="508927"/>
                </a:solidFill>
              </a:rPr>
              <a:t>CE Strategy, Mapping and Road Map</a:t>
            </a:r>
            <a:endParaRPr lang="ka-GE" dirty="0">
              <a:solidFill>
                <a:srgbClr val="508927"/>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980" b="2114"/>
          <a:stretch/>
        </p:blipFill>
        <p:spPr>
          <a:xfrm>
            <a:off x="6502059" y="1844824"/>
            <a:ext cx="2641941" cy="3672408"/>
          </a:xfrm>
          <a:prstGeom prst="rect">
            <a:avLst/>
          </a:prstGeom>
        </p:spPr>
      </p:pic>
    </p:spTree>
    <p:extLst>
      <p:ext uri="{BB962C8B-B14F-4D97-AF65-F5344CB8AC3E}">
        <p14:creationId xmlns:p14="http://schemas.microsoft.com/office/powerpoint/2010/main" val="1572835764"/>
      </p:ext>
    </p:extLst>
  </p:cSld>
  <p:clrMapOvr>
    <a:masterClrMapping/>
  </p:clrMapOvr>
  <p:transition spd="med">
    <p:spli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5976" y="2962634"/>
            <a:ext cx="4786436" cy="3706726"/>
          </a:xfrm>
          <a:prstGeom prst="rect">
            <a:avLst/>
          </a:prstGeom>
        </p:spPr>
      </p:pic>
      <p:sp>
        <p:nvSpPr>
          <p:cNvPr id="2" name="Content Placeholder 1"/>
          <p:cNvSpPr>
            <a:spLocks noGrp="1"/>
          </p:cNvSpPr>
          <p:nvPr>
            <p:ph idx="1"/>
          </p:nvPr>
        </p:nvSpPr>
        <p:spPr>
          <a:xfrm>
            <a:off x="539552" y="1124744"/>
            <a:ext cx="8280920" cy="1396727"/>
          </a:xfrm>
        </p:spPr>
        <p:txBody>
          <a:bodyPr/>
          <a:lstStyle/>
          <a:p>
            <a:pPr>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cs typeface="Arial" charset="0"/>
              </a:rPr>
              <a:t>Waste minimization, recycling of materials,  increase the recycling rate, recover of materials; </a:t>
            </a:r>
            <a:endParaRPr lang="ka-GE" sz="2000" dirty="0">
              <a:solidFill>
                <a:srgbClr val="404040"/>
              </a:solidFill>
              <a:cs typeface="Arial" charset="0"/>
            </a:endParaRPr>
          </a:p>
          <a:p>
            <a:pPr>
              <a:spcBef>
                <a:spcPts val="24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cs typeface="Arial" charset="0"/>
              </a:rPr>
              <a:t>Minimization of material use, reuse of semi-waste deposits</a:t>
            </a:r>
            <a:endParaRPr lang="ka-GE" sz="2000" dirty="0">
              <a:solidFill>
                <a:srgbClr val="404040"/>
              </a:solidFill>
              <a:cs typeface="Arial" charset="0"/>
            </a:endParaRPr>
          </a:p>
        </p:txBody>
      </p:sp>
      <p:sp>
        <p:nvSpPr>
          <p:cNvPr id="3" name="Title 2"/>
          <p:cNvSpPr>
            <a:spLocks noGrp="1"/>
          </p:cNvSpPr>
          <p:nvPr>
            <p:ph type="ctrTitle"/>
          </p:nvPr>
        </p:nvSpPr>
        <p:spPr>
          <a:xfrm>
            <a:off x="0" y="0"/>
            <a:ext cx="9144000" cy="836712"/>
          </a:xfrm>
        </p:spPr>
        <p:txBody>
          <a:bodyPr lIns="548640" tIns="91440"/>
          <a:lstStyle/>
          <a:p>
            <a:pPr lvl="3" algn="l"/>
            <a:r>
              <a:rPr lang="en-GB" sz="3600" b="1" dirty="0">
                <a:solidFill>
                  <a:srgbClr val="508927"/>
                </a:solidFill>
                <a:latin typeface="Franklin Gothic Demi Cond" panose="020B0706030402020204" pitchFamily="34" charset="0"/>
              </a:rPr>
              <a:t>Priority Objectives for CE Road Map</a:t>
            </a:r>
            <a:endParaRPr lang="en-US" sz="3600" dirty="0">
              <a:solidFill>
                <a:srgbClr val="508927"/>
              </a:solidFill>
              <a:latin typeface="Franklin Gothic Demi Cond" panose="020B0706030402020204" pitchFamily="34" charset="0"/>
            </a:endParaRPr>
          </a:p>
        </p:txBody>
      </p:sp>
      <p:sp>
        <p:nvSpPr>
          <p:cNvPr id="8" name="Rectangle 7"/>
          <p:cNvSpPr/>
          <p:nvPr/>
        </p:nvSpPr>
        <p:spPr>
          <a:xfrm>
            <a:off x="541190" y="3040385"/>
            <a:ext cx="6192688" cy="1323439"/>
          </a:xfrm>
          <a:prstGeom prst="rect">
            <a:avLst/>
          </a:prstGeom>
        </p:spPr>
        <p:txBody>
          <a:bodyPr wrap="square">
            <a:spAutoFit/>
          </a:bodyPr>
          <a:lstStyle/>
          <a:p>
            <a:pPr marL="278598" lvl="0"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Restoration of contaminated sites (illegal dumpsites; major oil spill sites; deposits of hazardous wastes) – land resource management and management of contamination impacts</a:t>
            </a:r>
            <a:endParaRPr lang="en-US" sz="2000" dirty="0">
              <a:solidFill>
                <a:srgbClr val="404040"/>
              </a:solidFill>
              <a:latin typeface="Franklin Gothic Book" panose="020B0503020102020204" pitchFamily="34" charset="0"/>
              <a:cs typeface="+mn-cs"/>
            </a:endParaRPr>
          </a:p>
        </p:txBody>
      </p:sp>
      <p:sp>
        <p:nvSpPr>
          <p:cNvPr id="9" name="Rectangle 8"/>
          <p:cNvSpPr/>
          <p:nvPr/>
        </p:nvSpPr>
        <p:spPr>
          <a:xfrm>
            <a:off x="573535" y="4725144"/>
            <a:ext cx="4004220" cy="1015663"/>
          </a:xfrm>
          <a:prstGeom prst="rect">
            <a:avLst/>
          </a:prstGeom>
        </p:spPr>
        <p:txBody>
          <a:bodyPr wrap="square">
            <a:spAutoFit/>
          </a:bodyPr>
          <a:lstStyle/>
          <a:p>
            <a:pPr marL="278598"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Minimization of energy and material losses in transport networks</a:t>
            </a:r>
            <a:endParaRPr lang="ka-GE" sz="2000" dirty="0">
              <a:solidFill>
                <a:srgbClr val="404040"/>
              </a:solidFill>
            </a:endParaRPr>
          </a:p>
        </p:txBody>
      </p:sp>
    </p:spTree>
    <p:extLst>
      <p:ext uri="{BB962C8B-B14F-4D97-AF65-F5344CB8AC3E}">
        <p14:creationId xmlns:p14="http://schemas.microsoft.com/office/powerpoint/2010/main" val="1041761379"/>
      </p:ext>
    </p:extLst>
  </p:cSld>
  <p:clrMapOvr>
    <a:masterClrMapping/>
  </p:clrMapOvr>
  <p:transition spd="med">
    <p:spli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04F8F3-F3A5-4A04-8B59-1B45549F6B15}"/>
              </a:ext>
            </a:extLst>
          </p:cNvPr>
          <p:cNvSpPr>
            <a:spLocks noGrp="1"/>
          </p:cNvSpPr>
          <p:nvPr>
            <p:ph idx="1"/>
          </p:nvPr>
        </p:nvSpPr>
        <p:spPr>
          <a:xfrm>
            <a:off x="457200" y="1303696"/>
            <a:ext cx="8291264" cy="2592288"/>
          </a:xfrm>
        </p:spPr>
        <p:txBody>
          <a:bodyPr/>
          <a:lstStyle/>
          <a:p>
            <a:pPr marL="278598" lvl="1" indent="-278598">
              <a:spcBef>
                <a:spcPts val="1200"/>
              </a:spcBef>
              <a:spcAft>
                <a:spcPts val="1200"/>
              </a:spcAft>
              <a:buFont typeface="Wingdings" panose="05000000000000000000" pitchFamily="2" charset="2"/>
              <a:buChar char="§"/>
            </a:pPr>
            <a:r>
              <a:rPr lang="en-US" sz="2000" dirty="0">
                <a:cs typeface="Arial" charset="0"/>
              </a:rPr>
              <a:t>Optimization of energy import, storage, use and export schemes</a:t>
            </a:r>
          </a:p>
          <a:p>
            <a:pPr marL="278598" lvl="1" indent="-278598">
              <a:spcBef>
                <a:spcPts val="1200"/>
              </a:spcBef>
              <a:spcAft>
                <a:spcPts val="1200"/>
              </a:spcAft>
              <a:buFont typeface="Wingdings" panose="05000000000000000000" pitchFamily="2" charset="2"/>
              <a:buChar char="§"/>
            </a:pPr>
            <a:r>
              <a:rPr lang="en-US" sz="2000" dirty="0">
                <a:cs typeface="Arial" charset="0"/>
              </a:rPr>
              <a:t>Increase of the renewable energy share</a:t>
            </a:r>
            <a:endParaRPr lang="ka-GE" sz="2000" dirty="0">
              <a:cs typeface="Arial" charset="0"/>
            </a:endParaRPr>
          </a:p>
          <a:p>
            <a:pPr marL="278598" lvl="1" indent="-278598">
              <a:spcBef>
                <a:spcPts val="1200"/>
              </a:spcBef>
              <a:spcAft>
                <a:spcPts val="1200"/>
              </a:spcAft>
              <a:buFont typeface="Wingdings" panose="05000000000000000000" pitchFamily="2" charset="2"/>
              <a:buChar char="§"/>
            </a:pPr>
            <a:r>
              <a:rPr lang="en-US" sz="2000" dirty="0">
                <a:cs typeface="Arial" charset="0"/>
              </a:rPr>
              <a:t>Increase efficiency of the existing energy transit and transport corridors (optimization of the land use)</a:t>
            </a:r>
            <a:endParaRPr lang="ka-GE" sz="2000" dirty="0">
              <a:cs typeface="Arial" charset="0"/>
            </a:endParaRPr>
          </a:p>
          <a:p>
            <a:pPr marL="278598" lvl="1" indent="-278598">
              <a:spcBef>
                <a:spcPts val="1200"/>
              </a:spcBef>
              <a:spcAft>
                <a:spcPts val="1200"/>
              </a:spcAft>
              <a:buFont typeface="Wingdings" panose="05000000000000000000" pitchFamily="2" charset="2"/>
              <a:buChar char="§"/>
            </a:pPr>
            <a:r>
              <a:rPr lang="en-US" sz="2000" dirty="0">
                <a:cs typeface="Arial" charset="0"/>
              </a:rPr>
              <a:t>Energy efficiency</a:t>
            </a:r>
            <a:endParaRPr lang="ka-GE" sz="2000" dirty="0">
              <a:cs typeface="Arial" charset="0"/>
            </a:endParaRPr>
          </a:p>
        </p:txBody>
      </p:sp>
      <p:sp>
        <p:nvSpPr>
          <p:cNvPr id="3" name="Title 2">
            <a:extLst>
              <a:ext uri="{FF2B5EF4-FFF2-40B4-BE49-F238E27FC236}">
                <a16:creationId xmlns:a16="http://schemas.microsoft.com/office/drawing/2014/main" id="{0E8FE7D7-0D88-4978-AF30-04952DB0D33E}"/>
              </a:ext>
            </a:extLst>
          </p:cNvPr>
          <p:cNvSpPr>
            <a:spLocks noGrp="1"/>
          </p:cNvSpPr>
          <p:nvPr>
            <p:ph type="ctrTitle"/>
          </p:nvPr>
        </p:nvSpPr>
        <p:spPr/>
        <p:txBody>
          <a:bodyPr/>
          <a:lstStyle/>
          <a:p>
            <a:pPr lvl="3" algn="l"/>
            <a:r>
              <a:rPr lang="en-GB" sz="3600" b="1" dirty="0">
                <a:solidFill>
                  <a:srgbClr val="508927"/>
                </a:solidFill>
                <a:latin typeface="Franklin Gothic Demi Cond" panose="020B0706030402020204" pitchFamily="34" charset="0"/>
              </a:rPr>
              <a:t>Priority Objectives for CE Road Map</a:t>
            </a:r>
            <a:endParaRPr lang="ka-GE" sz="3600" b="1" dirty="0">
              <a:solidFill>
                <a:srgbClr val="508927"/>
              </a:solidFill>
              <a:latin typeface="Franklin Gothic Demi Cond" panose="020B0706030402020204" pitchFamily="34" charset="0"/>
            </a:endParaRPr>
          </a:p>
        </p:txBody>
      </p:sp>
      <p:pic>
        <p:nvPicPr>
          <p:cNvPr id="1026" name="Picture 2" descr="The Question Every Project Team Should Answ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3305" y="3522945"/>
            <a:ext cx="2699792" cy="2699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456" y="4047680"/>
            <a:ext cx="5554960" cy="2554545"/>
          </a:xfrm>
          <a:prstGeom prst="rect">
            <a:avLst/>
          </a:prstGeom>
        </p:spPr>
        <p:txBody>
          <a:bodyPr wrap="square">
            <a:spAutoFit/>
          </a:bodyPr>
          <a:lstStyle/>
          <a:p>
            <a:pPr marL="278598" lvl="1"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Increase in material productivity (improvement of agricultural lands; etc.) </a:t>
            </a:r>
            <a:endParaRPr lang="ka-GE" sz="2000" dirty="0">
              <a:solidFill>
                <a:srgbClr val="404040"/>
              </a:solidFill>
              <a:latin typeface="Franklin Gothic Book" panose="020B0503020102020204" pitchFamily="34" charset="0"/>
            </a:endParaRPr>
          </a:p>
          <a:p>
            <a:pPr marL="278598" lvl="1"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Improvement of the land and water resource management</a:t>
            </a:r>
            <a:endParaRPr lang="ka-GE" sz="2000" dirty="0">
              <a:solidFill>
                <a:srgbClr val="404040"/>
              </a:solidFill>
            </a:endParaRPr>
          </a:p>
          <a:p>
            <a:pPr marL="278598" lvl="1"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Minimization of the material use (goods; buildings; material resources)</a:t>
            </a:r>
            <a:endParaRPr lang="ka-GE" sz="2000" dirty="0">
              <a:solidFill>
                <a:srgbClr val="404040"/>
              </a:solidFill>
            </a:endParaRPr>
          </a:p>
        </p:txBody>
      </p:sp>
    </p:spTree>
    <p:extLst>
      <p:ext uri="{BB962C8B-B14F-4D97-AF65-F5344CB8AC3E}">
        <p14:creationId xmlns:p14="http://schemas.microsoft.com/office/powerpoint/2010/main" val="3702642301"/>
      </p:ext>
    </p:extLst>
  </p:cSld>
  <p:clrMapOvr>
    <a:masterClrMapping/>
  </p:clrMapOvr>
  <p:transition spd="med">
    <p:spli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822" y="1232756"/>
            <a:ext cx="8064896" cy="2196244"/>
          </a:xfrm>
        </p:spPr>
        <p:txBody>
          <a:bodyPr/>
          <a:lstStyle/>
          <a:p>
            <a:pPr>
              <a:spcAft>
                <a:spcPts val="1200"/>
              </a:spcAft>
              <a:buFont typeface="Wingdings" panose="05000000000000000000" pitchFamily="2" charset="2"/>
              <a:buChar char="§"/>
            </a:pPr>
            <a:r>
              <a:rPr lang="en-US" sz="2200" dirty="0">
                <a:cs typeface="Arial" charset="0"/>
              </a:rPr>
              <a:t>Circular regulation (</a:t>
            </a:r>
            <a:r>
              <a:rPr lang="en-US" sz="2200" dirty="0">
                <a:solidFill>
                  <a:srgbClr val="FF0000"/>
                </a:solidFill>
                <a:cs typeface="Arial" charset="0"/>
              </a:rPr>
              <a:t>laws; regulations; policies etc</a:t>
            </a:r>
            <a:r>
              <a:rPr lang="en-US" sz="2200" dirty="0">
                <a:cs typeface="Arial" charset="0"/>
              </a:rPr>
              <a:t>.)</a:t>
            </a:r>
            <a:endParaRPr lang="ka-GE" sz="2200" dirty="0">
              <a:cs typeface="Arial" charset="0"/>
            </a:endParaRPr>
          </a:p>
          <a:p>
            <a:pPr>
              <a:spcAft>
                <a:spcPts val="1200"/>
              </a:spcAft>
              <a:buFont typeface="Wingdings" panose="05000000000000000000" pitchFamily="2" charset="2"/>
              <a:buChar char="§"/>
            </a:pPr>
            <a:r>
              <a:rPr lang="en-US" sz="2200" dirty="0">
                <a:cs typeface="Arial" charset="0"/>
              </a:rPr>
              <a:t>Embed Circular Economy principles in public procurement</a:t>
            </a:r>
            <a:endParaRPr lang="ka-GE" sz="2200" dirty="0">
              <a:cs typeface="Arial" charset="0"/>
            </a:endParaRPr>
          </a:p>
          <a:p>
            <a:pPr>
              <a:spcAft>
                <a:spcPts val="1200"/>
              </a:spcAft>
              <a:buFont typeface="Wingdings" panose="05000000000000000000" pitchFamily="2" charset="2"/>
              <a:buChar char="§"/>
            </a:pPr>
            <a:r>
              <a:rPr lang="en-US" sz="2200" dirty="0">
                <a:cs typeface="Arial" charset="0"/>
              </a:rPr>
              <a:t>Embed </a:t>
            </a:r>
            <a:r>
              <a:rPr lang="en-US" sz="2200" dirty="0">
                <a:solidFill>
                  <a:srgbClr val="FF0000"/>
                </a:solidFill>
                <a:cs typeface="Arial" charset="0"/>
              </a:rPr>
              <a:t>Technical standards and accountability standards </a:t>
            </a:r>
            <a:r>
              <a:rPr lang="en-US" sz="2200" dirty="0">
                <a:cs typeface="Arial" charset="0"/>
              </a:rPr>
              <a:t>to estimate circularity degree of the companies; </a:t>
            </a:r>
            <a:r>
              <a:rPr lang="en-US" sz="2200" dirty="0" err="1">
                <a:cs typeface="Arial" charset="0"/>
              </a:rPr>
              <a:t>Ecolabling</a:t>
            </a:r>
            <a:endParaRPr lang="en-US" sz="2200" dirty="0">
              <a:cs typeface="Arial" charset="0"/>
            </a:endParaRPr>
          </a:p>
        </p:txBody>
      </p:sp>
      <p:sp>
        <p:nvSpPr>
          <p:cNvPr id="3" name="Title 2"/>
          <p:cNvSpPr>
            <a:spLocks noGrp="1"/>
          </p:cNvSpPr>
          <p:nvPr>
            <p:ph type="ctrTitle"/>
          </p:nvPr>
        </p:nvSpPr>
        <p:spPr>
          <a:xfrm>
            <a:off x="0" y="0"/>
            <a:ext cx="9144000" cy="836712"/>
          </a:xfrm>
        </p:spPr>
        <p:txBody>
          <a:bodyPr lIns="548640" tIns="91440"/>
          <a:lstStyle/>
          <a:p>
            <a:pPr algn="l">
              <a:spcBef>
                <a:spcPts val="1200"/>
              </a:spcBef>
              <a:spcAft>
                <a:spcPts val="1200"/>
              </a:spcAft>
            </a:pPr>
            <a:r>
              <a:rPr lang="en-US" dirty="0">
                <a:solidFill>
                  <a:srgbClr val="508927"/>
                </a:solidFill>
                <a:latin typeface="Franklin Gothic Demi Cond" panose="020B0706030402020204" pitchFamily="34" charset="0"/>
              </a:rPr>
              <a:t>Appropriate Instruments for Transition to CE</a:t>
            </a:r>
          </a:p>
        </p:txBody>
      </p:sp>
      <p:pic>
        <p:nvPicPr>
          <p:cNvPr id="2052" name="Picture 4" descr="Some Highly Effective Ways to Reduce Energy Consumption | Techno FA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10009" y="3426869"/>
            <a:ext cx="3108960" cy="3362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0822" y="3717032"/>
            <a:ext cx="5479329" cy="2092881"/>
          </a:xfrm>
          <a:prstGeom prst="rect">
            <a:avLst/>
          </a:prstGeom>
        </p:spPr>
        <p:txBody>
          <a:bodyPr wrap="square">
            <a:spAutoFit/>
          </a:bodyPr>
          <a:lstStyle/>
          <a:p>
            <a:pPr marL="278598" lvl="0" indent="-278598">
              <a:spcBef>
                <a:spcPts val="1200"/>
              </a:spcBef>
              <a:spcAft>
                <a:spcPts val="1200"/>
              </a:spcAft>
              <a:buFont typeface="Wingdings" panose="05000000000000000000" pitchFamily="2" charset="2"/>
              <a:buChar char="§"/>
            </a:pPr>
            <a:r>
              <a:rPr lang="en-US" sz="2200" dirty="0">
                <a:solidFill>
                  <a:srgbClr val="404040"/>
                </a:solidFill>
                <a:latin typeface="Franklin Gothic Book" panose="020B0503020102020204" pitchFamily="34" charset="0"/>
              </a:rPr>
              <a:t>Create a regulatory framework that </a:t>
            </a:r>
            <a:r>
              <a:rPr lang="en-US" sz="2200" dirty="0">
                <a:solidFill>
                  <a:srgbClr val="FF0000"/>
                </a:solidFill>
                <a:latin typeface="Franklin Gothic Book" panose="020B0503020102020204" pitchFamily="34" charset="0"/>
              </a:rPr>
              <a:t>supports and incentivizes greater </a:t>
            </a:r>
            <a:r>
              <a:rPr lang="en-US" sz="2200" dirty="0">
                <a:solidFill>
                  <a:srgbClr val="404040"/>
                </a:solidFill>
                <a:latin typeface="Franklin Gothic Book" panose="020B0503020102020204" pitchFamily="34" charset="0"/>
              </a:rPr>
              <a:t>circulation of goods and materials</a:t>
            </a:r>
          </a:p>
          <a:p>
            <a:pPr marL="278598" lvl="0" indent="-278598">
              <a:spcBef>
                <a:spcPts val="1200"/>
              </a:spcBef>
              <a:spcAft>
                <a:spcPts val="1200"/>
              </a:spcAft>
              <a:buFont typeface="Wingdings" panose="05000000000000000000" pitchFamily="2" charset="2"/>
              <a:buChar char="§"/>
            </a:pPr>
            <a:r>
              <a:rPr lang="en-US" sz="2200" dirty="0">
                <a:solidFill>
                  <a:srgbClr val="404040"/>
                </a:solidFill>
                <a:latin typeface="Franklin Gothic Book" panose="020B0503020102020204" pitchFamily="34" charset="0"/>
              </a:rPr>
              <a:t>Create and </a:t>
            </a:r>
            <a:r>
              <a:rPr lang="en-US" sz="2200" dirty="0">
                <a:solidFill>
                  <a:srgbClr val="FF0000"/>
                </a:solidFill>
                <a:latin typeface="Franklin Gothic Book" panose="020B0503020102020204" pitchFamily="34" charset="0"/>
              </a:rPr>
              <a:t>support platforms and hubs</a:t>
            </a:r>
            <a:r>
              <a:rPr lang="en-US" sz="2200" dirty="0">
                <a:solidFill>
                  <a:srgbClr val="404040"/>
                </a:solidFill>
                <a:latin typeface="Franklin Gothic Book" panose="020B0503020102020204" pitchFamily="34" charset="0"/>
              </a:rPr>
              <a:t> to share goods and materials</a:t>
            </a:r>
            <a:endParaRPr lang="ka-GE" sz="2200" dirty="0">
              <a:solidFill>
                <a:srgbClr val="404040"/>
              </a:solidFill>
            </a:endParaRPr>
          </a:p>
        </p:txBody>
      </p:sp>
    </p:spTree>
    <p:extLst>
      <p:ext uri="{BB962C8B-B14F-4D97-AF65-F5344CB8AC3E}">
        <p14:creationId xmlns:p14="http://schemas.microsoft.com/office/powerpoint/2010/main" val="3748120479"/>
      </p:ext>
    </p:extLst>
  </p:cSld>
  <p:clrMapOvr>
    <a:masterClrMapping/>
  </p:clrMapOvr>
  <p:transition spd="med">
    <p:spli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52DD1-F41E-4E2A-A14E-AE03769B8F14}"/>
              </a:ext>
            </a:extLst>
          </p:cNvPr>
          <p:cNvSpPr>
            <a:spLocks noGrp="1"/>
          </p:cNvSpPr>
          <p:nvPr>
            <p:ph idx="1"/>
          </p:nvPr>
        </p:nvSpPr>
        <p:spPr>
          <a:xfrm>
            <a:off x="0" y="1268760"/>
            <a:ext cx="8964488" cy="5156643"/>
          </a:xfrm>
        </p:spPr>
        <p:txBody>
          <a:bodyPr/>
          <a:lstStyle/>
          <a:p>
            <a:pPr lvl="1">
              <a:spcBef>
                <a:spcPts val="1200"/>
              </a:spcBef>
              <a:spcAft>
                <a:spcPts val="600"/>
              </a:spcAft>
              <a:buFont typeface="Wingdings" panose="05000000000000000000" pitchFamily="2" charset="2"/>
              <a:buChar char="§"/>
            </a:pPr>
            <a:r>
              <a:rPr lang="en-US" sz="1800" dirty="0">
                <a:cs typeface="Arial" charset="0"/>
              </a:rPr>
              <a:t>Create and support platforms and hubs to share goods and materials</a:t>
            </a:r>
            <a:endParaRPr lang="ka-GE" sz="1800" dirty="0">
              <a:cs typeface="Arial" charset="0"/>
            </a:endParaRPr>
          </a:p>
          <a:p>
            <a:pPr lvl="1">
              <a:spcBef>
                <a:spcPts val="1200"/>
              </a:spcBef>
              <a:spcAft>
                <a:spcPts val="600"/>
              </a:spcAft>
              <a:buFont typeface="Wingdings" panose="05000000000000000000" pitchFamily="2" charset="2"/>
              <a:buChar char="§"/>
            </a:pPr>
            <a:r>
              <a:rPr lang="en-US" sz="1800" dirty="0" err="1">
                <a:cs typeface="Arial" charset="0"/>
              </a:rPr>
              <a:t>Behaviour</a:t>
            </a:r>
            <a:r>
              <a:rPr lang="en-US" sz="1800" dirty="0">
                <a:cs typeface="Arial" charset="0"/>
              </a:rPr>
              <a:t> change and awareness building for different stakeholders</a:t>
            </a:r>
            <a:endParaRPr lang="ka-GE" sz="1800" dirty="0">
              <a:cs typeface="Arial" charset="0"/>
            </a:endParaRPr>
          </a:p>
          <a:p>
            <a:pPr lvl="1">
              <a:spcBef>
                <a:spcPts val="1200"/>
              </a:spcBef>
              <a:spcAft>
                <a:spcPts val="600"/>
              </a:spcAft>
              <a:buFont typeface="Wingdings" panose="05000000000000000000" pitchFamily="2" charset="2"/>
              <a:buChar char="§"/>
            </a:pPr>
            <a:r>
              <a:rPr lang="en-US" sz="1800" dirty="0">
                <a:cs typeface="Arial" charset="0"/>
              </a:rPr>
              <a:t>Work with businesses to increase circular design</a:t>
            </a:r>
            <a:endParaRPr lang="ka-GE" sz="1800" dirty="0">
              <a:cs typeface="Arial" charset="0"/>
            </a:endParaRPr>
          </a:p>
          <a:p>
            <a:pPr lvl="1">
              <a:spcBef>
                <a:spcPts val="1200"/>
              </a:spcBef>
              <a:spcAft>
                <a:spcPts val="600"/>
              </a:spcAft>
              <a:buFont typeface="Wingdings" panose="05000000000000000000" pitchFamily="2" charset="2"/>
              <a:buChar char="§"/>
            </a:pPr>
            <a:r>
              <a:rPr lang="en-US" sz="1800" dirty="0">
                <a:solidFill>
                  <a:srgbClr val="FF0000"/>
                </a:solidFill>
                <a:cs typeface="Arial" charset="0"/>
              </a:rPr>
              <a:t>Establish a Circular Economy funding </a:t>
            </a:r>
            <a:r>
              <a:rPr lang="en-US" sz="1800" dirty="0" err="1">
                <a:solidFill>
                  <a:srgbClr val="FF0000"/>
                </a:solidFill>
                <a:cs typeface="Arial" charset="0"/>
              </a:rPr>
              <a:t>programme</a:t>
            </a:r>
            <a:r>
              <a:rPr lang="en-US" sz="1800" dirty="0">
                <a:solidFill>
                  <a:srgbClr val="FF0000"/>
                </a:solidFill>
                <a:cs typeface="Arial" charset="0"/>
              </a:rPr>
              <a:t> and develop supporting mechanisms (business incubators; consultation centers; training centers to develop skills for circular economy</a:t>
            </a:r>
            <a:r>
              <a:rPr lang="en-US" sz="1800" dirty="0">
                <a:cs typeface="Arial" charset="0"/>
              </a:rPr>
              <a:t>)</a:t>
            </a:r>
            <a:endParaRPr lang="ka-GE" sz="1800" dirty="0">
              <a:cs typeface="Arial" charset="0"/>
            </a:endParaRPr>
          </a:p>
          <a:p>
            <a:pPr lvl="1">
              <a:spcBef>
                <a:spcPts val="1200"/>
              </a:spcBef>
              <a:spcAft>
                <a:spcPts val="600"/>
              </a:spcAft>
              <a:buFont typeface="Wingdings" panose="05000000000000000000" pitchFamily="2" charset="2"/>
              <a:buChar char="§"/>
            </a:pPr>
            <a:r>
              <a:rPr lang="en-US" sz="1800" dirty="0">
                <a:cs typeface="Arial" charset="0"/>
              </a:rPr>
              <a:t>Embed Circular Economy principles at all levels of education</a:t>
            </a:r>
          </a:p>
          <a:p>
            <a:pPr lvl="1">
              <a:spcBef>
                <a:spcPts val="1200"/>
              </a:spcBef>
              <a:spcAft>
                <a:spcPts val="600"/>
              </a:spcAft>
              <a:buFont typeface="Wingdings" panose="05000000000000000000" pitchFamily="2" charset="2"/>
              <a:buChar char="§"/>
            </a:pPr>
            <a:r>
              <a:rPr lang="en-US" sz="1800" dirty="0">
                <a:cs typeface="Arial" charset="0"/>
              </a:rPr>
              <a:t>Design of future skills </a:t>
            </a:r>
            <a:r>
              <a:rPr lang="en-US" sz="1800" dirty="0" err="1">
                <a:cs typeface="Arial" charset="0"/>
              </a:rPr>
              <a:t>programmes</a:t>
            </a:r>
            <a:r>
              <a:rPr lang="en-US" sz="1800" dirty="0">
                <a:cs typeface="Arial" charset="0"/>
              </a:rPr>
              <a:t> and reviews of current </a:t>
            </a:r>
            <a:r>
              <a:rPr lang="en-US" sz="1800" dirty="0" err="1">
                <a:cs typeface="Arial" charset="0"/>
              </a:rPr>
              <a:t>programmes</a:t>
            </a:r>
            <a:r>
              <a:rPr lang="en-US" sz="1800" dirty="0">
                <a:cs typeface="Arial" charset="0"/>
              </a:rPr>
              <a:t> to support a Just Transition</a:t>
            </a:r>
            <a:endParaRPr lang="ka-GE" sz="1800" dirty="0">
              <a:cs typeface="Arial" charset="0"/>
            </a:endParaRPr>
          </a:p>
          <a:p>
            <a:pPr lvl="1">
              <a:spcBef>
                <a:spcPts val="1200"/>
              </a:spcBef>
              <a:spcAft>
                <a:spcPts val="600"/>
              </a:spcAft>
              <a:buFont typeface="Wingdings" panose="05000000000000000000" pitchFamily="2" charset="2"/>
              <a:buChar char="§"/>
            </a:pPr>
            <a:r>
              <a:rPr lang="en-US" sz="1800" dirty="0">
                <a:cs typeface="Arial" charset="0"/>
              </a:rPr>
              <a:t>Generation of green jobs</a:t>
            </a:r>
            <a:endParaRPr lang="ka-GE" sz="1800" dirty="0">
              <a:cs typeface="Arial" charset="0"/>
            </a:endParaRPr>
          </a:p>
          <a:p>
            <a:pPr lvl="1">
              <a:spcBef>
                <a:spcPts val="1200"/>
              </a:spcBef>
              <a:spcAft>
                <a:spcPts val="600"/>
              </a:spcAft>
              <a:buFont typeface="Wingdings" panose="05000000000000000000" pitchFamily="2" charset="2"/>
              <a:buChar char="§"/>
            </a:pPr>
            <a:r>
              <a:rPr lang="en-US" sz="1800" dirty="0">
                <a:cs typeface="Arial" charset="0"/>
              </a:rPr>
              <a:t>Zero Waste Firms Promotion of Circular Models. Research and Development for a Circular Economy Strategic Collaboration for High Impact Circular Economy Solutions</a:t>
            </a:r>
            <a:endParaRPr lang="ka-GE" sz="1800" dirty="0">
              <a:cs typeface="Arial" charset="0"/>
            </a:endParaRPr>
          </a:p>
        </p:txBody>
      </p:sp>
      <p:sp>
        <p:nvSpPr>
          <p:cNvPr id="3" name="Title 2">
            <a:extLst>
              <a:ext uri="{FF2B5EF4-FFF2-40B4-BE49-F238E27FC236}">
                <a16:creationId xmlns:a16="http://schemas.microsoft.com/office/drawing/2014/main" id="{B14769FE-A8E3-4752-AD24-79E6AE2AF38B}"/>
              </a:ext>
            </a:extLst>
          </p:cNvPr>
          <p:cNvSpPr>
            <a:spLocks noGrp="1"/>
          </p:cNvSpPr>
          <p:nvPr>
            <p:ph type="ctrTitle"/>
          </p:nvPr>
        </p:nvSpPr>
        <p:spPr>
          <a:xfrm>
            <a:off x="0" y="0"/>
            <a:ext cx="9144000" cy="980728"/>
          </a:xfrm>
        </p:spPr>
        <p:txBody>
          <a:bodyPr/>
          <a:lstStyle/>
          <a:p>
            <a:pPr algn="l"/>
            <a:r>
              <a:rPr lang="en-US" dirty="0">
                <a:solidFill>
                  <a:srgbClr val="508927"/>
                </a:solidFill>
                <a:latin typeface="Franklin Gothic Demi Cond" panose="020B0706030402020204" pitchFamily="34" charset="0"/>
              </a:rPr>
              <a:t>Appropriate Instruments for Transition to CE</a:t>
            </a:r>
            <a:endParaRPr lang="ka-GE" dirty="0"/>
          </a:p>
        </p:txBody>
      </p:sp>
    </p:spTree>
    <p:extLst>
      <p:ext uri="{BB962C8B-B14F-4D97-AF65-F5344CB8AC3E}">
        <p14:creationId xmlns:p14="http://schemas.microsoft.com/office/powerpoint/2010/main" val="2060467982"/>
      </p:ext>
    </p:extLst>
  </p:cSld>
  <p:clrMapOvr>
    <a:masterClrMapping/>
  </p:clrMapOvr>
  <p:transition spd="med">
    <p:spli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ctrTitle"/>
          </p:nvPr>
        </p:nvSpPr>
        <p:spPr>
          <a:xfrm>
            <a:off x="20960" y="476672"/>
            <a:ext cx="9144000" cy="836712"/>
          </a:xfrm>
        </p:spPr>
        <p:txBody>
          <a:bodyPr lIns="457200" tIns="91440"/>
          <a:lstStyle/>
          <a:p>
            <a:pPr lvl="3"/>
            <a:r>
              <a:rPr lang="en-US" sz="5400" b="1" dirty="0">
                <a:solidFill>
                  <a:srgbClr val="508927"/>
                </a:solidFill>
                <a:latin typeface="Franklin Gothic Demi" panose="020B0703020102020204" pitchFamily="34" charset="0"/>
              </a:rPr>
              <a:t>Short term, mid-term  and long-term goals</a:t>
            </a:r>
            <a:endParaRPr lang="en-US" sz="5400" dirty="0">
              <a:solidFill>
                <a:srgbClr val="508927"/>
              </a:solidFill>
              <a:latin typeface="Franklin Gothic Demi" panose="020B07030201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41061"/>
            <a:ext cx="9164960" cy="4010415"/>
          </a:xfrm>
          <a:prstGeom prst="rect">
            <a:avLst/>
          </a:prstGeom>
        </p:spPr>
      </p:pic>
    </p:spTree>
    <p:extLst>
      <p:ext uri="{BB962C8B-B14F-4D97-AF65-F5344CB8AC3E}">
        <p14:creationId xmlns:p14="http://schemas.microsoft.com/office/powerpoint/2010/main" val="3726150081"/>
      </p:ext>
    </p:extLst>
  </p:cSld>
  <p:clrMapOvr>
    <a:masterClrMapping/>
  </p:clrMapOvr>
  <p:transition spd="med">
    <p:spli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64088" y="4781103"/>
            <a:ext cx="3779912" cy="2076898"/>
          </a:xfrm>
          <a:prstGeom prst="rect">
            <a:avLst/>
          </a:prstGeom>
        </p:spPr>
      </p:pic>
      <p:sp>
        <p:nvSpPr>
          <p:cNvPr id="2" name="Content Placeholder 1">
            <a:extLst>
              <a:ext uri="{FF2B5EF4-FFF2-40B4-BE49-F238E27FC236}">
                <a16:creationId xmlns:a16="http://schemas.microsoft.com/office/drawing/2014/main" id="{BFA2641E-089C-483B-A130-A11AAF91B4B4}"/>
              </a:ext>
            </a:extLst>
          </p:cNvPr>
          <p:cNvSpPr>
            <a:spLocks noGrp="1"/>
          </p:cNvSpPr>
          <p:nvPr>
            <p:ph idx="1"/>
          </p:nvPr>
        </p:nvSpPr>
        <p:spPr>
          <a:xfrm>
            <a:off x="395536" y="1140422"/>
            <a:ext cx="8075240" cy="4608512"/>
          </a:xfrm>
        </p:spPr>
        <p:txBody>
          <a:bodyPr/>
          <a:lstStyle/>
          <a:p>
            <a:pPr marL="0" indent="0">
              <a:spcBef>
                <a:spcPts val="1800"/>
              </a:spcBef>
              <a:spcAft>
                <a:spcPts val="1200"/>
              </a:spcAft>
              <a:buNone/>
            </a:pPr>
            <a:r>
              <a:rPr lang="en-GB" sz="2000" dirty="0"/>
              <a:t>The proposed short-term actions in general comprise:</a:t>
            </a:r>
            <a:endParaRPr lang="ka-GE" sz="2000" dirty="0"/>
          </a:p>
          <a:p>
            <a:pPr lvl="0">
              <a:spcBef>
                <a:spcPts val="1800"/>
              </a:spcBef>
              <a:spcAft>
                <a:spcPts val="1200"/>
              </a:spcAft>
            </a:pPr>
            <a:r>
              <a:rPr lang="en-GB" sz="2000" dirty="0"/>
              <a:t>development of binding, permissive and encouraging regulations</a:t>
            </a:r>
            <a:endParaRPr lang="ka-GE" sz="2000" dirty="0"/>
          </a:p>
          <a:p>
            <a:pPr lvl="0">
              <a:spcBef>
                <a:spcPts val="1800"/>
              </a:spcBef>
              <a:spcAft>
                <a:spcPts val="1200"/>
              </a:spcAft>
            </a:pPr>
            <a:r>
              <a:rPr lang="en-GB" sz="2000" dirty="0"/>
              <a:t>development of policies, strategies and Strategic Action Plans</a:t>
            </a:r>
            <a:endParaRPr lang="ka-GE" sz="2000" dirty="0"/>
          </a:p>
          <a:p>
            <a:pPr lvl="0">
              <a:spcBef>
                <a:spcPts val="1800"/>
              </a:spcBef>
              <a:spcAft>
                <a:spcPts val="1200"/>
              </a:spcAft>
            </a:pPr>
            <a:r>
              <a:rPr lang="en-GB" sz="2000" dirty="0"/>
              <a:t>Start works on developing indicators and standards for estimation of the circularity performance of stakeholders</a:t>
            </a:r>
            <a:endParaRPr lang="ka-GE" sz="2000" dirty="0"/>
          </a:p>
          <a:p>
            <a:pPr lvl="0">
              <a:spcBef>
                <a:spcPts val="1800"/>
              </a:spcBef>
              <a:spcAft>
                <a:spcPts val="1200"/>
              </a:spcAft>
            </a:pPr>
            <a:r>
              <a:rPr lang="en-GB" sz="2000" dirty="0"/>
              <a:t>Development of consultancy services, capacity building and awareness raising programs</a:t>
            </a:r>
            <a:endParaRPr lang="ka-GE" sz="2000" dirty="0"/>
          </a:p>
          <a:p>
            <a:pPr lvl="0">
              <a:spcBef>
                <a:spcPts val="1800"/>
              </a:spcBef>
              <a:spcAft>
                <a:spcPts val="1200"/>
              </a:spcAft>
            </a:pPr>
            <a:r>
              <a:rPr lang="en-GB" sz="2000" dirty="0"/>
              <a:t>Establishment of business incubators</a:t>
            </a:r>
            <a:endParaRPr lang="ka-GE" sz="2000" dirty="0"/>
          </a:p>
          <a:p>
            <a:pPr lvl="0">
              <a:spcBef>
                <a:spcPts val="1800"/>
              </a:spcBef>
              <a:spcAft>
                <a:spcPts val="1200"/>
              </a:spcAft>
            </a:pPr>
            <a:r>
              <a:rPr lang="en-GB" sz="2000" dirty="0"/>
              <a:t>Implementation of the pilot projects</a:t>
            </a:r>
            <a:endParaRPr lang="ka-GE" sz="2000" dirty="0"/>
          </a:p>
          <a:p>
            <a:pPr>
              <a:spcBef>
                <a:spcPts val="1800"/>
              </a:spcBef>
              <a:spcAft>
                <a:spcPts val="1200"/>
              </a:spcAft>
            </a:pPr>
            <a:endParaRPr lang="ka-GE" sz="2400" dirty="0"/>
          </a:p>
        </p:txBody>
      </p:sp>
      <p:sp>
        <p:nvSpPr>
          <p:cNvPr id="3" name="Title 2">
            <a:extLst>
              <a:ext uri="{FF2B5EF4-FFF2-40B4-BE49-F238E27FC236}">
                <a16:creationId xmlns:a16="http://schemas.microsoft.com/office/drawing/2014/main" id="{C79DC2E6-9E0A-436E-A32B-03B985F66070}"/>
              </a:ext>
            </a:extLst>
          </p:cNvPr>
          <p:cNvSpPr>
            <a:spLocks noGrp="1"/>
          </p:cNvSpPr>
          <p:nvPr>
            <p:ph type="ctrTitle"/>
          </p:nvPr>
        </p:nvSpPr>
        <p:spPr>
          <a:xfrm>
            <a:off x="0" y="0"/>
            <a:ext cx="9144000" cy="620688"/>
          </a:xfrm>
        </p:spPr>
        <p:txBody>
          <a:bodyPr lIns="548640" tIns="252000"/>
          <a:lstStyle/>
          <a:p>
            <a:pPr algn="l"/>
            <a:r>
              <a:rPr lang="en-US" dirty="0"/>
              <a:t>Short-term Interventions</a:t>
            </a:r>
            <a:endParaRPr lang="ka-GE" dirty="0"/>
          </a:p>
        </p:txBody>
      </p:sp>
    </p:spTree>
    <p:extLst>
      <p:ext uri="{BB962C8B-B14F-4D97-AF65-F5344CB8AC3E}">
        <p14:creationId xmlns:p14="http://schemas.microsoft.com/office/powerpoint/2010/main" val="3296676292"/>
      </p:ext>
    </p:extLst>
  </p:cSld>
  <p:clrMapOvr>
    <a:masterClrMapping/>
  </p:clrMapOvr>
  <p:transition spd="med">
    <p:spli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66276E-06CF-42E1-8448-AD6839A52BD2}"/>
              </a:ext>
            </a:extLst>
          </p:cNvPr>
          <p:cNvSpPr>
            <a:spLocks noGrp="1"/>
          </p:cNvSpPr>
          <p:nvPr>
            <p:ph idx="1"/>
          </p:nvPr>
        </p:nvSpPr>
        <p:spPr>
          <a:xfrm>
            <a:off x="457200" y="1166018"/>
            <a:ext cx="7859216" cy="4525963"/>
          </a:xfrm>
        </p:spPr>
        <p:txBody>
          <a:bodyPr/>
          <a:lstStyle/>
          <a:p>
            <a:pPr marL="0" indent="0">
              <a:spcAft>
                <a:spcPts val="1200"/>
              </a:spcAft>
              <a:buNone/>
            </a:pPr>
            <a:r>
              <a:rPr lang="en-GB" sz="2000" dirty="0"/>
              <a:t>The proposed mid-term and long-term actions in general comprise:</a:t>
            </a:r>
            <a:endParaRPr lang="ka-GE" sz="2000" dirty="0"/>
          </a:p>
          <a:p>
            <a:pPr lvl="0">
              <a:spcAft>
                <a:spcPts val="1200"/>
              </a:spcAft>
            </a:pPr>
            <a:r>
              <a:rPr lang="en-GB" sz="2000" dirty="0"/>
              <a:t>Implementation of new binding, permissive and encouraging regulations; creation of the efficient enforcement mechanisms</a:t>
            </a:r>
            <a:endParaRPr lang="ka-GE" sz="2000" dirty="0"/>
          </a:p>
          <a:p>
            <a:pPr lvl="0">
              <a:spcAft>
                <a:spcPts val="1200"/>
              </a:spcAft>
            </a:pPr>
            <a:r>
              <a:rPr lang="en-GB" sz="2000" dirty="0"/>
              <a:t>Implementation of the developed policies, strategies and Strategic Action Plans aimed in CE transition</a:t>
            </a:r>
            <a:endParaRPr lang="ka-GE" sz="2000" dirty="0"/>
          </a:p>
          <a:p>
            <a:pPr lvl="0">
              <a:spcAft>
                <a:spcPts val="1200"/>
              </a:spcAft>
            </a:pPr>
            <a:r>
              <a:rPr lang="en-GB" sz="2000" dirty="0"/>
              <a:t>Completions of works on developing indicators and standards for estimation of the circularity performance of stakeholders; Establishment of the standardization system and </a:t>
            </a:r>
            <a:r>
              <a:rPr lang="en-GB" sz="2000" dirty="0" err="1"/>
              <a:t>ecolabling</a:t>
            </a:r>
            <a:r>
              <a:rPr lang="en-GB" sz="2000" dirty="0"/>
              <a:t>.</a:t>
            </a:r>
            <a:endParaRPr lang="ka-GE" sz="2000" dirty="0"/>
          </a:p>
          <a:p>
            <a:pPr>
              <a:spcAft>
                <a:spcPts val="1200"/>
              </a:spcAft>
            </a:pPr>
            <a:endParaRPr lang="ka-GE" sz="2800" dirty="0"/>
          </a:p>
        </p:txBody>
      </p:sp>
      <p:sp>
        <p:nvSpPr>
          <p:cNvPr id="3" name="Title 2">
            <a:extLst>
              <a:ext uri="{FF2B5EF4-FFF2-40B4-BE49-F238E27FC236}">
                <a16:creationId xmlns:a16="http://schemas.microsoft.com/office/drawing/2014/main" id="{D55797FE-D264-4D04-85EE-D409F04CDC95}"/>
              </a:ext>
            </a:extLst>
          </p:cNvPr>
          <p:cNvSpPr>
            <a:spLocks noGrp="1"/>
          </p:cNvSpPr>
          <p:nvPr>
            <p:ph type="ctrTitle"/>
          </p:nvPr>
        </p:nvSpPr>
        <p:spPr>
          <a:xfrm>
            <a:off x="0" y="0"/>
            <a:ext cx="9144000" cy="908720"/>
          </a:xfrm>
        </p:spPr>
        <p:txBody>
          <a:bodyPr lIns="548640" tIns="252000"/>
          <a:lstStyle/>
          <a:p>
            <a:pPr algn="l"/>
            <a:r>
              <a:rPr lang="en-US" dirty="0"/>
              <a:t>Mid-term Interventions</a:t>
            </a:r>
            <a:endParaRPr lang="ka-G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4168" y="5144494"/>
            <a:ext cx="3059832" cy="1713506"/>
          </a:xfrm>
          <a:prstGeom prst="rect">
            <a:avLst/>
          </a:prstGeom>
        </p:spPr>
      </p:pic>
      <p:sp>
        <p:nvSpPr>
          <p:cNvPr id="5" name="Rectangle 4"/>
          <p:cNvSpPr/>
          <p:nvPr/>
        </p:nvSpPr>
        <p:spPr>
          <a:xfrm>
            <a:off x="457200" y="4797152"/>
            <a:ext cx="5338936" cy="1631216"/>
          </a:xfrm>
          <a:prstGeom prst="rect">
            <a:avLst/>
          </a:prstGeom>
        </p:spPr>
        <p:txBody>
          <a:bodyPr wrap="square">
            <a:spAutoFit/>
          </a:bodyPr>
          <a:lstStyle/>
          <a:p>
            <a:pPr marL="278598" lvl="0" indent="-278598">
              <a:spcBef>
                <a:spcPts val="1200"/>
              </a:spcBef>
              <a:spcAft>
                <a:spcPts val="1200"/>
              </a:spcAft>
              <a:buFont typeface="Arial" charset="0"/>
              <a:buChar char="•"/>
            </a:pPr>
            <a:r>
              <a:rPr lang="en-GB" sz="2000" dirty="0">
                <a:solidFill>
                  <a:srgbClr val="404040"/>
                </a:solidFill>
                <a:latin typeface="Franklin Gothic Book" panose="020B0503020102020204" pitchFamily="34" charset="0"/>
                <a:cs typeface="+mn-cs"/>
              </a:rPr>
              <a:t>Development of consultancy services, implementation of the capacity building and awareness raising programs</a:t>
            </a:r>
            <a:endParaRPr lang="ka-GE" sz="2000" dirty="0">
              <a:solidFill>
                <a:srgbClr val="404040"/>
              </a:solidFill>
              <a:cs typeface="+mn-cs"/>
            </a:endParaRPr>
          </a:p>
          <a:p>
            <a:pPr marL="278598" lvl="0" indent="-278598">
              <a:spcBef>
                <a:spcPts val="1200"/>
              </a:spcBef>
              <a:spcAft>
                <a:spcPts val="1200"/>
              </a:spcAft>
              <a:buFont typeface="Arial" charset="0"/>
              <a:buChar char="•"/>
            </a:pPr>
            <a:r>
              <a:rPr lang="en-GB" sz="2000" dirty="0">
                <a:solidFill>
                  <a:srgbClr val="404040"/>
                </a:solidFill>
                <a:latin typeface="Franklin Gothic Book" panose="020B0503020102020204" pitchFamily="34" charset="0"/>
                <a:cs typeface="+mn-cs"/>
              </a:rPr>
              <a:t>Establishment of business incubators</a:t>
            </a:r>
            <a:endParaRPr lang="ka-GE" sz="2000" dirty="0">
              <a:solidFill>
                <a:srgbClr val="404040"/>
              </a:solidFill>
              <a:cs typeface="+mn-cs"/>
            </a:endParaRPr>
          </a:p>
        </p:txBody>
      </p:sp>
    </p:spTree>
    <p:extLst>
      <p:ext uri="{BB962C8B-B14F-4D97-AF65-F5344CB8AC3E}">
        <p14:creationId xmlns:p14="http://schemas.microsoft.com/office/powerpoint/2010/main" val="2987743931"/>
      </p:ext>
    </p:extLst>
  </p:cSld>
  <p:clrMapOvr>
    <a:masterClrMapping/>
  </p:clrMapOvr>
  <p:transition spd="med">
    <p:spli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ctrTitle"/>
          </p:nvPr>
        </p:nvSpPr>
        <p:spPr>
          <a:xfrm>
            <a:off x="0" y="0"/>
            <a:ext cx="9144000" cy="836712"/>
          </a:xfrm>
        </p:spPr>
        <p:txBody>
          <a:bodyPr lIns="457200" tIns="45720"/>
          <a:lstStyle/>
          <a:p>
            <a:pPr lvl="3" algn="l"/>
            <a:r>
              <a:rPr lang="en-US" sz="3400" b="1" dirty="0">
                <a:solidFill>
                  <a:srgbClr val="508927"/>
                </a:solidFill>
                <a:latin typeface="Franklin Gothic Demi" panose="020B0703020102020204" pitchFamily="34" charset="0"/>
              </a:rPr>
              <a:t>Short term goals </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20688"/>
            <a:ext cx="8640960" cy="707886"/>
          </a:xfrm>
          <a:prstGeom prst="rect">
            <a:avLst/>
          </a:prstGeom>
          <a:solidFill>
            <a:srgbClr val="D9D9D9"/>
          </a:solidFill>
        </p:spPr>
        <p:txBody>
          <a:bodyPr wrap="square">
            <a:spAutoFit/>
          </a:bodyPr>
          <a:lstStyle/>
          <a:p>
            <a:r>
              <a:rPr lang="en-US" sz="2000" dirty="0">
                <a:solidFill>
                  <a:srgbClr val="508927"/>
                </a:solidFill>
                <a:latin typeface="Franklin Gothic Demi Cond" panose="020B0706030402020204" pitchFamily="34" charset="0"/>
              </a:rPr>
              <a:t>Development of comprehensive policies to support the transition to circular economy for all clusters and priority sectors of economy</a:t>
            </a:r>
            <a:endParaRPr lang="en-GB" sz="2000" dirty="0">
              <a:solidFill>
                <a:srgbClr val="508927"/>
              </a:solidFill>
              <a:latin typeface="Franklin Gothic Demi Cond" panose="020B0706030402020204" pitchFamily="34" charset="0"/>
            </a:endParaRPr>
          </a:p>
        </p:txBody>
      </p:sp>
      <p:sp>
        <p:nvSpPr>
          <p:cNvPr id="7" name="Content Placeholder 1"/>
          <p:cNvSpPr>
            <a:spLocks noGrp="1"/>
          </p:cNvSpPr>
          <p:nvPr>
            <p:ph idx="1"/>
          </p:nvPr>
        </p:nvSpPr>
        <p:spPr>
          <a:xfrm>
            <a:off x="395416" y="1772816"/>
            <a:ext cx="8641080" cy="4576082"/>
          </a:xfrm>
          <a:ln>
            <a:solidFill>
              <a:srgbClr val="7F7F7F"/>
            </a:solidFill>
          </a:ln>
        </p:spPr>
        <p:txBody>
          <a:bodyPr/>
          <a:lstStyle/>
          <a:p>
            <a:pPr>
              <a:spcBef>
                <a:spcPts val="1800"/>
              </a:spcBef>
              <a:buSzPct val="80000"/>
              <a:buFont typeface="Franklin Gothic Book" panose="020B0503020102020204" pitchFamily="34" charset="0"/>
              <a:buChar char="►"/>
              <a:tabLst>
                <a:tab pos="457200" algn="l"/>
              </a:tabLst>
            </a:pPr>
            <a:r>
              <a:rPr lang="en-US" sz="2000" b="1" dirty="0">
                <a:solidFill>
                  <a:srgbClr val="404040"/>
                </a:solidFill>
                <a:latin typeface="Franklin Gothic Book" panose="020B0503020102020204" pitchFamily="34" charset="0"/>
              </a:rPr>
              <a:t>Objectives:</a:t>
            </a:r>
            <a:endParaRPr lang="ka-GE" sz="2000" b="1" dirty="0">
              <a:solidFill>
                <a:srgbClr val="404040"/>
              </a:solidFill>
              <a:latin typeface="Franklin Gothic Book" panose="020B0503020102020204" pitchFamily="34" charset="0"/>
            </a:endParaRPr>
          </a:p>
          <a:p>
            <a:pPr lvl="1">
              <a:spcBef>
                <a:spcPts val="600"/>
              </a:spcBef>
              <a:spcAft>
                <a:spcPts val="600"/>
              </a:spcAft>
              <a:buFont typeface="Wingdings" panose="05000000000000000000" pitchFamily="2" charset="2"/>
              <a:buChar char="§"/>
              <a:tabLst>
                <a:tab pos="457200" algn="l"/>
              </a:tabLst>
            </a:pPr>
            <a:r>
              <a:rPr lang="en-US" sz="2000" dirty="0">
                <a:solidFill>
                  <a:srgbClr val="404040"/>
                </a:solidFill>
              </a:rPr>
              <a:t>Develop strategic documents related to CE and establish CE Transition Governmental Committee</a:t>
            </a:r>
          </a:p>
          <a:p>
            <a:pPr marL="1027113" lvl="2" indent="-284163">
              <a:spcBef>
                <a:spcPts val="1200"/>
              </a:spcBef>
              <a:spcAft>
                <a:spcPts val="600"/>
              </a:spcAft>
              <a:buFont typeface="Franklin Gothic Book" panose="020B0503020102020204" pitchFamily="34" charset="0"/>
              <a:buChar char="–"/>
              <a:tabLst>
                <a:tab pos="457200" algn="l"/>
              </a:tabLst>
            </a:pPr>
            <a:r>
              <a:rPr lang="en-US" sz="2000" dirty="0">
                <a:solidFill>
                  <a:srgbClr val="404040"/>
                </a:solidFill>
              </a:rPr>
              <a:t>Completion of the National Circular Economy Road Map for Georgia</a:t>
            </a:r>
          </a:p>
          <a:p>
            <a:pPr marL="1027113" lvl="2" indent="-284163">
              <a:spcBef>
                <a:spcPts val="1200"/>
              </a:spcBef>
              <a:spcAft>
                <a:spcPts val="600"/>
              </a:spcAft>
              <a:buFont typeface="Franklin Gothic Book" panose="020B0503020102020204" pitchFamily="34" charset="0"/>
              <a:buChar char="–"/>
              <a:tabLst>
                <a:tab pos="457200" algn="l"/>
              </a:tabLst>
            </a:pPr>
            <a:r>
              <a:rPr lang="en-US" sz="2000" dirty="0">
                <a:solidFill>
                  <a:srgbClr val="404040"/>
                </a:solidFill>
              </a:rPr>
              <a:t>Development of Circular Economy Strategy for Georgia</a:t>
            </a:r>
          </a:p>
          <a:p>
            <a:pPr marL="1027113" lvl="2" indent="-284163">
              <a:spcBef>
                <a:spcPts val="1200"/>
              </a:spcBef>
              <a:spcAft>
                <a:spcPts val="600"/>
              </a:spcAft>
              <a:buFont typeface="Franklin Gothic Book" panose="020B0503020102020204" pitchFamily="34" charset="0"/>
              <a:buChar char="–"/>
              <a:tabLst>
                <a:tab pos="457200" algn="l"/>
              </a:tabLst>
            </a:pPr>
            <a:r>
              <a:rPr lang="en-US" sz="2000" dirty="0">
                <a:solidFill>
                  <a:srgbClr val="404040"/>
                </a:solidFill>
              </a:rPr>
              <a:t>Elaboration of Strategic Action Plan for CE Development in Georgia</a:t>
            </a:r>
          </a:p>
          <a:p>
            <a:pPr marL="1027113" lvl="2" indent="-284163">
              <a:spcBef>
                <a:spcPts val="1200"/>
              </a:spcBef>
              <a:spcAft>
                <a:spcPts val="600"/>
              </a:spcAft>
              <a:buFont typeface="Franklin Gothic Book" panose="020B0503020102020204" pitchFamily="34" charset="0"/>
              <a:buChar char="–"/>
              <a:tabLst>
                <a:tab pos="457200" algn="l"/>
              </a:tabLst>
            </a:pPr>
            <a:r>
              <a:rPr lang="en-US" sz="2000" dirty="0">
                <a:solidFill>
                  <a:srgbClr val="404040"/>
                </a:solidFill>
              </a:rPr>
              <a:t>Establishment of the CE Transition Governmental Committee leaded by MEPA</a:t>
            </a:r>
          </a:p>
          <a:p>
            <a:pPr marL="1027113" lvl="2" indent="-284163">
              <a:spcBef>
                <a:spcPts val="1200"/>
              </a:spcBef>
              <a:spcAft>
                <a:spcPts val="600"/>
              </a:spcAft>
              <a:buFont typeface="Franklin Gothic Book" panose="020B0503020102020204" pitchFamily="34" charset="0"/>
              <a:buChar char="–"/>
              <a:tabLst>
                <a:tab pos="457200" algn="l"/>
              </a:tabLst>
            </a:pPr>
            <a:r>
              <a:rPr lang="en-US" sz="2000" dirty="0">
                <a:solidFill>
                  <a:srgbClr val="404040"/>
                </a:solidFill>
              </a:rPr>
              <a:t>Inclusion of the CE components in the Regional Development Strategies and Strategic Action Plans</a:t>
            </a:r>
          </a:p>
        </p:txBody>
      </p:sp>
    </p:spTree>
    <p:extLst>
      <p:ext uri="{BB962C8B-B14F-4D97-AF65-F5344CB8AC3E}">
        <p14:creationId xmlns:p14="http://schemas.microsoft.com/office/powerpoint/2010/main" val="639216064"/>
      </p:ext>
    </p:extLst>
  </p:cSld>
  <p:clrMapOvr>
    <a:masterClrMapping/>
  </p:clrMapOvr>
  <p:transition spd="med">
    <p:spli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640960" cy="4248472"/>
          </a:xfrm>
        </p:spPr>
        <p:txBody>
          <a:bodyPr/>
          <a:lstStyle/>
          <a:p>
            <a:pPr marL="0" indent="0">
              <a:spcBef>
                <a:spcPts val="600"/>
              </a:spcBef>
              <a:spcAft>
                <a:spcPts val="0"/>
              </a:spcAft>
              <a:buNone/>
              <a:tabLst>
                <a:tab pos="457200" algn="l"/>
              </a:tabLst>
            </a:pPr>
            <a:r>
              <a:rPr lang="en-US" sz="1800" b="1" u="sng" dirty="0">
                <a:solidFill>
                  <a:srgbClr val="404040"/>
                </a:solidFill>
                <a:latin typeface="Franklin Gothic Book" panose="020B0503020102020204" pitchFamily="34" charset="0"/>
              </a:rPr>
              <a:t>Actions: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 metrics and indicators to complement the existing in Georgia macroeconomic indicators adopted at national level, in order to measure, monitor and benchmark the circular economy performance at regional, local, sector and corporate level. </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Make circular economy indicators a mainstream part of statistical reporting so that new indicators are build on and complement the existing statistical and reporting systems.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 reporting standards for Georgian companies aligned with those proposed within EU for linear risks of investments and businesses and incorporate them into standard accounting practices.</a:t>
            </a:r>
          </a:p>
          <a:p>
            <a:pPr marL="0" indent="0">
              <a:spcBef>
                <a:spcPts val="600"/>
              </a:spcBef>
              <a:spcAft>
                <a:spcPts val="0"/>
              </a:spcAft>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Finance of Georgia</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National Statistics Office of Georgia (Geostat)</a:t>
            </a:r>
          </a:p>
          <a:p>
            <a:pPr marL="0" indent="0">
              <a:spcAft>
                <a:spcPts val="0"/>
              </a:spcAft>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Businesses associations</a:t>
            </a:r>
          </a:p>
        </p:txBody>
      </p:sp>
      <p:sp>
        <p:nvSpPr>
          <p:cNvPr id="10" name="Title 2"/>
          <p:cNvSpPr>
            <a:spLocks noGrp="1"/>
          </p:cNvSpPr>
          <p:nvPr>
            <p:ph type="ctrTitle"/>
          </p:nvPr>
        </p:nvSpPr>
        <p:spPr>
          <a:xfrm>
            <a:off x="0" y="0"/>
            <a:ext cx="9144000" cy="836712"/>
          </a:xfrm>
        </p:spPr>
        <p:txBody>
          <a:bodyPr lIns="457200" tIns="45720"/>
          <a:lstStyle/>
          <a:p>
            <a:pPr lvl="3" algn="l"/>
            <a:r>
              <a:rPr lang="en-US" sz="3400" b="1" dirty="0">
                <a:solidFill>
                  <a:srgbClr val="508927"/>
                </a:solidFill>
                <a:latin typeface="Franklin Gothic Demi" panose="020B0703020102020204" pitchFamily="34" charset="0"/>
              </a:rPr>
              <a:t>Short term goals</a:t>
            </a:r>
            <a:endParaRPr lang="en-US" sz="3400" dirty="0">
              <a:solidFill>
                <a:srgbClr val="508927"/>
              </a:solidFill>
              <a:latin typeface="Franklin Gothic Demi" panose="020B0703020102020204" pitchFamily="34" charset="0"/>
            </a:endParaRPr>
          </a:p>
        </p:txBody>
      </p:sp>
      <p:sp>
        <p:nvSpPr>
          <p:cNvPr id="11" name="Rectangle 10"/>
          <p:cNvSpPr/>
          <p:nvPr/>
        </p:nvSpPr>
        <p:spPr>
          <a:xfrm>
            <a:off x="395536" y="632882"/>
            <a:ext cx="8640960" cy="307777"/>
          </a:xfrm>
          <a:prstGeom prst="rect">
            <a:avLst/>
          </a:prstGeom>
          <a:solidFill>
            <a:srgbClr val="D9D9D9"/>
          </a:solidFill>
        </p:spPr>
        <p:txBody>
          <a:bodyPr wrap="square" tIns="0" bIns="0">
            <a:spAutoFit/>
          </a:bodyPr>
          <a:lstStyle/>
          <a:p>
            <a:r>
              <a:rPr lang="en-US" sz="2000" dirty="0">
                <a:solidFill>
                  <a:srgbClr val="508927"/>
                </a:solidFill>
                <a:latin typeface="Franklin Gothic Demi Cond" panose="020B0706030402020204" pitchFamily="34" charset="0"/>
              </a:rPr>
              <a:t>Development of comprehensive policies to support the transition to circular economy</a:t>
            </a:r>
            <a:endParaRPr lang="en-GB" sz="2000" dirty="0">
              <a:solidFill>
                <a:srgbClr val="508927"/>
              </a:solidFill>
              <a:latin typeface="Franklin Gothic Demi Cond" panose="020B0706030402020204" pitchFamily="34"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36296" y="4293096"/>
            <a:ext cx="1907704" cy="2364908"/>
          </a:xfrm>
          <a:prstGeom prst="rect">
            <a:avLst/>
          </a:prstGeom>
        </p:spPr>
      </p:pic>
    </p:spTree>
    <p:extLst>
      <p:ext uri="{BB962C8B-B14F-4D97-AF65-F5344CB8AC3E}">
        <p14:creationId xmlns:p14="http://schemas.microsoft.com/office/powerpoint/2010/main" val="1988921401"/>
      </p:ext>
    </p:extLst>
  </p:cSld>
  <p:clrMapOvr>
    <a:masterClrMapping/>
  </p:clrMapOvr>
  <p:transition spd="med">
    <p:spli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69594"/>
            <a:ext cx="8640960" cy="4248472"/>
          </a:xfrm>
        </p:spPr>
        <p:txBody>
          <a:bodyPr/>
          <a:lstStyle/>
          <a:p>
            <a:pPr marL="0" indent="0">
              <a:spcBef>
                <a:spcPts val="600"/>
              </a:spcBef>
              <a:spcAft>
                <a:spcPts val="0"/>
              </a:spcAft>
              <a:buNone/>
              <a:tabLst>
                <a:tab pos="457200" algn="l"/>
              </a:tabLst>
            </a:pPr>
            <a:r>
              <a:rPr lang="en-US" sz="1800" b="1" u="sng" dirty="0">
                <a:solidFill>
                  <a:srgbClr val="404040"/>
                </a:solidFill>
                <a:latin typeface="Franklin Gothic Book" panose="020B0503020102020204" pitchFamily="34" charset="0"/>
              </a:rPr>
              <a:t>Further Actions: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Development and implementation of the Awareness Raising and Capacity Building Programs for various stakeholders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Establish in Georgia technical and financial advisory services to support the development of business models for circular economy </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Development of the Business Incubators and Consultancy Services in CE field for businesses and various stakeholders</a:t>
            </a:r>
          </a:p>
          <a:p>
            <a:pPr marL="0" indent="0">
              <a:spcBef>
                <a:spcPts val="600"/>
              </a:spcBef>
              <a:spcAft>
                <a:spcPts val="0"/>
              </a:spcAft>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Education and Science</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Georgian National Academy of Sciences</a:t>
            </a:r>
            <a:endParaRPr lang="ka-GE" sz="1800" dirty="0">
              <a:solidFill>
                <a:srgbClr val="404040"/>
              </a:solidFill>
              <a:latin typeface="Franklin Gothic Book" panose="020B0503020102020204" pitchFamily="34" charset="0"/>
            </a:endParaRP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spcAft>
                <a:spcPts val="0"/>
              </a:spcAft>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Universities and experts’ society</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p:txBody>
      </p:sp>
      <p:sp>
        <p:nvSpPr>
          <p:cNvPr id="10"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Short term goals</a:t>
            </a:r>
            <a:endParaRPr lang="en-US" sz="3400" dirty="0">
              <a:solidFill>
                <a:srgbClr val="508927"/>
              </a:solidFill>
              <a:latin typeface="Franklin Gothic Demi" panose="020B0703020102020204" pitchFamily="34" charset="0"/>
            </a:endParaRPr>
          </a:p>
        </p:txBody>
      </p:sp>
      <p:sp>
        <p:nvSpPr>
          <p:cNvPr id="11" name="Rectangle 10"/>
          <p:cNvSpPr/>
          <p:nvPr/>
        </p:nvSpPr>
        <p:spPr>
          <a:xfrm>
            <a:off x="395536" y="632882"/>
            <a:ext cx="8640960" cy="707886"/>
          </a:xfrm>
          <a:prstGeom prst="rect">
            <a:avLst/>
          </a:prstGeom>
          <a:solidFill>
            <a:srgbClr val="D9D9D9"/>
          </a:solidFill>
        </p:spPr>
        <p:txBody>
          <a:bodyPr wrap="square">
            <a:spAutoFit/>
          </a:bodyPr>
          <a:lstStyle/>
          <a:p>
            <a:r>
              <a:rPr lang="en-US" sz="2000" dirty="0">
                <a:solidFill>
                  <a:srgbClr val="508927"/>
                </a:solidFill>
                <a:latin typeface="Franklin Gothic Demi Cond" panose="020B0706030402020204" pitchFamily="34" charset="0"/>
              </a:rPr>
              <a:t>Development of comprehensive policies to support the transition to circular economy</a:t>
            </a:r>
            <a:endParaRPr lang="en-GB" sz="2000" dirty="0">
              <a:solidFill>
                <a:srgbClr val="508927"/>
              </a:solidFill>
              <a:latin typeface="Franklin Gothic Demi Cond" panose="020B0706030402020204" pitchFamily="34" charset="0"/>
            </a:endParaRPr>
          </a:p>
          <a:p>
            <a:r>
              <a:rPr lang="en-US" sz="2000" dirty="0">
                <a:solidFill>
                  <a:srgbClr val="508927"/>
                </a:solidFill>
                <a:latin typeface="Franklin Gothic Demi Cond" panose="020B0706030402020204" pitchFamily="34" charset="0"/>
              </a:rPr>
              <a:t> </a:t>
            </a:r>
            <a:endParaRPr lang="en-GB" sz="2000" dirty="0">
              <a:solidFill>
                <a:srgbClr val="508927"/>
              </a:solidFill>
              <a:latin typeface="Franklin Gothic Demi Cond" panose="020B0706030402020204" pitchFamily="34" charset="0"/>
            </a:endParaRPr>
          </a:p>
        </p:txBody>
      </p:sp>
      <p:pic>
        <p:nvPicPr>
          <p:cNvPr id="5" name="Picture 4" descr="Short Length T-Shirts: 3D Proportional Sizing for the Perfect Fit ..."/>
          <p:cNvPicPr/>
          <p:nvPr/>
        </p:nvPicPr>
        <p:blipFill>
          <a:blip r:embed="rId2" cstate="email">
            <a:extLst>
              <a:ext uri="{28A0092B-C50C-407E-A947-70E740481C1C}">
                <a14:useLocalDpi xmlns:a14="http://schemas.microsoft.com/office/drawing/2010/main"/>
              </a:ext>
            </a:extLst>
          </a:blip>
          <a:srcRect/>
          <a:stretch>
            <a:fillRect/>
          </a:stretch>
        </p:blipFill>
        <p:spPr bwMode="auto">
          <a:xfrm>
            <a:off x="6462459" y="4149080"/>
            <a:ext cx="2646045" cy="2572385"/>
          </a:xfrm>
          <a:prstGeom prst="rect">
            <a:avLst/>
          </a:prstGeom>
          <a:noFill/>
        </p:spPr>
      </p:pic>
    </p:spTree>
    <p:extLst>
      <p:ext uri="{BB962C8B-B14F-4D97-AF65-F5344CB8AC3E}">
        <p14:creationId xmlns:p14="http://schemas.microsoft.com/office/powerpoint/2010/main" val="2841805651"/>
      </p:ext>
    </p:extLst>
  </p:cSld>
  <p:clrMapOvr>
    <a:masterClrMapping/>
  </p:clrMapOvr>
  <p:transition spd="med">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E59E6C-5DC4-4E7B-B54B-D108E5A3BA83}"/>
              </a:ext>
            </a:extLst>
          </p:cNvPr>
          <p:cNvSpPr>
            <a:spLocks noGrp="1"/>
          </p:cNvSpPr>
          <p:nvPr>
            <p:ph idx="1"/>
          </p:nvPr>
        </p:nvSpPr>
        <p:spPr>
          <a:xfrm>
            <a:off x="467544" y="1268760"/>
            <a:ext cx="5698976" cy="4711254"/>
          </a:xfrm>
        </p:spPr>
        <p:txBody>
          <a:bodyPr/>
          <a:lstStyle/>
          <a:p>
            <a:pPr marL="0" indent="0">
              <a:buNone/>
            </a:pPr>
            <a:r>
              <a:rPr lang="en-GB" sz="1600" dirty="0"/>
              <a:t>The </a:t>
            </a:r>
            <a:r>
              <a:rPr lang="en-GB" sz="1600" b="1" dirty="0"/>
              <a:t>key objectives </a:t>
            </a:r>
            <a:r>
              <a:rPr lang="en-GB" sz="1600" dirty="0"/>
              <a:t>of the circularity mapping report  for Georgia</a:t>
            </a:r>
            <a:r>
              <a:rPr lang="en-US" sz="1600" dirty="0"/>
              <a:t>: </a:t>
            </a:r>
            <a:endParaRPr lang="ka-GE" sz="1600" dirty="0"/>
          </a:p>
          <a:p>
            <a:pPr lvl="0"/>
            <a:r>
              <a:rPr lang="en-GB" sz="1600" dirty="0"/>
              <a:t>Provide a snapshot of how circular Georgia is by applying an internationally recognized circularity metric methodology.</a:t>
            </a:r>
          </a:p>
          <a:p>
            <a:pPr lvl="0"/>
            <a:r>
              <a:rPr lang="en-GB" sz="1600" dirty="0"/>
              <a:t>Identify priority aspects for CE Transition planning (priority sectors of economy; priority types of intervention etc.)</a:t>
            </a:r>
            <a:endParaRPr lang="ka-GE" sz="1600" dirty="0"/>
          </a:p>
          <a:p>
            <a:pPr lvl="0"/>
            <a:r>
              <a:rPr lang="en-GB" sz="1600" dirty="0"/>
              <a:t>Identify how materials flow throughout the economy and how they may limit or boost the current circularity metric.</a:t>
            </a:r>
            <a:endParaRPr lang="ka-GE" sz="1600" dirty="0"/>
          </a:p>
          <a:p>
            <a:pPr lvl="0"/>
            <a:r>
              <a:rPr lang="en-GB" sz="1600" dirty="0"/>
              <a:t>Spotlight possible interventions within significant industries that can aid Georgia's transition to circularity and reduce its material footprint.</a:t>
            </a:r>
            <a:endParaRPr lang="ka-GE" sz="1600" dirty="0"/>
          </a:p>
          <a:p>
            <a:pPr lvl="0"/>
            <a:r>
              <a:rPr lang="en-GB" sz="1600" dirty="0"/>
              <a:t>Spotlight avenues for businesses and governments to change their behaviour to encourage circular consumption.</a:t>
            </a:r>
            <a:endParaRPr lang="ka-GE" sz="1600" dirty="0"/>
          </a:p>
          <a:p>
            <a:pPr lvl="0"/>
            <a:r>
              <a:rPr lang="en-GB" sz="1600" dirty="0"/>
              <a:t>Provide recommendations for the development of the Road Map to Circular Economy in Georgia.</a:t>
            </a:r>
            <a:endParaRPr lang="ka-GE" sz="1600" dirty="0"/>
          </a:p>
        </p:txBody>
      </p:sp>
      <p:sp>
        <p:nvSpPr>
          <p:cNvPr id="3" name="Title 2">
            <a:extLst>
              <a:ext uri="{FF2B5EF4-FFF2-40B4-BE49-F238E27FC236}">
                <a16:creationId xmlns:a16="http://schemas.microsoft.com/office/drawing/2014/main" id="{6BA6A4EE-21CF-4432-93B9-933B6497D9A5}"/>
              </a:ext>
            </a:extLst>
          </p:cNvPr>
          <p:cNvSpPr>
            <a:spLocks noGrp="1"/>
          </p:cNvSpPr>
          <p:nvPr>
            <p:ph type="ctrTitle"/>
          </p:nvPr>
        </p:nvSpPr>
        <p:spPr>
          <a:xfrm>
            <a:off x="0" y="0"/>
            <a:ext cx="9144000" cy="775243"/>
          </a:xfrm>
        </p:spPr>
        <p:txBody>
          <a:bodyPr lIns="548640" tIns="252000"/>
          <a:lstStyle/>
          <a:p>
            <a:pPr algn="l"/>
            <a:r>
              <a:rPr lang="en-US" dirty="0"/>
              <a:t>CE Strategy, Mapping and Road Map</a:t>
            </a:r>
            <a:endParaRPr lang="ka-GE"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72572" y="1412776"/>
            <a:ext cx="2977480" cy="4729036"/>
          </a:xfrm>
          <a:prstGeom prst="rect">
            <a:avLst/>
          </a:prstGeom>
        </p:spPr>
      </p:pic>
    </p:spTree>
    <p:extLst>
      <p:ext uri="{BB962C8B-B14F-4D97-AF65-F5344CB8AC3E}">
        <p14:creationId xmlns:p14="http://schemas.microsoft.com/office/powerpoint/2010/main" val="2551313268"/>
      </p:ext>
    </p:extLst>
  </p:cSld>
  <p:clrMapOvr>
    <a:masterClrMapping/>
  </p:clrMapOvr>
  <p:transition spd="med">
    <p:spli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Short term goals</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32882"/>
            <a:ext cx="8640960" cy="400110"/>
          </a:xfrm>
          <a:prstGeom prst="rect">
            <a:avLst/>
          </a:prstGeom>
          <a:solidFill>
            <a:srgbClr val="D9D9D9"/>
          </a:solidFill>
        </p:spPr>
        <p:txBody>
          <a:bodyPr wrap="square">
            <a:spAutoFit/>
          </a:bodyPr>
          <a:lstStyle/>
          <a:p>
            <a:r>
              <a:rPr lang="en-US" sz="2000" dirty="0">
                <a:solidFill>
                  <a:srgbClr val="699841"/>
                </a:solidFill>
                <a:latin typeface="Franklin Gothic Demi Cond" panose="020B0706030402020204" pitchFamily="34" charset="0"/>
              </a:rPr>
              <a:t>Implementation of Circular Economy Pilot Projects</a:t>
            </a:r>
            <a:endParaRPr lang="en-GB" sz="2000" dirty="0">
              <a:solidFill>
                <a:srgbClr val="699841"/>
              </a:solidFill>
              <a:latin typeface="Franklin Gothic Demi Cond" panose="020B0706030402020204" pitchFamily="34" charset="0"/>
            </a:endParaRPr>
          </a:p>
        </p:txBody>
      </p:sp>
      <p:sp>
        <p:nvSpPr>
          <p:cNvPr id="8" name="Content Placeholder 1"/>
          <p:cNvSpPr>
            <a:spLocks noGrp="1"/>
          </p:cNvSpPr>
          <p:nvPr>
            <p:ph idx="1"/>
          </p:nvPr>
        </p:nvSpPr>
        <p:spPr>
          <a:xfrm>
            <a:off x="395536" y="1268760"/>
            <a:ext cx="8640960" cy="4248472"/>
          </a:xfrm>
        </p:spPr>
        <p:txBody>
          <a:bodyPr/>
          <a:lstStyle/>
          <a:p>
            <a:pPr>
              <a:spcBef>
                <a:spcPts val="1800"/>
              </a:spcBef>
              <a:buSzPct val="80000"/>
              <a:buFont typeface="Franklin Gothic Book" panose="020B0503020102020204" pitchFamily="34" charset="0"/>
              <a:buChar char="►"/>
              <a:tabLst>
                <a:tab pos="457200" algn="l"/>
              </a:tabLst>
            </a:pPr>
            <a:r>
              <a:rPr lang="en-US" sz="2000" b="1" dirty="0">
                <a:solidFill>
                  <a:srgbClr val="404040"/>
                </a:solidFill>
                <a:latin typeface="Franklin Gothic Book" panose="020B0503020102020204" pitchFamily="34" charset="0"/>
              </a:rPr>
              <a:t>Objectives: </a:t>
            </a:r>
          </a:p>
          <a:p>
            <a:pPr marL="278598" lvl="1" indent="-278598">
              <a:spcBef>
                <a:spcPts val="0"/>
              </a:spcBef>
              <a:spcAft>
                <a:spcPts val="0"/>
              </a:spcAft>
              <a:buSzPct val="80000"/>
              <a:buFont typeface="Wingdings" panose="05000000000000000000" pitchFamily="2" charset="2"/>
              <a:buChar char="§"/>
              <a:tabLst>
                <a:tab pos="457200" algn="l"/>
              </a:tabLst>
            </a:pPr>
            <a:r>
              <a:rPr lang="en-US" sz="1800" dirty="0">
                <a:solidFill>
                  <a:srgbClr val="404040"/>
                </a:solidFill>
              </a:rPr>
              <a:t>Demonstrate the practical efficiency and feasibility of the circular economy models</a:t>
            </a:r>
            <a:endParaRPr lang="en-US" sz="1800" b="1" u="sng" dirty="0">
              <a:solidFill>
                <a:srgbClr val="404040"/>
              </a:solidFill>
              <a:latin typeface="Franklin Gothic Book" panose="020B0503020102020204" pitchFamily="34" charset="0"/>
            </a:endParaRPr>
          </a:p>
          <a:p>
            <a:pPr>
              <a:spcBef>
                <a:spcPts val="1800"/>
              </a:spcBef>
              <a:buSzPct val="80000"/>
              <a:buFont typeface="Franklin Gothic Book" panose="020B0503020102020204" pitchFamily="34" charset="0"/>
              <a:buChar char="►"/>
              <a:tabLst>
                <a:tab pos="457200" algn="l"/>
              </a:tabLst>
            </a:pPr>
            <a:r>
              <a:rPr lang="en-US" sz="2000" b="1" dirty="0">
                <a:solidFill>
                  <a:srgbClr val="404040"/>
                </a:solidFill>
                <a:latin typeface="Franklin Gothic Book" panose="020B0503020102020204" pitchFamily="34" charset="0"/>
              </a:rPr>
              <a:t>Actions: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 CE pilot project at municipal level</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Select CE pilot projects proposed by business sector</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Facilitate in fundraising for CE pilot projects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Support in implementation of the CE pilot projects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Use CE pilot projects as demonstration in awareness raising programs</a:t>
            </a: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Municipal authorities</a:t>
            </a: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Universities and experts’ society</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Local communities in rural regions</a:t>
            </a: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Tree>
    <p:extLst>
      <p:ext uri="{BB962C8B-B14F-4D97-AF65-F5344CB8AC3E}">
        <p14:creationId xmlns:p14="http://schemas.microsoft.com/office/powerpoint/2010/main" val="917773936"/>
      </p:ext>
    </p:extLst>
  </p:cSld>
  <p:clrMapOvr>
    <a:masterClrMapping/>
  </p:clrMapOvr>
  <p:transition spd="med">
    <p:spli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80+ Target Icon Fill Illustrations, Royalty-Free Vector Graphic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1394" y="4099421"/>
            <a:ext cx="2834640" cy="272810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95536" y="1196752"/>
            <a:ext cx="8640960" cy="4248472"/>
          </a:xfrm>
        </p:spPr>
        <p:txBody>
          <a:bodyPr/>
          <a:lstStyle/>
          <a:p>
            <a:pPr>
              <a:spcBef>
                <a:spcPts val="0"/>
              </a:spcBef>
              <a:spcAft>
                <a:spcPts val="0"/>
              </a:spcAft>
              <a:buSzPct val="80000"/>
              <a:buFont typeface="Franklin Gothic Book" panose="020B0503020102020204" pitchFamily="34" charset="0"/>
              <a:buChar char="►"/>
              <a:tabLst>
                <a:tab pos="457200" algn="l"/>
              </a:tabLst>
            </a:pPr>
            <a:r>
              <a:rPr lang="en-US" sz="1800" b="1" dirty="0">
                <a:solidFill>
                  <a:srgbClr val="404040"/>
                </a:solidFill>
                <a:latin typeface="Franklin Gothic Book" panose="020B0503020102020204" pitchFamily="34" charset="0"/>
              </a:rPr>
              <a:t>Goal 1. </a:t>
            </a:r>
            <a:r>
              <a:rPr lang="en-US" sz="1800" dirty="0">
                <a:solidFill>
                  <a:srgbClr val="404040"/>
                </a:solidFill>
                <a:latin typeface="Franklin Gothic Book" panose="020B0503020102020204" pitchFamily="34" charset="0"/>
              </a:rPr>
              <a:t>Implementation of the CE Strategy and Action Plan for coming 10 years</a:t>
            </a:r>
          </a:p>
          <a:p>
            <a:pPr>
              <a:spcBef>
                <a:spcPts val="0"/>
              </a:spcBef>
              <a:spcAft>
                <a:spcPts val="0"/>
              </a:spcAft>
              <a:buSzPct val="80000"/>
              <a:buFont typeface="Franklin Gothic Book" panose="020B0503020102020204" pitchFamily="34" charset="0"/>
              <a:buChar char="►"/>
              <a:tabLst>
                <a:tab pos="457200" algn="l"/>
              </a:tabLst>
            </a:pPr>
            <a:r>
              <a:rPr lang="en-US" sz="1800" b="1" dirty="0">
                <a:solidFill>
                  <a:srgbClr val="404040"/>
                </a:solidFill>
                <a:latin typeface="Franklin Gothic Book" panose="020B0503020102020204" pitchFamily="34" charset="0"/>
              </a:rPr>
              <a:t>Goal 2. </a:t>
            </a:r>
            <a:r>
              <a:rPr lang="en-US" sz="1800" dirty="0">
                <a:solidFill>
                  <a:srgbClr val="404040"/>
                </a:solidFill>
                <a:latin typeface="Franklin Gothic Book" panose="020B0503020102020204" pitchFamily="34" charset="0"/>
              </a:rPr>
              <a:t>Implementation of the Awareness Raising and Capacity Building Programs for various stakeholders</a:t>
            </a:r>
          </a:p>
          <a:p>
            <a:pPr>
              <a:spcBef>
                <a:spcPts val="0"/>
              </a:spcBef>
              <a:spcAft>
                <a:spcPts val="0"/>
              </a:spcAft>
              <a:buSzPct val="80000"/>
              <a:buFont typeface="Franklin Gothic Book" panose="020B0503020102020204" pitchFamily="34" charset="0"/>
              <a:buChar char="►"/>
              <a:tabLst>
                <a:tab pos="457200" algn="l"/>
              </a:tabLst>
            </a:pPr>
            <a:r>
              <a:rPr lang="en-US" sz="1800" b="1" dirty="0">
                <a:solidFill>
                  <a:srgbClr val="404040"/>
                </a:solidFill>
                <a:latin typeface="Franklin Gothic Book" panose="020B0503020102020204" pitchFamily="34" charset="0"/>
              </a:rPr>
              <a:t>Goal 3. </a:t>
            </a:r>
            <a:r>
              <a:rPr lang="en-US" sz="1800" dirty="0">
                <a:solidFill>
                  <a:srgbClr val="404040"/>
                </a:solidFill>
                <a:latin typeface="Franklin Gothic Book" panose="020B0503020102020204" pitchFamily="34" charset="0"/>
              </a:rPr>
              <a:t>Create incentives and provide technical support to the business companies in recycling their own wastes and wastes generated by the similar companies operating in the sector</a:t>
            </a:r>
            <a:endParaRPr lang="en-US" sz="1800" b="1" u="sng" dirty="0">
              <a:solidFill>
                <a:srgbClr val="C00000"/>
              </a:solidFill>
              <a:latin typeface="Franklin Gothic Book" panose="020B0503020102020204" pitchFamily="34" charset="0"/>
            </a:endParaRP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Sectoral Ministries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Universities and expert’s society</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Regional and municipal authorities</a:t>
            </a:r>
          </a:p>
        </p:txBody>
      </p:sp>
      <p:sp>
        <p:nvSpPr>
          <p:cNvPr id="12"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Mid-term and Long-term Goals</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32882"/>
            <a:ext cx="8640960" cy="400110"/>
          </a:xfrm>
          <a:prstGeom prst="rect">
            <a:avLst/>
          </a:prstGeom>
          <a:solidFill>
            <a:srgbClr val="D9D9D9"/>
          </a:solidFill>
        </p:spPr>
        <p:txBody>
          <a:bodyPr wrap="square">
            <a:spAutoFit/>
          </a:bodyPr>
          <a:lstStyle/>
          <a:p>
            <a:r>
              <a:rPr lang="en-US" sz="2000" dirty="0">
                <a:solidFill>
                  <a:srgbClr val="699841"/>
                </a:solidFill>
                <a:latin typeface="Franklin Gothic Demi Cond" panose="020B0706030402020204" pitchFamily="34" charset="0"/>
              </a:rPr>
              <a:t>Mid-term goals (10 years):</a:t>
            </a:r>
            <a:endParaRPr lang="en-GB" sz="2000" dirty="0">
              <a:solidFill>
                <a:srgbClr val="699841"/>
              </a:solidFill>
              <a:latin typeface="Franklin Gothic Demi Cond" panose="020B0706030402020204" pitchFamily="34" charset="0"/>
            </a:endParaRPr>
          </a:p>
        </p:txBody>
      </p:sp>
    </p:spTree>
    <p:extLst>
      <p:ext uri="{BB962C8B-B14F-4D97-AF65-F5344CB8AC3E}">
        <p14:creationId xmlns:p14="http://schemas.microsoft.com/office/powerpoint/2010/main" val="1487003734"/>
      </p:ext>
    </p:extLst>
  </p:cSld>
  <p:clrMapOvr>
    <a:masterClrMapping/>
  </p:clrMapOvr>
  <p:transition spd="med">
    <p:spli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7779" y="4267609"/>
            <a:ext cx="3017520" cy="2577711"/>
          </a:xfrm>
          <a:prstGeom prst="rect">
            <a:avLst/>
          </a:prstGeom>
        </p:spPr>
      </p:pic>
      <p:sp>
        <p:nvSpPr>
          <p:cNvPr id="2" name="Content Placeholder 1"/>
          <p:cNvSpPr>
            <a:spLocks noGrp="1"/>
          </p:cNvSpPr>
          <p:nvPr>
            <p:ph idx="1"/>
          </p:nvPr>
        </p:nvSpPr>
        <p:spPr>
          <a:xfrm>
            <a:off x="364952" y="1412776"/>
            <a:ext cx="8640960" cy="4248472"/>
          </a:xfrm>
        </p:spPr>
        <p:txBody>
          <a:bodyPr/>
          <a:lstStyle/>
          <a:p>
            <a:pPr marL="46433" indent="0" algn="just">
              <a:spcBef>
                <a:spcPts val="60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Actions:</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Create National collaborative and interactive platforms for closer connections between businesses that normally do not interact on the market. </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Develop innovative forms of collaboration within and between value chains and innovative ways of sharing costs and benefits of circular economy projects between companies who otherwise have no market incentive to collaborate. </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Act as a guarantor if the risk for individual companies of being engaged in circular projects is too high.</a:t>
            </a: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Existing International Platforms</a:t>
            </a: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
        <p:nvSpPr>
          <p:cNvPr id="12"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Mid-term and Long-term Goals</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32882"/>
            <a:ext cx="8640960" cy="707886"/>
          </a:xfrm>
          <a:prstGeom prst="rect">
            <a:avLst/>
          </a:prstGeom>
          <a:solidFill>
            <a:srgbClr val="D9D9D9"/>
          </a:solidFill>
        </p:spPr>
        <p:txBody>
          <a:bodyPr wrap="square">
            <a:spAutoFit/>
          </a:bodyPr>
          <a:lstStyle/>
          <a:p>
            <a:r>
              <a:rPr lang="en-US" sz="2000" dirty="0">
                <a:solidFill>
                  <a:srgbClr val="699841"/>
                </a:solidFill>
                <a:latin typeface="Franklin Gothic Demi Cond" panose="020B0706030402020204" pitchFamily="34" charset="0"/>
              </a:rPr>
              <a:t>Mid-term and Long-term goals: Goal 4. Create National collaborative and interactive platforms:</a:t>
            </a:r>
            <a:endParaRPr lang="en-GB" sz="2000" dirty="0">
              <a:solidFill>
                <a:srgbClr val="699841"/>
              </a:solidFill>
              <a:latin typeface="Franklin Gothic Demi Cond" panose="020B0706030402020204" pitchFamily="34" charset="0"/>
            </a:endParaRPr>
          </a:p>
        </p:txBody>
      </p:sp>
    </p:spTree>
    <p:extLst>
      <p:ext uri="{BB962C8B-B14F-4D97-AF65-F5344CB8AC3E}">
        <p14:creationId xmlns:p14="http://schemas.microsoft.com/office/powerpoint/2010/main" val="326772937"/>
      </p:ext>
    </p:extLst>
  </p:cSld>
  <p:clrMapOvr>
    <a:masterClrMapping/>
  </p:clrMapOvr>
  <p:transition spd="med">
    <p:spli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ircular economy Archives - Forest-based Sector Technology Platform (FT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184" y="3930749"/>
            <a:ext cx="2915816" cy="292725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64952" y="1469594"/>
            <a:ext cx="8640960" cy="4248472"/>
          </a:xfrm>
        </p:spPr>
        <p:txBody>
          <a:bodyPr/>
          <a:lstStyle/>
          <a:p>
            <a:pPr marL="46433" indent="0" algn="just">
              <a:spcBef>
                <a:spcPts val="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Actions:</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Support creation of new international platforms and engage the existing international platforms to ensure CE principles throughout the entire supply chain</a:t>
            </a:r>
          </a:p>
          <a:p>
            <a:pPr marL="46433" indent="0" algn="just">
              <a:spcBef>
                <a:spcPts val="0"/>
              </a:spcBef>
              <a:spcAft>
                <a:spcPts val="0"/>
              </a:spcAft>
              <a:buSzPct val="80000"/>
              <a:buNone/>
              <a:tabLst>
                <a:tab pos="457200" algn="l"/>
              </a:tabLst>
            </a:pPr>
            <a:endParaRPr lang="en-US" sz="2125" b="1" u="sng" dirty="0">
              <a:solidFill>
                <a:srgbClr val="404040"/>
              </a:solidFill>
              <a:latin typeface="Franklin Gothic Book" panose="020B0503020102020204" pitchFamily="34" charset="0"/>
            </a:endParaRPr>
          </a:p>
          <a:p>
            <a:pPr marL="46433" indent="0" algn="just">
              <a:spcBef>
                <a:spcPts val="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spcBef>
                <a:spcPts val="600"/>
              </a:spcBef>
              <a:buNone/>
              <a:tabLst>
                <a:tab pos="457200" algn="l"/>
              </a:tabLst>
            </a:pPr>
            <a:endParaRPr lang="en-US" sz="1800" b="1" u="sng" dirty="0">
              <a:solidFill>
                <a:srgbClr val="404040"/>
              </a:solidFill>
              <a:latin typeface="Franklin Gothic Book" panose="020B0503020102020204" pitchFamily="34" charset="0"/>
            </a:endParaRP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Existing International Platforms</a:t>
            </a: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
        <p:nvSpPr>
          <p:cNvPr id="12"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Mid-term and Long-term Goals</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32882"/>
            <a:ext cx="8640960" cy="400110"/>
          </a:xfrm>
          <a:prstGeom prst="rect">
            <a:avLst/>
          </a:prstGeom>
          <a:solidFill>
            <a:srgbClr val="D9D9D9"/>
          </a:solidFill>
        </p:spPr>
        <p:txBody>
          <a:bodyPr wrap="square">
            <a:spAutoFit/>
          </a:bodyPr>
          <a:lstStyle/>
          <a:p>
            <a:r>
              <a:rPr lang="en-US" sz="2000" dirty="0">
                <a:solidFill>
                  <a:srgbClr val="508927"/>
                </a:solidFill>
                <a:latin typeface="Franklin Gothic Demi Cond" panose="020B0706030402020204" pitchFamily="34" charset="0"/>
              </a:rPr>
              <a:t>Mid-term and Long-term goals: Goal 5. Creation of the international platforms</a:t>
            </a:r>
            <a:endParaRPr lang="en-GB" sz="2000" dirty="0">
              <a:solidFill>
                <a:srgbClr val="508927"/>
              </a:solidFill>
              <a:latin typeface="Franklin Gothic Demi Cond" panose="020B0706030402020204" pitchFamily="34" charset="0"/>
            </a:endParaRPr>
          </a:p>
        </p:txBody>
      </p:sp>
    </p:spTree>
    <p:extLst>
      <p:ext uri="{BB962C8B-B14F-4D97-AF65-F5344CB8AC3E}">
        <p14:creationId xmlns:p14="http://schemas.microsoft.com/office/powerpoint/2010/main" val="4051298893"/>
      </p:ext>
    </p:extLst>
  </p:cSld>
  <p:clrMapOvr>
    <a:masterClrMapping/>
  </p:clrMapOvr>
  <p:transition spd="med">
    <p:spli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952" y="1268760"/>
            <a:ext cx="8640960" cy="4248472"/>
          </a:xfrm>
        </p:spPr>
        <p:txBody>
          <a:bodyPr/>
          <a:lstStyle/>
          <a:p>
            <a:pPr marL="46433" indent="0" algn="just">
              <a:spcBef>
                <a:spcPts val="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Actions:</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Establishment of public funds as a ‘de-risking’ instrument to </a:t>
            </a:r>
            <a:r>
              <a:rPr lang="en-US" sz="1800" dirty="0" err="1">
                <a:solidFill>
                  <a:srgbClr val="404040"/>
                </a:solidFill>
              </a:rPr>
              <a:t>mobilise</a:t>
            </a:r>
            <a:r>
              <a:rPr lang="en-US" sz="1800" dirty="0">
                <a:solidFill>
                  <a:srgbClr val="404040"/>
                </a:solidFill>
              </a:rPr>
              <a:t> more private capital for scale-ups with a circular scope. </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Establish a dedicated proportion of finance within selected financial instruments existing or planned in Georgia to support circular economy investments and businesses. Funds or instruments for the circular economy would help to scale up finance for circular economy businesses and products.</a:t>
            </a:r>
          </a:p>
          <a:p>
            <a:pPr marL="46433" indent="0" algn="just">
              <a:spcBef>
                <a:spcPts val="0"/>
              </a:spcBef>
              <a:spcAft>
                <a:spcPts val="0"/>
              </a:spcAft>
              <a:buSzPct val="80000"/>
              <a:buNone/>
              <a:tabLst>
                <a:tab pos="457200" algn="l"/>
              </a:tabLst>
            </a:pPr>
            <a:endParaRPr lang="en-US" sz="2125" b="1" u="sng" dirty="0">
              <a:solidFill>
                <a:srgbClr val="404040"/>
              </a:solidFill>
              <a:latin typeface="Franklin Gothic Book" panose="020B0503020102020204" pitchFamily="34" charset="0"/>
            </a:endParaRPr>
          </a:p>
          <a:p>
            <a:pPr marL="46433" indent="0" algn="just">
              <a:spcBef>
                <a:spcPts val="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Finances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 </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spcBef>
                <a:spcPts val="600"/>
              </a:spcBef>
              <a:buNone/>
              <a:tabLst>
                <a:tab pos="457200" algn="l"/>
              </a:tabLst>
            </a:pPr>
            <a:endParaRPr lang="en-US" sz="1800" b="1" u="sng" dirty="0">
              <a:solidFill>
                <a:srgbClr val="404040"/>
              </a:solidFill>
              <a:latin typeface="Franklin Gothic Book" panose="020B0503020102020204" pitchFamily="34" charset="0"/>
            </a:endParaRP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p:txBody>
      </p:sp>
      <p:sp>
        <p:nvSpPr>
          <p:cNvPr id="12" name="Title 2"/>
          <p:cNvSpPr>
            <a:spLocks noGrp="1"/>
          </p:cNvSpPr>
          <p:nvPr>
            <p:ph type="ctrTitle"/>
          </p:nvPr>
        </p:nvSpPr>
        <p:spPr>
          <a:xfrm>
            <a:off x="0" y="0"/>
            <a:ext cx="9144000" cy="836712"/>
          </a:xfrm>
        </p:spPr>
        <p:txBody>
          <a:bodyPr lIns="457200" tIns="91440"/>
          <a:lstStyle/>
          <a:p>
            <a:pPr lvl="3" algn="l"/>
            <a:r>
              <a:rPr lang="en-US" sz="3600" b="1" dirty="0">
                <a:solidFill>
                  <a:srgbClr val="508927"/>
                </a:solidFill>
                <a:latin typeface="Franklin Gothic Demi Cond" panose="020B0706030402020204" pitchFamily="34" charset="0"/>
              </a:rPr>
              <a:t>Mid-term and Long-term Goals</a:t>
            </a:r>
            <a:endParaRPr lang="en-US" sz="3600" dirty="0">
              <a:solidFill>
                <a:srgbClr val="508927"/>
              </a:solidFill>
              <a:latin typeface="Franklin Gothic Demi Cond" panose="020B0706030402020204" pitchFamily="34" charset="0"/>
            </a:endParaRPr>
          </a:p>
        </p:txBody>
      </p:sp>
      <p:sp>
        <p:nvSpPr>
          <p:cNvPr id="13" name="Rectangle 12"/>
          <p:cNvSpPr/>
          <p:nvPr/>
        </p:nvSpPr>
        <p:spPr>
          <a:xfrm>
            <a:off x="395536" y="632882"/>
            <a:ext cx="8640960" cy="400110"/>
          </a:xfrm>
          <a:prstGeom prst="rect">
            <a:avLst/>
          </a:prstGeom>
          <a:solidFill>
            <a:srgbClr val="D9D9D9"/>
          </a:solidFill>
        </p:spPr>
        <p:txBody>
          <a:bodyPr wrap="square">
            <a:spAutoFit/>
          </a:bodyPr>
          <a:lstStyle/>
          <a:p>
            <a:r>
              <a:rPr lang="en-US" sz="2000" dirty="0">
                <a:solidFill>
                  <a:srgbClr val="508927"/>
                </a:solidFill>
                <a:latin typeface="Franklin Gothic Demi Cond" panose="020B0706030402020204" pitchFamily="34" charset="0"/>
              </a:rPr>
              <a:t>Mid-term and Long-term goals: Goal 6. Establishment of public funds</a:t>
            </a:r>
            <a:endParaRPr lang="en-GB" sz="2000" dirty="0">
              <a:solidFill>
                <a:srgbClr val="508927"/>
              </a:solidFill>
              <a:latin typeface="Franklin Gothic Demi Cond" panose="020B0706030402020204" pitchFamily="34" charset="0"/>
            </a:endParaRPr>
          </a:p>
        </p:txBody>
      </p:sp>
    </p:spTree>
    <p:extLst>
      <p:ext uri="{BB962C8B-B14F-4D97-AF65-F5344CB8AC3E}">
        <p14:creationId xmlns:p14="http://schemas.microsoft.com/office/powerpoint/2010/main" val="385252313"/>
      </p:ext>
    </p:extLst>
  </p:cSld>
  <p:clrMapOvr>
    <a:masterClrMapping/>
  </p:clrMapOvr>
  <p:transition spd="med">
    <p:spli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56" y="620688"/>
            <a:ext cx="9144000" cy="5400600"/>
          </a:xfrm>
        </p:spPr>
        <p:txBody>
          <a:bodyPr/>
          <a:lstStyle/>
          <a:p>
            <a:pPr marL="0" indent="0" algn="ctr">
              <a:buNone/>
            </a:pPr>
            <a:r>
              <a:rPr lang="en-GB" sz="4500" dirty="0">
                <a:solidFill>
                  <a:srgbClr val="508927"/>
                </a:solidFill>
                <a:latin typeface="Franklin Gothic Demi" panose="020B0703020102020204" pitchFamily="34" charset="0"/>
              </a:rPr>
              <a:t>Thank you!</a:t>
            </a:r>
          </a:p>
          <a:p>
            <a:pPr marL="0" indent="0" algn="ctr">
              <a:buNone/>
            </a:pPr>
            <a:r>
              <a:rPr lang="en-GB" dirty="0">
                <a:solidFill>
                  <a:srgbClr val="7F7F7F"/>
                </a:solidFill>
                <a:latin typeface="Franklin Gothic Demi" panose="020B0703020102020204" pitchFamily="34" charset="0"/>
              </a:rPr>
              <a:t>Contact Details:</a:t>
            </a:r>
            <a:endParaRPr lang="ka-GE" dirty="0">
              <a:solidFill>
                <a:srgbClr val="7F7F7F"/>
              </a:solidFill>
              <a:latin typeface="Franklin Gothic Demi" panose="020B0703020102020204" pitchFamily="34" charset="0"/>
            </a:endParaRPr>
          </a:p>
          <a:p>
            <a:pPr marL="0" indent="0" algn="ctr">
              <a:buNone/>
            </a:pPr>
            <a:r>
              <a:rPr lang="en-US" dirty="0">
                <a:solidFill>
                  <a:srgbClr val="7F7F7F"/>
                </a:solidFill>
                <a:latin typeface="Franklin Gothic Demi" panose="020B0703020102020204" pitchFamily="34" charset="0"/>
              </a:rPr>
              <a:t>Dr Dariusz </a:t>
            </a:r>
            <a:r>
              <a:rPr lang="en-US" dirty="0" err="1">
                <a:solidFill>
                  <a:srgbClr val="7F7F7F"/>
                </a:solidFill>
                <a:latin typeface="Franklin Gothic Demi" panose="020B0703020102020204" pitchFamily="34" charset="0"/>
              </a:rPr>
              <a:t>Prasek</a:t>
            </a:r>
            <a:endParaRPr lang="ka-GE" dirty="0">
              <a:solidFill>
                <a:srgbClr val="7F7F7F"/>
              </a:solidFill>
              <a:latin typeface="Franklin Gothic Demi" panose="020B0703020102020204" pitchFamily="34" charset="0"/>
            </a:endParaRPr>
          </a:p>
          <a:p>
            <a:pPr marL="0" indent="0" algn="ctr">
              <a:buNone/>
            </a:pPr>
            <a:r>
              <a:rPr lang="en-GB" dirty="0" smtClean="0">
                <a:solidFill>
                  <a:srgbClr val="7F7F7F"/>
                </a:solidFill>
                <a:latin typeface="Franklin Gothic Demi" panose="020B0703020102020204" pitchFamily="34" charset="0"/>
              </a:rPr>
              <a:t>deprasek@gmail.com </a:t>
            </a:r>
            <a:endParaRPr lang="en-GB" dirty="0">
              <a:solidFill>
                <a:srgbClr val="7F7F7F"/>
              </a:solidFill>
              <a:latin typeface="Franklin Gothic Demi" panose="020B0703020102020204" pitchFamily="34" charset="0"/>
            </a:endParaRPr>
          </a:p>
          <a:p>
            <a:pPr marL="0" indent="0" algn="ctr">
              <a:buNone/>
            </a:pPr>
            <a:endParaRPr lang="en-GB" dirty="0" smtClean="0">
              <a:solidFill>
                <a:srgbClr val="7F7F7F"/>
              </a:solidFill>
              <a:latin typeface="Franklin Gothic Demi" panose="020B0703020102020204" pitchFamily="34" charset="0"/>
            </a:endParaRPr>
          </a:p>
          <a:p>
            <a:pPr marL="0" indent="0" algn="ctr">
              <a:buNone/>
            </a:pPr>
            <a:r>
              <a:rPr lang="en-GB" dirty="0" smtClean="0">
                <a:solidFill>
                  <a:srgbClr val="7F7F7F"/>
                </a:solidFill>
                <a:latin typeface="Franklin Gothic Demi" panose="020B0703020102020204" pitchFamily="34" charset="0"/>
              </a:rPr>
              <a:t>Dr </a:t>
            </a:r>
            <a:r>
              <a:rPr lang="en-GB" dirty="0">
                <a:solidFill>
                  <a:srgbClr val="7F7F7F"/>
                </a:solidFill>
                <a:latin typeface="Franklin Gothic Demi" panose="020B0703020102020204" pitchFamily="34" charset="0"/>
              </a:rPr>
              <a:t>Medgar Tchelidze</a:t>
            </a:r>
          </a:p>
          <a:p>
            <a:pPr marL="0" indent="0" algn="ctr">
              <a:buNone/>
            </a:pPr>
            <a:r>
              <a:rPr lang="en-GB" dirty="0" smtClean="0">
                <a:solidFill>
                  <a:srgbClr val="7F7F7F"/>
                </a:solidFill>
                <a:latin typeface="Franklin Gothic Demi" panose="020B0703020102020204" pitchFamily="34" charset="0"/>
              </a:rPr>
              <a:t>medgarcorresp@yahoo.com </a:t>
            </a:r>
            <a:endParaRPr lang="en-GB" dirty="0">
              <a:solidFill>
                <a:srgbClr val="7F7F7F"/>
              </a:solidFill>
              <a:latin typeface="Franklin Gothic Demi" panose="020B0703020102020204" pitchFamily="34" charset="0"/>
            </a:endParaRPr>
          </a:p>
          <a:p>
            <a:pPr marL="0" indent="0" algn="ctr">
              <a:spcBef>
                <a:spcPts val="0"/>
              </a:spcBef>
              <a:spcAft>
                <a:spcPts val="0"/>
              </a:spcAft>
              <a:buNone/>
            </a:pPr>
            <a:endParaRPr lang="en-GB" dirty="0">
              <a:solidFill>
                <a:srgbClr val="7F7F7F"/>
              </a:solidFill>
              <a:latin typeface="Franklin Gothic Demi" panose="020B0703020102020204" pitchFamily="34" charset="0"/>
            </a:endParaRPr>
          </a:p>
          <a:p>
            <a:pPr marL="0" indent="0" algn="ctr">
              <a:spcBef>
                <a:spcPts val="0"/>
              </a:spcBef>
              <a:spcAft>
                <a:spcPts val="0"/>
              </a:spcAft>
              <a:buNone/>
            </a:pPr>
            <a:r>
              <a:rPr lang="en-GB" dirty="0" smtClean="0">
                <a:solidFill>
                  <a:srgbClr val="7F7F7F"/>
                </a:solidFill>
                <a:latin typeface="Franklin Gothic Demi" panose="020B0703020102020204" pitchFamily="34" charset="0"/>
              </a:rPr>
              <a:t>orchisge@yahoo.com</a:t>
            </a:r>
            <a:endParaRPr lang="en-GB" dirty="0">
              <a:solidFill>
                <a:srgbClr val="7F7F7F"/>
              </a:solidFill>
              <a:latin typeface="Franklin Gothic Demi" panose="020B0703020102020204" pitchFamily="34" charset="0"/>
            </a:endParaRPr>
          </a:p>
          <a:p>
            <a:pPr marL="0" indent="0" algn="ctr">
              <a:buNone/>
            </a:pPr>
            <a:endParaRPr lang="en-GB" dirty="0">
              <a:latin typeface="Franklin Gothic Demi" panose="020B0703020102020204" pitchFamily="34" charset="0"/>
            </a:endParaRPr>
          </a:p>
        </p:txBody>
      </p:sp>
    </p:spTree>
    <p:extLst>
      <p:ext uri="{BB962C8B-B14F-4D97-AF65-F5344CB8AC3E}">
        <p14:creationId xmlns:p14="http://schemas.microsoft.com/office/powerpoint/2010/main" val="2045314602"/>
      </p:ext>
    </p:extLst>
  </p:cSld>
  <p:clrMapOvr>
    <a:masterClrMapping/>
  </p:clrMapOvr>
  <p:transition spd="med">
    <p:spli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application&#10;&#10;Description automatically gener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7739" y="260648"/>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Ic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1013" y="486112"/>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EO, my sm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1762" y="382391"/>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logo orkisis_new_new-p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6674" y="394792"/>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59932" y="2420888"/>
            <a:ext cx="7488832" cy="2246769"/>
          </a:xfrm>
          <a:prstGeom prst="rect">
            <a:avLst/>
          </a:prstGeom>
        </p:spPr>
        <p:txBody>
          <a:bodyPr wrap="square">
            <a:spAutoFit/>
          </a:bodyPr>
          <a:lstStyle/>
          <a:p>
            <a:pPr algn="ctr"/>
            <a:r>
              <a:rPr lang="en-US" sz="2800" b="1" dirty="0">
                <a:solidFill>
                  <a:schemeClr val="bg1">
                    <a:lumMod val="50000"/>
                  </a:schemeClr>
                </a:solidFill>
                <a:latin typeface="Franklin Gothic Demi" panose="020B0703020102020204" pitchFamily="34" charset="0"/>
                <a:ea typeface="Calibri" panose="020F0502020204030204" pitchFamily="34" charset="0"/>
              </a:rPr>
              <a:t>Governance Reform Fund (GRF) Project</a:t>
            </a:r>
            <a:endParaRPr lang="ka-GE" sz="2800" b="1" dirty="0">
              <a:solidFill>
                <a:schemeClr val="bg1">
                  <a:lumMod val="50000"/>
                </a:schemeClr>
              </a:solidFill>
              <a:latin typeface="Franklin Gothic Book" panose="020B0503020102020204" pitchFamily="34" charset="0"/>
              <a:ea typeface="Calibri" panose="020F0502020204030204" pitchFamily="34" charset="0"/>
            </a:endParaRPr>
          </a:p>
          <a:p>
            <a:pPr algn="ctr"/>
            <a:endParaRPr lang="en-GB" sz="2800" b="1" dirty="0">
              <a:solidFill>
                <a:srgbClr val="404040"/>
              </a:solidFill>
              <a:latin typeface="Franklin Gothic Book" panose="020B0503020102020204" pitchFamily="34" charset="0"/>
            </a:endParaRPr>
          </a:p>
          <a:p>
            <a:pPr algn="ctr"/>
            <a:r>
              <a:rPr lang="en-US" sz="2800" b="1" dirty="0">
                <a:solidFill>
                  <a:srgbClr val="404040"/>
                </a:solidFill>
                <a:latin typeface="Franklin Gothic Demi" panose="020B0703020102020204" pitchFamily="34" charset="0"/>
              </a:rPr>
              <a:t>Supporting the Government of Georgia</a:t>
            </a:r>
            <a:r>
              <a:rPr lang="ka-GE" sz="2800" b="1" dirty="0">
                <a:solidFill>
                  <a:srgbClr val="404040"/>
                </a:solidFill>
                <a:latin typeface="Franklin Gothic Book" panose="020B0503020102020204" pitchFamily="34" charset="0"/>
              </a:rPr>
              <a:t> </a:t>
            </a:r>
            <a:r>
              <a:rPr lang="en-US" sz="2800" b="1" dirty="0">
                <a:solidFill>
                  <a:srgbClr val="404040"/>
                </a:solidFill>
                <a:latin typeface="Franklin Gothic Demi" panose="020B0703020102020204" pitchFamily="34" charset="0"/>
              </a:rPr>
              <a:t>in Enhancing Governance </a:t>
            </a:r>
            <a:r>
              <a:rPr lang="ka-GE" sz="2800" b="1" dirty="0">
                <a:solidFill>
                  <a:srgbClr val="404040"/>
                </a:solidFill>
                <a:latin typeface="Franklin Gothic Book" panose="020B0503020102020204" pitchFamily="34" charset="0"/>
              </a:rPr>
              <a:t>&amp;</a:t>
            </a:r>
            <a:r>
              <a:rPr lang="en-US" sz="2800" b="1" dirty="0">
                <a:solidFill>
                  <a:srgbClr val="404040"/>
                </a:solidFill>
                <a:latin typeface="Franklin Gothic Demi" panose="020B0703020102020204" pitchFamily="34" charset="0"/>
              </a:rPr>
              <a:t> Policies for </a:t>
            </a:r>
            <a:endParaRPr lang="ka-GE" sz="2800" b="1" dirty="0">
              <a:solidFill>
                <a:srgbClr val="404040"/>
              </a:solidFill>
              <a:latin typeface="Franklin Gothic Book" panose="020B0503020102020204" pitchFamily="34" charset="0"/>
            </a:endParaRPr>
          </a:p>
          <a:p>
            <a:pPr algn="ctr"/>
            <a:r>
              <a:rPr lang="en-US" sz="2800" b="1" dirty="0">
                <a:solidFill>
                  <a:srgbClr val="404040"/>
                </a:solidFill>
                <a:latin typeface="Franklin Gothic Demi" panose="020B0703020102020204" pitchFamily="34" charset="0"/>
              </a:rPr>
              <a:t>a Transition to a Circular Economy</a:t>
            </a:r>
            <a:endParaRPr lang="en-US" sz="4800" b="1" dirty="0">
              <a:solidFill>
                <a:srgbClr val="404040"/>
              </a:solidFill>
              <a:latin typeface="Franklin Gothic Demi" panose="020B0703020102020204" pitchFamily="34" charset="0"/>
            </a:endParaRPr>
          </a:p>
        </p:txBody>
      </p:sp>
    </p:spTree>
    <p:extLst>
      <p:ext uri="{BB962C8B-B14F-4D97-AF65-F5344CB8AC3E}">
        <p14:creationId xmlns:p14="http://schemas.microsoft.com/office/powerpoint/2010/main" val="2196904485"/>
      </p:ext>
    </p:extLst>
  </p:cSld>
  <p:clrMapOvr>
    <a:masterClrMapping/>
  </p:clrMapOvr>
  <p:transition spd="med">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1F3A1-F3D3-455B-90BC-240600DDA2A3}"/>
              </a:ext>
            </a:extLst>
          </p:cNvPr>
          <p:cNvSpPr>
            <a:spLocks noGrp="1"/>
          </p:cNvSpPr>
          <p:nvPr>
            <p:ph idx="1"/>
          </p:nvPr>
        </p:nvSpPr>
        <p:spPr>
          <a:xfrm>
            <a:off x="467544" y="1079401"/>
            <a:ext cx="8136904" cy="2592288"/>
          </a:xfrm>
        </p:spPr>
        <p:txBody>
          <a:bodyPr/>
          <a:lstStyle/>
          <a:p>
            <a:pPr algn="just"/>
            <a:r>
              <a:rPr lang="en-US" sz="1600" dirty="0"/>
              <a:t>The development of the Roadmap has been based on </a:t>
            </a:r>
            <a:r>
              <a:rPr lang="en-GB" sz="1600" dirty="0"/>
              <a:t>the circularity mapping prepared in 2021 – 2022. </a:t>
            </a:r>
          </a:p>
          <a:p>
            <a:pPr algn="just">
              <a:lnSpc>
                <a:spcPct val="110000"/>
              </a:lnSpc>
              <a:spcBef>
                <a:spcPts val="3000"/>
              </a:spcBef>
              <a:spcAft>
                <a:spcPts val="2400"/>
              </a:spcAft>
            </a:pPr>
            <a:r>
              <a:rPr lang="en-GB" sz="1600" dirty="0"/>
              <a:t>The National Roadmap to a Circular Economy has been coordinated by the </a:t>
            </a:r>
            <a:r>
              <a:rPr lang="en-GB" sz="1600" dirty="0" err="1"/>
              <a:t>GoG</a:t>
            </a:r>
            <a:r>
              <a:rPr lang="en-GB" sz="1600" dirty="0"/>
              <a:t> and implemented by GSNE “Orchis” within the framework of the “Supporting the Government of Georgia in Enhancing Governance and Policies for a Transition to a Circular Economy” Sub-Project of the UNDP’s Governance Reform Fund (GRF) Project funded by the Government of Sweden. </a:t>
            </a:r>
          </a:p>
          <a:p>
            <a:endParaRPr lang="ka-GE" dirty="0"/>
          </a:p>
        </p:txBody>
      </p:sp>
      <p:sp>
        <p:nvSpPr>
          <p:cNvPr id="3" name="Title 2">
            <a:extLst>
              <a:ext uri="{FF2B5EF4-FFF2-40B4-BE49-F238E27FC236}">
                <a16:creationId xmlns:a16="http://schemas.microsoft.com/office/drawing/2014/main" id="{4FA56455-C58C-41ED-9A74-98B2C96B2663}"/>
              </a:ext>
            </a:extLst>
          </p:cNvPr>
          <p:cNvSpPr>
            <a:spLocks noGrp="1"/>
          </p:cNvSpPr>
          <p:nvPr>
            <p:ph type="ctrTitle"/>
          </p:nvPr>
        </p:nvSpPr>
        <p:spPr>
          <a:xfrm>
            <a:off x="0" y="0"/>
            <a:ext cx="9144000" cy="775243"/>
          </a:xfrm>
        </p:spPr>
        <p:txBody>
          <a:bodyPr lIns="548640" tIns="252000"/>
          <a:lstStyle/>
          <a:p>
            <a:pPr algn="l"/>
            <a:r>
              <a:rPr lang="en-US" dirty="0"/>
              <a:t>CE Strategy and Road Map</a:t>
            </a:r>
            <a:endParaRPr lang="ka-GE" dirty="0"/>
          </a:p>
        </p:txBody>
      </p:sp>
      <p:sp>
        <p:nvSpPr>
          <p:cNvPr id="5" name="Rectangle 4"/>
          <p:cNvSpPr/>
          <p:nvPr/>
        </p:nvSpPr>
        <p:spPr>
          <a:xfrm>
            <a:off x="474440" y="3789040"/>
            <a:ext cx="4176464" cy="2785699"/>
          </a:xfrm>
          <a:prstGeom prst="rect">
            <a:avLst/>
          </a:prstGeom>
        </p:spPr>
        <p:txBody>
          <a:bodyPr wrap="square">
            <a:spAutoFit/>
          </a:bodyPr>
          <a:lstStyle/>
          <a:p>
            <a:pPr marL="278598" lvl="0" indent="-278598" algn="just">
              <a:lnSpc>
                <a:spcPct val="110000"/>
              </a:lnSpc>
              <a:spcBef>
                <a:spcPts val="1200"/>
              </a:spcBef>
              <a:spcAft>
                <a:spcPts val="600"/>
              </a:spcAft>
              <a:buFont typeface="Arial" charset="0"/>
              <a:buChar char="•"/>
            </a:pPr>
            <a:r>
              <a:rPr lang="en-GB" sz="1600" dirty="0">
                <a:solidFill>
                  <a:srgbClr val="404040"/>
                </a:solidFill>
                <a:latin typeface="Franklin Gothic Book" panose="020B0503020102020204" pitchFamily="34" charset="0"/>
                <a:cs typeface="+mn-cs"/>
              </a:rPr>
              <a:t>The key stakeholders in this process were the representatives of the GoG represented by the Inter-Ministerial Coordination Board consisting of 36 experts from various ministries and governmental agencies under the leadership of the Deputy Minister at the Ministry of Environmental Protection and Agriculture of Georgia Acad.</a:t>
            </a:r>
            <a:r>
              <a:rPr lang="ka-GE" sz="1600" dirty="0">
                <a:solidFill>
                  <a:srgbClr val="404040"/>
                </a:solidFill>
                <a:cs typeface="+mn-cs"/>
              </a:rPr>
              <a:t> </a:t>
            </a:r>
            <a:r>
              <a:rPr lang="en-GB" sz="1600" dirty="0">
                <a:solidFill>
                  <a:srgbClr val="404040"/>
                </a:solidFill>
                <a:latin typeface="Franklin Gothic Book" panose="020B0503020102020204" pitchFamily="34" charset="0"/>
                <a:cs typeface="+mn-cs"/>
              </a:rPr>
              <a:t>Solomon Pavliashvili.</a:t>
            </a:r>
            <a:endParaRPr lang="ka-GE" sz="1600" dirty="0">
              <a:solidFill>
                <a:srgbClr val="404040"/>
              </a:solidFill>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2040" y="3677394"/>
            <a:ext cx="3995936" cy="2935559"/>
          </a:xfrm>
          <a:prstGeom prst="rect">
            <a:avLst/>
          </a:prstGeom>
        </p:spPr>
      </p:pic>
    </p:spTree>
    <p:extLst>
      <p:ext uri="{BB962C8B-B14F-4D97-AF65-F5344CB8AC3E}">
        <p14:creationId xmlns:p14="http://schemas.microsoft.com/office/powerpoint/2010/main" val="79908070"/>
      </p:ext>
    </p:extLst>
  </p:cSld>
  <p:clrMapOvr>
    <a:masterClrMapping/>
  </p:clrMapOvr>
  <p:transition spd="med">
    <p:split/>
  </p:transition>
</p:sld>
</file>

<file path=ppt/theme/theme1.xml><?xml version="1.0" encoding="utf-8"?>
<a:theme xmlns:a="http://schemas.openxmlformats.org/drawingml/2006/main" name="Theme1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stom 4">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37487</TotalTime>
  <Words>11123</Words>
  <Application>Microsoft Office PowerPoint</Application>
  <PresentationFormat>On-screen Show (4:3)</PresentationFormat>
  <Paragraphs>875</Paragraphs>
  <Slides>86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86</vt:i4>
      </vt:variant>
    </vt:vector>
  </HeadingPairs>
  <TitlesOfParts>
    <vt:vector size="97" baseType="lpstr">
      <vt:lpstr>Arial</vt:lpstr>
      <vt:lpstr>Book Antiqua</vt:lpstr>
      <vt:lpstr>Calibri</vt:lpstr>
      <vt:lpstr>Franklin Gothic Book</vt:lpstr>
      <vt:lpstr>Franklin Gothic Demi</vt:lpstr>
      <vt:lpstr>Franklin Gothic Demi Cond</vt:lpstr>
      <vt:lpstr>Franklin Gothic Heavy</vt:lpstr>
      <vt:lpstr>Sylfaen</vt:lpstr>
      <vt:lpstr>Times New Roman</vt:lpstr>
      <vt:lpstr>Wingdings</vt:lpstr>
      <vt:lpstr>Theme12</vt:lpstr>
      <vt:lpstr>PowerPoint Presentation</vt:lpstr>
      <vt:lpstr>PowerPoint Presentation</vt:lpstr>
      <vt:lpstr>PowerPoint Presentation</vt:lpstr>
      <vt:lpstr>Circular Economy Concept </vt:lpstr>
      <vt:lpstr>Key Facts</vt:lpstr>
      <vt:lpstr>What Has Already Been Accomplished In Georgia</vt:lpstr>
      <vt:lpstr>CE Strategy, Mapping and Road Map</vt:lpstr>
      <vt:lpstr>CE Strategy, Mapping and Road Map</vt:lpstr>
      <vt:lpstr>CE Strategy and Road Map</vt:lpstr>
      <vt:lpstr>CE Strategy and Road Map</vt:lpstr>
      <vt:lpstr>Specific Features of Georgia’s Economy</vt:lpstr>
      <vt:lpstr>Specific Features of Georgia’s Economy</vt:lpstr>
      <vt:lpstr>Basic Outcomes of Mapping</vt:lpstr>
      <vt:lpstr>Basic outcomes of Mapping Circularity in Georgia</vt:lpstr>
      <vt:lpstr>Criteria Used for Clustering Economic sectors </vt:lpstr>
      <vt:lpstr>Criteria Used for Clustering Economic sectors</vt:lpstr>
      <vt:lpstr>Cluster 1. Management of Resources and Losses</vt:lpstr>
      <vt:lpstr>Cluster 2.   Mining and Basic Metal Manufacture</vt:lpstr>
      <vt:lpstr>Cluster 3.   Basic Industrial and Municipal Waste Streams Management</vt:lpstr>
      <vt:lpstr>Cluster 4. Energy Efficiency and Renewable Energy</vt:lpstr>
      <vt:lpstr>Assessment by Clusters:</vt:lpstr>
      <vt:lpstr>Cluster 1: Management of Resources and Losses</vt:lpstr>
      <vt:lpstr>Actions and Timeline for  Cluster 1 - Agriculture</vt:lpstr>
      <vt:lpstr>Responsible Entities  and Viability for Cluster 1 - Agriculture</vt:lpstr>
      <vt:lpstr>Cluster 1: Electric power generation and distribution </vt:lpstr>
      <vt:lpstr>Cluster 1: Electric power generation and distribution </vt:lpstr>
      <vt:lpstr>Cluster 1: Electric power generation and distribution</vt:lpstr>
      <vt:lpstr>Cluster 1: Distribution of Gaseous Fuels through Mains </vt:lpstr>
      <vt:lpstr>Cluster 1: Distribution of Gaseous Fuels through Mains</vt:lpstr>
      <vt:lpstr>Cluster 1: Distribution of Gaseous Fuels through Mains</vt:lpstr>
      <vt:lpstr>Cluster 2: Mining and Manufacture of basic metals</vt:lpstr>
      <vt:lpstr>Cluster 2: Mining and Manufacture of basic metals</vt:lpstr>
      <vt:lpstr>Cluster 2: Mining and Manufacture of basic metals</vt:lpstr>
      <vt:lpstr>Cluster 2: Mining and Manufacture of basic metals</vt:lpstr>
      <vt:lpstr>Cluster 3: Basic Industrial and Municipal Waste Streams Management</vt:lpstr>
      <vt:lpstr>Cluster 3: Basic Industrial and Municipal Waste Streams Management</vt:lpstr>
      <vt:lpstr>3.1 Municipal (Household) Waste Management </vt:lpstr>
      <vt:lpstr>3.1 Municipal (Household) Waste Management</vt:lpstr>
      <vt:lpstr>3.2  Agriculture and Manufacture of Food Products </vt:lpstr>
      <vt:lpstr>3.2  Agriculture and Manufacture of Food Products </vt:lpstr>
      <vt:lpstr>3.2  Agriculture and Manufacture of Food Products</vt:lpstr>
      <vt:lpstr>3.3  Forestry logging and Manufacture of Wood Products</vt:lpstr>
      <vt:lpstr>3.3  Forestry logging and Manufacture of Wood Products</vt:lpstr>
      <vt:lpstr>3.4  Construction</vt:lpstr>
      <vt:lpstr>3.4  Construction</vt:lpstr>
      <vt:lpstr>3.5  Wholesale and Retail Traiding</vt:lpstr>
      <vt:lpstr>3.5  Wholesale and Retail Traiding</vt:lpstr>
      <vt:lpstr>3.5  Wholesale and Retail Trading</vt:lpstr>
      <vt:lpstr>3.5  Wholesale and Retail Trading</vt:lpstr>
      <vt:lpstr>3.6  Tourism, accommodation and food service activities</vt:lpstr>
      <vt:lpstr>3.6  Tourism, accommodation and food service activities</vt:lpstr>
      <vt:lpstr>3.6  Tourism, accommodation and food service activities</vt:lpstr>
      <vt:lpstr>3.7 Actions aimed to reconcile gaps for Cluster 3 and timeline</vt:lpstr>
      <vt:lpstr>3.7 Actions aimed to reconcile gaps for Cluster 3 and timeline</vt:lpstr>
      <vt:lpstr>3.7 Actions aimed to reconcile gaps for Cluster 3 and timeline</vt:lpstr>
      <vt:lpstr>3.8 Entities responsible for the implementation of CE regulations and actions for Cluster 3</vt:lpstr>
      <vt:lpstr>3.9 Economical and financial viability of the proposed actions in long-term and scheme of the initial investments</vt:lpstr>
      <vt:lpstr>Cluster 4: Energy Efficiency and Renewable Energy     </vt:lpstr>
      <vt:lpstr>Cluster 4: Energy Efficiency and Renewable Energy</vt:lpstr>
      <vt:lpstr>Cluster 4: Energy Efficiency and Renewable Energy</vt:lpstr>
      <vt:lpstr>Cluster 4: Energy Efficiency and Renewable Energy</vt:lpstr>
      <vt:lpstr>Cluster 4: Energy Efficiency and Renewable Energy</vt:lpstr>
      <vt:lpstr>Cluster 4: Energy Efficiency and Renewable Energy</vt:lpstr>
      <vt:lpstr>Cluster 4: Energy Efficiency and Renewable Energy</vt:lpstr>
      <vt:lpstr>Cluster 4: Energy Efficiency and Renewable Energy</vt:lpstr>
      <vt:lpstr>Cluster 4: Energy Efficiency and Renewable Energy</vt:lpstr>
      <vt:lpstr>Cluster 4: Energy Efficiency and Renewable Energy</vt:lpstr>
      <vt:lpstr>PowerPoint Presentation</vt:lpstr>
      <vt:lpstr>Vision, Strategic Goals and Targets for  Circular Economy Road Map</vt:lpstr>
      <vt:lpstr>Priority Objectives for CE Road Map</vt:lpstr>
      <vt:lpstr>Priority Objectives for CE Road Map</vt:lpstr>
      <vt:lpstr>Appropriate Instruments for Transition to CE</vt:lpstr>
      <vt:lpstr>Appropriate Instruments for Transition to CE</vt:lpstr>
      <vt:lpstr>Short term, mid-term  and long-term goals</vt:lpstr>
      <vt:lpstr>Short-term Interventions</vt:lpstr>
      <vt:lpstr>Mid-term Interventions</vt:lpstr>
      <vt:lpstr>Short term goals </vt:lpstr>
      <vt:lpstr>Short term goals</vt:lpstr>
      <vt:lpstr>Short term goals</vt:lpstr>
      <vt:lpstr>Short term goals</vt:lpstr>
      <vt:lpstr>Mid-term and Long-term Goals</vt:lpstr>
      <vt:lpstr>Mid-term and Long-term Goals</vt:lpstr>
      <vt:lpstr>Mid-term and Long-term Goals</vt:lpstr>
      <vt:lpstr>Mid-term and Long-term Goals</vt:lpstr>
      <vt:lpstr>PowerPoint Presentation</vt:lpstr>
      <vt:lpstr>PowerPoint Presentation</vt:lpstr>
    </vt:vector>
  </TitlesOfParts>
  <Company>Home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Dariusz Prasek</dc:creator>
  <cp:lastModifiedBy>Maka Kimeridze</cp:lastModifiedBy>
  <cp:revision>1407</cp:revision>
  <dcterms:created xsi:type="dcterms:W3CDTF">2014-11-13T12:09:18Z</dcterms:created>
  <dcterms:modified xsi:type="dcterms:W3CDTF">2024-06-29T10:46:46Z</dcterms:modified>
</cp:coreProperties>
</file>