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71"/>
  </p:notesMasterIdLst>
  <p:handoutMasterIdLst>
    <p:handoutMasterId r:id="rId72"/>
  </p:handoutMasterIdLst>
  <p:sldIdLst>
    <p:sldId id="745" r:id="rId2"/>
    <p:sldId id="744" r:id="rId3"/>
    <p:sldId id="728" r:id="rId4"/>
    <p:sldId id="718" r:id="rId5"/>
    <p:sldId id="746" r:id="rId6"/>
    <p:sldId id="774" r:id="rId7"/>
    <p:sldId id="747" r:id="rId8"/>
    <p:sldId id="775" r:id="rId9"/>
    <p:sldId id="748" r:id="rId10"/>
    <p:sldId id="805" r:id="rId11"/>
    <p:sldId id="750" r:id="rId12"/>
    <p:sldId id="776" r:id="rId13"/>
    <p:sldId id="779" r:id="rId14"/>
    <p:sldId id="778" r:id="rId15"/>
    <p:sldId id="780" r:id="rId16"/>
    <p:sldId id="785" r:id="rId17"/>
    <p:sldId id="781" r:id="rId18"/>
    <p:sldId id="783" r:id="rId19"/>
    <p:sldId id="786" r:id="rId20"/>
    <p:sldId id="787" r:id="rId21"/>
    <p:sldId id="788" r:id="rId22"/>
    <p:sldId id="789" r:id="rId23"/>
    <p:sldId id="797" r:id="rId24"/>
    <p:sldId id="792" r:id="rId25"/>
    <p:sldId id="793" r:id="rId26"/>
    <p:sldId id="794" r:id="rId27"/>
    <p:sldId id="795" r:id="rId28"/>
    <p:sldId id="798" r:id="rId29"/>
    <p:sldId id="799" r:id="rId30"/>
    <p:sldId id="800" r:id="rId31"/>
    <p:sldId id="801" r:id="rId32"/>
    <p:sldId id="802" r:id="rId33"/>
    <p:sldId id="806" r:id="rId34"/>
    <p:sldId id="807" r:id="rId35"/>
    <p:sldId id="809" r:id="rId36"/>
    <p:sldId id="810" r:id="rId37"/>
    <p:sldId id="812" r:id="rId38"/>
    <p:sldId id="813" r:id="rId39"/>
    <p:sldId id="814" r:id="rId40"/>
    <p:sldId id="815" r:id="rId41"/>
    <p:sldId id="816" r:id="rId42"/>
    <p:sldId id="817" r:id="rId43"/>
    <p:sldId id="818" r:id="rId44"/>
    <p:sldId id="819" r:id="rId45"/>
    <p:sldId id="820" r:id="rId46"/>
    <p:sldId id="825" r:id="rId47"/>
    <p:sldId id="832" r:id="rId48"/>
    <p:sldId id="826" r:id="rId49"/>
    <p:sldId id="827" r:id="rId50"/>
    <p:sldId id="830" r:id="rId51"/>
    <p:sldId id="831" r:id="rId52"/>
    <p:sldId id="833" r:id="rId53"/>
    <p:sldId id="821" r:id="rId54"/>
    <p:sldId id="829" r:id="rId55"/>
    <p:sldId id="837" r:id="rId56"/>
    <p:sldId id="838" r:id="rId57"/>
    <p:sldId id="841" r:id="rId58"/>
    <p:sldId id="842" r:id="rId59"/>
    <p:sldId id="773" r:id="rId60"/>
    <p:sldId id="759" r:id="rId61"/>
    <p:sldId id="760" r:id="rId62"/>
    <p:sldId id="762" r:id="rId63"/>
    <p:sldId id="763" r:id="rId64"/>
    <p:sldId id="764" r:id="rId65"/>
    <p:sldId id="767" r:id="rId66"/>
    <p:sldId id="766" r:id="rId67"/>
    <p:sldId id="768" r:id="rId68"/>
    <p:sldId id="843" r:id="rId69"/>
    <p:sldId id="844"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ana Petashvili" initials="MP" lastIdx="46" clrIdx="0"/>
  <p:cmAuthor id="2" name="manana petashvili" initials="mp" lastIdx="3" clrIdx="1"/>
  <p:cmAuthor id="3" name="Dariusz Prasek" initials="DP" lastIdx="8" clrIdx="2"/>
  <p:cmAuthor id="4" name="Mariam Kimeridze" initials="MK" lastIdx="1" clrIdx="3"/>
  <p:cmAuthor id="5" name="Manana-PC" initials="M" lastIdx="3" clrIdx="4">
    <p:extLst>
      <p:ext uri="{19B8F6BF-5375-455C-9EA6-DF929625EA0E}">
        <p15:presenceInfo xmlns:p15="http://schemas.microsoft.com/office/powerpoint/2012/main" userId="Manana-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508927"/>
    <a:srgbClr val="D9D9D9"/>
    <a:srgbClr val="699841"/>
    <a:srgbClr val="7F7F7F"/>
    <a:srgbClr val="E4F1CB"/>
    <a:srgbClr val="DDEDB4"/>
    <a:srgbClr val="729D51"/>
    <a:srgbClr val="CDE49F"/>
    <a:srgbClr val="D2E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6395" autoAdjust="0"/>
  </p:normalViewPr>
  <p:slideViewPr>
    <p:cSldViewPr>
      <p:cViewPr varScale="1">
        <p:scale>
          <a:sx n="111" d="100"/>
          <a:sy n="111" d="100"/>
        </p:scale>
        <p:origin x="139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2952"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ED5DBD-3DF6-4DBD-8DA5-D1BCD0937A8C}" type="datetimeFigureOut">
              <a:rPr lang="en-US" smtClean="0"/>
              <a:t>3/13/2024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1CF45B-EF8D-4EE5-AA41-078C6E8D5199}" type="slidenum">
              <a:rPr lang="en-US" smtClean="0"/>
              <a:t>‹#›</a:t>
            </a:fld>
            <a:endParaRPr lang="en-US"/>
          </a:p>
        </p:txBody>
      </p:sp>
    </p:spTree>
    <p:extLst>
      <p:ext uri="{BB962C8B-B14F-4D97-AF65-F5344CB8AC3E}">
        <p14:creationId xmlns:p14="http://schemas.microsoft.com/office/powerpoint/2010/main" val="1009736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0F7F7-120A-4AD7-982F-9FFED16A3EC7}" type="datetimeFigureOut">
              <a:rPr lang="en-US" smtClean="0"/>
              <a:pPr/>
              <a:t>3/13/2024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4D6BE-4A1A-4FF4-9598-71095DFE4CDD}" type="slidenum">
              <a:rPr lang="en-US" smtClean="0"/>
              <a:pPr/>
              <a:t>‹#›</a:t>
            </a:fld>
            <a:endParaRPr lang="en-US"/>
          </a:p>
        </p:txBody>
      </p:sp>
    </p:spTree>
    <p:extLst>
      <p:ext uri="{BB962C8B-B14F-4D97-AF65-F5344CB8AC3E}">
        <p14:creationId xmlns:p14="http://schemas.microsoft.com/office/powerpoint/2010/main" val="893404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4D6BE-4A1A-4FF4-9598-71095DFE4CDD}" type="slidenum">
              <a:rPr lang="en-US" smtClean="0"/>
              <a:pPr/>
              <a:t>1</a:t>
            </a:fld>
            <a:endParaRPr lang="en-US"/>
          </a:p>
        </p:txBody>
      </p:sp>
    </p:spTree>
    <p:extLst>
      <p:ext uri="{BB962C8B-B14F-4D97-AF65-F5344CB8AC3E}">
        <p14:creationId xmlns:p14="http://schemas.microsoft.com/office/powerpoint/2010/main" val="331540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152000"/>
          </a:xfrm>
          <a:prstGeom prst="rect">
            <a:avLst/>
          </a:prstGeom>
        </p:spPr>
        <p:txBody>
          <a:bodyPr lIns="548640" tIns="252000"/>
          <a:lstStyle>
            <a:lvl1pPr algn="l">
              <a:defRPr sz="3600" b="1">
                <a:latin typeface="Franklin Gothic Demi Cond" panose="020B0706030402020204" pitchFamily="34" charset="0"/>
              </a:defRPr>
            </a:lvl1pPr>
          </a:lstStyle>
          <a:p>
            <a:r>
              <a:rPr lang="en-US" dirty="0"/>
              <a:t>Click to edit Master title style</a:t>
            </a:r>
          </a:p>
        </p:txBody>
      </p:sp>
      <p:sp>
        <p:nvSpPr>
          <p:cNvPr id="3" name="Subtitle 2"/>
          <p:cNvSpPr>
            <a:spLocks noGrp="1"/>
          </p:cNvSpPr>
          <p:nvPr>
            <p:ph type="subTitle" idx="1"/>
          </p:nvPr>
        </p:nvSpPr>
        <p:spPr>
          <a:xfrm>
            <a:off x="396000" y="1484784"/>
            <a:ext cx="8280000" cy="4968552"/>
          </a:xfrm>
          <a:prstGeom prst="rect">
            <a:avLst/>
          </a:prstGeom>
        </p:spPr>
        <p:txBody>
          <a:bodyPr/>
          <a:lstStyle>
            <a:lvl1pPr marL="457200" indent="-457200" algn="l">
              <a:buFont typeface="Arial" panose="020B0604020202020204" pitchFamily="34" charset="0"/>
              <a:buChar char="•"/>
              <a:defRPr>
                <a:solidFill>
                  <a:srgbClr val="404040"/>
                </a:solidFill>
                <a:latin typeface="Franklin Gothic Book" panose="020B0503020102020204" pitchFamily="34" charset="0"/>
              </a:defRPr>
            </a:lvl1pPr>
            <a:lvl2pPr marL="371464" indent="0" algn="ctr">
              <a:buNone/>
              <a:defRPr>
                <a:solidFill>
                  <a:schemeClr val="tx1">
                    <a:tint val="75000"/>
                  </a:schemeClr>
                </a:solidFill>
              </a:defRPr>
            </a:lvl2pPr>
            <a:lvl3pPr marL="742928" indent="0" algn="ctr">
              <a:buNone/>
              <a:defRPr>
                <a:solidFill>
                  <a:schemeClr val="tx1">
                    <a:tint val="75000"/>
                  </a:schemeClr>
                </a:solidFill>
              </a:defRPr>
            </a:lvl3pPr>
            <a:lvl4pPr marL="1114391" indent="0" algn="ctr">
              <a:buNone/>
              <a:defRPr>
                <a:solidFill>
                  <a:schemeClr val="tx1">
                    <a:tint val="75000"/>
                  </a:schemeClr>
                </a:solidFill>
              </a:defRPr>
            </a:lvl4pPr>
            <a:lvl5pPr marL="1485854" indent="0" algn="ctr">
              <a:buNone/>
              <a:defRPr>
                <a:solidFill>
                  <a:schemeClr val="tx1">
                    <a:tint val="75000"/>
                  </a:schemeClr>
                </a:solidFill>
              </a:defRPr>
            </a:lvl5pPr>
            <a:lvl6pPr marL="1857318" indent="0" algn="ctr">
              <a:buNone/>
              <a:defRPr>
                <a:solidFill>
                  <a:schemeClr val="tx1">
                    <a:tint val="75000"/>
                  </a:schemeClr>
                </a:solidFill>
              </a:defRPr>
            </a:lvl6pPr>
            <a:lvl7pPr marL="2228782" indent="0" algn="ctr">
              <a:buNone/>
              <a:defRPr>
                <a:solidFill>
                  <a:schemeClr val="tx1">
                    <a:tint val="75000"/>
                  </a:schemeClr>
                </a:solidFill>
              </a:defRPr>
            </a:lvl7pPr>
            <a:lvl8pPr marL="2600245" indent="0" algn="ctr">
              <a:buNone/>
              <a:defRPr>
                <a:solidFill>
                  <a:schemeClr val="tx1">
                    <a:tint val="75000"/>
                  </a:schemeClr>
                </a:solidFill>
              </a:defRPr>
            </a:lvl8pPr>
            <a:lvl9pPr marL="2971709"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med">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4"/>
            <a:ext cx="8229600" cy="4525963"/>
          </a:xfrm>
          <a:prstGeom prst="rect">
            <a:avLst/>
          </a:prstGeom>
        </p:spPr>
        <p:txBody>
          <a:bodyPr/>
          <a:lstStyle>
            <a:lvl1pPr>
              <a:defRPr>
                <a:solidFill>
                  <a:srgbClr val="404040"/>
                </a:solidFill>
                <a:latin typeface="Franklin Gothic Book" panose="020B0503020102020204" pitchFamily="34" charset="0"/>
              </a:defRPr>
            </a:lvl1pPr>
            <a:lvl2pPr>
              <a:defRPr>
                <a:solidFill>
                  <a:srgbClr val="404040"/>
                </a:solidFill>
                <a:latin typeface="Franklin Gothic Book" panose="020B0503020102020204" pitchFamily="34" charset="0"/>
              </a:defRPr>
            </a:lvl2pPr>
            <a:lvl3pPr>
              <a:defRPr>
                <a:solidFill>
                  <a:srgbClr val="404040"/>
                </a:solidFill>
                <a:latin typeface="Franklin Gothic Book" panose="020B0503020102020204" pitchFamily="34" charset="0"/>
              </a:defRPr>
            </a:lvl3pPr>
            <a:lvl4pPr>
              <a:defRPr>
                <a:solidFill>
                  <a:srgbClr val="404040"/>
                </a:solidFill>
                <a:latin typeface="Franklin Gothic Book" panose="020B0503020102020204" pitchFamily="34" charset="0"/>
              </a:defRPr>
            </a:lvl4pPr>
            <a:lvl5pPr>
              <a:defRPr>
                <a:solidFill>
                  <a:srgbClr val="404040"/>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ctrTitle"/>
          </p:nvPr>
        </p:nvSpPr>
        <p:spPr>
          <a:xfrm>
            <a:off x="0" y="0"/>
            <a:ext cx="9144000" cy="1152000"/>
          </a:xfrm>
          <a:prstGeom prst="rect">
            <a:avLst/>
          </a:prstGeom>
        </p:spPr>
        <p:txBody>
          <a:bodyPr lIns="548640" tIns="252000"/>
          <a:lstStyle>
            <a:lvl1pPr>
              <a:defRPr lang="en-US" sz="3600" b="1" dirty="0">
                <a:latin typeface="Franklin Gothic Demi Cond" panose="020B0706030402020204" pitchFamily="34" charset="0"/>
              </a:defRPr>
            </a:lvl1pPr>
          </a:lstStyle>
          <a:p>
            <a:pPr lvl="0" algn="l"/>
            <a:r>
              <a:rPr lang="en-US" dirty="0"/>
              <a:t>Click to edit Master title style</a:t>
            </a:r>
          </a:p>
        </p:txBody>
      </p:sp>
    </p:spTree>
  </p:cSld>
  <p:clrMapOvr>
    <a:masterClrMapping/>
  </p:clrMapOvr>
  <p:transition spd="med">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5"/>
            <a:ext cx="4038600" cy="4525963"/>
          </a:xfrm>
          <a:prstGeom prst="rect">
            <a:avLst/>
          </a:prstGeom>
        </p:spPr>
        <p:txBody>
          <a:bodyPr/>
          <a:lstStyle>
            <a:lvl1pPr>
              <a:defRPr sz="2275">
                <a:solidFill>
                  <a:srgbClr val="404040"/>
                </a:solidFill>
                <a:latin typeface="Franklin Gothic Book" panose="020B0503020102020204" pitchFamily="34" charset="0"/>
              </a:defRPr>
            </a:lvl1pPr>
            <a:lvl2pPr>
              <a:defRPr sz="1950">
                <a:solidFill>
                  <a:srgbClr val="404040"/>
                </a:solidFill>
                <a:latin typeface="Franklin Gothic Book" panose="020B0503020102020204" pitchFamily="34" charset="0"/>
              </a:defRPr>
            </a:lvl2pPr>
            <a:lvl3pPr>
              <a:defRPr sz="1625">
                <a:solidFill>
                  <a:srgbClr val="404040"/>
                </a:solidFill>
                <a:latin typeface="Franklin Gothic Book" panose="020B0503020102020204" pitchFamily="34" charset="0"/>
              </a:defRPr>
            </a:lvl3pPr>
            <a:lvl4pPr>
              <a:defRPr sz="1463">
                <a:solidFill>
                  <a:srgbClr val="404040"/>
                </a:solidFill>
                <a:latin typeface="Franklin Gothic Book" panose="020B0503020102020204" pitchFamily="34" charset="0"/>
              </a:defRPr>
            </a:lvl4pPr>
            <a:lvl5pPr>
              <a:defRPr sz="1463">
                <a:solidFill>
                  <a:srgbClr val="404040"/>
                </a:solidFill>
                <a:latin typeface="Franklin Gothic Book" panose="020B0503020102020204" pitchFamily="34" charset="0"/>
              </a:defRPr>
            </a:lvl5pPr>
            <a:lvl6pPr>
              <a:defRPr sz="1463"/>
            </a:lvl6pPr>
            <a:lvl7pPr>
              <a:defRPr sz="1463"/>
            </a:lvl7pPr>
            <a:lvl8pPr>
              <a:defRPr sz="1463"/>
            </a:lvl8pPr>
            <a:lvl9pPr>
              <a:defRPr sz="14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5"/>
            <a:ext cx="4038600" cy="4525963"/>
          </a:xfrm>
          <a:prstGeom prst="rect">
            <a:avLst/>
          </a:prstGeom>
        </p:spPr>
        <p:txBody>
          <a:bodyPr/>
          <a:lstStyle>
            <a:lvl1pPr>
              <a:defRPr sz="2275">
                <a:solidFill>
                  <a:srgbClr val="404040"/>
                </a:solidFill>
                <a:latin typeface="Franklin Gothic Book" panose="020B0503020102020204" pitchFamily="34" charset="0"/>
              </a:defRPr>
            </a:lvl1pPr>
            <a:lvl2pPr>
              <a:defRPr sz="1950">
                <a:solidFill>
                  <a:srgbClr val="404040"/>
                </a:solidFill>
                <a:latin typeface="Franklin Gothic Book" panose="020B0503020102020204" pitchFamily="34" charset="0"/>
              </a:defRPr>
            </a:lvl2pPr>
            <a:lvl3pPr>
              <a:defRPr sz="1625">
                <a:solidFill>
                  <a:srgbClr val="404040"/>
                </a:solidFill>
                <a:latin typeface="Franklin Gothic Book" panose="020B0503020102020204" pitchFamily="34" charset="0"/>
              </a:defRPr>
            </a:lvl3pPr>
            <a:lvl4pPr>
              <a:defRPr sz="1463">
                <a:solidFill>
                  <a:srgbClr val="404040"/>
                </a:solidFill>
                <a:latin typeface="Franklin Gothic Book" panose="020B0503020102020204" pitchFamily="34" charset="0"/>
              </a:defRPr>
            </a:lvl4pPr>
            <a:lvl5pPr>
              <a:defRPr sz="1463">
                <a:solidFill>
                  <a:srgbClr val="404040"/>
                </a:solidFill>
                <a:latin typeface="Franklin Gothic Book" panose="020B0503020102020204" pitchFamily="34" charset="0"/>
              </a:defRPr>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0" y="0"/>
            <a:ext cx="9144000" cy="1152000"/>
          </a:xfrm>
          <a:prstGeom prst="rect">
            <a:avLst/>
          </a:prstGeom>
        </p:spPr>
        <p:txBody>
          <a:bodyPr lIns="548640" tIns="252000"/>
          <a:lstStyle>
            <a:lvl1pPr>
              <a:defRPr lang="en-US" sz="3600" b="1" dirty="0">
                <a:solidFill>
                  <a:srgbClr val="508927"/>
                </a:solidFill>
                <a:latin typeface="Franklin Gothic Demi Cond" panose="020B0706030402020204" pitchFamily="34" charset="0"/>
              </a:defRPr>
            </a:lvl1pPr>
          </a:lstStyle>
          <a:p>
            <a:pPr lvl="0" algn="l"/>
            <a:r>
              <a:rPr lang="en-US" dirty="0"/>
              <a:t>Click to edit Master title style</a:t>
            </a:r>
          </a:p>
        </p:txBody>
      </p:sp>
    </p:spTree>
  </p:cSld>
  <p:clrMapOvr>
    <a:masterClrMapping/>
  </p:clrMapOvr>
  <p:transition spd="med">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950" b="1">
                <a:latin typeface="Franklin Gothic Demi" panose="020B0703020102020204" pitchFamily="34" charset="0"/>
              </a:defRPr>
            </a:lvl1pPr>
            <a:lvl2pPr marL="371464" indent="0">
              <a:buNone/>
              <a:defRPr sz="1625" b="1"/>
            </a:lvl2pPr>
            <a:lvl3pPr marL="742928" indent="0">
              <a:buNone/>
              <a:defRPr sz="1463" b="1"/>
            </a:lvl3pPr>
            <a:lvl4pPr marL="1114391" indent="0">
              <a:buNone/>
              <a:defRPr sz="1300" b="1"/>
            </a:lvl4pPr>
            <a:lvl5pPr marL="1485854" indent="0">
              <a:buNone/>
              <a:defRPr sz="1300" b="1"/>
            </a:lvl5pPr>
            <a:lvl6pPr marL="1857318" indent="0">
              <a:buNone/>
              <a:defRPr sz="1300" b="1"/>
            </a:lvl6pPr>
            <a:lvl7pPr marL="2228782" indent="0">
              <a:buNone/>
              <a:defRPr sz="1300" b="1"/>
            </a:lvl7pPr>
            <a:lvl8pPr marL="2600245" indent="0">
              <a:buNone/>
              <a:defRPr sz="1300" b="1"/>
            </a:lvl8pPr>
            <a:lvl9pPr marL="2971709" indent="0">
              <a:buNone/>
              <a:defRPr sz="13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950">
                <a:latin typeface="Franklin Gothic Book" panose="020B0503020102020204" pitchFamily="34" charset="0"/>
              </a:defRPr>
            </a:lvl1pPr>
            <a:lvl2pPr>
              <a:defRPr sz="1625">
                <a:latin typeface="Franklin Gothic Book" panose="020B0503020102020204" pitchFamily="34" charset="0"/>
              </a:defRPr>
            </a:lvl2pPr>
            <a:lvl3pPr>
              <a:defRPr sz="1463">
                <a:latin typeface="Franklin Gothic Book" panose="020B0503020102020204" pitchFamily="34" charset="0"/>
              </a:defRPr>
            </a:lvl3pPr>
            <a:lvl4pPr>
              <a:defRPr sz="1300">
                <a:latin typeface="Franklin Gothic Book" panose="020B0503020102020204" pitchFamily="34" charset="0"/>
              </a:defRPr>
            </a:lvl4pPr>
            <a:lvl5pPr>
              <a:defRPr sz="1300">
                <a:latin typeface="Franklin Gothic Book" panose="020B0503020102020204" pitchFamily="34" charset="0"/>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6" cy="639762"/>
          </a:xfrm>
          <a:prstGeom prst="rect">
            <a:avLst/>
          </a:prstGeom>
        </p:spPr>
        <p:txBody>
          <a:bodyPr anchor="b"/>
          <a:lstStyle>
            <a:lvl1pPr marL="0" indent="0">
              <a:buNone/>
              <a:defRPr sz="1950" b="1">
                <a:latin typeface="Franklin Gothic Demi" panose="020B0703020102020204" pitchFamily="34" charset="0"/>
              </a:defRPr>
            </a:lvl1pPr>
            <a:lvl2pPr marL="371464" indent="0">
              <a:buNone/>
              <a:defRPr sz="1625" b="1"/>
            </a:lvl2pPr>
            <a:lvl3pPr marL="742928" indent="0">
              <a:buNone/>
              <a:defRPr sz="1463" b="1"/>
            </a:lvl3pPr>
            <a:lvl4pPr marL="1114391" indent="0">
              <a:buNone/>
              <a:defRPr sz="1300" b="1"/>
            </a:lvl4pPr>
            <a:lvl5pPr marL="1485854" indent="0">
              <a:buNone/>
              <a:defRPr sz="1300" b="1"/>
            </a:lvl5pPr>
            <a:lvl6pPr marL="1857318" indent="0">
              <a:buNone/>
              <a:defRPr sz="1300" b="1"/>
            </a:lvl6pPr>
            <a:lvl7pPr marL="2228782" indent="0">
              <a:buNone/>
              <a:defRPr sz="1300" b="1"/>
            </a:lvl7pPr>
            <a:lvl8pPr marL="2600245" indent="0">
              <a:buNone/>
              <a:defRPr sz="1300" b="1"/>
            </a:lvl8pPr>
            <a:lvl9pPr marL="2971709"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6" cy="3951288"/>
          </a:xfrm>
          <a:prstGeom prst="rect">
            <a:avLst/>
          </a:prstGeom>
        </p:spPr>
        <p:txBody>
          <a:bodyPr/>
          <a:lstStyle>
            <a:lvl1pPr>
              <a:defRPr sz="1950">
                <a:latin typeface="Franklin Gothic Book" panose="020B0503020102020204" pitchFamily="34" charset="0"/>
              </a:defRPr>
            </a:lvl1pPr>
            <a:lvl2pPr>
              <a:defRPr sz="1625">
                <a:latin typeface="Franklin Gothic Book" panose="020B0503020102020204" pitchFamily="34" charset="0"/>
              </a:defRPr>
            </a:lvl2pPr>
            <a:lvl3pPr>
              <a:defRPr sz="1463">
                <a:latin typeface="Franklin Gothic Book" panose="020B0503020102020204" pitchFamily="34" charset="0"/>
              </a:defRPr>
            </a:lvl3pPr>
            <a:lvl4pPr>
              <a:defRPr sz="1300">
                <a:latin typeface="Franklin Gothic Book" panose="020B0503020102020204" pitchFamily="34" charset="0"/>
              </a:defRPr>
            </a:lvl4pPr>
            <a:lvl5pPr>
              <a:defRPr sz="1300">
                <a:latin typeface="Franklin Gothic Book" panose="020B0503020102020204" pitchFamily="34" charset="0"/>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ctrTitle"/>
          </p:nvPr>
        </p:nvSpPr>
        <p:spPr>
          <a:xfrm>
            <a:off x="0" y="0"/>
            <a:ext cx="9144000" cy="1152000"/>
          </a:xfrm>
          <a:prstGeom prst="rect">
            <a:avLst/>
          </a:prstGeom>
        </p:spPr>
        <p:txBody>
          <a:bodyPr lIns="548640" tIns="252000"/>
          <a:lstStyle>
            <a:lvl1pPr>
              <a:defRPr lang="en-US" sz="3600" b="1" dirty="0">
                <a:latin typeface="Franklin Gothic Demi Cond" panose="020B0706030402020204" pitchFamily="34" charset="0"/>
              </a:defRPr>
            </a:lvl1pPr>
          </a:lstStyle>
          <a:p>
            <a:pPr lvl="0" algn="l"/>
            <a:r>
              <a:rPr lang="en-US" dirty="0"/>
              <a:t>Click to edit Master title style</a:t>
            </a:r>
          </a:p>
        </p:txBody>
      </p:sp>
    </p:spTree>
  </p:cSld>
  <p:clrMapOvr>
    <a:masterClrMapping/>
  </p:clrMapOvr>
  <p:transition spd="med">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spd="med">
    <p:spli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9" r:id="rId1"/>
    <p:sldLayoutId id="2147483728" r:id="rId2"/>
    <p:sldLayoutId id="2147483731" r:id="rId3"/>
    <p:sldLayoutId id="2147483732" r:id="rId4"/>
    <p:sldLayoutId id="2147483734" r:id="rId5"/>
  </p:sldLayoutIdLst>
  <p:transition spd="med">
    <p:split/>
  </p:transition>
  <p:txStyles>
    <p:titleStyle>
      <a:lvl1pPr algn="ctr" rtl="0" fontAlgn="base">
        <a:spcBef>
          <a:spcPct val="0"/>
        </a:spcBef>
        <a:spcAft>
          <a:spcPct val="0"/>
        </a:spcAft>
        <a:defRPr sz="3575" kern="1200">
          <a:solidFill>
            <a:schemeClr val="tx1"/>
          </a:solidFill>
          <a:latin typeface="+mj-lt"/>
          <a:ea typeface="+mj-ea"/>
          <a:cs typeface="+mj-cs"/>
        </a:defRPr>
      </a:lvl1pPr>
      <a:lvl2pPr algn="ctr" rtl="0" fontAlgn="base">
        <a:spcBef>
          <a:spcPct val="0"/>
        </a:spcBef>
        <a:spcAft>
          <a:spcPct val="0"/>
        </a:spcAft>
        <a:defRPr sz="3575">
          <a:solidFill>
            <a:schemeClr val="tx1"/>
          </a:solidFill>
          <a:latin typeface="Calibri" pitchFamily="34" charset="0"/>
        </a:defRPr>
      </a:lvl2pPr>
      <a:lvl3pPr algn="ctr" rtl="0" fontAlgn="base">
        <a:spcBef>
          <a:spcPct val="0"/>
        </a:spcBef>
        <a:spcAft>
          <a:spcPct val="0"/>
        </a:spcAft>
        <a:defRPr sz="3575">
          <a:solidFill>
            <a:schemeClr val="tx1"/>
          </a:solidFill>
          <a:latin typeface="Calibri" pitchFamily="34" charset="0"/>
        </a:defRPr>
      </a:lvl3pPr>
      <a:lvl4pPr algn="ctr" rtl="0" fontAlgn="base">
        <a:spcBef>
          <a:spcPct val="0"/>
        </a:spcBef>
        <a:spcAft>
          <a:spcPct val="0"/>
        </a:spcAft>
        <a:defRPr sz="3575">
          <a:solidFill>
            <a:schemeClr val="tx1"/>
          </a:solidFill>
          <a:latin typeface="Calibri" pitchFamily="34" charset="0"/>
        </a:defRPr>
      </a:lvl4pPr>
      <a:lvl5pPr algn="ctr" rtl="0" fontAlgn="base">
        <a:spcBef>
          <a:spcPct val="0"/>
        </a:spcBef>
        <a:spcAft>
          <a:spcPct val="0"/>
        </a:spcAft>
        <a:defRPr sz="3575">
          <a:solidFill>
            <a:schemeClr val="tx1"/>
          </a:solidFill>
          <a:latin typeface="Calibri" pitchFamily="34" charset="0"/>
        </a:defRPr>
      </a:lvl5pPr>
      <a:lvl6pPr marL="371464" algn="ctr" rtl="0" eaLnBrk="1" fontAlgn="base" hangingPunct="1">
        <a:spcBef>
          <a:spcPct val="0"/>
        </a:spcBef>
        <a:spcAft>
          <a:spcPct val="0"/>
        </a:spcAft>
        <a:defRPr sz="3575">
          <a:solidFill>
            <a:schemeClr val="tx1"/>
          </a:solidFill>
          <a:latin typeface="Calibri" pitchFamily="34" charset="0"/>
        </a:defRPr>
      </a:lvl6pPr>
      <a:lvl7pPr marL="742928" algn="ctr" rtl="0" eaLnBrk="1" fontAlgn="base" hangingPunct="1">
        <a:spcBef>
          <a:spcPct val="0"/>
        </a:spcBef>
        <a:spcAft>
          <a:spcPct val="0"/>
        </a:spcAft>
        <a:defRPr sz="3575">
          <a:solidFill>
            <a:schemeClr val="tx1"/>
          </a:solidFill>
          <a:latin typeface="Calibri" pitchFamily="34" charset="0"/>
        </a:defRPr>
      </a:lvl7pPr>
      <a:lvl8pPr marL="1114391" algn="ctr" rtl="0" eaLnBrk="1" fontAlgn="base" hangingPunct="1">
        <a:spcBef>
          <a:spcPct val="0"/>
        </a:spcBef>
        <a:spcAft>
          <a:spcPct val="0"/>
        </a:spcAft>
        <a:defRPr sz="3575">
          <a:solidFill>
            <a:schemeClr val="tx1"/>
          </a:solidFill>
          <a:latin typeface="Calibri" pitchFamily="34" charset="0"/>
        </a:defRPr>
      </a:lvl8pPr>
      <a:lvl9pPr marL="1485854" algn="ctr" rtl="0" eaLnBrk="1" fontAlgn="base" hangingPunct="1">
        <a:spcBef>
          <a:spcPct val="0"/>
        </a:spcBef>
        <a:spcAft>
          <a:spcPct val="0"/>
        </a:spcAft>
        <a:defRPr sz="3575">
          <a:solidFill>
            <a:schemeClr val="tx1"/>
          </a:solidFill>
          <a:latin typeface="Calibri" pitchFamily="34" charset="0"/>
        </a:defRPr>
      </a:lvl9pPr>
    </p:titleStyle>
    <p:bodyStyle>
      <a:lvl1pPr marL="278598" indent="-278598" algn="l" rtl="0" fontAlgn="base">
        <a:spcBef>
          <a:spcPts val="1200"/>
        </a:spcBef>
        <a:spcAft>
          <a:spcPts val="600"/>
        </a:spcAft>
        <a:buFont typeface="Arial" charset="0"/>
        <a:buChar char="•"/>
        <a:defRPr sz="2600" kern="1200">
          <a:solidFill>
            <a:schemeClr val="tx1"/>
          </a:solidFill>
          <a:latin typeface="Book Antiqua" panose="02040602050305030304" pitchFamily="18" charset="0"/>
          <a:ea typeface="+mn-ea"/>
          <a:cs typeface="+mn-cs"/>
        </a:defRPr>
      </a:lvl1pPr>
      <a:lvl2pPr marL="603629" indent="-232165" algn="l" rtl="0" fontAlgn="base">
        <a:spcBef>
          <a:spcPct val="20000"/>
        </a:spcBef>
        <a:spcAft>
          <a:spcPct val="0"/>
        </a:spcAft>
        <a:buFont typeface="Arial" charset="0"/>
        <a:buChar char="–"/>
        <a:defRPr sz="2275" kern="1200">
          <a:solidFill>
            <a:schemeClr val="tx1"/>
          </a:solidFill>
          <a:latin typeface="Book Antiqua" panose="02040602050305030304" pitchFamily="18" charset="0"/>
          <a:ea typeface="+mn-ea"/>
          <a:cs typeface="+mn-cs"/>
        </a:defRPr>
      </a:lvl2pPr>
      <a:lvl3pPr marL="928659" indent="-185732" algn="l" rtl="0" fontAlgn="base">
        <a:spcBef>
          <a:spcPct val="20000"/>
        </a:spcBef>
        <a:spcAft>
          <a:spcPct val="0"/>
        </a:spcAft>
        <a:buFont typeface="Arial" charset="0"/>
        <a:buChar char="•"/>
        <a:defRPr sz="1950" kern="1200">
          <a:solidFill>
            <a:schemeClr val="tx1"/>
          </a:solidFill>
          <a:latin typeface="Book Antiqua" panose="02040602050305030304" pitchFamily="18" charset="0"/>
          <a:ea typeface="+mn-ea"/>
          <a:cs typeface="+mn-cs"/>
        </a:defRPr>
      </a:lvl3pPr>
      <a:lvl4pPr marL="1300123" indent="-185732" algn="l" rtl="0" fontAlgn="base">
        <a:spcBef>
          <a:spcPct val="20000"/>
        </a:spcBef>
        <a:spcAft>
          <a:spcPct val="0"/>
        </a:spcAft>
        <a:buFont typeface="Arial" charset="0"/>
        <a:buChar char="–"/>
        <a:defRPr sz="1625" kern="1200">
          <a:solidFill>
            <a:schemeClr val="tx1"/>
          </a:solidFill>
          <a:latin typeface="Book Antiqua" panose="02040602050305030304" pitchFamily="18" charset="0"/>
          <a:ea typeface="+mn-ea"/>
          <a:cs typeface="+mn-cs"/>
        </a:defRPr>
      </a:lvl4pPr>
      <a:lvl5pPr marL="1671586" indent="-185732" algn="l" rtl="0" fontAlgn="base">
        <a:spcBef>
          <a:spcPct val="20000"/>
        </a:spcBef>
        <a:spcAft>
          <a:spcPct val="0"/>
        </a:spcAft>
        <a:buFont typeface="Arial" charset="0"/>
        <a:buChar char="»"/>
        <a:defRPr sz="1625" kern="1200">
          <a:solidFill>
            <a:schemeClr val="tx1"/>
          </a:solidFill>
          <a:latin typeface="Book Antiqua" panose="02040602050305030304" pitchFamily="18" charset="0"/>
          <a:ea typeface="+mn-ea"/>
          <a:cs typeface="+mn-cs"/>
        </a:defRPr>
      </a:lvl5pPr>
      <a:lvl6pPr marL="204305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13"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77"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4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1" algn="l" defTabSz="742928" rtl="0" eaLnBrk="1" latinLnBrk="0" hangingPunct="1">
        <a:defRPr sz="1463" kern="1200">
          <a:solidFill>
            <a:schemeClr val="tx1"/>
          </a:solidFill>
          <a:latin typeface="+mn-lt"/>
          <a:ea typeface="+mn-ea"/>
          <a:cs typeface="+mn-cs"/>
        </a:defRPr>
      </a:lvl4pPr>
      <a:lvl5pPr marL="1485854" algn="l" defTabSz="742928" rtl="0" eaLnBrk="1" latinLnBrk="0" hangingPunct="1">
        <a:defRPr sz="1463" kern="1200">
          <a:solidFill>
            <a:schemeClr val="tx1"/>
          </a:solidFill>
          <a:latin typeface="+mn-lt"/>
          <a:ea typeface="+mn-ea"/>
          <a:cs typeface="+mn-cs"/>
        </a:defRPr>
      </a:lvl5pPr>
      <a:lvl6pPr marL="1857318" algn="l" defTabSz="742928" rtl="0" eaLnBrk="1" latinLnBrk="0" hangingPunct="1">
        <a:defRPr sz="1463" kern="1200">
          <a:solidFill>
            <a:schemeClr val="tx1"/>
          </a:solidFill>
          <a:latin typeface="+mn-lt"/>
          <a:ea typeface="+mn-ea"/>
          <a:cs typeface="+mn-cs"/>
        </a:defRPr>
      </a:lvl6pPr>
      <a:lvl7pPr marL="2228782" algn="l" defTabSz="742928" rtl="0" eaLnBrk="1" latinLnBrk="0" hangingPunct="1">
        <a:defRPr sz="1463" kern="1200">
          <a:solidFill>
            <a:schemeClr val="tx1"/>
          </a:solidFill>
          <a:latin typeface="+mn-lt"/>
          <a:ea typeface="+mn-ea"/>
          <a:cs typeface="+mn-cs"/>
        </a:defRPr>
      </a:lvl7pPr>
      <a:lvl8pPr marL="2600245" algn="l" defTabSz="742928" rtl="0" eaLnBrk="1" latinLnBrk="0" hangingPunct="1">
        <a:defRPr sz="1463" kern="1200">
          <a:solidFill>
            <a:schemeClr val="tx1"/>
          </a:solidFill>
          <a:latin typeface="+mn-lt"/>
          <a:ea typeface="+mn-ea"/>
          <a:cs typeface="+mn-cs"/>
        </a:defRPr>
      </a:lvl8pPr>
      <a:lvl9pPr marL="2971709" algn="l" defTabSz="742928"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btitle 2"/>
          <p:cNvSpPr>
            <a:spLocks noGrp="1"/>
          </p:cNvSpPr>
          <p:nvPr>
            <p:ph type="subTitle" idx="1"/>
          </p:nvPr>
        </p:nvSpPr>
        <p:spPr>
          <a:xfrm>
            <a:off x="-1683" y="2780928"/>
            <a:ext cx="9133124" cy="3505201"/>
          </a:xfrm>
        </p:spPr>
        <p:txBody>
          <a:bodyPr>
            <a:normAutofit fontScale="25000" lnSpcReduction="20000"/>
          </a:bodyPr>
          <a:lstStyle/>
          <a:p>
            <a:pPr marL="0" indent="0" algn="ctr">
              <a:lnSpc>
                <a:spcPct val="134000"/>
              </a:lnSpc>
              <a:spcBef>
                <a:spcPts val="0"/>
              </a:spcBef>
              <a:spcAft>
                <a:spcPts val="0"/>
              </a:spcAft>
              <a:buNone/>
            </a:pPr>
            <a:r>
              <a:rPr lang="ka-GE" sz="13600" b="1" dirty="0">
                <a:solidFill>
                  <a:srgbClr val="508927"/>
                </a:solidFill>
                <a:latin typeface="Franklin Gothic Heavy" panose="020B0903020102020204" pitchFamily="34" charset="0"/>
                <a:cs typeface="Arial" panose="020B0604020202020204" pitchFamily="34" charset="0"/>
              </a:rPr>
              <a:t>ცირკულარობის სტრატეგიის შემუშავების გზამკვლევი საქართველოსთვის</a:t>
            </a:r>
          </a:p>
          <a:p>
            <a:pPr marL="0" indent="0" algn="ctr">
              <a:lnSpc>
                <a:spcPct val="134000"/>
              </a:lnSpc>
              <a:spcBef>
                <a:spcPts val="0"/>
              </a:spcBef>
              <a:spcAft>
                <a:spcPts val="1200"/>
              </a:spcAft>
              <a:buNone/>
            </a:pPr>
            <a:endParaRPr lang="ka-GE" sz="5600" b="1" dirty="0">
              <a:solidFill>
                <a:srgbClr val="508927"/>
              </a:solidFill>
              <a:latin typeface="Franklin Gothic Demi" panose="020B0703020102020204" pitchFamily="34" charset="0"/>
              <a:cs typeface="Arial" panose="020B0604020202020204" pitchFamily="34" charset="0"/>
            </a:endParaRPr>
          </a:p>
          <a:p>
            <a:pPr marL="0" indent="0" algn="ctr">
              <a:lnSpc>
                <a:spcPct val="134000"/>
              </a:lnSpc>
              <a:spcBef>
                <a:spcPts val="0"/>
              </a:spcBef>
              <a:spcAft>
                <a:spcPts val="1200"/>
              </a:spcAft>
              <a:buNone/>
            </a:pPr>
            <a:r>
              <a:rPr lang="ka-GE" sz="11200" b="1" dirty="0">
                <a:solidFill>
                  <a:srgbClr val="508927"/>
                </a:solidFill>
                <a:latin typeface="Franklin Gothic Heavy" panose="020B0903020102020204" pitchFamily="34" charset="0"/>
                <a:cs typeface="Arial" panose="020B0604020202020204" pitchFamily="34" charset="0"/>
              </a:rPr>
              <a:t>გზამკვლევის მონახაზი</a:t>
            </a:r>
          </a:p>
          <a:p>
            <a:pPr marL="0" indent="0" algn="ctr">
              <a:lnSpc>
                <a:spcPct val="120000"/>
              </a:lnSpc>
              <a:spcBef>
                <a:spcPts val="0"/>
              </a:spcBef>
              <a:spcAft>
                <a:spcPts val="1200"/>
              </a:spcAft>
              <a:buNone/>
            </a:pPr>
            <a:endParaRPr lang="en-GB" sz="7200" b="1" dirty="0">
              <a:solidFill>
                <a:srgbClr val="404040"/>
              </a:solidFill>
              <a:cs typeface="Arial" panose="020B0604020202020204" pitchFamily="34" charset="0"/>
            </a:endParaRPr>
          </a:p>
          <a:p>
            <a:pPr marL="0" indent="0" algn="ctr">
              <a:lnSpc>
                <a:spcPct val="120000"/>
              </a:lnSpc>
              <a:spcBef>
                <a:spcPts val="600"/>
              </a:spcBef>
              <a:buNone/>
            </a:pPr>
            <a:r>
              <a:rPr lang="ka-GE" sz="7200" b="1" dirty="0">
                <a:solidFill>
                  <a:srgbClr val="404040"/>
                </a:solidFill>
                <a:cs typeface="Arial" panose="020B0604020202020204" pitchFamily="34" charset="0"/>
              </a:rPr>
              <a:t>დ-რი მედგარ ჭელიძე</a:t>
            </a:r>
          </a:p>
          <a:p>
            <a:pPr marL="0" indent="0" algn="ctr" defTabSz="681038">
              <a:lnSpc>
                <a:spcPct val="120000"/>
              </a:lnSpc>
              <a:spcBef>
                <a:spcPts val="600"/>
              </a:spcBef>
              <a:buNone/>
            </a:pPr>
            <a:r>
              <a:rPr lang="ka-GE" sz="5600" b="1" dirty="0">
                <a:solidFill>
                  <a:srgbClr val="404040"/>
                </a:solidFill>
                <a:cs typeface="Arial" panose="020B0604020202020204" pitchFamily="34" charset="0"/>
              </a:rPr>
              <a:t>საქართველოს ბუნების მკვლევართა კავშირი „ორქისი“</a:t>
            </a:r>
          </a:p>
          <a:p>
            <a:pPr marL="0" indent="0" algn="ctr" defTabSz="681038">
              <a:lnSpc>
                <a:spcPct val="120000"/>
              </a:lnSpc>
              <a:spcBef>
                <a:spcPts val="600"/>
              </a:spcBef>
              <a:buNone/>
            </a:pPr>
            <a:r>
              <a:rPr lang="ka-GE" sz="4800" b="1" dirty="0">
                <a:solidFill>
                  <a:srgbClr val="404040"/>
                </a:solidFill>
                <a:cs typeface="Arial" panose="020B0604020202020204" pitchFamily="34" charset="0"/>
              </a:rPr>
              <a:t>2024 წ., 14 მარტი</a:t>
            </a:r>
          </a:p>
          <a:p>
            <a:pPr marL="0" indent="0" algn="r" defTabSz="887413">
              <a:lnSpc>
                <a:spcPct val="120000"/>
              </a:lnSpc>
              <a:spcBef>
                <a:spcPts val="200"/>
              </a:spcBef>
              <a:spcAft>
                <a:spcPts val="300"/>
              </a:spcAft>
              <a:buNone/>
            </a:pPr>
            <a:r>
              <a:rPr lang="ka-GE" sz="4800" dirty="0">
                <a:solidFill>
                  <a:schemeClr val="tx1"/>
                </a:solidFill>
                <a:latin typeface="Book Antiqua" panose="02040602050305030304" pitchFamily="18" charset="0"/>
                <a:cs typeface="Arial" panose="020B0604020202020204" pitchFamily="34" charset="0"/>
              </a:rPr>
              <a:t>	</a:t>
            </a:r>
            <a:r>
              <a:rPr lang="ka-GE" sz="4800" b="1" dirty="0">
                <a:solidFill>
                  <a:schemeClr val="tx1"/>
                </a:solidFill>
                <a:latin typeface="Book Antiqua" panose="02040602050305030304" pitchFamily="18" charset="0"/>
                <a:cs typeface="Arial" panose="020B0604020202020204" pitchFamily="34" charset="0"/>
              </a:rPr>
              <a:t>		</a:t>
            </a:r>
          </a:p>
          <a:p>
            <a:pPr marL="0" indent="0" algn="r" defTabSz="711200">
              <a:lnSpc>
                <a:spcPct val="120000"/>
              </a:lnSpc>
              <a:spcBef>
                <a:spcPts val="200"/>
              </a:spcBef>
              <a:spcAft>
                <a:spcPts val="300"/>
              </a:spcAft>
              <a:buNone/>
            </a:pPr>
            <a:r>
              <a:rPr lang="ka-GE" sz="4800" b="1" dirty="0">
                <a:solidFill>
                  <a:schemeClr val="tx1"/>
                </a:solidFill>
                <a:latin typeface="Book Antiqua" panose="02040602050305030304" pitchFamily="18" charset="0"/>
                <a:cs typeface="Arial" panose="020B0604020202020204" pitchFamily="34" charset="0"/>
              </a:rPr>
              <a:t>	</a:t>
            </a:r>
            <a:r>
              <a:rPr lang="ka-GE" sz="1477" b="1" dirty="0">
                <a:solidFill>
                  <a:schemeClr val="tx1"/>
                </a:solidFill>
                <a:latin typeface="Book Antiqua" panose="02040602050305030304" pitchFamily="18" charset="0"/>
                <a:cs typeface="Arial" panose="020B0604020202020204" pitchFamily="34" charset="0"/>
              </a:rPr>
              <a:t>	</a:t>
            </a:r>
          </a:p>
        </p:txBody>
      </p:sp>
      <p:sp>
        <p:nvSpPr>
          <p:cNvPr id="21" name="Rectangle 20"/>
          <p:cNvSpPr/>
          <p:nvPr/>
        </p:nvSpPr>
        <p:spPr>
          <a:xfrm>
            <a:off x="-1684" y="1036042"/>
            <a:ext cx="9133125" cy="1446550"/>
          </a:xfrm>
          <a:prstGeom prst="rect">
            <a:avLst/>
          </a:prstGeom>
        </p:spPr>
        <p:txBody>
          <a:bodyPr wrap="square">
            <a:spAutoFit/>
          </a:bodyPr>
          <a:lstStyle/>
          <a:p>
            <a:pPr algn="ctr"/>
            <a:r>
              <a:rPr lang="ka-GE" sz="2200" b="1" dirty="0">
                <a:solidFill>
                  <a:srgbClr val="404040"/>
                </a:solidFill>
                <a:latin typeface="Franklin Gothic Demi Cond" panose="020B0706030402020204" pitchFamily="34" charset="0"/>
                <a:ea typeface="Calibri" panose="020F0502020204030204" pitchFamily="34" charset="0"/>
              </a:rPr>
              <a:t>პროექტი „მმართველობის რეფორმის ფონდი“ (GRF)</a:t>
            </a:r>
          </a:p>
          <a:p>
            <a:pPr algn="ctr">
              <a:spcBef>
                <a:spcPts val="0"/>
              </a:spcBef>
            </a:pPr>
            <a:r>
              <a:rPr lang="ka-GE" sz="2200" b="1" dirty="0">
                <a:solidFill>
                  <a:srgbClr val="404040"/>
                </a:solidFill>
                <a:latin typeface="Franklin Gothic Demi Cond" panose="020B0706030402020204" pitchFamily="34" charset="0"/>
              </a:rPr>
              <a:t>„ცირკულარულ ეკონომიკაზე გადასვლის პროცესში საქართველოს მთავრობის მხარდაჭერა მმართველობისა და პოლიტიკის გასაძლიერებლად“</a:t>
            </a:r>
          </a:p>
        </p:txBody>
      </p:sp>
      <p:pic>
        <p:nvPicPr>
          <p:cNvPr id="2051" name="Picture 8" descr="Graphical user interface, application&#10;&#10;Description automatically generat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67739" y="1952"/>
            <a:ext cx="581025" cy="84296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9" descr="Icon&#10;&#10;Description automatically generat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11013" y="227416"/>
            <a:ext cx="1454150" cy="4254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0" descr="GEO, my smal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71762" y="123695"/>
            <a:ext cx="1336675" cy="555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1" descr="logo orkisis_new_new-page-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06674" y="136096"/>
            <a:ext cx="525462" cy="50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627261" y="-32110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6"/>
          <p:cNvSpPr>
            <a:spLocks noChangeArrowheads="1"/>
          </p:cNvSpPr>
          <p:nvPr/>
        </p:nvSpPr>
        <p:spPr bwMode="auto">
          <a:xfrm>
            <a:off x="627261" y="13609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cxnSp>
        <p:nvCxnSpPr>
          <p:cNvPr id="23" name="Straight Connector 22"/>
          <p:cNvCxnSpPr/>
          <p:nvPr/>
        </p:nvCxnSpPr>
        <p:spPr>
          <a:xfrm>
            <a:off x="1" y="2545070"/>
            <a:ext cx="9151326" cy="0"/>
          </a:xfrm>
          <a:prstGeom prst="line">
            <a:avLst/>
          </a:prstGeom>
          <a:ln w="60325" cmpd="thickThin">
            <a:solidFill>
              <a:srgbClr val="404040"/>
            </a:solidFill>
          </a:ln>
          <a:effectLst>
            <a:outerShdw blurRad="152400" dist="317500" dir="5400000" sx="90000" sy="-19000"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665506"/>
      </p:ext>
    </p:extLst>
  </p:cSld>
  <p:clrMapOvr>
    <a:masterClrMapping/>
  </p:clrMapOvr>
  <p:transition spd="med">
    <p:spli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B168D9-D0C4-488D-A06A-867CB0DA1F37}"/>
              </a:ext>
            </a:extLst>
          </p:cNvPr>
          <p:cNvSpPr>
            <a:spLocks noGrp="1"/>
          </p:cNvSpPr>
          <p:nvPr>
            <p:ph idx="1"/>
          </p:nvPr>
        </p:nvSpPr>
        <p:spPr>
          <a:xfrm>
            <a:off x="460648" y="1268760"/>
            <a:ext cx="8222704" cy="2210252"/>
          </a:xfrm>
        </p:spPr>
        <p:txBody>
          <a:bodyPr/>
          <a:lstStyle/>
          <a:p>
            <a:pPr>
              <a:spcAft>
                <a:spcPts val="1200"/>
              </a:spcAft>
              <a:buFont typeface="Franklin Gothic Book" panose="020B0503020102020204" pitchFamily="34" charset="0"/>
              <a:buChar char="►"/>
            </a:pPr>
            <a:r>
              <a:rPr lang="ka-GE" sz="2800">
                <a:cs typeface="Arial" charset="0"/>
              </a:rPr>
              <a:t>ნარჩენების გადამუშავების პრიორიტეტული ამოცანები</a:t>
            </a:r>
          </a:p>
          <a:p>
            <a:pPr lvl="1">
              <a:spcAft>
                <a:spcPts val="1200"/>
              </a:spcAft>
              <a:buFont typeface="Arial" panose="020B0604020202020204" pitchFamily="34" charset="0"/>
              <a:buChar char="•"/>
            </a:pPr>
            <a:r>
              <a:rPr lang="ka-GE" sz="2800">
                <a:cs typeface="Arial" charset="0"/>
              </a:rPr>
              <a:t>რეციკლირების მაჩვენებლის გაზრდა</a:t>
            </a:r>
          </a:p>
          <a:p>
            <a:pPr lvl="1">
              <a:spcAft>
                <a:spcPts val="1200"/>
              </a:spcAft>
              <a:buFont typeface="Arial" panose="020B0604020202020204" pitchFamily="34" charset="0"/>
              <a:buChar char="•"/>
            </a:pPr>
            <a:r>
              <a:rPr lang="ka-GE" sz="2800">
                <a:cs typeface="Arial" charset="0"/>
              </a:rPr>
              <a:t>მასალების აღდგენა.</a:t>
            </a:r>
          </a:p>
        </p:txBody>
      </p:sp>
      <p:sp>
        <p:nvSpPr>
          <p:cNvPr id="3" name="Title 2">
            <a:extLst>
              <a:ext uri="{FF2B5EF4-FFF2-40B4-BE49-F238E27FC236}">
                <a16:creationId xmlns:a16="http://schemas.microsoft.com/office/drawing/2014/main" id="{5535B4D0-16C6-4FD0-B441-0923CB38BCFF}"/>
              </a:ext>
            </a:extLst>
          </p:cNvPr>
          <p:cNvSpPr>
            <a:spLocks noGrp="1"/>
          </p:cNvSpPr>
          <p:nvPr>
            <p:ph type="ctrTitle"/>
          </p:nvPr>
        </p:nvSpPr>
        <p:spPr/>
        <p:txBody>
          <a:bodyPr/>
          <a:lstStyle/>
          <a:p>
            <a:pPr algn="l"/>
            <a:r>
              <a:rPr lang="ka-GE">
                <a:solidFill>
                  <a:srgbClr val="508927"/>
                </a:solidFill>
                <a:latin typeface="Franklin Gothic Demi Cond" panose="020B0706030402020204" pitchFamily="34" charset="0"/>
              </a:rPr>
              <a:t>ცირკულარობის დარგობრივი ასპექტები</a:t>
            </a:r>
          </a:p>
        </p:txBody>
      </p:sp>
      <p:pic>
        <p:nvPicPr>
          <p:cNvPr id="4" name="Picture 2" descr="Solid Waste Management Plan Review | Engage East Kootenay">
            <a:extLst>
              <a:ext uri="{FF2B5EF4-FFF2-40B4-BE49-F238E27FC236}">
                <a16:creationId xmlns:a16="http://schemas.microsoft.com/office/drawing/2014/main" id="{386332E8-5D3F-494C-A550-4BF886DF86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9672" y="3933056"/>
            <a:ext cx="5544616"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675917"/>
      </p:ext>
    </p:extLst>
  </p:cSld>
  <p:clrMapOvr>
    <a:masterClrMapping/>
  </p:clrMapOvr>
  <p:transition spd="med">
    <p:spli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18375" y="5085184"/>
            <a:ext cx="1326463" cy="1800200"/>
          </a:xfrm>
          <a:prstGeom prst="rect">
            <a:avLst/>
          </a:prstGeom>
        </p:spPr>
      </p:pic>
      <p:sp>
        <p:nvSpPr>
          <p:cNvPr id="2" name="Content Placeholder 1"/>
          <p:cNvSpPr>
            <a:spLocks noGrp="1"/>
          </p:cNvSpPr>
          <p:nvPr>
            <p:ph idx="1"/>
          </p:nvPr>
        </p:nvSpPr>
        <p:spPr>
          <a:xfrm>
            <a:off x="395536" y="1268760"/>
            <a:ext cx="8208912" cy="4824536"/>
          </a:xfrm>
          <a:ln>
            <a:noFill/>
          </a:ln>
        </p:spPr>
        <p:txBody>
          <a:bodyPr/>
          <a:lstStyle/>
          <a:p>
            <a:pPr marL="0" indent="0">
              <a:spcBef>
                <a:spcPts val="600"/>
              </a:spcBef>
              <a:spcAft>
                <a:spcPts val="1200"/>
              </a:spcAft>
              <a:buNone/>
              <a:tabLst>
                <a:tab pos="457200" algn="l"/>
              </a:tabLst>
            </a:pPr>
            <a:r>
              <a:rPr lang="ka-GE" sz="2000" b="1" u="sng" dirty="0">
                <a:latin typeface="Franklin Gothic Book" panose="020B0503020102020204" pitchFamily="34" charset="0"/>
              </a:rPr>
              <a:t>არსებული მდგომარეობა:</a:t>
            </a:r>
          </a:p>
          <a:p>
            <a:pPr>
              <a:spcBef>
                <a:spcPts val="600"/>
              </a:spcBef>
              <a:buFont typeface="Wingdings" panose="05000000000000000000" pitchFamily="2" charset="2"/>
              <a:buChar char="§"/>
              <a:tabLst>
                <a:tab pos="457200" algn="l"/>
              </a:tabLst>
            </a:pPr>
            <a:r>
              <a:rPr lang="ka-GE" sz="1700" dirty="0"/>
              <a:t>საქართველოს ნარჩენების მართვის 2016-2030 წლების ეროვნული სტრატეგია დამტკიცდა 2016 წლის აპრილში, საქართველოს მთავრობის #160 დადგენილებით.</a:t>
            </a:r>
          </a:p>
          <a:p>
            <a:pPr>
              <a:spcBef>
                <a:spcPts val="600"/>
              </a:spcBef>
              <a:buFont typeface="Wingdings" panose="05000000000000000000" pitchFamily="2" charset="2"/>
              <a:buChar char="§"/>
              <a:tabLst>
                <a:tab pos="457200" algn="l"/>
              </a:tabLst>
            </a:pPr>
            <a:r>
              <a:rPr lang="ka-GE" sz="1700" dirty="0"/>
              <a:t>2014 წლის 26 დეკემბერს „ნარჩენების მართვის კოდექსი“ იქნა მიღებული, რომელიც 2015 წლის იანვარში შევიდა ძალაში.</a:t>
            </a:r>
          </a:p>
          <a:p>
            <a:pPr>
              <a:spcBef>
                <a:spcPts val="600"/>
              </a:spcBef>
              <a:buFont typeface="Wingdings" panose="05000000000000000000" pitchFamily="2" charset="2"/>
              <a:buChar char="§"/>
              <a:tabLst>
                <a:tab pos="457200" algn="l"/>
              </a:tabLst>
            </a:pPr>
            <a:r>
              <a:rPr lang="ka-GE" sz="1700" dirty="0"/>
              <a:t>კოდექსით შემოღებული იქნა მწარმოებლის გაფართოებული ვალდებულების (მგვ) პრინციპი. მგვ პრინციპის მიღება საქართველოსთვის მნიშვნელოვანი მიღწევაა.</a:t>
            </a:r>
          </a:p>
          <a:p>
            <a:pPr>
              <a:spcBef>
                <a:spcPts val="600"/>
              </a:spcBef>
              <a:buFont typeface="Wingdings" panose="05000000000000000000" pitchFamily="2" charset="2"/>
              <a:buChar char="§"/>
              <a:tabLst>
                <a:tab pos="457200" algn="l"/>
              </a:tabLst>
            </a:pPr>
            <a:r>
              <a:rPr lang="ka-GE" sz="1700" dirty="0"/>
              <a:t>2020 წლის 25 მაისს საქართველოს მთავრობამ დაამტკიცა ოთხი მგვ რეგლამენტი: ნარჩენი ზეთების მართვის, საბურავების ნარჩენების მართვის, ელექტრო და ელექტრონული მოწყობილობების ნარჩენების მართვის, ბატარეებისა და აკუმულატორების ნარჩენების მართვის.</a:t>
            </a:r>
          </a:p>
          <a:p>
            <a:pPr>
              <a:spcBef>
                <a:spcPts val="600"/>
              </a:spcBef>
              <a:buFont typeface="Wingdings" panose="05000000000000000000" pitchFamily="2" charset="2"/>
              <a:buChar char="§"/>
              <a:tabLst>
                <a:tab pos="457200" algn="l"/>
              </a:tabLst>
            </a:pPr>
            <a:r>
              <a:rPr lang="ka-GE" sz="1700" dirty="0"/>
              <a:t>უკვე შემუშავებულია და დამტკიცების პროცედურას გადის მეხუთე რეგლამენტი, რომელიც შეფუთვის ნარჩენების მართვას ეხება.</a:t>
            </a:r>
          </a:p>
          <a:p>
            <a:pPr>
              <a:spcBef>
                <a:spcPts val="600"/>
              </a:spcBef>
              <a:buFont typeface="Wingdings" panose="05000000000000000000" pitchFamily="2" charset="2"/>
              <a:buChar char="§"/>
              <a:tabLst>
                <a:tab pos="457200" algn="l"/>
              </a:tabLst>
            </a:pPr>
            <a:r>
              <a:rPr lang="ka-GE" sz="1700" dirty="0"/>
              <a:t>დაარსდა რამდენიმე მგვ ორგანიზაცია.</a:t>
            </a:r>
          </a:p>
          <a:p>
            <a:pPr>
              <a:spcBef>
                <a:spcPts val="600"/>
              </a:spcBef>
              <a:spcAft>
                <a:spcPts val="1200"/>
              </a:spcAft>
              <a:buFont typeface="Wingdings" panose="05000000000000000000" pitchFamily="2" charset="2"/>
              <a:buChar char="§"/>
              <a:tabLst>
                <a:tab pos="457200" algn="l"/>
              </a:tabLst>
            </a:pPr>
            <a:endParaRPr lang="en-US" sz="1800" dirty="0">
              <a:latin typeface="Franklin Gothic Book" panose="020B0503020102020204" pitchFamily="34" charset="0"/>
            </a:endParaRPr>
          </a:p>
        </p:txBody>
      </p:sp>
      <p:sp>
        <p:nvSpPr>
          <p:cNvPr id="3" name="Title 2"/>
          <p:cNvSpPr>
            <a:spLocks noGrp="1"/>
          </p:cNvSpPr>
          <p:nvPr>
            <p:ph type="ctrTitle"/>
          </p:nvPr>
        </p:nvSpPr>
        <p:spPr>
          <a:xfrm>
            <a:off x="839" y="-1506"/>
            <a:ext cx="9144000" cy="836712"/>
          </a:xfrm>
        </p:spPr>
        <p:txBody>
          <a:bodyPr lIns="457200" tIns="182880"/>
          <a:lstStyle/>
          <a:p>
            <a:pPr lvl="3" algn="l"/>
            <a:r>
              <a:rPr lang="ka-GE" sz="3200" b="1" dirty="0">
                <a:solidFill>
                  <a:srgbClr val="508927"/>
                </a:solidFill>
                <a:latin typeface="Franklin Gothic Demi Cond" panose="020B0706030402020204" pitchFamily="34" charset="0"/>
                <a:ea typeface="+mn-ea"/>
                <a:cs typeface="Arial" charset="0"/>
              </a:rPr>
              <a:t>1. ნარჩენების შეგროვების, დამუშავებისა და განთავსების საქმიანობა </a:t>
            </a:r>
          </a:p>
        </p:txBody>
      </p:sp>
    </p:spTree>
    <p:extLst>
      <p:ext uri="{BB962C8B-B14F-4D97-AF65-F5344CB8AC3E}">
        <p14:creationId xmlns:p14="http://schemas.microsoft.com/office/powerpoint/2010/main" val="2759393266"/>
      </p:ext>
    </p:extLst>
  </p:cSld>
  <p:clrMapOvr>
    <a:masterClrMapping/>
  </p:clrMapOvr>
  <p:transition spd="med">
    <p:spli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352928" cy="5184576"/>
          </a:xfrm>
        </p:spPr>
        <p:txBody>
          <a:bodyPr/>
          <a:lstStyle/>
          <a:p>
            <a:pPr marL="0" indent="0">
              <a:spcBef>
                <a:spcPts val="600"/>
              </a:spcBef>
              <a:buNone/>
            </a:pPr>
            <a:r>
              <a:rPr lang="ka-GE" sz="2000" b="1" u="sng" dirty="0"/>
              <a:t>ხარვეზები:</a:t>
            </a:r>
          </a:p>
          <a:p>
            <a:pPr algn="just">
              <a:spcBef>
                <a:spcPts val="600"/>
              </a:spcBef>
              <a:buFont typeface="Wingdings" panose="05000000000000000000" pitchFamily="2" charset="2"/>
              <a:buChar char="§"/>
              <a:tabLst>
                <a:tab pos="457200" algn="l"/>
              </a:tabLst>
            </a:pPr>
            <a:r>
              <a:rPr lang="ka-GE" sz="1400" dirty="0"/>
              <a:t>მეხუთე მგვ რეგლამენტის დამტკიცება, რომელიც შეფუთვის ნარჩენების მართვას ეხება, ძალიან გაჭიანურებულია და ჯერ დასასრულებელია</a:t>
            </a:r>
          </a:p>
          <a:p>
            <a:pPr algn="just">
              <a:spcBef>
                <a:spcPts val="600"/>
              </a:spcBef>
              <a:buFont typeface="Wingdings" panose="05000000000000000000" pitchFamily="2" charset="2"/>
              <a:buChar char="§"/>
              <a:tabLst>
                <a:tab pos="457200" algn="l"/>
              </a:tabLst>
            </a:pPr>
            <a:r>
              <a:rPr lang="ka-GE" sz="1400" dirty="0"/>
              <a:t>ნარჩენების თავიდან აცილების, ხელახალი გამოყენების, გადამუშავებისა და აღდგენის მეთოდები საქართველოში ძალიან მცირედაა წარმოდგენილი, რადგანაც ამის ფინანსური წახალისება არ ხდება და წყაროსთან დახარისხება ცუდად არის ორგანიზებული. საერთაშორისო საფინანსო ინსტიტუტების (IFI) მხარდაჭერით, წყაროსთან დახარისხების პრაქტიკის ეტაპობრივი დანერგვისათვის პირველი ნაბიჯები უკვე გადადგმულია. </a:t>
            </a:r>
          </a:p>
          <a:p>
            <a:pPr algn="just">
              <a:spcBef>
                <a:spcPts val="600"/>
              </a:spcBef>
              <a:buFont typeface="Wingdings" panose="05000000000000000000" pitchFamily="2" charset="2"/>
              <a:buChar char="§"/>
              <a:tabLst>
                <a:tab pos="457200" algn="l"/>
              </a:tabLst>
            </a:pPr>
            <a:r>
              <a:rPr lang="ka-GE" sz="1400" dirty="0"/>
              <a:t>ენერგიის აღდგენის მიზნით ნარჩენების ინსინერაცია საქართველოში არ ხდება.</a:t>
            </a:r>
          </a:p>
          <a:p>
            <a:pPr algn="just">
              <a:spcBef>
                <a:spcPts val="600"/>
              </a:spcBef>
              <a:buFont typeface="Wingdings" panose="05000000000000000000" pitchFamily="2" charset="2"/>
              <a:buChar char="§"/>
              <a:tabLst>
                <a:tab pos="457200" algn="l"/>
              </a:tabLst>
            </a:pPr>
            <a:r>
              <a:rPr lang="ka-GE" sz="1400" dirty="0"/>
              <a:t>კოდექსი სამთომოპოვებითი მრეწველობის მიერ წარმოქმნილ ნარჩენებს (სამთო გადამუშავების ნარჩენებს) არ არეგულირებს. სამთო მოპოვების ნარჩენები გარკვეულწილად „წიაღის შესახებ“ კანონით რეგულირდება. თუმცა, ეს კანონი ასოცირების შეთანხმების მოთხოვნებთან შესაბამისობაში არ არის.</a:t>
            </a:r>
          </a:p>
          <a:p>
            <a:pPr algn="just">
              <a:spcBef>
                <a:spcPts val="600"/>
              </a:spcBef>
              <a:buFont typeface="Wingdings" panose="05000000000000000000" pitchFamily="2" charset="2"/>
              <a:buChar char="§"/>
              <a:tabLst>
                <a:tab pos="457200" algn="l"/>
              </a:tabLst>
            </a:pPr>
            <a:r>
              <a:rPr lang="ka-GE" sz="1400" dirty="0"/>
              <a:t>სამშენებლო ნარჩენების მართვა მნიშვნელოვან გაუმჯობესებას საჭიროებს. ამჟამად სამშენებლო ნარჩენები ოფიციალურ და უნებართვო ნაგავსაყრელებზე, ასევე უამრავ მცირე ზომის უკანონო ნაგავსაყრელზე იყრება. სამშენებლო ნარჩენების განთავსება და დამუშავება კანონმდებლობით სათანადოდ არ რეგულირდება, სამშენებლო ნარჩენებისთვის განკუთვნილი სპეციალური ნაგავსაყრელები ან დამამუშავებელი ობიექტები არ არსებობს.</a:t>
            </a:r>
          </a:p>
          <a:p>
            <a:pPr algn="just">
              <a:spcBef>
                <a:spcPts val="600"/>
              </a:spcBef>
              <a:buFont typeface="Wingdings" panose="05000000000000000000" pitchFamily="2" charset="2"/>
              <a:buChar char="§"/>
              <a:tabLst>
                <a:tab pos="457200" algn="l"/>
              </a:tabLst>
            </a:pPr>
            <a:r>
              <a:rPr lang="ka-GE" sz="1400" dirty="0"/>
              <a:t>მეტყევეობის, მერქნის დამამუშავებელი მრეწველობის, საკვების წარმოებისა და მეცხოველეობის ნარჩენები არ რეგულირდება.</a:t>
            </a:r>
          </a:p>
          <a:p>
            <a:pPr>
              <a:spcBef>
                <a:spcPts val="600"/>
              </a:spcBef>
            </a:pPr>
            <a:endParaRPr lang="ru-RU" sz="1700" dirty="0"/>
          </a:p>
        </p:txBody>
      </p:sp>
      <p:sp>
        <p:nvSpPr>
          <p:cNvPr id="3" name="Title 2"/>
          <p:cNvSpPr>
            <a:spLocks noGrp="1"/>
          </p:cNvSpPr>
          <p:nvPr>
            <p:ph type="ctrTitle"/>
          </p:nvPr>
        </p:nvSpPr>
        <p:spPr>
          <a:xfrm>
            <a:off x="0" y="0"/>
            <a:ext cx="9144000" cy="908720"/>
          </a:xfrm>
        </p:spPr>
        <p:txBody>
          <a:bodyPr lIns="457200" tIns="91440"/>
          <a:lstStyle/>
          <a:p>
            <a:pPr algn="l"/>
            <a:r>
              <a:rPr lang="ka-GE" sz="3200" dirty="0">
                <a:solidFill>
                  <a:srgbClr val="508927"/>
                </a:solidFill>
              </a:rPr>
              <a:t>1. ნარჩენების შეგროვების, დამუშავებისა და განთავსების საქმიანობა</a:t>
            </a:r>
          </a:p>
        </p:txBody>
      </p:sp>
    </p:spTree>
    <p:extLst>
      <p:ext uri="{BB962C8B-B14F-4D97-AF65-F5344CB8AC3E}">
        <p14:creationId xmlns:p14="http://schemas.microsoft.com/office/powerpoint/2010/main" val="63064382"/>
      </p:ext>
    </p:extLst>
  </p:cSld>
  <p:clrMapOvr>
    <a:masterClrMapping/>
  </p:clrMapOvr>
  <p:transition spd="med">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686800" cy="5544616"/>
          </a:xfrm>
        </p:spPr>
        <p:txBody>
          <a:bodyPr/>
          <a:lstStyle/>
          <a:p>
            <a:pPr marL="0" indent="0">
              <a:buNone/>
            </a:pPr>
            <a:r>
              <a:rPr lang="ka-GE" sz="1500" b="1" u="sng" dirty="0">
                <a:solidFill>
                  <a:srgbClr val="404040"/>
                </a:solidFill>
              </a:rPr>
              <a:t>პრიორიტეტული ინსტრუმენტები:</a:t>
            </a:r>
          </a:p>
          <a:p>
            <a:pPr>
              <a:buFont typeface="Franklin Gothic Book" panose="020B0503020102020204" pitchFamily="34" charset="0"/>
              <a:buChar char="►"/>
            </a:pPr>
            <a:r>
              <a:rPr lang="ka-GE" sz="1500" b="1" dirty="0">
                <a:solidFill>
                  <a:srgbClr val="404040"/>
                </a:solidFill>
              </a:rPr>
              <a:t>ნარჩენების მართვის რეგულაციების შემდგომი დახვეწა:</a:t>
            </a:r>
          </a:p>
          <a:p>
            <a:pPr lvl="1"/>
            <a:r>
              <a:rPr lang="ka-GE" sz="1500" dirty="0"/>
              <a:t>მგვ რეგლამენტების შემდგომი შემუშავება (შეფუთვის და სხვა ნარჩენებისთვის).</a:t>
            </a:r>
          </a:p>
          <a:p>
            <a:pPr lvl="1"/>
            <a:r>
              <a:rPr lang="ka-GE" sz="1500" dirty="0"/>
              <a:t>ბიზნესსექტორთან (მწარმოებლებთან და მოვაჭრეებთან) მუშაობა ცირკულარობაზე ცნობიერების ამაღლების მიზნით</a:t>
            </a:r>
          </a:p>
          <a:p>
            <a:pPr lvl="1"/>
            <a:r>
              <a:rPr lang="ka-GE" sz="1500" dirty="0"/>
              <a:t>სამთო მოპოვების და ძირითადი ლითონების წარმოების ნარჩენების, სამშენებლო ნარჩენების, მერქნის დამუშავების ნარჩენების, საკვებისა და მეცხოველეობის ნარჩენების მართვის სტრატეგიის, მოქმედებათა გეგმისა და რეგლამენტების შემუშავება.</a:t>
            </a:r>
          </a:p>
          <a:p>
            <a:pPr lvl="1"/>
            <a:r>
              <a:rPr lang="ka-GE" sz="1500" dirty="0"/>
              <a:t>საერთაშორისო პლატფორმების შექმნის საკითხის წამოწევა და მათ განვითარებაში მონაწილეობა, რათა გაიზარდოს წარმოების/მოხმარების ჯაჭვის ყველა მონაწილის (მწარმოებლები, ექსპორტიორები, იმპორტიორები, დისტრიბუტორები, საბოლოო მომხმარებლები) ჩართულობა მგვ პროცესში</a:t>
            </a:r>
          </a:p>
          <a:p>
            <a:pPr marL="278598" lvl="1" indent="-278598">
              <a:spcBef>
                <a:spcPts val="1200"/>
              </a:spcBef>
              <a:spcAft>
                <a:spcPts val="600"/>
              </a:spcAft>
              <a:buFont typeface="Franklin Gothic Book" panose="020B0503020102020204" pitchFamily="34" charset="0"/>
              <a:buChar char="►"/>
            </a:pPr>
            <a:r>
              <a:rPr lang="ka-GE" sz="1500" b="1" dirty="0"/>
              <a:t>ცირკულარობის განვითარების ზოგადი ინსტრუმენტები:</a:t>
            </a:r>
          </a:p>
          <a:p>
            <a:pPr lvl="1"/>
            <a:r>
              <a:rPr lang="ka-GE" sz="1500" dirty="0"/>
              <a:t>მარეგულირებელი ჩარჩოს შექმნა, რომელიც ხელს შეუწყობს ცირკულარულ ეკონომიკას და მის სტიმულირებას მოახდენს</a:t>
            </a:r>
          </a:p>
          <a:p>
            <a:pPr lvl="1"/>
            <a:r>
              <a:rPr lang="ka-GE" sz="1500" dirty="0"/>
              <a:t>ანგარიშვალდებულების სტანდარტების დანერგვა კომპანიების ცირკულარობის დონის შეფასების მიზნით; ეკომარკირების სქემების შემუშავება და დანერგვა </a:t>
            </a:r>
          </a:p>
          <a:p>
            <a:pPr lvl="1"/>
            <a:r>
              <a:rPr lang="ka-GE" sz="1500" dirty="0"/>
              <a:t>ტექნოლოგიური და ბიზნეს საკონსულტაციო კომპანიებისა და ბიზნესინკუბატორების განვითარება, რომლებიც კომპანიებს ნარჩენების გადამუშავების პროექტების შემუშავებაში დაეხმარებიან</a:t>
            </a:r>
          </a:p>
          <a:p>
            <a:endParaRPr lang="ru-RU" sz="1500" dirty="0"/>
          </a:p>
        </p:txBody>
      </p:sp>
      <p:sp>
        <p:nvSpPr>
          <p:cNvPr id="3" name="Title 2"/>
          <p:cNvSpPr>
            <a:spLocks noGrp="1"/>
          </p:cNvSpPr>
          <p:nvPr>
            <p:ph type="ctrTitle"/>
          </p:nvPr>
        </p:nvSpPr>
        <p:spPr>
          <a:xfrm>
            <a:off x="0" y="0"/>
            <a:ext cx="9144000" cy="648072"/>
          </a:xfrm>
        </p:spPr>
        <p:txBody>
          <a:bodyPr lIns="457200" tIns="91440"/>
          <a:lstStyle/>
          <a:p>
            <a:pPr algn="l"/>
            <a:r>
              <a:rPr lang="ka-GE" sz="3000" dirty="0">
                <a:solidFill>
                  <a:srgbClr val="508927"/>
                </a:solidFill>
              </a:rPr>
              <a:t>1. ნარჩენების შეგროვების, დამუშავებისა და განთავსების საქმიანობა</a:t>
            </a:r>
          </a:p>
        </p:txBody>
      </p:sp>
    </p:spTree>
    <p:extLst>
      <p:ext uri="{BB962C8B-B14F-4D97-AF65-F5344CB8AC3E}">
        <p14:creationId xmlns:p14="http://schemas.microsoft.com/office/powerpoint/2010/main" val="2994978288"/>
      </p:ext>
    </p:extLst>
  </p:cSld>
  <p:clrMapOvr>
    <a:masterClrMapping/>
  </p:clrMapOvr>
  <p:transition spd="med">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5184576"/>
          </a:xfrm>
        </p:spPr>
        <p:txBody>
          <a:bodyPr/>
          <a:lstStyle/>
          <a:p>
            <a:pPr marL="0" indent="0">
              <a:buNone/>
            </a:pPr>
            <a:r>
              <a:rPr lang="ka-GE" sz="1800" b="1" dirty="0">
                <a:solidFill>
                  <a:srgbClr val="404040"/>
                </a:solidFill>
                <a:latin typeface="Franklin Gothic Book" panose="020B0503020102020204" pitchFamily="34" charset="0"/>
              </a:rPr>
              <a:t>გზამკვლევზე შემდგომი სამუშაო:</a:t>
            </a:r>
          </a:p>
          <a:p>
            <a:pPr>
              <a:spcBef>
                <a:spcPts val="600"/>
              </a:spcBef>
              <a:buFont typeface="Wingdings" panose="05000000000000000000" pitchFamily="2" charset="2"/>
              <a:buChar char="§"/>
            </a:pPr>
            <a:r>
              <a:rPr lang="ka-GE" sz="1600" dirty="0">
                <a:latin typeface="Franklin Gothic Book" panose="020B0503020102020204" pitchFamily="34" charset="0"/>
              </a:rPr>
              <a:t>მოკლევადიანი ამოცანების და ამ ამოცანების შესაფერისი ინსტრუმენტების განსაზღვრა </a:t>
            </a:r>
          </a:p>
          <a:p>
            <a:pPr>
              <a:spcBef>
                <a:spcPts val="600"/>
              </a:spcBef>
              <a:buFont typeface="Wingdings" panose="05000000000000000000" pitchFamily="2" charset="2"/>
              <a:buChar char="§"/>
            </a:pPr>
            <a:r>
              <a:rPr lang="ka-GE" sz="1600" dirty="0">
                <a:latin typeface="Franklin Gothic Book" panose="020B0503020102020204" pitchFamily="34" charset="0"/>
              </a:rPr>
              <a:t>საშუალოვადიანი ამოცანების და ამ ამოცანების შესაფერისი ინსტრუმენტების განსაზღვრა </a:t>
            </a:r>
          </a:p>
          <a:p>
            <a:pPr>
              <a:spcBef>
                <a:spcPts val="600"/>
              </a:spcBef>
              <a:spcAft>
                <a:spcPts val="1200"/>
              </a:spcAft>
              <a:buFont typeface="Wingdings" panose="05000000000000000000" pitchFamily="2" charset="2"/>
              <a:buChar char="§"/>
            </a:pPr>
            <a:r>
              <a:rPr lang="ka-GE" sz="1600" dirty="0">
                <a:latin typeface="Franklin Gothic Book" panose="020B0503020102020204" pitchFamily="34" charset="0"/>
              </a:rPr>
              <a:t>გრძელვადიანი ამოცანების და ამ ამოცანების შესაფერისი ინსტრუმენტების განსაზღვრა</a:t>
            </a:r>
          </a:p>
          <a:p>
            <a:pPr marL="0" indent="0">
              <a:spcBef>
                <a:spcPts val="1800"/>
              </a:spcBef>
              <a:buNone/>
            </a:pPr>
            <a:r>
              <a:rPr lang="ka-GE" sz="1800" b="1" dirty="0">
                <a:solidFill>
                  <a:srgbClr val="404040"/>
                </a:solidFill>
                <a:latin typeface="Franklin Gothic Book" panose="020B0503020102020204" pitchFamily="34" charset="0"/>
              </a:rPr>
              <a:t>დაინტერესებულ მხარეებთან კონსულტაციები: </a:t>
            </a:r>
          </a:p>
          <a:p>
            <a:pPr>
              <a:spcBef>
                <a:spcPts val="600"/>
              </a:spcBef>
              <a:buFont typeface="Wingdings" panose="05000000000000000000" pitchFamily="2" charset="2"/>
              <a:buChar char="§"/>
            </a:pPr>
            <a:r>
              <a:rPr lang="ka-GE" sz="1600" dirty="0">
                <a:latin typeface="Franklin Gothic Book" panose="020B0503020102020204" pitchFamily="34" charset="0"/>
              </a:rPr>
              <a:t>სამთავრობო კომისია</a:t>
            </a:r>
          </a:p>
          <a:p>
            <a:pPr>
              <a:spcBef>
                <a:spcPts val="600"/>
              </a:spcBef>
              <a:buFont typeface="Wingdings" panose="05000000000000000000" pitchFamily="2" charset="2"/>
              <a:buChar char="§"/>
            </a:pPr>
            <a:r>
              <a:rPr lang="ka-GE" sz="1600" dirty="0">
                <a:latin typeface="Franklin Gothic Book" panose="020B0503020102020204" pitchFamily="34" charset="0"/>
              </a:rPr>
              <a:t>გარემოს დაცვისა და სოფლის მეურნეობის სამინისტრო</a:t>
            </a:r>
          </a:p>
          <a:p>
            <a:pPr>
              <a:spcBef>
                <a:spcPts val="600"/>
              </a:spcBef>
              <a:buFont typeface="Wingdings" panose="05000000000000000000" pitchFamily="2" charset="2"/>
              <a:buChar char="§"/>
            </a:pPr>
            <a:r>
              <a:rPr lang="ka-GE" sz="1600" dirty="0">
                <a:latin typeface="Franklin Gothic Book" panose="020B0503020102020204" pitchFamily="34" charset="0"/>
              </a:rPr>
              <a:t>საერთაშორისო საფინასო ინსტიტუტები</a:t>
            </a:r>
          </a:p>
          <a:p>
            <a:pPr>
              <a:spcBef>
                <a:spcPts val="600"/>
              </a:spcBef>
              <a:buFont typeface="Wingdings" panose="05000000000000000000" pitchFamily="2" charset="2"/>
              <a:buChar char="§"/>
            </a:pPr>
            <a:r>
              <a:rPr lang="ka-GE" sz="1600" dirty="0">
                <a:latin typeface="Franklin Gothic Book" panose="020B0503020102020204" pitchFamily="34" charset="0"/>
              </a:rPr>
              <a:t>ცირკულარული ეკონომიკის საერთაშორისო პროგრამები საქართველოში</a:t>
            </a:r>
          </a:p>
          <a:p>
            <a:pPr>
              <a:spcBef>
                <a:spcPts val="600"/>
              </a:spcBef>
              <a:buFont typeface="Wingdings" panose="05000000000000000000" pitchFamily="2" charset="2"/>
              <a:buChar char="§"/>
            </a:pPr>
            <a:r>
              <a:rPr lang="ka-GE" sz="1600" dirty="0">
                <a:latin typeface="Franklin Gothic Book" panose="020B0503020102020204" pitchFamily="34" charset="0"/>
              </a:rPr>
              <a:t>ცირკულარული ეკონომიკის საერთაშორისო პლატფორმები </a:t>
            </a:r>
          </a:p>
          <a:p>
            <a:pPr>
              <a:spcBef>
                <a:spcPts val="600"/>
              </a:spcBef>
              <a:buFont typeface="Wingdings" panose="05000000000000000000" pitchFamily="2" charset="2"/>
              <a:buChar char="§"/>
            </a:pPr>
            <a:r>
              <a:rPr lang="ka-GE" sz="1600" dirty="0">
                <a:latin typeface="Franklin Gothic Book" panose="020B0503020102020204" pitchFamily="34" charset="0"/>
              </a:rPr>
              <a:t>ბიზნესასოციაციები</a:t>
            </a:r>
          </a:p>
          <a:p>
            <a:pPr marL="0" indent="0">
              <a:buNone/>
            </a:pPr>
            <a:endParaRPr lang="en-US" sz="1800" b="1" dirty="0">
              <a:solidFill>
                <a:srgbClr val="404040"/>
              </a:solidFill>
              <a:latin typeface="Franklin Gothic Book" panose="020B0503020102020204" pitchFamily="34" charset="0"/>
            </a:endParaRPr>
          </a:p>
          <a:p>
            <a:pPr>
              <a:buFont typeface="Wingdings" panose="05000000000000000000" pitchFamily="2" charset="2"/>
              <a:buChar char="§"/>
            </a:pPr>
            <a:endParaRPr lang="en-US" sz="1600" dirty="0">
              <a:latin typeface="Franklin Gothic Book" panose="020B0503020102020204" pitchFamily="34" charset="0"/>
            </a:endParaRPr>
          </a:p>
          <a:p>
            <a:pPr>
              <a:buFont typeface="Wingdings" panose="05000000000000000000" pitchFamily="2" charset="2"/>
              <a:buChar char="§"/>
            </a:pPr>
            <a:endParaRPr lang="en-US" sz="1600" dirty="0">
              <a:latin typeface="Franklin Gothic Book" panose="020B0503020102020204" pitchFamily="34" charset="0"/>
            </a:endParaRPr>
          </a:p>
          <a:p>
            <a:pPr>
              <a:buFont typeface="Wingdings" panose="05000000000000000000" pitchFamily="2" charset="2"/>
              <a:buChar char="§"/>
            </a:pPr>
            <a:endParaRPr lang="ru-RU" sz="1600" dirty="0">
              <a:latin typeface="Franklin Gothic Book" panose="020B0503020102020204" pitchFamily="34" charset="0"/>
            </a:endParaRPr>
          </a:p>
        </p:txBody>
      </p:sp>
      <p:sp>
        <p:nvSpPr>
          <p:cNvPr id="3" name="Title 2"/>
          <p:cNvSpPr>
            <a:spLocks noGrp="1"/>
          </p:cNvSpPr>
          <p:nvPr>
            <p:ph type="ctrTitle"/>
          </p:nvPr>
        </p:nvSpPr>
        <p:spPr>
          <a:xfrm>
            <a:off x="0" y="0"/>
            <a:ext cx="9144000" cy="764704"/>
          </a:xfrm>
        </p:spPr>
        <p:txBody>
          <a:bodyPr lIns="457200" tIns="182880"/>
          <a:lstStyle/>
          <a:p>
            <a:pPr algn="l"/>
            <a:r>
              <a:rPr lang="ka-GE" sz="2800" dirty="0">
                <a:solidFill>
                  <a:srgbClr val="508927"/>
                </a:solidFill>
              </a:rPr>
              <a:t>1. ნარჩენების შეგროვების, დამუშავებისა და განთავსების საქმიანობა</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20272" y="3429000"/>
            <a:ext cx="1957010" cy="1872669"/>
          </a:xfrm>
          <a:prstGeom prst="rect">
            <a:avLst/>
          </a:prstGeom>
        </p:spPr>
      </p:pic>
    </p:spTree>
    <p:extLst>
      <p:ext uri="{BB962C8B-B14F-4D97-AF65-F5344CB8AC3E}">
        <p14:creationId xmlns:p14="http://schemas.microsoft.com/office/powerpoint/2010/main" val="1966351835"/>
      </p:ext>
    </p:extLst>
  </p:cSld>
  <p:clrMapOvr>
    <a:masterClrMapping/>
  </p:clrMapOvr>
  <p:transition spd="med">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2207" y="971600"/>
            <a:ext cx="8688946" cy="3446754"/>
          </a:xfrm>
          <a:ln>
            <a:noFill/>
          </a:ln>
        </p:spPr>
        <p:txBody>
          <a:bodyPr/>
          <a:lstStyle/>
          <a:p>
            <a:pPr marL="0" indent="0">
              <a:spcBef>
                <a:spcPts val="600"/>
              </a:spcBef>
              <a:spcAft>
                <a:spcPts val="1200"/>
              </a:spcAft>
              <a:buNone/>
              <a:tabLst>
                <a:tab pos="457200" algn="l"/>
              </a:tabLst>
            </a:pPr>
            <a:r>
              <a:rPr lang="ka-GE" sz="1800" b="1" u="sng" dirty="0">
                <a:solidFill>
                  <a:srgbClr val="404040"/>
                </a:solidFill>
                <a:latin typeface="Franklin Gothic Book" panose="020B0503020102020204" pitchFamily="34" charset="0"/>
              </a:rPr>
              <a:t>სამთომოპოვებით მრეწველობაში არსებული მდგომარეობა:</a:t>
            </a:r>
          </a:p>
          <a:p>
            <a:pPr>
              <a:spcBef>
                <a:spcPts val="600"/>
              </a:spcBef>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საქართველოში სამთომოპოვებითი მრეწველობის ყველაზე მნიშვნელოვანი ადგილებია: მადნეულის ოქრო-პოლიმეტალური, ჭიათურის მანგანუმის, ტყიბულის ქვანახშირისა და ჩორდის ბარიტის საბადოები.</a:t>
            </a:r>
          </a:p>
          <a:p>
            <a:pPr>
              <a:spcBef>
                <a:spcPts val="600"/>
              </a:spcBef>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სამთო მოპოვებით მცირე რაოდენობის კომპანიებია დაკავებული.</a:t>
            </a:r>
          </a:p>
          <a:p>
            <a:pPr>
              <a:spcBef>
                <a:spcPts val="600"/>
              </a:spcBef>
              <a:spcAft>
                <a:spcPts val="1200"/>
              </a:spcAft>
              <a:buFont typeface="Wingdings" panose="05000000000000000000" pitchFamily="2" charset="2"/>
              <a:buChar char="§"/>
              <a:tabLst>
                <a:tab pos="457200" algn="l"/>
              </a:tabLst>
            </a:pPr>
            <a:endParaRPr lang="en-US" sz="1600" dirty="0">
              <a:solidFill>
                <a:srgbClr val="404040"/>
              </a:solidFill>
              <a:latin typeface="Franklin Gothic Book" panose="020B0503020102020204" pitchFamily="34" charset="0"/>
            </a:endParaRPr>
          </a:p>
          <a:p>
            <a:pPr marL="0" indent="0">
              <a:spcBef>
                <a:spcPts val="600"/>
              </a:spcBef>
              <a:spcAft>
                <a:spcPts val="1200"/>
              </a:spcAft>
              <a:buNone/>
              <a:tabLst>
                <a:tab pos="457200" algn="l"/>
              </a:tabLst>
            </a:pPr>
            <a:endParaRPr lang="en-US" sz="1600" dirty="0">
              <a:solidFill>
                <a:srgbClr val="404040"/>
              </a:solidFill>
              <a:latin typeface="Franklin Gothic Book" panose="020B0503020102020204" pitchFamily="34" charset="0"/>
            </a:endParaRPr>
          </a:p>
          <a:p>
            <a:pPr marL="406400" indent="-406400">
              <a:spcBef>
                <a:spcPts val="600"/>
              </a:spcBef>
              <a:spcAft>
                <a:spcPts val="1200"/>
              </a:spcAft>
              <a:buFont typeface="Franklin Gothic Book" panose="020B0503020102020204" pitchFamily="34" charset="0"/>
              <a:buChar char="►"/>
              <a:tabLst>
                <a:tab pos="457200" algn="l"/>
              </a:tabLst>
            </a:pPr>
            <a:endParaRPr lang="en-US" sz="1600" dirty="0">
              <a:solidFill>
                <a:srgbClr val="404040"/>
              </a:solidFill>
              <a:latin typeface="Franklin Gothic Book" panose="020B0503020102020204" pitchFamily="34" charset="0"/>
            </a:endParaRPr>
          </a:p>
        </p:txBody>
      </p:sp>
      <p:sp>
        <p:nvSpPr>
          <p:cNvPr id="3" name="Title 2"/>
          <p:cNvSpPr>
            <a:spLocks noGrp="1"/>
          </p:cNvSpPr>
          <p:nvPr>
            <p:ph type="ctrTitle"/>
          </p:nvPr>
        </p:nvSpPr>
        <p:spPr>
          <a:xfrm>
            <a:off x="839" y="-10132"/>
            <a:ext cx="9144000" cy="720080"/>
          </a:xfrm>
        </p:spPr>
        <p:txBody>
          <a:bodyPr lIns="457200" tIns="91440"/>
          <a:lstStyle/>
          <a:p>
            <a:pPr lvl="3" algn="l"/>
            <a:r>
              <a:rPr lang="ka-GE" sz="2800" b="1" dirty="0">
                <a:solidFill>
                  <a:srgbClr val="508927"/>
                </a:solidFill>
                <a:latin typeface="Franklin Gothic Demi Cond" panose="020B0706030402020204" pitchFamily="34" charset="0"/>
                <a:ea typeface="+mn-ea"/>
                <a:cs typeface="Arial" charset="0"/>
              </a:rPr>
              <a:t>2. სამთომოპოვებითი მრეწველობა და კარიერების დამუშავება; ძირითადი ლითონების წარმოება</a:t>
            </a:r>
            <a:r>
              <a:rPr lang="ka-GE" sz="2800" dirty="0">
                <a:solidFill>
                  <a:srgbClr val="508927"/>
                </a:solidFill>
                <a:latin typeface="Franklin Gothic Demi Cond" panose="020B0706030402020204" pitchFamily="34" charset="0"/>
                <a:ea typeface="+mn-ea"/>
                <a:cs typeface="Arial" charset="0"/>
              </a:rPr>
              <a:t> </a:t>
            </a:r>
          </a:p>
        </p:txBody>
      </p:sp>
      <p:sp>
        <p:nvSpPr>
          <p:cNvPr id="5" name="Content Placeholder 1"/>
          <p:cNvSpPr txBox="1">
            <a:spLocks/>
          </p:cNvSpPr>
          <p:nvPr/>
        </p:nvSpPr>
        <p:spPr>
          <a:xfrm>
            <a:off x="404084" y="4663734"/>
            <a:ext cx="8637716" cy="2088232"/>
          </a:xfrm>
          <a:prstGeom prst="rect">
            <a:avLst/>
          </a:prstGeom>
          <a:ln>
            <a:solidFill>
              <a:srgbClr val="7F7F7F"/>
            </a:solidFill>
          </a:ln>
        </p:spPr>
        <p:txBody>
          <a:bodyPr/>
          <a:lstStyle>
            <a:lvl1pPr marL="278598" indent="-278598" algn="l" rtl="0" fontAlgn="base">
              <a:spcBef>
                <a:spcPts val="1200"/>
              </a:spcBef>
              <a:spcAft>
                <a:spcPts val="600"/>
              </a:spcAft>
              <a:buFont typeface="Arial" charset="0"/>
              <a:buChar char="•"/>
              <a:defRPr sz="2600" kern="1200">
                <a:solidFill>
                  <a:schemeClr val="tx1"/>
                </a:solidFill>
                <a:latin typeface="Franklin Gothic Demi" panose="020B0703020102020204" pitchFamily="34" charset="0"/>
                <a:ea typeface="+mn-ea"/>
                <a:cs typeface="+mn-cs"/>
              </a:defRPr>
            </a:lvl1pPr>
            <a:lvl2pPr marL="603629" indent="-232165" algn="l" rtl="0" fontAlgn="base">
              <a:spcBef>
                <a:spcPct val="20000"/>
              </a:spcBef>
              <a:spcAft>
                <a:spcPct val="0"/>
              </a:spcAft>
              <a:buFont typeface="Arial" charset="0"/>
              <a:buChar char="–"/>
              <a:defRPr sz="2275" kern="1200">
                <a:solidFill>
                  <a:schemeClr val="tx1"/>
                </a:solidFill>
                <a:latin typeface="Franklin Gothic Book" panose="020B0503020102020204" pitchFamily="34" charset="0"/>
                <a:ea typeface="+mn-ea"/>
                <a:cs typeface="+mn-cs"/>
              </a:defRPr>
            </a:lvl2pPr>
            <a:lvl3pPr marL="928659" indent="-185732" algn="l" rtl="0" fontAlgn="base">
              <a:spcBef>
                <a:spcPct val="20000"/>
              </a:spcBef>
              <a:spcAft>
                <a:spcPct val="0"/>
              </a:spcAft>
              <a:buFont typeface="Arial" charset="0"/>
              <a:buChar char="•"/>
              <a:defRPr sz="1950" kern="1200">
                <a:solidFill>
                  <a:schemeClr val="tx1"/>
                </a:solidFill>
                <a:latin typeface="Franklin Gothic Book" panose="020B0503020102020204" pitchFamily="34" charset="0"/>
                <a:ea typeface="+mn-ea"/>
                <a:cs typeface="+mn-cs"/>
              </a:defRPr>
            </a:lvl3pPr>
            <a:lvl4pPr marL="1300123"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4pPr>
            <a:lvl5pPr marL="1671586"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5pPr>
            <a:lvl6pPr marL="204305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13"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77"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4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pPr marL="0" indent="0">
              <a:spcBef>
                <a:spcPts val="600"/>
              </a:spcBef>
              <a:buNone/>
            </a:pPr>
            <a:r>
              <a:rPr lang="ka-GE" sz="1600" b="1" u="sng" dirty="0">
                <a:solidFill>
                  <a:srgbClr val="404040"/>
                </a:solidFill>
                <a:latin typeface="Franklin Gothic Book" panose="020B0503020102020204" pitchFamily="34" charset="0"/>
              </a:rPr>
              <a:t>სამთომოპოვებით მრეწველობაში არსებული ხარვეზები:</a:t>
            </a:r>
          </a:p>
          <a:p>
            <a:pPr algn="just">
              <a:spcBef>
                <a:spcPts val="600"/>
              </a:spcBef>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კოდექსი სამთომოპოვებითი მრეწველობის ნარჩენებს არ არეგულირებს. სამთო მოპოვების ნარჩენები გარკვეულწილად „წიაღის შესახებ“ კანონით რეგულირდება. თუმცა, ეს კანონი ასოცირების შეთანხმების მოთხოვნებთან შესაბამისობაში არ არის.</a:t>
            </a:r>
          </a:p>
          <a:p>
            <a:pPr algn="just">
              <a:spcBef>
                <a:spcPts val="600"/>
              </a:spcBef>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კუდების გადამუშავებისა და აღდგენის მეთოდები საქართველოში ძალიან მცირედაა წარმოდგენილი, რადგანაც ამის ფინანსური წახალისება არ ხდება და თანამედროვე ტექნოლოგიებზე წვდომა შეზღუდულია.</a:t>
            </a:r>
          </a:p>
          <a:p>
            <a:pPr marL="406400" indent="-406400">
              <a:spcBef>
                <a:spcPts val="600"/>
              </a:spcBef>
              <a:buFont typeface="Franklin Gothic Book" panose="020B0503020102020204" pitchFamily="34" charset="0"/>
              <a:buChar char="►"/>
              <a:tabLst>
                <a:tab pos="457200" algn="l"/>
              </a:tabLst>
            </a:pPr>
            <a:endParaRPr lang="en-US" sz="1600" dirty="0">
              <a:solidFill>
                <a:srgbClr val="404040"/>
              </a:solidFill>
              <a:latin typeface="Franklin Gothic Book" panose="020B05030201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21999354"/>
              </p:ext>
            </p:extLst>
          </p:nvPr>
        </p:nvGraphicFramePr>
        <p:xfrm>
          <a:off x="435040" y="2830181"/>
          <a:ext cx="8616113" cy="1682496"/>
        </p:xfrm>
        <a:graphic>
          <a:graphicData uri="http://schemas.openxmlformats.org/drawingml/2006/table">
            <a:tbl>
              <a:tblPr firstRow="1" firstCol="1" bandRow="1">
                <a:tableStyleId>{5C22544A-7EE6-4342-B048-85BDC9FD1C3A}</a:tableStyleId>
              </a:tblPr>
              <a:tblGrid>
                <a:gridCol w="5136468">
                  <a:extLst>
                    <a:ext uri="{9D8B030D-6E8A-4147-A177-3AD203B41FA5}">
                      <a16:colId xmlns:a16="http://schemas.microsoft.com/office/drawing/2014/main" val="20000"/>
                    </a:ext>
                  </a:extLst>
                </a:gridCol>
                <a:gridCol w="3479645">
                  <a:extLst>
                    <a:ext uri="{9D8B030D-6E8A-4147-A177-3AD203B41FA5}">
                      <a16:colId xmlns:a16="http://schemas.microsoft.com/office/drawing/2014/main" val="20001"/>
                    </a:ext>
                  </a:extLst>
                </a:gridCol>
              </a:tblGrid>
              <a:tr h="0">
                <a:tc>
                  <a:txBody>
                    <a:bodyPr/>
                    <a:lstStyle/>
                    <a:p>
                      <a:pPr marL="0" marR="0" algn="just">
                        <a:lnSpc>
                          <a:spcPct val="115000"/>
                        </a:lnSpc>
                        <a:spcBef>
                          <a:spcPts val="200"/>
                        </a:spcBef>
                        <a:spcAft>
                          <a:spcPts val="200"/>
                        </a:spcAft>
                      </a:pPr>
                      <a:r>
                        <a:rPr lang="ka-GE" sz="1600" dirty="0">
                          <a:latin typeface="Franklin Gothic Book" panose="020B0503020102020204" pitchFamily="34" charset="0"/>
                        </a:rPr>
                        <a:t>ნარჩენების აღწერა</a:t>
                      </a:r>
                    </a:p>
                  </a:txBody>
                  <a:tcPr marL="68580" marR="68580" marT="0" marB="0" anchor="ctr"/>
                </a:tc>
                <a:tc>
                  <a:txBody>
                    <a:bodyPr/>
                    <a:lstStyle/>
                    <a:p>
                      <a:pPr marL="0" marR="0" algn="ctr">
                        <a:lnSpc>
                          <a:spcPct val="115000"/>
                        </a:lnSpc>
                        <a:spcBef>
                          <a:spcPts val="200"/>
                        </a:spcBef>
                        <a:spcAft>
                          <a:spcPts val="200"/>
                        </a:spcAft>
                      </a:pPr>
                      <a:r>
                        <a:rPr lang="ka-GE" sz="1600">
                          <a:latin typeface="Franklin Gothic Book" panose="020B0503020102020204" pitchFamily="34" charset="0"/>
                        </a:rPr>
                        <a:t>სულ ნარჩენები, ტონა</a:t>
                      </a:r>
                    </a:p>
                  </a:txBody>
                  <a:tcPr marL="68580" marR="68580" marT="0" marB="0" anchor="ctr"/>
                </a:tc>
                <a:extLst>
                  <a:ext uri="{0D108BD9-81ED-4DB2-BD59-A6C34878D82A}">
                    <a16:rowId xmlns:a16="http://schemas.microsoft.com/office/drawing/2014/main" val="10000"/>
                  </a:ext>
                </a:extLst>
              </a:tr>
              <a:tr h="0">
                <a:tc>
                  <a:txBody>
                    <a:bodyPr/>
                    <a:lstStyle/>
                    <a:p>
                      <a:pPr marL="0" marR="0" algn="l">
                        <a:lnSpc>
                          <a:spcPct val="115000"/>
                        </a:lnSpc>
                        <a:spcBef>
                          <a:spcPts val="200"/>
                        </a:spcBef>
                        <a:spcAft>
                          <a:spcPts val="200"/>
                        </a:spcAft>
                      </a:pPr>
                      <a:r>
                        <a:rPr lang="ka-GE" sz="1600" dirty="0">
                          <a:latin typeface="Franklin Gothic Book" panose="020B0503020102020204" pitchFamily="34" charset="0"/>
                        </a:rPr>
                        <a:t>ქვანახშირის მადნის კუდები</a:t>
                      </a:r>
                    </a:p>
                  </a:txBody>
                  <a:tcPr marL="68580" marR="68580" marT="0" marB="0" anchor="ctr"/>
                </a:tc>
                <a:tc>
                  <a:txBody>
                    <a:bodyPr/>
                    <a:lstStyle/>
                    <a:p>
                      <a:pPr marL="0" marR="0" algn="ctr">
                        <a:lnSpc>
                          <a:spcPct val="115000"/>
                        </a:lnSpc>
                        <a:spcBef>
                          <a:spcPts val="200"/>
                        </a:spcBef>
                        <a:spcAft>
                          <a:spcPts val="200"/>
                        </a:spcAft>
                      </a:pPr>
                      <a:r>
                        <a:rPr lang="ka-GE" sz="1600">
                          <a:latin typeface="Franklin Gothic Book" panose="020B0503020102020204" pitchFamily="34" charset="0"/>
                        </a:rPr>
                        <a:t>49,076</a:t>
                      </a:r>
                    </a:p>
                  </a:txBody>
                  <a:tcPr marL="68580" marR="68580" marT="0" marB="0" anchor="ctr"/>
                </a:tc>
                <a:extLst>
                  <a:ext uri="{0D108BD9-81ED-4DB2-BD59-A6C34878D82A}">
                    <a16:rowId xmlns:a16="http://schemas.microsoft.com/office/drawing/2014/main" val="10001"/>
                  </a:ext>
                </a:extLst>
              </a:tr>
              <a:tr h="0">
                <a:tc>
                  <a:txBody>
                    <a:bodyPr/>
                    <a:lstStyle/>
                    <a:p>
                      <a:pPr marL="0" marR="0" algn="l">
                        <a:lnSpc>
                          <a:spcPct val="115000"/>
                        </a:lnSpc>
                        <a:spcBef>
                          <a:spcPts val="200"/>
                        </a:spcBef>
                        <a:spcAft>
                          <a:spcPts val="200"/>
                        </a:spcAft>
                      </a:pPr>
                      <a:r>
                        <a:rPr lang="ka-GE" sz="1600" dirty="0">
                          <a:latin typeface="Franklin Gothic Book" panose="020B0503020102020204" pitchFamily="34" charset="0"/>
                        </a:rPr>
                        <a:t>მანგანუმის კუდები</a:t>
                      </a:r>
                    </a:p>
                  </a:txBody>
                  <a:tcPr marL="68580" marR="68580" marT="0" marB="0" anchor="ctr"/>
                </a:tc>
                <a:tc>
                  <a:txBody>
                    <a:bodyPr/>
                    <a:lstStyle/>
                    <a:p>
                      <a:pPr marL="0" marR="0" algn="ctr">
                        <a:lnSpc>
                          <a:spcPct val="115000"/>
                        </a:lnSpc>
                        <a:spcBef>
                          <a:spcPts val="200"/>
                        </a:spcBef>
                        <a:spcAft>
                          <a:spcPts val="200"/>
                        </a:spcAft>
                      </a:pPr>
                      <a:r>
                        <a:rPr lang="ka-GE" sz="1600">
                          <a:latin typeface="Franklin Gothic Book" panose="020B0503020102020204" pitchFamily="34" charset="0"/>
                        </a:rPr>
                        <a:t>1,349,000</a:t>
                      </a:r>
                    </a:p>
                  </a:txBody>
                  <a:tcPr marL="68580" marR="68580" marT="0" marB="0" anchor="ctr"/>
                </a:tc>
                <a:extLst>
                  <a:ext uri="{0D108BD9-81ED-4DB2-BD59-A6C34878D82A}">
                    <a16:rowId xmlns:a16="http://schemas.microsoft.com/office/drawing/2014/main" val="10002"/>
                  </a:ext>
                </a:extLst>
              </a:tr>
              <a:tr h="0">
                <a:tc>
                  <a:txBody>
                    <a:bodyPr/>
                    <a:lstStyle/>
                    <a:p>
                      <a:pPr marL="0" marR="0" algn="l">
                        <a:lnSpc>
                          <a:spcPct val="115000"/>
                        </a:lnSpc>
                        <a:spcBef>
                          <a:spcPts val="200"/>
                        </a:spcBef>
                        <a:spcAft>
                          <a:spcPts val="200"/>
                        </a:spcAft>
                      </a:pPr>
                      <a:r>
                        <a:rPr lang="ka-GE" sz="1600">
                          <a:latin typeface="Franklin Gothic Book" panose="020B0503020102020204" pitchFamily="34" charset="0"/>
                        </a:rPr>
                        <a:t>ძვირფასი ლითონების (ოქრო და ვერცხლი) მადნის კუდები</a:t>
                      </a:r>
                    </a:p>
                  </a:txBody>
                  <a:tcPr marL="68580" marR="68580" marT="0" marB="0" anchor="ctr"/>
                </a:tc>
                <a:tc>
                  <a:txBody>
                    <a:bodyPr/>
                    <a:lstStyle/>
                    <a:p>
                      <a:pPr marL="0" marR="0" algn="ctr">
                        <a:lnSpc>
                          <a:spcPct val="115000"/>
                        </a:lnSpc>
                        <a:spcBef>
                          <a:spcPts val="200"/>
                        </a:spcBef>
                        <a:spcAft>
                          <a:spcPts val="200"/>
                        </a:spcAft>
                      </a:pPr>
                      <a:r>
                        <a:rPr lang="ka-GE" sz="1600">
                          <a:latin typeface="Franklin Gothic Book" panose="020B0503020102020204" pitchFamily="34" charset="0"/>
                        </a:rPr>
                        <a:t>4,362,570</a:t>
                      </a:r>
                    </a:p>
                  </a:txBody>
                  <a:tcPr marL="68580" marR="68580" marT="0" marB="0" anchor="ctr"/>
                </a:tc>
                <a:extLst>
                  <a:ext uri="{0D108BD9-81ED-4DB2-BD59-A6C34878D82A}">
                    <a16:rowId xmlns:a16="http://schemas.microsoft.com/office/drawing/2014/main" val="10003"/>
                  </a:ext>
                </a:extLst>
              </a:tr>
              <a:tr h="0">
                <a:tc>
                  <a:txBody>
                    <a:bodyPr/>
                    <a:lstStyle/>
                    <a:p>
                      <a:pPr marL="0" marR="0" algn="l">
                        <a:lnSpc>
                          <a:spcPct val="115000"/>
                        </a:lnSpc>
                        <a:spcBef>
                          <a:spcPts val="200"/>
                        </a:spcBef>
                        <a:spcAft>
                          <a:spcPts val="200"/>
                        </a:spcAft>
                      </a:pPr>
                      <a:r>
                        <a:rPr lang="ka-GE" sz="1600">
                          <a:latin typeface="Franklin Gothic Book" panose="020B0503020102020204" pitchFamily="34" charset="0"/>
                        </a:rPr>
                        <a:t>სპილენძის მადნის კუდები</a:t>
                      </a:r>
                    </a:p>
                  </a:txBody>
                  <a:tcPr marL="68580" marR="68580" marT="0" marB="0" anchor="ctr"/>
                </a:tc>
                <a:tc>
                  <a:txBody>
                    <a:bodyPr/>
                    <a:lstStyle/>
                    <a:p>
                      <a:pPr marL="0" marR="0" algn="ctr">
                        <a:lnSpc>
                          <a:spcPct val="115000"/>
                        </a:lnSpc>
                        <a:spcBef>
                          <a:spcPts val="200"/>
                        </a:spcBef>
                        <a:spcAft>
                          <a:spcPts val="200"/>
                        </a:spcAft>
                      </a:pPr>
                      <a:r>
                        <a:rPr lang="ka-GE" sz="1600" dirty="0">
                          <a:latin typeface="Franklin Gothic Book" panose="020B0503020102020204" pitchFamily="34" charset="0"/>
                        </a:rPr>
                        <a:t>3,818,601</a:t>
                      </a: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83877528"/>
      </p:ext>
    </p:extLst>
  </p:cSld>
  <p:clrMapOvr>
    <a:masterClrMapping/>
  </p:clrMapOvr>
  <p:transition spd="med">
    <p:spli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1561" y="1196752"/>
            <a:ext cx="8640960" cy="3168352"/>
          </a:xfrm>
          <a:ln>
            <a:solidFill>
              <a:srgbClr val="7F7F7F"/>
            </a:solidFill>
          </a:ln>
        </p:spPr>
        <p:txBody>
          <a:bodyPr/>
          <a:lstStyle/>
          <a:p>
            <a:pPr marL="0" indent="0">
              <a:spcBef>
                <a:spcPts val="600"/>
              </a:spcBef>
              <a:buNone/>
              <a:tabLst>
                <a:tab pos="457200" algn="l"/>
              </a:tabLst>
            </a:pPr>
            <a:r>
              <a:rPr lang="ka-GE" sz="1800" b="1" dirty="0">
                <a:solidFill>
                  <a:srgbClr val="404040"/>
                </a:solidFill>
                <a:latin typeface="Franklin Gothic Book" panose="020B0503020102020204" pitchFamily="34" charset="0"/>
              </a:rPr>
              <a:t>ძირითადი ლითონების წარმოების დარგში არსებული მდგომარეობა:</a:t>
            </a:r>
          </a:p>
          <a:p>
            <a:pPr>
              <a:buFont typeface="Wingdings" panose="05000000000000000000" pitchFamily="2" charset="2"/>
              <a:buChar char="§"/>
            </a:pPr>
            <a:r>
              <a:rPr lang="ka-GE" sz="1800" dirty="0">
                <a:solidFill>
                  <a:srgbClr val="404040"/>
                </a:solidFill>
                <a:latin typeface="Franklin Gothic Book" panose="020B0503020102020204" pitchFamily="34" charset="0"/>
              </a:rPr>
              <a:t>ზესტაფონის ფეროშენადნობთა ქარხნის წლიური გამოშვება 220 000 ტონა ფეროშენადნობია. ფეროშენადნობების ამ მოცულობით წარმოების დროს იმავე რაოდენობის კუდების წარმოქმნაა შესაძლებელი - გამოსავლიანობა ნედლეულის (კონცენტრატის) სისუფთავეზეა დამოკიდებული. </a:t>
            </a:r>
          </a:p>
          <a:p>
            <a:pPr>
              <a:buFont typeface="Wingdings" panose="05000000000000000000" pitchFamily="2" charset="2"/>
              <a:buChar char="§"/>
            </a:pPr>
            <a:r>
              <a:rPr lang="ka-GE" sz="1800" dirty="0">
                <a:solidFill>
                  <a:srgbClr val="404040"/>
                </a:solidFill>
                <a:latin typeface="Franklin Gothic Book" panose="020B0503020102020204" pitchFamily="34" charset="0"/>
              </a:rPr>
              <a:t>ფოლადისა და რკინის ნაწარმს აწარმოებს 2 კომპანია - „რუსთავის ფოლადი“ და „ჯეოსთილი“. 2020 წელს სს „რუსთავის ფოლადმა“ და შპს „</a:t>
            </a:r>
            <a:r>
              <a:rPr lang="ka-GE" sz="1800" dirty="0" err="1">
                <a:solidFill>
                  <a:srgbClr val="404040"/>
                </a:solidFill>
                <a:latin typeface="Franklin Gothic Book" panose="020B0503020102020204" pitchFamily="34" charset="0"/>
              </a:rPr>
              <a:t>ჯეოსთილმა</a:t>
            </a:r>
            <a:r>
              <a:rPr lang="ka-GE" sz="1800" dirty="0">
                <a:solidFill>
                  <a:srgbClr val="404040"/>
                </a:solidFill>
                <a:latin typeface="Franklin Gothic Book" panose="020B0503020102020204" pitchFamily="34" charset="0"/>
              </a:rPr>
              <a:t>“ ერთად 363 000 ტონა ფოლადი გამოუშვეს. 363 000 ტონა ამ პროდუქტის გამოშვებისას შესაძლებელია დაახლოებით 40 300 ტონა კუდები წარმოიქმნას.</a:t>
            </a:r>
          </a:p>
          <a:p>
            <a:pPr>
              <a:spcBef>
                <a:spcPts val="0"/>
              </a:spcBef>
              <a:spcAft>
                <a:spcPts val="0"/>
              </a:spcAft>
              <a:buFont typeface="Wingdings" panose="05000000000000000000" pitchFamily="2" charset="2"/>
              <a:buChar char="§"/>
              <a:tabLst>
                <a:tab pos="457200" algn="l"/>
              </a:tabLst>
            </a:pPr>
            <a:endParaRPr lang="en-US" sz="1800" dirty="0">
              <a:solidFill>
                <a:srgbClr val="404040"/>
              </a:solidFill>
              <a:latin typeface="Franklin Gothic Book" panose="020B0503020102020204" pitchFamily="34" charset="0"/>
            </a:endParaRPr>
          </a:p>
          <a:p>
            <a:pPr marL="0" indent="0">
              <a:spcBef>
                <a:spcPts val="0"/>
              </a:spcBef>
              <a:spcAft>
                <a:spcPts val="0"/>
              </a:spcAft>
              <a:buNone/>
              <a:tabLst>
                <a:tab pos="457200" algn="l"/>
              </a:tabLst>
            </a:pPr>
            <a:endParaRPr lang="en-US" sz="1800" dirty="0">
              <a:solidFill>
                <a:srgbClr val="404040"/>
              </a:solidFill>
              <a:latin typeface="Franklin Gothic Book" panose="020B0503020102020204" pitchFamily="34" charset="0"/>
            </a:endParaRPr>
          </a:p>
          <a:p>
            <a:pPr marL="406400" indent="-406400">
              <a:spcBef>
                <a:spcPts val="600"/>
              </a:spcBef>
              <a:buFont typeface="Franklin Gothic Book" panose="020B0503020102020204" pitchFamily="34" charset="0"/>
              <a:buChar char="►"/>
              <a:tabLst>
                <a:tab pos="457200" algn="l"/>
              </a:tabLst>
            </a:pPr>
            <a:endParaRPr lang="en-US" sz="1800" dirty="0">
              <a:solidFill>
                <a:srgbClr val="404040"/>
              </a:solidFill>
              <a:latin typeface="Franklin Gothic Book" panose="020B0503020102020204" pitchFamily="34" charset="0"/>
            </a:endParaRPr>
          </a:p>
        </p:txBody>
      </p:sp>
      <p:sp>
        <p:nvSpPr>
          <p:cNvPr id="3" name="Title 2"/>
          <p:cNvSpPr>
            <a:spLocks noGrp="1"/>
          </p:cNvSpPr>
          <p:nvPr>
            <p:ph type="ctrTitle"/>
          </p:nvPr>
        </p:nvSpPr>
        <p:spPr>
          <a:xfrm>
            <a:off x="0" y="0"/>
            <a:ext cx="9144000" cy="720080"/>
          </a:xfrm>
        </p:spPr>
        <p:txBody>
          <a:bodyPr lIns="457200" tIns="91440"/>
          <a:lstStyle/>
          <a:p>
            <a:pPr lvl="3" algn="l"/>
            <a:r>
              <a:rPr lang="ka-GE" sz="2800" b="1" dirty="0">
                <a:solidFill>
                  <a:srgbClr val="508927"/>
                </a:solidFill>
                <a:latin typeface="Franklin Gothic Demi Cond" panose="020B0706030402020204" pitchFamily="34" charset="0"/>
              </a:rPr>
              <a:t>2. სამთომოპოვებითი მრეწველობა და კარიერების დამუშავება; ძირითადი ლითონების წარმოება </a:t>
            </a:r>
          </a:p>
        </p:txBody>
      </p:sp>
      <p:sp>
        <p:nvSpPr>
          <p:cNvPr id="5" name="Content Placeholder 1"/>
          <p:cNvSpPr txBox="1">
            <a:spLocks/>
          </p:cNvSpPr>
          <p:nvPr/>
        </p:nvSpPr>
        <p:spPr>
          <a:xfrm>
            <a:off x="351561" y="4581128"/>
            <a:ext cx="8640960" cy="2132856"/>
          </a:xfrm>
          <a:prstGeom prst="rect">
            <a:avLst/>
          </a:prstGeom>
          <a:ln>
            <a:solidFill>
              <a:srgbClr val="7F7F7F"/>
            </a:solidFill>
          </a:ln>
        </p:spPr>
        <p:txBody>
          <a:bodyPr/>
          <a:lstStyle>
            <a:lvl1pPr marL="278598" indent="-278598" algn="l" rtl="0" fontAlgn="base">
              <a:spcBef>
                <a:spcPts val="1200"/>
              </a:spcBef>
              <a:spcAft>
                <a:spcPts val="600"/>
              </a:spcAft>
              <a:buFont typeface="Arial" charset="0"/>
              <a:buChar char="•"/>
              <a:defRPr sz="2600" kern="1200">
                <a:solidFill>
                  <a:schemeClr val="tx1"/>
                </a:solidFill>
                <a:latin typeface="Franklin Gothic Demi" panose="020B0703020102020204" pitchFamily="34" charset="0"/>
                <a:ea typeface="+mn-ea"/>
                <a:cs typeface="+mn-cs"/>
              </a:defRPr>
            </a:lvl1pPr>
            <a:lvl2pPr marL="603629" indent="-232165" algn="l" rtl="0" fontAlgn="base">
              <a:spcBef>
                <a:spcPct val="20000"/>
              </a:spcBef>
              <a:spcAft>
                <a:spcPct val="0"/>
              </a:spcAft>
              <a:buFont typeface="Arial" charset="0"/>
              <a:buChar char="–"/>
              <a:defRPr sz="2275" kern="1200">
                <a:solidFill>
                  <a:schemeClr val="tx1"/>
                </a:solidFill>
                <a:latin typeface="Franklin Gothic Book" panose="020B0503020102020204" pitchFamily="34" charset="0"/>
                <a:ea typeface="+mn-ea"/>
                <a:cs typeface="+mn-cs"/>
              </a:defRPr>
            </a:lvl2pPr>
            <a:lvl3pPr marL="928659" indent="-185732" algn="l" rtl="0" fontAlgn="base">
              <a:spcBef>
                <a:spcPct val="20000"/>
              </a:spcBef>
              <a:spcAft>
                <a:spcPct val="0"/>
              </a:spcAft>
              <a:buFont typeface="Arial" charset="0"/>
              <a:buChar char="•"/>
              <a:defRPr sz="1950" kern="1200">
                <a:solidFill>
                  <a:schemeClr val="tx1"/>
                </a:solidFill>
                <a:latin typeface="Franklin Gothic Book" panose="020B0503020102020204" pitchFamily="34" charset="0"/>
                <a:ea typeface="+mn-ea"/>
                <a:cs typeface="+mn-cs"/>
              </a:defRPr>
            </a:lvl3pPr>
            <a:lvl4pPr marL="1300123"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4pPr>
            <a:lvl5pPr marL="1671586"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5pPr>
            <a:lvl6pPr marL="204305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13"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77"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4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pPr marL="0" indent="0">
              <a:spcBef>
                <a:spcPts val="600"/>
              </a:spcBef>
              <a:buNone/>
            </a:pPr>
            <a:r>
              <a:rPr lang="ka-GE" sz="1800" b="1" dirty="0">
                <a:solidFill>
                  <a:srgbClr val="404040"/>
                </a:solidFill>
                <a:latin typeface="Franklin Gothic Book" panose="020B0503020102020204" pitchFamily="34" charset="0"/>
              </a:rPr>
              <a:t>სამთომოპოვებით მრეწველობაში არსებული ხარვეზები:</a:t>
            </a:r>
          </a:p>
          <a:p>
            <a:pPr algn="just">
              <a:spcBef>
                <a:spcPts val="600"/>
              </a:spcBef>
              <a:buFont typeface="Wingdings" panose="05000000000000000000" pitchFamily="2" charset="2"/>
              <a:buChar char="§"/>
              <a:tabLst>
                <a:tab pos="457200" algn="l"/>
              </a:tabLst>
            </a:pPr>
            <a:r>
              <a:rPr lang="ka-GE" sz="1800" dirty="0">
                <a:solidFill>
                  <a:srgbClr val="404040"/>
                </a:solidFill>
                <a:latin typeface="Franklin Gothic Book" panose="020B0503020102020204" pitchFamily="34" charset="0"/>
              </a:rPr>
              <a:t>კოდექსი სამთო მოპოვების კუდებს და ძირითადი ლითონების წარმოების ნარჩენებს არ არეგულირებს. </a:t>
            </a:r>
          </a:p>
          <a:p>
            <a:pPr algn="just">
              <a:spcBef>
                <a:spcPts val="600"/>
              </a:spcBef>
              <a:buFont typeface="Wingdings" panose="05000000000000000000" pitchFamily="2" charset="2"/>
              <a:buChar char="§"/>
              <a:tabLst>
                <a:tab pos="457200" algn="l"/>
              </a:tabLst>
            </a:pPr>
            <a:r>
              <a:rPr lang="ka-GE" sz="1800" dirty="0">
                <a:solidFill>
                  <a:srgbClr val="404040"/>
                </a:solidFill>
                <a:latin typeface="Franklin Gothic Book" panose="020B0503020102020204" pitchFamily="34" charset="0"/>
              </a:rPr>
              <a:t>კუდების გადამუშავებისა და აღდგენის მეთოდები საქართველოში ძალიან მცირედაა წარმოდგენილი, რადგანაც ამის ფინანსური წახალისება არ ხდება და თანამედროვე ტექნოლოგიებზე წვდომა შეზღუდულია.</a:t>
            </a:r>
          </a:p>
          <a:p>
            <a:pPr marL="0" indent="0">
              <a:spcBef>
                <a:spcPts val="600"/>
              </a:spcBef>
              <a:buFont typeface="Arial" charset="0"/>
              <a:buNone/>
              <a:tabLst>
                <a:tab pos="457200" algn="l"/>
              </a:tabLst>
            </a:pPr>
            <a:endParaRPr lang="en-US" sz="1800" b="1" dirty="0">
              <a:solidFill>
                <a:srgbClr val="404040"/>
              </a:solidFill>
              <a:latin typeface="Franklin Gothic Book" panose="020B0503020102020204" pitchFamily="34" charset="0"/>
            </a:endParaRPr>
          </a:p>
          <a:p>
            <a:pPr marL="406400" indent="-406400">
              <a:spcBef>
                <a:spcPts val="600"/>
              </a:spcBef>
              <a:buFont typeface="Franklin Gothic Book" panose="020B0503020102020204" pitchFamily="34" charset="0"/>
              <a:buChar char="►"/>
              <a:tabLst>
                <a:tab pos="457200" algn="l"/>
              </a:tabLst>
            </a:pPr>
            <a:endParaRPr lang="en-US" sz="1800" dirty="0">
              <a:solidFill>
                <a:srgbClr val="404040"/>
              </a:solidFill>
              <a:latin typeface="Franklin Gothic Book" panose="020B0503020102020204" pitchFamily="34" charset="0"/>
            </a:endParaRPr>
          </a:p>
        </p:txBody>
      </p:sp>
    </p:spTree>
    <p:extLst>
      <p:ext uri="{BB962C8B-B14F-4D97-AF65-F5344CB8AC3E}">
        <p14:creationId xmlns:p14="http://schemas.microsoft.com/office/powerpoint/2010/main" val="1611330424"/>
      </p:ext>
    </p:extLst>
  </p:cSld>
  <p:clrMapOvr>
    <a:masterClrMapping/>
  </p:clrMapOvr>
  <p:transition spd="med">
    <p:spli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8930" y="1232402"/>
            <a:ext cx="8485484" cy="3697869"/>
          </a:xfrm>
        </p:spPr>
        <p:txBody>
          <a:bodyPr/>
          <a:lstStyle/>
          <a:p>
            <a:pPr marL="0" indent="0">
              <a:spcBef>
                <a:spcPts val="600"/>
              </a:spcBef>
              <a:spcAft>
                <a:spcPts val="1200"/>
              </a:spcAft>
              <a:buNone/>
            </a:pPr>
            <a:r>
              <a:rPr lang="ka-GE" sz="2000" b="1" dirty="0">
                <a:latin typeface="Franklin Gothic Book" panose="020B0503020102020204" pitchFamily="34" charset="0"/>
              </a:rPr>
              <a:t>პრიორიტეტული ინსტრუმენტები:</a:t>
            </a:r>
          </a:p>
          <a:p>
            <a:pPr marL="398463" lvl="1" indent="-398463">
              <a:spcBef>
                <a:spcPts val="600"/>
              </a:spcBef>
              <a:spcAft>
                <a:spcPts val="1200"/>
              </a:spcAft>
              <a:buFont typeface="Franklin Gothic Book" panose="020B0503020102020204" pitchFamily="34" charset="0"/>
              <a:buChar char="►"/>
            </a:pPr>
            <a:r>
              <a:rPr lang="ka-GE" sz="1600" dirty="0"/>
              <a:t>ნარჩენების მართვის რეგულაციების შემდგომი დახვეწა:</a:t>
            </a:r>
          </a:p>
          <a:p>
            <a:pPr lvl="1">
              <a:spcBef>
                <a:spcPts val="600"/>
              </a:spcBef>
              <a:spcAft>
                <a:spcPts val="1200"/>
              </a:spcAft>
            </a:pPr>
            <a:r>
              <a:rPr lang="ka-GE" sz="1600" dirty="0"/>
              <a:t>სამთომოპოვებისა და ძირითადი ლითონების წარმოების ნარჩენების მართვის სტრატეგიის, მოქმედებათა გეგმისა და რეგლამენტების შემუშავება </a:t>
            </a:r>
          </a:p>
          <a:p>
            <a:pPr marL="398463" lvl="1" indent="-398463">
              <a:spcBef>
                <a:spcPts val="600"/>
              </a:spcBef>
              <a:spcAft>
                <a:spcPts val="1200"/>
              </a:spcAft>
              <a:buFont typeface="Franklin Gothic Book" panose="020B0503020102020204" pitchFamily="34" charset="0"/>
              <a:buChar char="►"/>
            </a:pPr>
            <a:r>
              <a:rPr lang="ka-GE" sz="1600" dirty="0"/>
              <a:t>ბიზნესებთან მუშაობა ცირკულარობაზე ცნობიერების ამაღლების მიზნით</a:t>
            </a:r>
          </a:p>
          <a:p>
            <a:pPr marL="398463" lvl="1" indent="-398463">
              <a:spcBef>
                <a:spcPts val="600"/>
              </a:spcBef>
              <a:spcAft>
                <a:spcPts val="1200"/>
              </a:spcAft>
              <a:buFont typeface="Franklin Gothic Book" panose="020B0503020102020204" pitchFamily="34" charset="0"/>
              <a:buChar char="►"/>
            </a:pPr>
            <a:r>
              <a:rPr lang="ka-GE" sz="1600" dirty="0"/>
              <a:t>მარეგულირებელი ჩარჩოს შექმნა, რომელიც ხელს შეუწყობს ცირკულარულ ეკონომიკას და მის სტიმულირებას მოახდენს</a:t>
            </a:r>
          </a:p>
          <a:p>
            <a:pPr marL="398463" lvl="1" indent="-398463">
              <a:spcBef>
                <a:spcPts val="600"/>
              </a:spcBef>
              <a:spcAft>
                <a:spcPts val="1200"/>
              </a:spcAft>
              <a:buFont typeface="Franklin Gothic Book" panose="020B0503020102020204" pitchFamily="34" charset="0"/>
              <a:buChar char="►"/>
            </a:pPr>
            <a:r>
              <a:rPr lang="ka-GE" sz="1600" dirty="0"/>
              <a:t>ტექნიკური სტანდარტებისა და ანგარიშვალდებულების სტანდარტების დანერგვა კომპანიების ცირკულარობის დონის შეფასების მიზნით; ეკომარკირების სქემების შემუშავება და დანერგვა</a:t>
            </a:r>
          </a:p>
          <a:p>
            <a:pPr marL="0" indent="0">
              <a:spcBef>
                <a:spcPts val="600"/>
              </a:spcBef>
              <a:spcAft>
                <a:spcPts val="1200"/>
              </a:spcAft>
              <a:buNone/>
            </a:pPr>
            <a:endParaRPr lang="en-US" sz="1100" b="1" dirty="0">
              <a:latin typeface="Franklin Gothic Book" panose="020B0503020102020204" pitchFamily="34" charset="0"/>
            </a:endParaRPr>
          </a:p>
          <a:p>
            <a:pPr marL="0" indent="0">
              <a:spcBef>
                <a:spcPts val="600"/>
              </a:spcBef>
              <a:spcAft>
                <a:spcPts val="1200"/>
              </a:spcAft>
              <a:buNone/>
            </a:pPr>
            <a:endParaRPr lang="en-US" sz="1800" b="1" dirty="0">
              <a:latin typeface="Franklin Gothic Book" panose="020B0503020102020204" pitchFamily="34" charset="0"/>
            </a:endParaRPr>
          </a:p>
          <a:p>
            <a:pPr>
              <a:spcBef>
                <a:spcPts val="600"/>
              </a:spcBef>
              <a:spcAft>
                <a:spcPts val="1200"/>
              </a:spcAft>
            </a:pPr>
            <a:endParaRPr lang="ru-RU" sz="2400" dirty="0"/>
          </a:p>
        </p:txBody>
      </p:sp>
      <p:sp>
        <p:nvSpPr>
          <p:cNvPr id="3" name="Title 2"/>
          <p:cNvSpPr>
            <a:spLocks noGrp="1"/>
          </p:cNvSpPr>
          <p:nvPr>
            <p:ph type="ctrTitle"/>
          </p:nvPr>
        </p:nvSpPr>
        <p:spPr>
          <a:xfrm>
            <a:off x="0" y="0"/>
            <a:ext cx="9144000" cy="908720"/>
          </a:xfrm>
        </p:spPr>
        <p:txBody>
          <a:bodyPr lIns="457200" tIns="182880"/>
          <a:lstStyle/>
          <a:p>
            <a:pPr algn="l"/>
            <a:r>
              <a:rPr lang="ka-GE" sz="2800" dirty="0">
                <a:solidFill>
                  <a:srgbClr val="508927"/>
                </a:solidFill>
              </a:rPr>
              <a:t>2. </a:t>
            </a:r>
            <a:r>
              <a:rPr lang="ka-GE" sz="2800" b="1" dirty="0">
                <a:solidFill>
                  <a:srgbClr val="508927"/>
                </a:solidFill>
              </a:rPr>
              <a:t>სამთომოპოვებითი მრეწველობა და კარიერების დამუშავება; ძირითადი ლითონების წარმოება</a:t>
            </a:r>
            <a:r>
              <a:rPr lang="ka-GE" sz="2800" dirty="0">
                <a:solidFill>
                  <a:srgbClr val="508927"/>
                </a:solidFill>
                <a:cs typeface="Arial" charset="0"/>
              </a:rPr>
              <a:t> </a:t>
            </a:r>
          </a:p>
        </p:txBody>
      </p:sp>
      <p:pic>
        <p:nvPicPr>
          <p:cNvPr id="3074" name="Picture 2" descr="mining-industry - ID Partner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92081" y="4859617"/>
            <a:ext cx="3835670" cy="1998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1997" y="5026745"/>
            <a:ext cx="4572000" cy="1569660"/>
          </a:xfrm>
          <a:prstGeom prst="rect">
            <a:avLst/>
          </a:prstGeom>
        </p:spPr>
        <p:txBody>
          <a:bodyPr>
            <a:spAutoFit/>
          </a:bodyPr>
          <a:lstStyle/>
          <a:p>
            <a:pPr marL="398463" lvl="1" indent="-398463">
              <a:spcBef>
                <a:spcPts val="600"/>
              </a:spcBef>
              <a:spcAft>
                <a:spcPts val="1200"/>
              </a:spcAft>
              <a:buFont typeface="Franklin Gothic Book" panose="020B0503020102020204" pitchFamily="34" charset="0"/>
              <a:buChar char="►"/>
            </a:pPr>
            <a:r>
              <a:rPr lang="ka-GE" sz="1600" dirty="0">
                <a:solidFill>
                  <a:srgbClr val="404040"/>
                </a:solidFill>
                <a:latin typeface="Franklin Gothic Book" panose="020B0503020102020204" pitchFamily="34" charset="0"/>
                <a:cs typeface="+mn-cs"/>
              </a:rPr>
              <a:t>ტექნოლოგიური და ბიზნეს საკონსულტაციო კომპანიებისა და ბიზნესინკუბატორების განვითარება, რომლებიც კომპანიებს ნარჩენების გადამუშავების პროექტების შემუშავებაში დაეხმარებიან</a:t>
            </a:r>
          </a:p>
        </p:txBody>
      </p:sp>
    </p:spTree>
    <p:extLst>
      <p:ext uri="{BB962C8B-B14F-4D97-AF65-F5344CB8AC3E}">
        <p14:creationId xmlns:p14="http://schemas.microsoft.com/office/powerpoint/2010/main" val="4066456792"/>
      </p:ext>
    </p:extLst>
  </p:cSld>
  <p:clrMapOvr>
    <a:masterClrMapping/>
  </p:clrMapOvr>
  <p:transition spd="med">
    <p:spli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2352" y="1412776"/>
            <a:ext cx="8579296" cy="4968552"/>
          </a:xfrm>
        </p:spPr>
        <p:txBody>
          <a:bodyPr/>
          <a:lstStyle/>
          <a:p>
            <a:pPr marL="0" indent="0">
              <a:buNone/>
            </a:pPr>
            <a:r>
              <a:rPr lang="ka-GE" sz="1800" b="1" dirty="0">
                <a:solidFill>
                  <a:srgbClr val="404040"/>
                </a:solidFill>
                <a:latin typeface="Franklin Gothic Book" panose="020B0503020102020204" pitchFamily="34" charset="0"/>
              </a:rPr>
              <a:t>გზამკვლევზე შემდგომი სამუშაო:</a:t>
            </a:r>
          </a:p>
          <a:p>
            <a:pPr>
              <a:buFont typeface="Wingdings" panose="05000000000000000000" pitchFamily="2" charset="2"/>
              <a:buChar char="§"/>
            </a:pPr>
            <a:r>
              <a:rPr lang="ka-GE" sz="1600" dirty="0">
                <a:latin typeface="Franklin Gothic Book" panose="020B0503020102020204" pitchFamily="34" charset="0"/>
              </a:rPr>
              <a:t>მოკლევადიანი ამოცანების და ამ ამოცანების შესაფერისი ინსტრუმენტების განსაზღვრა </a:t>
            </a:r>
          </a:p>
          <a:p>
            <a:pPr>
              <a:buFont typeface="Wingdings" panose="05000000000000000000" pitchFamily="2" charset="2"/>
              <a:buChar char="§"/>
            </a:pPr>
            <a:r>
              <a:rPr lang="ka-GE" sz="1600" dirty="0">
                <a:latin typeface="Franklin Gothic Book" panose="020B0503020102020204" pitchFamily="34" charset="0"/>
              </a:rPr>
              <a:t>საშუალოვადიანი ამოცანების და ამ ამოცანების შესაფერისი ინსტრუმენტების განსაზღვრა </a:t>
            </a:r>
          </a:p>
          <a:p>
            <a:pPr>
              <a:spcAft>
                <a:spcPts val="1800"/>
              </a:spcAft>
              <a:buFont typeface="Wingdings" panose="05000000000000000000" pitchFamily="2" charset="2"/>
              <a:buChar char="§"/>
            </a:pPr>
            <a:r>
              <a:rPr lang="ka-GE" sz="1600" dirty="0">
                <a:latin typeface="Franklin Gothic Book" panose="020B0503020102020204" pitchFamily="34" charset="0"/>
              </a:rPr>
              <a:t>გრძელვადიანი ამოცანების და ამ ამოცანების შესაფერისი ინსტრუმენტების განსაზღვრა</a:t>
            </a:r>
          </a:p>
          <a:p>
            <a:pPr marL="0" indent="0">
              <a:spcBef>
                <a:spcPts val="2400"/>
              </a:spcBef>
              <a:buNone/>
            </a:pPr>
            <a:r>
              <a:rPr lang="ka-GE" sz="1800" b="1" dirty="0">
                <a:solidFill>
                  <a:srgbClr val="404040"/>
                </a:solidFill>
                <a:latin typeface="Franklin Gothic Book" panose="020B0503020102020204" pitchFamily="34" charset="0"/>
              </a:rPr>
              <a:t>დაინტერესებულ მხარეებთან კონსულტაციები: </a:t>
            </a:r>
          </a:p>
          <a:p>
            <a:pPr>
              <a:buFont typeface="Wingdings" panose="05000000000000000000" pitchFamily="2" charset="2"/>
              <a:buChar char="§"/>
            </a:pPr>
            <a:r>
              <a:rPr lang="ka-GE" sz="1600" dirty="0">
                <a:latin typeface="Franklin Gothic Book" panose="020B0503020102020204" pitchFamily="34" charset="0"/>
              </a:rPr>
              <a:t>სამთავრობო კომისია</a:t>
            </a:r>
          </a:p>
          <a:p>
            <a:pPr>
              <a:buFont typeface="Wingdings" panose="05000000000000000000" pitchFamily="2" charset="2"/>
              <a:buChar char="§"/>
            </a:pPr>
            <a:r>
              <a:rPr lang="ka-GE" sz="1600" dirty="0">
                <a:latin typeface="Franklin Gothic Book" panose="020B0503020102020204" pitchFamily="34" charset="0"/>
              </a:rPr>
              <a:t>გარემოს დაცვისა და სოფლის მეურნეობის სამინისტრო</a:t>
            </a:r>
          </a:p>
          <a:p>
            <a:pPr>
              <a:buFont typeface="Wingdings" panose="05000000000000000000" pitchFamily="2" charset="2"/>
              <a:buChar char="§"/>
            </a:pPr>
            <a:r>
              <a:rPr lang="ka-GE" sz="1600" dirty="0">
                <a:latin typeface="Franklin Gothic Book" panose="020B0503020102020204" pitchFamily="34" charset="0"/>
              </a:rPr>
              <a:t>ეკონომიკისა და მდგრადი განვითარების სამინისტრო</a:t>
            </a:r>
          </a:p>
          <a:p>
            <a:pPr>
              <a:buFont typeface="Wingdings" panose="05000000000000000000" pitchFamily="2" charset="2"/>
              <a:buChar char="§"/>
            </a:pPr>
            <a:r>
              <a:rPr lang="ka-GE" sz="1600" dirty="0">
                <a:latin typeface="Franklin Gothic Book" panose="020B0503020102020204" pitchFamily="34" charset="0"/>
              </a:rPr>
              <a:t>სამთომოპოვებით მრეწველობასა და ძირითადი ლითონების წარმოებაში ჩართული მსხვილი ბიზნესები</a:t>
            </a:r>
          </a:p>
          <a:p>
            <a:pPr>
              <a:buFont typeface="Wingdings" panose="05000000000000000000" pitchFamily="2" charset="2"/>
              <a:buChar char="§"/>
            </a:pPr>
            <a:endParaRPr lang="en-US" sz="1600" dirty="0">
              <a:latin typeface="Franklin Gothic Book" panose="020B0503020102020204" pitchFamily="34" charset="0"/>
            </a:endParaRPr>
          </a:p>
          <a:p>
            <a:pPr>
              <a:buFont typeface="Wingdings" panose="05000000000000000000" pitchFamily="2" charset="2"/>
              <a:buChar char="§"/>
            </a:pPr>
            <a:endParaRPr lang="en-US" sz="1600" dirty="0">
              <a:latin typeface="Franklin Gothic Book" panose="020B0503020102020204" pitchFamily="34" charset="0"/>
            </a:endParaRPr>
          </a:p>
          <a:p>
            <a:pPr>
              <a:buFont typeface="Wingdings" panose="05000000000000000000" pitchFamily="2" charset="2"/>
              <a:buChar char="§"/>
            </a:pPr>
            <a:endParaRPr lang="ru-RU" sz="1600" dirty="0">
              <a:latin typeface="Franklin Gothic Book" panose="020B0503020102020204" pitchFamily="34" charset="0"/>
            </a:endParaRPr>
          </a:p>
        </p:txBody>
      </p:sp>
      <p:sp>
        <p:nvSpPr>
          <p:cNvPr id="3" name="Title 2"/>
          <p:cNvSpPr>
            <a:spLocks noGrp="1"/>
          </p:cNvSpPr>
          <p:nvPr>
            <p:ph type="ctrTitle"/>
          </p:nvPr>
        </p:nvSpPr>
        <p:spPr>
          <a:xfrm>
            <a:off x="0" y="0"/>
            <a:ext cx="9144000" cy="764704"/>
          </a:xfrm>
        </p:spPr>
        <p:txBody>
          <a:bodyPr lIns="457200" tIns="182880"/>
          <a:lstStyle/>
          <a:p>
            <a:pPr algn="l"/>
            <a:r>
              <a:rPr lang="ka-GE" sz="2800" dirty="0">
                <a:solidFill>
                  <a:srgbClr val="508927"/>
                </a:solidFill>
              </a:rPr>
              <a:t>2. </a:t>
            </a:r>
            <a:r>
              <a:rPr lang="ka-GE" sz="2800" b="1" dirty="0">
                <a:solidFill>
                  <a:srgbClr val="508927"/>
                </a:solidFill>
              </a:rPr>
              <a:t>სამთომოპოვებითი მრეწველობა და კარიერების დამუშავება; ძირითადი ლითონების წარმოება</a:t>
            </a:r>
          </a:p>
        </p:txBody>
      </p:sp>
    </p:spTree>
    <p:extLst>
      <p:ext uri="{BB962C8B-B14F-4D97-AF65-F5344CB8AC3E}">
        <p14:creationId xmlns:p14="http://schemas.microsoft.com/office/powerpoint/2010/main" val="1236684346"/>
      </p:ext>
    </p:extLst>
  </p:cSld>
  <p:clrMapOvr>
    <a:masterClrMapping/>
  </p:clrMapOvr>
  <p:transition spd="med">
    <p:spli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3770" y="1010200"/>
            <a:ext cx="8640960" cy="615000"/>
          </a:xfrm>
          <a:ln>
            <a:noFill/>
          </a:ln>
        </p:spPr>
        <p:txBody>
          <a:bodyPr/>
          <a:lstStyle/>
          <a:p>
            <a:pPr marL="0" indent="0">
              <a:spcBef>
                <a:spcPts val="600"/>
              </a:spcBef>
              <a:buNone/>
              <a:tabLst>
                <a:tab pos="457200" algn="l"/>
              </a:tabLst>
            </a:pPr>
            <a:r>
              <a:rPr lang="ka-GE" sz="2000" b="1" dirty="0">
                <a:solidFill>
                  <a:schemeClr val="tx1">
                    <a:lumMod val="85000"/>
                    <a:lumOff val="15000"/>
                  </a:schemeClr>
                </a:solidFill>
                <a:latin typeface="Franklin Gothic Book" panose="020B0503020102020204" pitchFamily="34" charset="0"/>
              </a:rPr>
              <a:t>არსებული მდგომარეობა:</a:t>
            </a:r>
          </a:p>
          <a:p>
            <a:pPr marL="0" indent="0">
              <a:spcBef>
                <a:spcPts val="600"/>
              </a:spcBef>
              <a:buNone/>
              <a:tabLst>
                <a:tab pos="457200" algn="l"/>
              </a:tabLst>
            </a:pPr>
            <a:endParaRPr lang="en-US" sz="2000" b="1" dirty="0">
              <a:solidFill>
                <a:srgbClr val="404040"/>
              </a:solidFill>
              <a:latin typeface="Franklin Gothic Book" panose="020B0503020102020204" pitchFamily="34" charset="0"/>
            </a:endParaRPr>
          </a:p>
        </p:txBody>
      </p:sp>
      <p:sp>
        <p:nvSpPr>
          <p:cNvPr id="3" name="Title 2"/>
          <p:cNvSpPr>
            <a:spLocks noGrp="1"/>
          </p:cNvSpPr>
          <p:nvPr>
            <p:ph type="ctrTitle"/>
          </p:nvPr>
        </p:nvSpPr>
        <p:spPr>
          <a:xfrm>
            <a:off x="10344" y="5688"/>
            <a:ext cx="9144000" cy="720080"/>
          </a:xfrm>
        </p:spPr>
        <p:txBody>
          <a:bodyPr lIns="457200" tIns="182880"/>
          <a:lstStyle/>
          <a:p>
            <a:pPr lvl="3" algn="l"/>
            <a:r>
              <a:rPr lang="ka-GE" sz="3200" dirty="0">
                <a:solidFill>
                  <a:srgbClr val="508927"/>
                </a:solidFill>
                <a:latin typeface="Franklin Gothic Demi Cond" panose="020B0706030402020204" pitchFamily="34" charset="0"/>
              </a:rPr>
              <a:t>3. </a:t>
            </a:r>
            <a:r>
              <a:rPr lang="ka-GE" sz="3200" b="1" dirty="0">
                <a:solidFill>
                  <a:srgbClr val="508927"/>
                </a:solidFill>
                <a:latin typeface="Franklin Gothic Demi Cond" panose="020B0706030402020204" pitchFamily="34" charset="0"/>
              </a:rPr>
              <a:t>მერქნისა და ხის ნაწარმის წარმოება</a:t>
            </a:r>
            <a:r>
              <a:rPr lang="ka-GE" sz="3200" dirty="0">
                <a:solidFill>
                  <a:srgbClr val="508927"/>
                </a:solidFill>
                <a:latin typeface="Franklin Gothic Demi Cond" panose="020B0706030402020204" pitchFamily="34" charset="0"/>
              </a:rPr>
              <a:t> </a:t>
            </a:r>
          </a:p>
        </p:txBody>
      </p:sp>
      <p:sp>
        <p:nvSpPr>
          <p:cNvPr id="5" name="Content Placeholder 1"/>
          <p:cNvSpPr txBox="1">
            <a:spLocks/>
          </p:cNvSpPr>
          <p:nvPr/>
        </p:nvSpPr>
        <p:spPr>
          <a:xfrm>
            <a:off x="4932040" y="1693332"/>
            <a:ext cx="4092690" cy="4760004"/>
          </a:xfrm>
          <a:prstGeom prst="rect">
            <a:avLst/>
          </a:prstGeom>
          <a:ln>
            <a:noFill/>
          </a:ln>
        </p:spPr>
        <p:txBody>
          <a:bodyPr/>
          <a:lstStyle>
            <a:lvl1pPr marL="278598" indent="-278598" algn="l" rtl="0" fontAlgn="base">
              <a:spcBef>
                <a:spcPts val="1200"/>
              </a:spcBef>
              <a:spcAft>
                <a:spcPts val="600"/>
              </a:spcAft>
              <a:buFont typeface="Arial" charset="0"/>
              <a:buChar char="•"/>
              <a:defRPr sz="2600" kern="1200">
                <a:solidFill>
                  <a:schemeClr val="tx1"/>
                </a:solidFill>
                <a:latin typeface="Franklin Gothic Demi" panose="020B0703020102020204" pitchFamily="34" charset="0"/>
                <a:ea typeface="+mn-ea"/>
                <a:cs typeface="+mn-cs"/>
              </a:defRPr>
            </a:lvl1pPr>
            <a:lvl2pPr marL="603629" indent="-232165" algn="l" rtl="0" fontAlgn="base">
              <a:spcBef>
                <a:spcPct val="20000"/>
              </a:spcBef>
              <a:spcAft>
                <a:spcPct val="0"/>
              </a:spcAft>
              <a:buFont typeface="Arial" charset="0"/>
              <a:buChar char="–"/>
              <a:defRPr sz="2275" kern="1200">
                <a:solidFill>
                  <a:schemeClr val="tx1"/>
                </a:solidFill>
                <a:latin typeface="Franklin Gothic Book" panose="020B0503020102020204" pitchFamily="34" charset="0"/>
                <a:ea typeface="+mn-ea"/>
                <a:cs typeface="+mn-cs"/>
              </a:defRPr>
            </a:lvl2pPr>
            <a:lvl3pPr marL="928659" indent="-185732" algn="l" rtl="0" fontAlgn="base">
              <a:spcBef>
                <a:spcPct val="20000"/>
              </a:spcBef>
              <a:spcAft>
                <a:spcPct val="0"/>
              </a:spcAft>
              <a:buFont typeface="Arial" charset="0"/>
              <a:buChar char="•"/>
              <a:defRPr sz="1950" kern="1200">
                <a:solidFill>
                  <a:schemeClr val="tx1"/>
                </a:solidFill>
                <a:latin typeface="Franklin Gothic Book" panose="020B0503020102020204" pitchFamily="34" charset="0"/>
                <a:ea typeface="+mn-ea"/>
                <a:cs typeface="+mn-cs"/>
              </a:defRPr>
            </a:lvl3pPr>
            <a:lvl4pPr marL="1300123"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4pPr>
            <a:lvl5pPr marL="1671586"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5pPr>
            <a:lvl6pPr marL="204305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13"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77"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4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pPr>
              <a:spcBef>
                <a:spcPts val="600"/>
              </a:spcBef>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ტყის კომერციული მომხმარებლების მიერ ნარჩენების მართვა რეგულირდება ნარჩენების მართვის კოდექსით, ტყის კოდექსითა და საქართველოს მთავრობის 2021 წლის #221 ბრძანებით დამტკიცებული ტყითსარგებლობის წესის შესახებ დებულებით</a:t>
            </a:r>
          </a:p>
          <a:p>
            <a:pPr>
              <a:spcBef>
                <a:spcPts val="600"/>
              </a:spcBef>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სახელმწიფო მმართველობაში არსებულ ტყეებში მოსახლეობისა და კერძო პირების მიერ მერქნის ნარჩენების შეგროვება და გამოყენება წახალისებულია. ამჟამად მოსაკრებელია 7 ლარი/მ3</a:t>
            </a:r>
          </a:p>
          <a:p>
            <a:pPr>
              <a:spcBef>
                <a:spcPts val="600"/>
              </a:spcBef>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დაგეგმილია </a:t>
            </a:r>
            <a:r>
              <a:rPr lang="ka-GE" sz="1600" dirty="0" smtClean="0">
                <a:solidFill>
                  <a:srgbClr val="404040"/>
                </a:solidFill>
                <a:latin typeface="Franklin Gothic Book" panose="020B0503020102020204" pitchFamily="34" charset="0"/>
              </a:rPr>
              <a:t>მოსაკრებლის </a:t>
            </a:r>
            <a:r>
              <a:rPr lang="ka-GE" sz="1600" dirty="0">
                <a:solidFill>
                  <a:srgbClr val="404040"/>
                </a:solidFill>
                <a:latin typeface="Franklin Gothic Book" panose="020B0503020102020204" pitchFamily="34" charset="0"/>
              </a:rPr>
              <a:t>შემცირება სიმბოლურ თანხამდე (დაახლ. </a:t>
            </a:r>
            <a:r>
              <a:rPr lang="ka-GE" sz="1600" dirty="0" smtClean="0">
                <a:solidFill>
                  <a:srgbClr val="404040"/>
                </a:solidFill>
                <a:latin typeface="Franklin Gothic Book" panose="020B0503020102020204" pitchFamily="34" charset="0"/>
              </a:rPr>
              <a:t>1ლარი/მ3</a:t>
            </a:r>
            <a:r>
              <a:rPr lang="ka-GE" sz="1600" dirty="0">
                <a:solidFill>
                  <a:srgbClr val="404040"/>
                </a:solidFill>
                <a:latin typeface="Franklin Gothic Book" panose="020B0503020102020204" pitchFamily="34" charset="0"/>
              </a:rPr>
              <a:t>)</a:t>
            </a:r>
          </a:p>
          <a:p>
            <a:pPr>
              <a:spcBef>
                <a:spcPts val="600"/>
              </a:spcBef>
              <a:buFont typeface="Wingdings" panose="05000000000000000000" pitchFamily="2" charset="2"/>
              <a:buChar char="§"/>
              <a:tabLst>
                <a:tab pos="457200" algn="l"/>
              </a:tabLst>
            </a:pPr>
            <a:endParaRPr lang="en-US" sz="1600" dirty="0">
              <a:solidFill>
                <a:srgbClr val="404040"/>
              </a:solidFill>
              <a:latin typeface="Franklin Gothic Book" panose="020B0503020102020204" pitchFamily="34" charset="0"/>
            </a:endParaRPr>
          </a:p>
          <a:p>
            <a:pPr marL="406400" indent="-406400">
              <a:spcBef>
                <a:spcPts val="600"/>
              </a:spcBef>
              <a:buFont typeface="Franklin Gothic Book" panose="020B0503020102020204" pitchFamily="34" charset="0"/>
              <a:buChar char="►"/>
              <a:tabLst>
                <a:tab pos="457200" algn="l"/>
              </a:tabLst>
            </a:pPr>
            <a:endParaRPr lang="en-US" sz="1600" dirty="0">
              <a:solidFill>
                <a:srgbClr val="404040"/>
              </a:solidFill>
              <a:latin typeface="Franklin Gothic Book" panose="020B05030201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0244530"/>
              </p:ext>
            </p:extLst>
          </p:nvPr>
        </p:nvGraphicFramePr>
        <p:xfrm>
          <a:off x="370698" y="1700808"/>
          <a:ext cx="4273310" cy="4496392"/>
        </p:xfrm>
        <a:graphic>
          <a:graphicData uri="http://schemas.openxmlformats.org/drawingml/2006/table">
            <a:tbl>
              <a:tblPr firstRow="1" firstCol="1" bandRow="1">
                <a:tableStyleId>{5C22544A-7EE6-4342-B048-85BDC9FD1C3A}</a:tableStyleId>
              </a:tblPr>
              <a:tblGrid>
                <a:gridCol w="4273310">
                  <a:extLst>
                    <a:ext uri="{9D8B030D-6E8A-4147-A177-3AD203B41FA5}">
                      <a16:colId xmlns:a16="http://schemas.microsoft.com/office/drawing/2014/main" val="20000"/>
                    </a:ext>
                  </a:extLst>
                </a:gridCol>
              </a:tblGrid>
              <a:tr h="2332312">
                <a:tc>
                  <a:txBody>
                    <a:bodyPr/>
                    <a:lstStyle/>
                    <a:p>
                      <a:pPr marL="0" marR="187960" lvl="0" indent="0" algn="l">
                        <a:lnSpc>
                          <a:spcPct val="100000"/>
                        </a:lnSpc>
                        <a:spcBef>
                          <a:spcPts val="600"/>
                        </a:spcBef>
                        <a:spcAft>
                          <a:spcPts val="600"/>
                        </a:spcAft>
                        <a:buClr>
                          <a:srgbClr val="000000"/>
                        </a:buClr>
                        <a:buFont typeface="Franklin Gothic Book"/>
                        <a:buNone/>
                      </a:pPr>
                      <a:r>
                        <a:rPr lang="ka-GE" sz="1600" dirty="0">
                          <a:solidFill>
                            <a:schemeClr val="tx1">
                              <a:lumMod val="85000"/>
                              <a:lumOff val="15000"/>
                            </a:schemeClr>
                          </a:solidFill>
                          <a:latin typeface="Franklin Gothic Book" panose="020B0503020102020204" pitchFamily="34" charset="0"/>
                        </a:rPr>
                        <a:t>მერქნის მოპოვების ნარჩენები და დანაკარგები:</a:t>
                      </a:r>
                    </a:p>
                    <a:p>
                      <a:pPr marL="0" marR="0" algn="l">
                        <a:lnSpc>
                          <a:spcPct val="100000"/>
                        </a:lnSpc>
                        <a:spcBef>
                          <a:spcPts val="600"/>
                        </a:spcBef>
                        <a:spcAft>
                          <a:spcPts val="600"/>
                        </a:spcAft>
                      </a:pPr>
                      <a:r>
                        <a:rPr lang="ka-GE" sz="1600" dirty="0">
                          <a:latin typeface="Franklin Gothic Book" panose="020B0503020102020204" pitchFamily="34" charset="0"/>
                        </a:rPr>
                        <a:t>- სულ ნარჩენები 760 </a:t>
                      </a:r>
                      <a:r>
                        <a:rPr lang="ka-GE" sz="1600" dirty="0" smtClean="0">
                          <a:latin typeface="Franklin Gothic Book" panose="020B0503020102020204" pitchFamily="34" charset="0"/>
                        </a:rPr>
                        <a:t>ათ.მ</a:t>
                      </a:r>
                      <a:r>
                        <a:rPr lang="ka-GE" sz="1600" baseline="30000" dirty="0" smtClean="0">
                          <a:latin typeface="Franklin Gothic Book" panose="020B0503020102020204" pitchFamily="34" charset="0"/>
                        </a:rPr>
                        <a:t>3 </a:t>
                      </a:r>
                      <a:r>
                        <a:rPr lang="ka-GE" sz="1600" dirty="0">
                          <a:latin typeface="Franklin Gothic Book" panose="020B0503020102020204" pitchFamily="34" charset="0"/>
                        </a:rPr>
                        <a:t>= 585.2 </a:t>
                      </a:r>
                      <a:r>
                        <a:rPr lang="ka-GE" sz="1600" dirty="0" err="1" smtClean="0">
                          <a:latin typeface="Franklin Gothic Book" panose="020B0503020102020204" pitchFamily="34" charset="0"/>
                        </a:rPr>
                        <a:t>ათ.ტონა</a:t>
                      </a:r>
                      <a:endParaRPr lang="ka-GE" sz="1600" dirty="0">
                        <a:latin typeface="Franklin Gothic Book" panose="020B0503020102020204" pitchFamily="34" charset="0"/>
                      </a:endParaRPr>
                    </a:p>
                    <a:p>
                      <a:pPr marL="0" marR="0" algn="l">
                        <a:lnSpc>
                          <a:spcPct val="100000"/>
                        </a:lnSpc>
                        <a:spcBef>
                          <a:spcPts val="600"/>
                        </a:spcBef>
                        <a:spcAft>
                          <a:spcPts val="600"/>
                        </a:spcAft>
                      </a:pPr>
                      <a:r>
                        <a:rPr lang="ka-GE" sz="1600" dirty="0">
                          <a:latin typeface="Franklin Gothic Book" panose="020B0503020102020204" pitchFamily="34" charset="0"/>
                        </a:rPr>
                        <a:t>- გადამუშავებული ნაწილი (5%): 38 </a:t>
                      </a:r>
                      <a:r>
                        <a:rPr lang="ka-GE" sz="1600" dirty="0" smtClean="0">
                          <a:latin typeface="Franklin Gothic Book" panose="020B0503020102020204" pitchFamily="34" charset="0"/>
                        </a:rPr>
                        <a:t>ათ.მ</a:t>
                      </a:r>
                      <a:r>
                        <a:rPr lang="ka-GE" sz="1600" baseline="30000" dirty="0" smtClean="0">
                          <a:latin typeface="Franklin Gothic Book" panose="020B0503020102020204" pitchFamily="34" charset="0"/>
                        </a:rPr>
                        <a:t>3</a:t>
                      </a:r>
                      <a:r>
                        <a:rPr lang="ka-GE" sz="1600" dirty="0" smtClean="0">
                          <a:latin typeface="Franklin Gothic Book" panose="020B0503020102020204" pitchFamily="34" charset="0"/>
                        </a:rPr>
                        <a:t> </a:t>
                      </a:r>
                      <a:r>
                        <a:rPr lang="ka-GE" sz="1600" dirty="0">
                          <a:latin typeface="Franklin Gothic Book" panose="020B0503020102020204" pitchFamily="34" charset="0"/>
                        </a:rPr>
                        <a:t>= 29.3 </a:t>
                      </a:r>
                      <a:r>
                        <a:rPr lang="ka-GE" sz="1600" dirty="0" smtClean="0">
                          <a:latin typeface="Franklin Gothic Book" panose="020B0503020102020204" pitchFamily="34" charset="0"/>
                        </a:rPr>
                        <a:t>ათ. </a:t>
                      </a:r>
                      <a:r>
                        <a:rPr lang="ka-GE" sz="1600" dirty="0">
                          <a:latin typeface="Franklin Gothic Book" panose="020B0503020102020204" pitchFamily="34" charset="0"/>
                        </a:rPr>
                        <a:t>ტონა</a:t>
                      </a:r>
                    </a:p>
                    <a:p>
                      <a:pPr marL="0" marR="0" algn="l">
                        <a:lnSpc>
                          <a:spcPct val="100000"/>
                        </a:lnSpc>
                        <a:spcBef>
                          <a:spcPts val="600"/>
                        </a:spcBef>
                        <a:spcAft>
                          <a:spcPts val="600"/>
                        </a:spcAft>
                      </a:pPr>
                      <a:r>
                        <a:rPr lang="ka-GE" sz="1600" dirty="0">
                          <a:latin typeface="Franklin Gothic Book" panose="020B0503020102020204" pitchFamily="34" charset="0"/>
                        </a:rPr>
                        <a:t>- გამოუყენებელი ნაწილი (95%): 722 </a:t>
                      </a:r>
                      <a:r>
                        <a:rPr lang="ka-GE" sz="1600" dirty="0" smtClean="0">
                          <a:latin typeface="Franklin Gothic Book" panose="020B0503020102020204" pitchFamily="34" charset="0"/>
                        </a:rPr>
                        <a:t>ათ. </a:t>
                      </a:r>
                      <a:r>
                        <a:rPr lang="ka-GE" sz="1600" dirty="0">
                          <a:latin typeface="Franklin Gothic Book" panose="020B0503020102020204" pitchFamily="34" charset="0"/>
                        </a:rPr>
                        <a:t>მ</a:t>
                      </a:r>
                      <a:r>
                        <a:rPr lang="ka-GE" sz="1600" baseline="30000" dirty="0">
                          <a:latin typeface="Franklin Gothic Book" panose="020B0503020102020204" pitchFamily="34" charset="0"/>
                        </a:rPr>
                        <a:t>3 </a:t>
                      </a:r>
                      <a:r>
                        <a:rPr lang="ka-GE" sz="1600" dirty="0">
                          <a:latin typeface="Franklin Gothic Book" panose="020B0503020102020204" pitchFamily="34" charset="0"/>
                        </a:rPr>
                        <a:t>=</a:t>
                      </a:r>
                      <a:r>
                        <a:rPr lang="ka-GE" sz="1600" baseline="30000" dirty="0">
                          <a:latin typeface="Franklin Gothic Book" panose="020B0503020102020204" pitchFamily="34" charset="0"/>
                        </a:rPr>
                        <a:t> </a:t>
                      </a:r>
                      <a:r>
                        <a:rPr lang="ka-GE" sz="1600" dirty="0">
                          <a:latin typeface="Franklin Gothic Book" panose="020B0503020102020204" pitchFamily="34" charset="0"/>
                        </a:rPr>
                        <a:t>555.9 </a:t>
                      </a:r>
                      <a:r>
                        <a:rPr lang="ka-GE" sz="1600" dirty="0" smtClean="0">
                          <a:latin typeface="Franklin Gothic Book" panose="020B0503020102020204" pitchFamily="34" charset="0"/>
                        </a:rPr>
                        <a:t>ათ. </a:t>
                      </a:r>
                      <a:r>
                        <a:rPr lang="ka-GE" sz="1600" dirty="0">
                          <a:latin typeface="Franklin Gothic Book" panose="020B0503020102020204" pitchFamily="34" charset="0"/>
                        </a:rPr>
                        <a:t>ტონა</a:t>
                      </a:r>
                    </a:p>
                  </a:txBody>
                  <a:tcPr marL="45720" marR="45720" marT="0" marB="0"/>
                </a:tc>
                <a:extLst>
                  <a:ext uri="{0D108BD9-81ED-4DB2-BD59-A6C34878D82A}">
                    <a16:rowId xmlns:a16="http://schemas.microsoft.com/office/drawing/2014/main" val="10000"/>
                  </a:ext>
                </a:extLst>
              </a:tr>
              <a:tr h="0">
                <a:tc>
                  <a:txBody>
                    <a:bodyPr/>
                    <a:lstStyle/>
                    <a:p>
                      <a:pPr marL="0" marR="0" lvl="0" indent="0" algn="l">
                        <a:lnSpc>
                          <a:spcPct val="100000"/>
                        </a:lnSpc>
                        <a:spcBef>
                          <a:spcPts val="600"/>
                        </a:spcBef>
                        <a:spcAft>
                          <a:spcPts val="600"/>
                        </a:spcAft>
                        <a:buClr>
                          <a:srgbClr val="000000"/>
                        </a:buClr>
                        <a:buFont typeface="Franklin Gothic Book"/>
                        <a:buNone/>
                      </a:pPr>
                      <a:r>
                        <a:rPr lang="ka-GE" sz="1600" dirty="0">
                          <a:solidFill>
                            <a:schemeClr val="tx1">
                              <a:lumMod val="85000"/>
                              <a:lumOff val="15000"/>
                            </a:schemeClr>
                          </a:solidFill>
                          <a:latin typeface="Franklin Gothic Book" panose="020B0503020102020204" pitchFamily="34" charset="0"/>
                        </a:rPr>
                        <a:t>მერქნის დამუშავების ნარჩენები და დანაკარგები:</a:t>
                      </a:r>
                    </a:p>
                    <a:p>
                      <a:pPr marL="0" marR="0" algn="l">
                        <a:lnSpc>
                          <a:spcPct val="100000"/>
                        </a:lnSpc>
                        <a:spcBef>
                          <a:spcPts val="600"/>
                        </a:spcBef>
                        <a:spcAft>
                          <a:spcPts val="600"/>
                        </a:spcAft>
                      </a:pPr>
                      <a:r>
                        <a:rPr lang="ka-GE" sz="1600" dirty="0">
                          <a:latin typeface="Franklin Gothic Book" panose="020B0503020102020204" pitchFamily="34" charset="0"/>
                        </a:rPr>
                        <a:t>- სულ ნარჩენები: 178,940 მ</a:t>
                      </a:r>
                      <a:r>
                        <a:rPr lang="ka-GE" sz="1600" baseline="30000" dirty="0">
                          <a:latin typeface="Franklin Gothic Book" panose="020B0503020102020204" pitchFamily="34" charset="0"/>
                        </a:rPr>
                        <a:t>3 </a:t>
                      </a:r>
                      <a:r>
                        <a:rPr lang="ka-GE" sz="1600" dirty="0">
                          <a:latin typeface="Franklin Gothic Book" panose="020B0503020102020204" pitchFamily="34" charset="0"/>
                        </a:rPr>
                        <a:t>= 137,780 ტონა</a:t>
                      </a:r>
                    </a:p>
                    <a:p>
                      <a:pPr marL="0" marR="0" algn="l">
                        <a:lnSpc>
                          <a:spcPct val="100000"/>
                        </a:lnSpc>
                        <a:spcBef>
                          <a:spcPts val="600"/>
                        </a:spcBef>
                        <a:spcAft>
                          <a:spcPts val="600"/>
                        </a:spcAft>
                      </a:pPr>
                      <a:r>
                        <a:rPr lang="ka-GE" sz="1600" dirty="0">
                          <a:latin typeface="Franklin Gothic Book" panose="020B0503020102020204" pitchFamily="34" charset="0"/>
                        </a:rPr>
                        <a:t>- გადამუშავებული ნაწილი (5%): 8,950 მ</a:t>
                      </a:r>
                      <a:r>
                        <a:rPr lang="ka-GE" sz="1600" baseline="30000" dirty="0">
                          <a:latin typeface="Franklin Gothic Book" panose="020B0503020102020204" pitchFamily="34" charset="0"/>
                        </a:rPr>
                        <a:t>3 </a:t>
                      </a:r>
                      <a:r>
                        <a:rPr lang="ka-GE" sz="1600" dirty="0">
                          <a:latin typeface="Franklin Gothic Book" panose="020B0503020102020204" pitchFamily="34" charset="0"/>
                        </a:rPr>
                        <a:t>= 6,900 </a:t>
                      </a:r>
                      <a:r>
                        <a:rPr lang="ka-GE" sz="1600" dirty="0" smtClean="0">
                          <a:latin typeface="Franklin Gothic Book" panose="020B0503020102020204" pitchFamily="34" charset="0"/>
                        </a:rPr>
                        <a:t>ათ. </a:t>
                      </a:r>
                      <a:r>
                        <a:rPr lang="ka-GE" sz="1600" dirty="0">
                          <a:latin typeface="Franklin Gothic Book" panose="020B0503020102020204" pitchFamily="34" charset="0"/>
                        </a:rPr>
                        <a:t>ტონა</a:t>
                      </a:r>
                    </a:p>
                    <a:p>
                      <a:pPr marL="0" marR="0" algn="l">
                        <a:lnSpc>
                          <a:spcPct val="100000"/>
                        </a:lnSpc>
                        <a:spcBef>
                          <a:spcPts val="600"/>
                        </a:spcBef>
                        <a:spcAft>
                          <a:spcPts val="600"/>
                        </a:spcAft>
                      </a:pPr>
                      <a:r>
                        <a:rPr lang="ka-GE" sz="1600" dirty="0">
                          <a:latin typeface="Franklin Gothic Book" panose="020B0503020102020204" pitchFamily="34" charset="0"/>
                        </a:rPr>
                        <a:t>- გამოუყენებელი ნაწილი (95%): 169,990 მ</a:t>
                      </a:r>
                      <a:r>
                        <a:rPr lang="ka-GE" sz="1600" baseline="30000" dirty="0">
                          <a:latin typeface="Franklin Gothic Book" panose="020B0503020102020204" pitchFamily="34" charset="0"/>
                        </a:rPr>
                        <a:t>3 </a:t>
                      </a:r>
                      <a:r>
                        <a:rPr lang="ka-GE" sz="1600" dirty="0">
                          <a:latin typeface="Franklin Gothic Book" panose="020B0503020102020204" pitchFamily="34" charset="0"/>
                        </a:rPr>
                        <a:t>= 130,880 ტონა </a:t>
                      </a:r>
                    </a:p>
                  </a:txBody>
                  <a:tcPr marL="45720" marR="45720" marT="0" marB="0"/>
                </a:tc>
                <a:extLst>
                  <a:ext uri="{0D108BD9-81ED-4DB2-BD59-A6C34878D82A}">
                    <a16:rowId xmlns:a16="http://schemas.microsoft.com/office/drawing/2014/main" val="2097150240"/>
                  </a:ext>
                </a:extLst>
              </a:tr>
            </a:tbl>
          </a:graphicData>
        </a:graphic>
      </p:graphicFrame>
    </p:spTree>
    <p:extLst>
      <p:ext uri="{BB962C8B-B14F-4D97-AF65-F5344CB8AC3E}">
        <p14:creationId xmlns:p14="http://schemas.microsoft.com/office/powerpoint/2010/main" val="1979454557"/>
      </p:ext>
    </p:extLst>
  </p:cSld>
  <p:clrMapOvr>
    <a:masterClrMapping/>
  </p:clrMapOvr>
  <p:transition spd="med">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lIns="548640"/>
          <a:lstStyle/>
          <a:p>
            <a:pPr algn="l"/>
            <a:r>
              <a:rPr lang="ka-GE">
                <a:solidFill>
                  <a:srgbClr val="508927"/>
                </a:solidFill>
                <a:latin typeface="Franklin Gothic Demi" panose="020B0703020102020204" pitchFamily="34" charset="0"/>
              </a:rPr>
              <a:t>I ნაწილის შინაარსი</a:t>
            </a:r>
          </a:p>
        </p:txBody>
      </p:sp>
      <p:sp>
        <p:nvSpPr>
          <p:cNvPr id="4" name="Rectangle 3"/>
          <p:cNvSpPr/>
          <p:nvPr/>
        </p:nvSpPr>
        <p:spPr>
          <a:xfrm>
            <a:off x="539552" y="1484784"/>
            <a:ext cx="5256584" cy="4401205"/>
          </a:xfrm>
          <a:prstGeom prst="rect">
            <a:avLst/>
          </a:prstGeom>
        </p:spPr>
        <p:txBody>
          <a:bodyPr wrap="square">
            <a:spAutoFit/>
          </a:bodyPr>
          <a:lstStyle/>
          <a:p>
            <a:pPr marL="285750" indent="-285750">
              <a:spcBef>
                <a:spcPts val="1200"/>
              </a:spcBef>
              <a:spcAft>
                <a:spcPts val="1200"/>
              </a:spcAft>
              <a:buFont typeface="Wingdings" panose="05000000000000000000" pitchFamily="2" charset="2"/>
              <a:buChar char="§"/>
            </a:pPr>
            <a:r>
              <a:rPr lang="ka-GE" sz="2400" b="1" dirty="0">
                <a:solidFill>
                  <a:srgbClr val="404040"/>
                </a:solidFill>
                <a:latin typeface="Franklin Gothic Book" panose="020B0503020102020204" pitchFamily="34" charset="0"/>
              </a:rPr>
              <a:t>საქართველოს ეკონომიკის ცირკულარობის დონის შეფასების ძირითადი შედეგები: პრიორიტეტული დარგები</a:t>
            </a:r>
          </a:p>
          <a:p>
            <a:pPr marL="285750" indent="-285750">
              <a:spcBef>
                <a:spcPts val="1200"/>
              </a:spcBef>
              <a:spcAft>
                <a:spcPts val="1200"/>
              </a:spcAft>
              <a:buFont typeface="Wingdings" panose="05000000000000000000" pitchFamily="2" charset="2"/>
              <a:buChar char="§"/>
            </a:pPr>
            <a:r>
              <a:rPr lang="ka-GE" sz="2400" b="1" dirty="0">
                <a:solidFill>
                  <a:srgbClr val="404040"/>
                </a:solidFill>
                <a:latin typeface="Franklin Gothic Book" panose="020B0503020102020204" pitchFamily="34" charset="0"/>
              </a:rPr>
              <a:t>ხედვა და სტრატეგიული მიზნები ცირკულარული ეკონომიკის </a:t>
            </a:r>
            <a:r>
              <a:rPr lang="ka-GE" sz="2400" b="1" dirty="0" err="1">
                <a:solidFill>
                  <a:srgbClr val="404040"/>
                </a:solidFill>
                <a:latin typeface="Franklin Gothic Book" panose="020B0503020102020204" pitchFamily="34" charset="0"/>
              </a:rPr>
              <a:t>გზამკვლევისათვის</a:t>
            </a:r>
            <a:endParaRPr lang="ka-GE" sz="2400" b="1" dirty="0">
              <a:solidFill>
                <a:srgbClr val="404040"/>
              </a:solidFill>
              <a:latin typeface="Franklin Gothic Book" panose="020B0503020102020204" pitchFamily="34" charset="0"/>
            </a:endParaRPr>
          </a:p>
          <a:p>
            <a:pPr marL="285750" indent="-285750">
              <a:spcBef>
                <a:spcPts val="1200"/>
              </a:spcBef>
              <a:spcAft>
                <a:spcPts val="1200"/>
              </a:spcAft>
              <a:buFont typeface="Wingdings" panose="05000000000000000000" pitchFamily="2" charset="2"/>
              <a:buChar char="§"/>
            </a:pPr>
            <a:r>
              <a:rPr lang="ka-GE" sz="2400" b="1" dirty="0">
                <a:solidFill>
                  <a:srgbClr val="404040"/>
                </a:solidFill>
                <a:latin typeface="Franklin Gothic Book" panose="020B0503020102020204" pitchFamily="34" charset="0"/>
              </a:rPr>
              <a:t>სათანადო ინსტრუმენტები ცირკულარულ ეკონომიკაზე გადასვლისათვის</a:t>
            </a:r>
          </a:p>
        </p:txBody>
      </p:sp>
      <p:pic>
        <p:nvPicPr>
          <p:cNvPr id="5" name="Picture 6" descr="IV Organics – Total Plant Health Products and Tip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11865" y="2348880"/>
            <a:ext cx="2832135" cy="2832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859137"/>
      </p:ext>
    </p:extLst>
  </p:cSld>
  <p:clrMapOvr>
    <a:masterClrMapping/>
  </p:clrMapOvr>
  <p:transition spd="med">
    <p:spli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2379" y="1052736"/>
            <a:ext cx="8540919" cy="5439536"/>
          </a:xfrm>
          <a:ln>
            <a:solidFill>
              <a:srgbClr val="7F7F7F"/>
            </a:solidFill>
          </a:ln>
        </p:spPr>
        <p:txBody>
          <a:bodyPr/>
          <a:lstStyle/>
          <a:p>
            <a:pPr marL="0" indent="0">
              <a:spcBef>
                <a:spcPts val="600"/>
              </a:spcBef>
              <a:buNone/>
              <a:tabLst>
                <a:tab pos="457200" algn="l"/>
              </a:tabLst>
            </a:pPr>
            <a:r>
              <a:rPr lang="ka-GE" sz="1800" b="1">
                <a:solidFill>
                  <a:srgbClr val="404040"/>
                </a:solidFill>
                <a:latin typeface="Franklin Gothic Book" panose="020B0503020102020204" pitchFamily="34" charset="0"/>
              </a:rPr>
              <a:t>ხარვეზები:</a:t>
            </a:r>
          </a:p>
          <a:p>
            <a:pPr lvl="0" algn="just">
              <a:spcBef>
                <a:spcPts val="600"/>
              </a:spcBef>
              <a:buFont typeface="Wingdings" panose="05000000000000000000" pitchFamily="2" charset="2"/>
              <a:buChar char="§"/>
              <a:tabLst>
                <a:tab pos="457200" algn="l"/>
              </a:tabLst>
            </a:pPr>
            <a:r>
              <a:rPr lang="ka-GE" sz="1600">
                <a:solidFill>
                  <a:srgbClr val="404040"/>
                </a:solidFill>
                <a:latin typeface="Franklin Gothic Book" panose="020B0503020102020204" pitchFamily="34" charset="0"/>
              </a:rPr>
              <a:t>ამჟამად მერქნის მოპოვებისა და დამუშავების დარგების რესურსეფექტიანობა ძალიან დაბალია</a:t>
            </a:r>
          </a:p>
          <a:p>
            <a:pPr lvl="0" algn="just">
              <a:spcBef>
                <a:spcPts val="600"/>
              </a:spcBef>
              <a:buFont typeface="Wingdings" panose="05000000000000000000" pitchFamily="2" charset="2"/>
              <a:buChar char="§"/>
              <a:tabLst>
                <a:tab pos="457200" algn="l"/>
              </a:tabLst>
            </a:pPr>
            <a:r>
              <a:rPr lang="ka-GE" sz="1600">
                <a:solidFill>
                  <a:srgbClr val="404040"/>
                </a:solidFill>
                <a:latin typeface="Franklin Gothic Book" panose="020B0503020102020204" pitchFamily="34" charset="0"/>
              </a:rPr>
              <a:t>მორის წარმოებისა და ხის ნაწარმის წარმოების მონარჩენები და ნარჩენები მინიმალურად და უსისტემოდ გამოიყენება (თუ საერთოდ გამოიყენება). მოპოვებული მერქნული რესურსის ლომის წილი საწვავად (შეშად) გამოიყენება, რაც დაბალღირებული მოხმარებაა</a:t>
            </a:r>
          </a:p>
          <a:p>
            <a:pPr lvl="0" algn="just">
              <a:spcBef>
                <a:spcPts val="600"/>
              </a:spcBef>
              <a:buFont typeface="Wingdings" panose="05000000000000000000" pitchFamily="2" charset="2"/>
              <a:buChar char="§"/>
              <a:tabLst>
                <a:tab pos="457200" algn="l"/>
              </a:tabLst>
            </a:pPr>
            <a:r>
              <a:rPr lang="ka-GE" sz="1600">
                <a:solidFill>
                  <a:srgbClr val="404040"/>
                </a:solidFill>
                <a:latin typeface="Franklin Gothic Book" panose="020B0503020102020204" pitchFamily="34" charset="0"/>
              </a:rPr>
              <a:t>ტყითსარგებლობის წესის შესახებ დებულება კომერციულ მომხმარებლებს რაიმე მიზანმიმართულ დამატებით მოთხოვნებს არ უწესებს გარდა მოთხოვნებისა, რომლებიც ნარჩენების მართვის კოდექსით არის განსაზღვრული.</a:t>
            </a:r>
          </a:p>
          <a:p>
            <a:pPr lvl="0" algn="just">
              <a:spcBef>
                <a:spcPts val="600"/>
              </a:spcBef>
              <a:buFont typeface="Wingdings" panose="05000000000000000000" pitchFamily="2" charset="2"/>
              <a:buChar char="§"/>
              <a:tabLst>
                <a:tab pos="457200" algn="l"/>
              </a:tabLst>
            </a:pPr>
            <a:r>
              <a:rPr lang="ka-GE" sz="1600">
                <a:solidFill>
                  <a:srgbClr val="404040"/>
                </a:solidFill>
                <a:latin typeface="Franklin Gothic Book" panose="020B0503020102020204" pitchFamily="34" charset="0"/>
              </a:rPr>
              <a:t>კომერციული მომხმარებლებთან მიმართებით არ არსებობს ფინანსური და სხვა ინსტრუმენტები, რომლებიც მათ მიერ რეციკლირების და მასალების ხელმეორედ გამოყენების ტექნოლოგიების გამოყენებას წაახალისებდა</a:t>
            </a:r>
          </a:p>
          <a:p>
            <a:pPr lvl="0" algn="just">
              <a:spcBef>
                <a:spcPts val="600"/>
              </a:spcBef>
              <a:buFont typeface="Wingdings" panose="05000000000000000000" pitchFamily="2" charset="2"/>
              <a:buChar char="§"/>
              <a:tabLst>
                <a:tab pos="457200" algn="l"/>
              </a:tabLst>
            </a:pPr>
            <a:r>
              <a:rPr lang="ka-GE" sz="1600">
                <a:solidFill>
                  <a:srgbClr val="404040"/>
                </a:solidFill>
                <a:latin typeface="Franklin Gothic Book" panose="020B0503020102020204" pitchFamily="34" charset="0"/>
              </a:rPr>
              <a:t>ამჟამად მერქნული ნარჩენების შეგროვებაზე დაწესებული მოსაკრებელი თემებისა და ადგილობრივი მოსახლეობისათვის ძალიან მაღალია და მიმზიდველი არაა. </a:t>
            </a:r>
          </a:p>
          <a:p>
            <a:pPr lvl="0" algn="just">
              <a:spcBef>
                <a:spcPts val="600"/>
              </a:spcBef>
              <a:buFont typeface="Wingdings" panose="05000000000000000000" pitchFamily="2" charset="2"/>
              <a:buChar char="§"/>
              <a:tabLst>
                <a:tab pos="457200" algn="l"/>
              </a:tabLst>
            </a:pPr>
            <a:r>
              <a:rPr lang="ka-GE" sz="1600">
                <a:solidFill>
                  <a:srgbClr val="404040"/>
                </a:solidFill>
                <a:latin typeface="Franklin Gothic Book" panose="020B0503020102020204" pitchFamily="34" charset="0"/>
              </a:rPr>
              <a:t>ინფორმაცია არ არსებობს ისეთი ტექნოლოგიებისა და ბიზნესმოდელების შესახებ, რომლებიც თემებს ერთობლივი საწარმოების და მერქნული ნარჩენების გადამუშავების რეალისტური სქემების ჩამოყალიბების სტიმულს მისცემდა. </a:t>
            </a:r>
          </a:p>
          <a:p>
            <a:pPr lvl="0" algn="just">
              <a:spcBef>
                <a:spcPts val="600"/>
              </a:spcBef>
              <a:buFont typeface="Wingdings" panose="05000000000000000000" pitchFamily="2" charset="2"/>
              <a:buChar char="§"/>
              <a:tabLst>
                <a:tab pos="457200" algn="l"/>
              </a:tabLst>
            </a:pPr>
            <a:endParaRPr lang="en-US" sz="1800" dirty="0">
              <a:solidFill>
                <a:srgbClr val="404040"/>
              </a:solidFill>
              <a:latin typeface="Franklin Gothic Book" panose="020B0503020102020204" pitchFamily="34" charset="0"/>
            </a:endParaRPr>
          </a:p>
          <a:p>
            <a:pPr marL="0" indent="0">
              <a:spcBef>
                <a:spcPts val="600"/>
              </a:spcBef>
              <a:buNone/>
              <a:tabLst>
                <a:tab pos="457200" algn="l"/>
              </a:tabLst>
            </a:pPr>
            <a:endParaRPr lang="en-US" sz="1800" dirty="0">
              <a:solidFill>
                <a:srgbClr val="404040"/>
              </a:solidFill>
              <a:latin typeface="Franklin Gothic Book" panose="020B0503020102020204" pitchFamily="34" charset="0"/>
            </a:endParaRPr>
          </a:p>
          <a:p>
            <a:pPr marL="406400" indent="-406400">
              <a:spcBef>
                <a:spcPts val="600"/>
              </a:spcBef>
              <a:buFont typeface="Franklin Gothic Book" panose="020B0503020102020204" pitchFamily="34" charset="0"/>
              <a:buChar char="►"/>
              <a:tabLst>
                <a:tab pos="457200" algn="l"/>
              </a:tabLst>
            </a:pPr>
            <a:endParaRPr lang="en-US" sz="1800" dirty="0">
              <a:solidFill>
                <a:srgbClr val="404040"/>
              </a:solidFill>
              <a:latin typeface="Franklin Gothic Book" panose="020B0503020102020204" pitchFamily="34" charset="0"/>
            </a:endParaRPr>
          </a:p>
        </p:txBody>
      </p:sp>
      <p:sp>
        <p:nvSpPr>
          <p:cNvPr id="3" name="Title 2"/>
          <p:cNvSpPr>
            <a:spLocks noGrp="1"/>
          </p:cNvSpPr>
          <p:nvPr>
            <p:ph type="ctrTitle"/>
          </p:nvPr>
        </p:nvSpPr>
        <p:spPr>
          <a:xfrm>
            <a:off x="839" y="-1506"/>
            <a:ext cx="9144000" cy="720080"/>
          </a:xfrm>
        </p:spPr>
        <p:txBody>
          <a:bodyPr lIns="457200" tIns="182880"/>
          <a:lstStyle/>
          <a:p>
            <a:pPr lvl="3" algn="l"/>
            <a:r>
              <a:rPr lang="ka-GE" sz="3200" b="1">
                <a:solidFill>
                  <a:srgbClr val="508927"/>
                </a:solidFill>
                <a:latin typeface="Franklin Gothic Demi Cond" panose="020B0706030402020204" pitchFamily="34" charset="0"/>
                <a:ea typeface="+mn-ea"/>
                <a:cs typeface="Arial" charset="0"/>
              </a:rPr>
              <a:t>3. მერქნისა და ხის ნაწარმის წარმოება</a:t>
            </a:r>
            <a:r>
              <a:rPr lang="ka-GE" sz="3200">
                <a:solidFill>
                  <a:srgbClr val="699841"/>
                </a:solidFill>
                <a:latin typeface="Franklin Gothic Demi Cond" panose="020B0706030402020204" pitchFamily="34" charset="0"/>
                <a:ea typeface="+mn-ea"/>
                <a:cs typeface="Arial" charset="0"/>
              </a:rPr>
              <a:t> </a:t>
            </a:r>
          </a:p>
        </p:txBody>
      </p:sp>
    </p:spTree>
    <p:extLst>
      <p:ext uri="{BB962C8B-B14F-4D97-AF65-F5344CB8AC3E}">
        <p14:creationId xmlns:p14="http://schemas.microsoft.com/office/powerpoint/2010/main" val="2193101320"/>
      </p:ext>
    </p:extLst>
  </p:cSld>
  <p:clrMapOvr>
    <a:masterClrMapping/>
  </p:clrMapOvr>
  <p:transition spd="med">
    <p:spli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1150" y="1034356"/>
            <a:ext cx="8229600" cy="5328592"/>
          </a:xfrm>
        </p:spPr>
        <p:txBody>
          <a:bodyPr/>
          <a:lstStyle/>
          <a:p>
            <a:pPr marL="0" indent="0">
              <a:buNone/>
            </a:pPr>
            <a:r>
              <a:rPr lang="ka-GE" sz="2000" b="1" dirty="0">
                <a:solidFill>
                  <a:srgbClr val="404040"/>
                </a:solidFill>
                <a:latin typeface="Franklin Gothic Book" panose="020B0503020102020204" pitchFamily="34" charset="0"/>
              </a:rPr>
              <a:t>პრიორიტეტული ინსტრუმენტები:</a:t>
            </a:r>
          </a:p>
          <a:p>
            <a:pPr marL="398463" lvl="1" indent="-398463">
              <a:spcBef>
                <a:spcPts val="600"/>
              </a:spcBef>
              <a:spcAft>
                <a:spcPts val="1200"/>
              </a:spcAft>
              <a:buFont typeface="Franklin Gothic Book" panose="020B0503020102020204" pitchFamily="34" charset="0"/>
              <a:buChar char="►"/>
            </a:pPr>
            <a:r>
              <a:rPr lang="ka-GE" sz="1600" dirty="0"/>
              <a:t>ნარჩენების მართვის რეგულაციების შემდგომი დახვეწა:</a:t>
            </a:r>
          </a:p>
          <a:p>
            <a:pPr lvl="1">
              <a:spcBef>
                <a:spcPts val="600"/>
              </a:spcBef>
              <a:spcAft>
                <a:spcPts val="600"/>
              </a:spcAft>
            </a:pPr>
            <a:r>
              <a:rPr lang="ka-GE" sz="1600" dirty="0"/>
              <a:t>მეტყევეობისა და მერქნის დამუშავების მრეწველობის ნარჩენების მართვის რეგულაციების დახვეწა </a:t>
            </a:r>
          </a:p>
          <a:p>
            <a:pPr marL="398463" lvl="1" indent="-398463">
              <a:spcBef>
                <a:spcPts val="600"/>
              </a:spcBef>
              <a:spcAft>
                <a:spcPts val="1200"/>
              </a:spcAft>
              <a:buFont typeface="Franklin Gothic Book" panose="020B0503020102020204" pitchFamily="34" charset="0"/>
              <a:buChar char="►"/>
            </a:pPr>
            <a:r>
              <a:rPr lang="ka-GE" sz="1600" dirty="0"/>
              <a:t>მეტყევეობისა და მერქნის დამამუშავებელ ბიზნესებთან მუშაობა ცირკულარობის სფეროში მათი ცნობიერების ასამაღლებლად</a:t>
            </a:r>
          </a:p>
          <a:p>
            <a:pPr marL="398463" lvl="1" indent="-398463">
              <a:spcBef>
                <a:spcPts val="600"/>
              </a:spcBef>
              <a:spcAft>
                <a:spcPts val="1200"/>
              </a:spcAft>
              <a:buFont typeface="Franklin Gothic Book" panose="020B0503020102020204" pitchFamily="34" charset="0"/>
              <a:buChar char="►"/>
            </a:pPr>
            <a:r>
              <a:rPr lang="ka-GE" sz="1600" dirty="0"/>
              <a:t>მარეგულირებელი ჩარჩოს შექმნა, რომელიც ხელს შეუწყობს ცირკულარულ ეკონომიკას და მის სტიმულირებას მოახდენს</a:t>
            </a:r>
          </a:p>
          <a:p>
            <a:pPr marL="398463" lvl="1" indent="-398463">
              <a:spcBef>
                <a:spcPts val="600"/>
              </a:spcBef>
              <a:spcAft>
                <a:spcPts val="1200"/>
              </a:spcAft>
              <a:buFont typeface="Franklin Gothic Book" panose="020B0503020102020204" pitchFamily="34" charset="0"/>
              <a:buChar char="►"/>
            </a:pPr>
            <a:r>
              <a:rPr lang="ka-GE" sz="1600" dirty="0"/>
              <a:t>ტექნიკური სტანდარტებისა და ანგარიშვალდებულების სტანდარტების დანერგვა კომპანიების ცირკულარობის დონის შეფასების მიზნით; ეკომარკირების სქემების შემუშავება და დანერგვა</a:t>
            </a:r>
          </a:p>
          <a:p>
            <a:pPr marL="0" indent="0">
              <a:buNone/>
            </a:pPr>
            <a:endParaRPr lang="en-US" sz="1100" b="1" dirty="0">
              <a:solidFill>
                <a:srgbClr val="404040"/>
              </a:solidFill>
              <a:latin typeface="Franklin Gothic Book" panose="020B0503020102020204" pitchFamily="34" charset="0"/>
            </a:endParaRPr>
          </a:p>
          <a:p>
            <a:pPr marL="0" indent="0">
              <a:buNone/>
            </a:pPr>
            <a:endParaRPr lang="en-US" sz="1800" b="1" dirty="0">
              <a:solidFill>
                <a:srgbClr val="404040"/>
              </a:solidFill>
              <a:latin typeface="Franklin Gothic Book" panose="020B0503020102020204" pitchFamily="34" charset="0"/>
            </a:endParaRPr>
          </a:p>
          <a:p>
            <a:endParaRPr lang="ru-RU" sz="2400" dirty="0"/>
          </a:p>
        </p:txBody>
      </p:sp>
      <p:sp>
        <p:nvSpPr>
          <p:cNvPr id="3" name="Title 2"/>
          <p:cNvSpPr>
            <a:spLocks noGrp="1"/>
          </p:cNvSpPr>
          <p:nvPr>
            <p:ph type="ctrTitle"/>
          </p:nvPr>
        </p:nvSpPr>
        <p:spPr>
          <a:xfrm>
            <a:off x="0" y="0"/>
            <a:ext cx="9144000" cy="908720"/>
          </a:xfrm>
        </p:spPr>
        <p:txBody>
          <a:bodyPr lIns="457200" tIns="182880"/>
          <a:lstStyle/>
          <a:p>
            <a:pPr algn="l"/>
            <a:r>
              <a:rPr lang="ka-GE" sz="3200">
                <a:solidFill>
                  <a:srgbClr val="508927"/>
                </a:solidFill>
              </a:rPr>
              <a:t>3. </a:t>
            </a:r>
            <a:r>
              <a:rPr lang="ka-GE" sz="3200" b="1">
                <a:solidFill>
                  <a:srgbClr val="508927"/>
                </a:solidFill>
              </a:rPr>
              <a:t>მერქნისა და ხის ნაწარმის წარმოება</a:t>
            </a:r>
            <a:r>
              <a:rPr lang="ka-GE" sz="3200">
                <a:solidFill>
                  <a:srgbClr val="699841"/>
                </a:solidFill>
                <a:cs typeface="Arial" charset="0"/>
              </a:rPr>
              <a:t>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9932" y="5013176"/>
            <a:ext cx="4354067" cy="1700808"/>
          </a:xfrm>
          <a:prstGeom prst="rect">
            <a:avLst/>
          </a:prstGeom>
        </p:spPr>
      </p:pic>
      <p:sp>
        <p:nvSpPr>
          <p:cNvPr id="6" name="Rectangle 5"/>
          <p:cNvSpPr/>
          <p:nvPr/>
        </p:nvSpPr>
        <p:spPr>
          <a:xfrm>
            <a:off x="318074" y="4869160"/>
            <a:ext cx="4572000" cy="1815882"/>
          </a:xfrm>
          <a:prstGeom prst="rect">
            <a:avLst/>
          </a:prstGeom>
        </p:spPr>
        <p:txBody>
          <a:bodyPr>
            <a:spAutoFit/>
          </a:bodyPr>
          <a:lstStyle/>
          <a:p>
            <a:pPr marL="398463" lvl="1" indent="-398463">
              <a:spcBef>
                <a:spcPts val="600"/>
              </a:spcBef>
              <a:spcAft>
                <a:spcPts val="1200"/>
              </a:spcAft>
              <a:buFont typeface="Franklin Gothic Book" panose="020B0503020102020204" pitchFamily="34" charset="0"/>
              <a:buChar char="►"/>
            </a:pPr>
            <a:r>
              <a:rPr lang="ka-GE" sz="1600" dirty="0">
                <a:solidFill>
                  <a:srgbClr val="404040"/>
                </a:solidFill>
                <a:latin typeface="Franklin Gothic Book" panose="020B0503020102020204" pitchFamily="34" charset="0"/>
                <a:cs typeface="+mn-cs"/>
              </a:rPr>
              <a:t>ტექნოლოგიური და ბიზნეს საკონსულტაციო კომპანიებისა და ბიზნესინკუბატორების განვითარება, რომლებიც კომერციულ კომპანიებს და სათემო ასოციაციებს ნარჩენების გადამუშავების პროექტების შემუშავებაში დაეხმარებიან</a:t>
            </a:r>
          </a:p>
        </p:txBody>
      </p:sp>
    </p:spTree>
    <p:extLst>
      <p:ext uri="{BB962C8B-B14F-4D97-AF65-F5344CB8AC3E}">
        <p14:creationId xmlns:p14="http://schemas.microsoft.com/office/powerpoint/2010/main" val="2969682130"/>
      </p:ext>
    </p:extLst>
  </p:cSld>
  <p:clrMapOvr>
    <a:masterClrMapping/>
  </p:clrMapOvr>
  <p:transition spd="med">
    <p:spli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507288" cy="5688632"/>
          </a:xfrm>
        </p:spPr>
        <p:txBody>
          <a:bodyPr/>
          <a:lstStyle/>
          <a:p>
            <a:pPr marL="0" indent="0">
              <a:buNone/>
            </a:pPr>
            <a:r>
              <a:rPr lang="ka-GE" sz="1800" b="1" dirty="0">
                <a:solidFill>
                  <a:srgbClr val="404040"/>
                </a:solidFill>
                <a:latin typeface="Franklin Gothic Book" panose="020B0503020102020204" pitchFamily="34" charset="0"/>
              </a:rPr>
              <a:t>გზამკვლევზე შემდგომი სამუშაო:</a:t>
            </a:r>
          </a:p>
          <a:p>
            <a:pPr>
              <a:buFont typeface="Wingdings" panose="05000000000000000000" pitchFamily="2" charset="2"/>
              <a:buChar char="§"/>
            </a:pPr>
            <a:r>
              <a:rPr lang="ka-GE" sz="1600" dirty="0">
                <a:latin typeface="Franklin Gothic Book" panose="020B0503020102020204" pitchFamily="34" charset="0"/>
              </a:rPr>
              <a:t>მოკლევადიანი ამოცანების და ამ ამოცანების შესაფერისი ინსტრუმენტების განსაზღვრა </a:t>
            </a:r>
          </a:p>
          <a:p>
            <a:pPr>
              <a:buFont typeface="Wingdings" panose="05000000000000000000" pitchFamily="2" charset="2"/>
              <a:buChar char="§"/>
            </a:pPr>
            <a:r>
              <a:rPr lang="ka-GE" sz="1600" dirty="0">
                <a:latin typeface="Franklin Gothic Book" panose="020B0503020102020204" pitchFamily="34" charset="0"/>
              </a:rPr>
              <a:t>საშუალოვადიანი ამოცანების და ამ ამოცანების შესაფერისი ინსტრუმენტების განსაზღვრა </a:t>
            </a:r>
          </a:p>
          <a:p>
            <a:pPr>
              <a:buFont typeface="Wingdings" panose="05000000000000000000" pitchFamily="2" charset="2"/>
              <a:buChar char="§"/>
            </a:pPr>
            <a:r>
              <a:rPr lang="ka-GE" sz="1600" dirty="0">
                <a:latin typeface="Franklin Gothic Book" panose="020B0503020102020204" pitchFamily="34" charset="0"/>
              </a:rPr>
              <a:t>გრძელვადიანი ამოცანების და ამ ამოცანების შესაფერისი ინსტრუმენტების განსაზღვრა</a:t>
            </a:r>
          </a:p>
          <a:p>
            <a:pPr marL="0" indent="0">
              <a:spcBef>
                <a:spcPts val="3000"/>
              </a:spcBef>
              <a:buNone/>
            </a:pPr>
            <a:r>
              <a:rPr lang="ka-GE" sz="1800" b="1" dirty="0">
                <a:solidFill>
                  <a:srgbClr val="404040"/>
                </a:solidFill>
                <a:latin typeface="Franklin Gothic Book" panose="020B0503020102020204" pitchFamily="34" charset="0"/>
              </a:rPr>
              <a:t>დაინტერესებულ მხარეებთან კონსულტაციები: </a:t>
            </a:r>
          </a:p>
          <a:p>
            <a:pPr>
              <a:buFont typeface="Wingdings" panose="05000000000000000000" pitchFamily="2" charset="2"/>
              <a:buChar char="§"/>
            </a:pPr>
            <a:r>
              <a:rPr lang="ka-GE" sz="1600" dirty="0">
                <a:latin typeface="Franklin Gothic Book" panose="020B0503020102020204" pitchFamily="34" charset="0"/>
              </a:rPr>
              <a:t>სამთავრობო კომისია</a:t>
            </a:r>
          </a:p>
          <a:p>
            <a:pPr>
              <a:buFont typeface="Wingdings" panose="05000000000000000000" pitchFamily="2" charset="2"/>
              <a:buChar char="§"/>
            </a:pPr>
            <a:r>
              <a:rPr lang="ka-GE" sz="1600" dirty="0">
                <a:latin typeface="Franklin Gothic Book" panose="020B0503020102020204" pitchFamily="34" charset="0"/>
              </a:rPr>
              <a:t>გარემოს დაცვისა და სოფლის მეურნეობის სამინისტრო</a:t>
            </a:r>
          </a:p>
          <a:p>
            <a:pPr>
              <a:buFont typeface="Wingdings" panose="05000000000000000000" pitchFamily="2" charset="2"/>
              <a:buChar char="§"/>
            </a:pPr>
            <a:r>
              <a:rPr lang="ka-GE" sz="1600" dirty="0">
                <a:latin typeface="Franklin Gothic Book" panose="020B0503020102020204" pitchFamily="34" charset="0"/>
              </a:rPr>
              <a:t>ეკონომიკისა და მდგრადი განვითარების სამინისტრო</a:t>
            </a:r>
          </a:p>
          <a:p>
            <a:pPr>
              <a:buFont typeface="Wingdings" panose="05000000000000000000" pitchFamily="2" charset="2"/>
              <a:buChar char="§"/>
            </a:pPr>
            <a:r>
              <a:rPr lang="ka-GE" sz="1600" dirty="0">
                <a:latin typeface="Franklin Gothic Book" panose="020B0503020102020204" pitchFamily="34" charset="0"/>
              </a:rPr>
              <a:t>მეტყევეობასა და მერქნის დამუშავებაში ჩართული ბიზნესები</a:t>
            </a:r>
          </a:p>
          <a:p>
            <a:pPr>
              <a:buFont typeface="Wingdings" panose="05000000000000000000" pitchFamily="2" charset="2"/>
              <a:buChar char="§"/>
            </a:pPr>
            <a:r>
              <a:rPr lang="ka-GE" sz="1600" dirty="0">
                <a:latin typeface="Franklin Gothic Book" panose="020B0503020102020204" pitchFamily="34" charset="0"/>
              </a:rPr>
              <a:t>თემები</a:t>
            </a:r>
          </a:p>
          <a:p>
            <a:pPr marL="0" indent="0">
              <a:buNone/>
            </a:pPr>
            <a:endParaRPr lang="en-US" sz="1800" b="1" dirty="0">
              <a:solidFill>
                <a:srgbClr val="404040"/>
              </a:solidFill>
              <a:latin typeface="Franklin Gothic Book" panose="020B0503020102020204" pitchFamily="34" charset="0"/>
            </a:endParaRPr>
          </a:p>
          <a:p>
            <a:pPr>
              <a:buFont typeface="Wingdings" panose="05000000000000000000" pitchFamily="2" charset="2"/>
              <a:buChar char="§"/>
            </a:pPr>
            <a:endParaRPr lang="en-US" sz="1600" dirty="0">
              <a:latin typeface="Franklin Gothic Book" panose="020B0503020102020204" pitchFamily="34" charset="0"/>
            </a:endParaRPr>
          </a:p>
          <a:p>
            <a:pPr>
              <a:buFont typeface="Wingdings" panose="05000000000000000000" pitchFamily="2" charset="2"/>
              <a:buChar char="§"/>
            </a:pPr>
            <a:endParaRPr lang="en-US" sz="1600" dirty="0">
              <a:latin typeface="Franklin Gothic Book" panose="020B0503020102020204" pitchFamily="34" charset="0"/>
            </a:endParaRPr>
          </a:p>
          <a:p>
            <a:pPr>
              <a:buFont typeface="Wingdings" panose="05000000000000000000" pitchFamily="2" charset="2"/>
              <a:buChar char="§"/>
            </a:pPr>
            <a:endParaRPr lang="ru-RU" sz="1600" dirty="0">
              <a:latin typeface="Franklin Gothic Book" panose="020B0503020102020204" pitchFamily="34" charset="0"/>
            </a:endParaRPr>
          </a:p>
        </p:txBody>
      </p:sp>
      <p:sp>
        <p:nvSpPr>
          <p:cNvPr id="3" name="Title 2"/>
          <p:cNvSpPr>
            <a:spLocks noGrp="1"/>
          </p:cNvSpPr>
          <p:nvPr>
            <p:ph type="ctrTitle"/>
          </p:nvPr>
        </p:nvSpPr>
        <p:spPr>
          <a:xfrm>
            <a:off x="0" y="0"/>
            <a:ext cx="9144000" cy="764704"/>
          </a:xfrm>
        </p:spPr>
        <p:txBody>
          <a:bodyPr lIns="457200" tIns="182880"/>
          <a:lstStyle/>
          <a:p>
            <a:pPr algn="l"/>
            <a:r>
              <a:rPr lang="ka-GE" sz="3200">
                <a:solidFill>
                  <a:srgbClr val="508927"/>
                </a:solidFill>
              </a:rPr>
              <a:t>3. </a:t>
            </a:r>
            <a:r>
              <a:rPr lang="ka-GE" sz="3200" b="1">
                <a:solidFill>
                  <a:srgbClr val="508927"/>
                </a:solidFill>
              </a:rPr>
              <a:t>მერქნისა და ხის ნაწარმის წარმოება</a:t>
            </a:r>
          </a:p>
        </p:txBody>
      </p:sp>
    </p:spTree>
    <p:extLst>
      <p:ext uri="{BB962C8B-B14F-4D97-AF65-F5344CB8AC3E}">
        <p14:creationId xmlns:p14="http://schemas.microsoft.com/office/powerpoint/2010/main" val="2986662277"/>
      </p:ext>
    </p:extLst>
  </p:cSld>
  <p:clrMapOvr>
    <a:masterClrMapping/>
  </p:clrMapOvr>
  <p:transition spd="med">
    <p:spli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2188"/>
            <a:ext cx="9144000" cy="853401"/>
          </a:xfrm>
        </p:spPr>
        <p:txBody>
          <a:bodyPr lIns="457200" tIns="91440"/>
          <a:lstStyle/>
          <a:p>
            <a:pPr lvl="3" algn="l"/>
            <a:r>
              <a:rPr lang="ka-GE" sz="2400" b="1" dirty="0">
                <a:solidFill>
                  <a:srgbClr val="508927"/>
                </a:solidFill>
                <a:latin typeface="Franklin Gothic Demi Cond" panose="020B0706030402020204" pitchFamily="34" charset="0"/>
              </a:rPr>
              <a:t>4. მეცხოველეობა; კვების პროდუქტების წარმოება; განთავსების საშუალებებით უზრუნველყოფისა და საკვებით მომსახურების საქმიანობა </a:t>
            </a:r>
          </a:p>
        </p:txBody>
      </p:sp>
      <p:sp>
        <p:nvSpPr>
          <p:cNvPr id="7" name="Content Placeholder 6"/>
          <p:cNvSpPr>
            <a:spLocks noGrp="1"/>
          </p:cNvSpPr>
          <p:nvPr>
            <p:ph idx="1"/>
          </p:nvPr>
        </p:nvSpPr>
        <p:spPr>
          <a:xfrm>
            <a:off x="467544" y="692696"/>
            <a:ext cx="8229600" cy="5688632"/>
          </a:xfrm>
        </p:spPr>
        <p:txBody>
          <a:bodyPr/>
          <a:lstStyle/>
          <a:p>
            <a:pPr marL="0" indent="0">
              <a:buNone/>
            </a:pPr>
            <a:endParaRPr lang="en-US" sz="1600" dirty="0"/>
          </a:p>
          <a:p>
            <a:pPr marL="0" indent="0">
              <a:buNone/>
            </a:pPr>
            <a:endParaRPr lang="ru-RU" sz="1600" dirty="0"/>
          </a:p>
        </p:txBody>
      </p:sp>
      <p:graphicFrame>
        <p:nvGraphicFramePr>
          <p:cNvPr id="9" name="Table 8"/>
          <p:cNvGraphicFramePr>
            <a:graphicFrameLocks noGrp="1"/>
          </p:cNvGraphicFramePr>
          <p:nvPr>
            <p:extLst>
              <p:ext uri="{D42A27DB-BD31-4B8C-83A1-F6EECF244321}">
                <p14:modId xmlns:p14="http://schemas.microsoft.com/office/powerpoint/2010/main" val="3116924782"/>
              </p:ext>
            </p:extLst>
          </p:nvPr>
        </p:nvGraphicFramePr>
        <p:xfrm>
          <a:off x="477109" y="1277241"/>
          <a:ext cx="8496944" cy="1685544"/>
        </p:xfrm>
        <a:graphic>
          <a:graphicData uri="http://schemas.openxmlformats.org/drawingml/2006/table">
            <a:tbl>
              <a:tblPr firstRow="1" firstCol="1" bandRow="1">
                <a:tableStyleId>{5C22544A-7EE6-4342-B048-85BDC9FD1C3A}</a:tableStyleId>
              </a:tblPr>
              <a:tblGrid>
                <a:gridCol w="2880320">
                  <a:extLst>
                    <a:ext uri="{9D8B030D-6E8A-4147-A177-3AD203B41FA5}">
                      <a16:colId xmlns:a16="http://schemas.microsoft.com/office/drawing/2014/main" val="811612566"/>
                    </a:ext>
                  </a:extLst>
                </a:gridCol>
                <a:gridCol w="5616624">
                  <a:extLst>
                    <a:ext uri="{9D8B030D-6E8A-4147-A177-3AD203B41FA5}">
                      <a16:colId xmlns:a16="http://schemas.microsoft.com/office/drawing/2014/main" val="4118411390"/>
                    </a:ext>
                  </a:extLst>
                </a:gridCol>
              </a:tblGrid>
              <a:tr h="0">
                <a:tc>
                  <a:txBody>
                    <a:bodyPr/>
                    <a:lstStyle/>
                    <a:p>
                      <a:pPr algn="ctr">
                        <a:lnSpc>
                          <a:spcPct val="115000"/>
                        </a:lnSpc>
                        <a:spcBef>
                          <a:spcPts val="200"/>
                        </a:spcBef>
                        <a:spcAft>
                          <a:spcPts val="200"/>
                        </a:spcAft>
                      </a:pPr>
                      <a:r>
                        <a:rPr lang="ka-GE" sz="1400">
                          <a:latin typeface="Franklin Gothic Book" panose="020B0503020102020204" pitchFamily="34" charset="0"/>
                        </a:rPr>
                        <a:t>მეცხოველეობის პროდუქტები</a:t>
                      </a:r>
                    </a:p>
                  </a:txBody>
                  <a:tcPr marL="68580" marR="68580" marT="0" marB="0" anchor="ctr"/>
                </a:tc>
                <a:tc>
                  <a:txBody>
                    <a:bodyPr/>
                    <a:lstStyle/>
                    <a:p>
                      <a:pPr algn="ctr">
                        <a:lnSpc>
                          <a:spcPct val="115000"/>
                        </a:lnSpc>
                        <a:spcBef>
                          <a:spcPts val="200"/>
                        </a:spcBef>
                        <a:spcAft>
                          <a:spcPts val="200"/>
                        </a:spcAft>
                      </a:pPr>
                      <a:r>
                        <a:rPr lang="ka-GE" sz="1400" dirty="0">
                          <a:latin typeface="Franklin Gothic Book" panose="020B0503020102020204" pitchFamily="34" charset="0"/>
                        </a:rPr>
                        <a:t>განთავსებული ნარჩენების საშუალო წლიური რაოდენობა (</a:t>
                      </a:r>
                      <a:r>
                        <a:rPr lang="ka-GE" sz="1400" dirty="0" err="1" smtClean="0">
                          <a:latin typeface="Franklin Gothic Book" panose="020B0503020102020204" pitchFamily="34" charset="0"/>
                        </a:rPr>
                        <a:t>ათ.ტონა</a:t>
                      </a:r>
                      <a:r>
                        <a:rPr lang="ka-GE" sz="1400" dirty="0">
                          <a:latin typeface="Franklin Gothic Book" panose="020B0503020102020204" pitchFamily="34" charset="0"/>
                        </a:rPr>
                        <a:t>)</a:t>
                      </a:r>
                    </a:p>
                  </a:txBody>
                  <a:tcPr marL="68580" marR="68580" marT="0" marB="0" anchor="ctr"/>
                </a:tc>
                <a:extLst>
                  <a:ext uri="{0D108BD9-81ED-4DB2-BD59-A6C34878D82A}">
                    <a16:rowId xmlns:a16="http://schemas.microsoft.com/office/drawing/2014/main" val="491772206"/>
                  </a:ext>
                </a:extLst>
              </a:tr>
              <a:tr h="0">
                <a:tc>
                  <a:txBody>
                    <a:bodyPr/>
                    <a:lstStyle/>
                    <a:p>
                      <a:pPr algn="just">
                        <a:lnSpc>
                          <a:spcPct val="115000"/>
                        </a:lnSpc>
                        <a:spcBef>
                          <a:spcPts val="200"/>
                        </a:spcBef>
                        <a:spcAft>
                          <a:spcPts val="200"/>
                        </a:spcAft>
                      </a:pPr>
                      <a:r>
                        <a:rPr lang="ka-GE" sz="1400">
                          <a:latin typeface="Franklin Gothic Book" panose="020B0503020102020204" pitchFamily="34" charset="0"/>
                        </a:rPr>
                        <a:t>ძროხის ხორცი</a:t>
                      </a:r>
                    </a:p>
                  </a:txBody>
                  <a:tcPr marL="68580" marR="68580" marT="0" marB="0" anchor="ctr"/>
                </a:tc>
                <a:tc>
                  <a:txBody>
                    <a:bodyPr/>
                    <a:lstStyle/>
                    <a:p>
                      <a:pPr algn="ctr">
                        <a:lnSpc>
                          <a:spcPct val="115000"/>
                        </a:lnSpc>
                        <a:spcBef>
                          <a:spcPts val="200"/>
                        </a:spcBef>
                        <a:spcAft>
                          <a:spcPts val="200"/>
                        </a:spcAft>
                      </a:pPr>
                      <a:r>
                        <a:rPr lang="ka-GE" sz="1400">
                          <a:latin typeface="Franklin Gothic Book" panose="020B0503020102020204" pitchFamily="34" charset="0"/>
                        </a:rPr>
                        <a:t>9.3</a:t>
                      </a:r>
                    </a:p>
                  </a:txBody>
                  <a:tcPr marL="68580" marR="68580" marT="0" marB="0" anchor="ctr"/>
                </a:tc>
                <a:extLst>
                  <a:ext uri="{0D108BD9-81ED-4DB2-BD59-A6C34878D82A}">
                    <a16:rowId xmlns:a16="http://schemas.microsoft.com/office/drawing/2014/main" val="2463831401"/>
                  </a:ext>
                </a:extLst>
              </a:tr>
              <a:tr h="0">
                <a:tc>
                  <a:txBody>
                    <a:bodyPr/>
                    <a:lstStyle/>
                    <a:p>
                      <a:pPr algn="just">
                        <a:lnSpc>
                          <a:spcPct val="115000"/>
                        </a:lnSpc>
                        <a:spcBef>
                          <a:spcPts val="200"/>
                        </a:spcBef>
                        <a:spcAft>
                          <a:spcPts val="200"/>
                        </a:spcAft>
                      </a:pPr>
                      <a:r>
                        <a:rPr lang="ka-GE" sz="1400">
                          <a:latin typeface="Franklin Gothic Book" panose="020B0503020102020204" pitchFamily="34" charset="0"/>
                        </a:rPr>
                        <a:t>ღორის ხორცი</a:t>
                      </a:r>
                    </a:p>
                  </a:txBody>
                  <a:tcPr marL="68580" marR="68580" marT="0" marB="0" anchor="ctr"/>
                </a:tc>
                <a:tc>
                  <a:txBody>
                    <a:bodyPr/>
                    <a:lstStyle/>
                    <a:p>
                      <a:pPr algn="ctr">
                        <a:lnSpc>
                          <a:spcPct val="115000"/>
                        </a:lnSpc>
                        <a:spcBef>
                          <a:spcPts val="200"/>
                        </a:spcBef>
                        <a:spcAft>
                          <a:spcPts val="200"/>
                        </a:spcAft>
                      </a:pPr>
                      <a:r>
                        <a:rPr lang="ka-GE" sz="1400">
                          <a:latin typeface="Franklin Gothic Book" panose="020B0503020102020204" pitchFamily="34" charset="0"/>
                        </a:rPr>
                        <a:t>9.4</a:t>
                      </a:r>
                    </a:p>
                  </a:txBody>
                  <a:tcPr marL="68580" marR="68580" marT="0" marB="0" anchor="ctr"/>
                </a:tc>
                <a:extLst>
                  <a:ext uri="{0D108BD9-81ED-4DB2-BD59-A6C34878D82A}">
                    <a16:rowId xmlns:a16="http://schemas.microsoft.com/office/drawing/2014/main" val="2371539016"/>
                  </a:ext>
                </a:extLst>
              </a:tr>
              <a:tr h="0">
                <a:tc>
                  <a:txBody>
                    <a:bodyPr/>
                    <a:lstStyle/>
                    <a:p>
                      <a:pPr algn="just">
                        <a:lnSpc>
                          <a:spcPct val="115000"/>
                        </a:lnSpc>
                        <a:spcBef>
                          <a:spcPts val="200"/>
                        </a:spcBef>
                        <a:spcAft>
                          <a:spcPts val="200"/>
                        </a:spcAft>
                      </a:pPr>
                      <a:r>
                        <a:rPr lang="ka-GE" sz="1400" dirty="0">
                          <a:latin typeface="Franklin Gothic Book" panose="020B0503020102020204" pitchFamily="34" charset="0"/>
                        </a:rPr>
                        <a:t>ცხვრისა და თხის </a:t>
                      </a:r>
                      <a:r>
                        <a:rPr lang="ka-GE" sz="1400" dirty="0" smtClean="0">
                          <a:latin typeface="Franklin Gothic Book" panose="020B0503020102020204" pitchFamily="34" charset="0"/>
                        </a:rPr>
                        <a:t>ხორცი</a:t>
                      </a:r>
                      <a:endParaRPr lang="ka-GE" sz="1400" dirty="0">
                        <a:latin typeface="Franklin Gothic Book" panose="020B0503020102020204" pitchFamily="34" charset="0"/>
                      </a:endParaRPr>
                    </a:p>
                  </a:txBody>
                  <a:tcPr marL="68580" marR="68580" marT="0" marB="0" anchor="ctr"/>
                </a:tc>
                <a:tc>
                  <a:txBody>
                    <a:bodyPr/>
                    <a:lstStyle/>
                    <a:p>
                      <a:pPr algn="ctr">
                        <a:lnSpc>
                          <a:spcPct val="115000"/>
                        </a:lnSpc>
                        <a:spcBef>
                          <a:spcPts val="200"/>
                        </a:spcBef>
                        <a:spcAft>
                          <a:spcPts val="200"/>
                        </a:spcAft>
                      </a:pPr>
                      <a:r>
                        <a:rPr lang="ka-GE" sz="1400">
                          <a:latin typeface="Franklin Gothic Book" panose="020B0503020102020204" pitchFamily="34" charset="0"/>
                        </a:rPr>
                        <a:t>1.3</a:t>
                      </a:r>
                    </a:p>
                  </a:txBody>
                  <a:tcPr marL="68580" marR="68580" marT="0" marB="0" anchor="ctr"/>
                </a:tc>
                <a:extLst>
                  <a:ext uri="{0D108BD9-81ED-4DB2-BD59-A6C34878D82A}">
                    <a16:rowId xmlns:a16="http://schemas.microsoft.com/office/drawing/2014/main" val="2822720644"/>
                  </a:ext>
                </a:extLst>
              </a:tr>
              <a:tr h="0">
                <a:tc>
                  <a:txBody>
                    <a:bodyPr/>
                    <a:lstStyle/>
                    <a:p>
                      <a:pPr algn="just">
                        <a:lnSpc>
                          <a:spcPct val="115000"/>
                        </a:lnSpc>
                        <a:spcBef>
                          <a:spcPts val="200"/>
                        </a:spcBef>
                        <a:spcAft>
                          <a:spcPts val="200"/>
                        </a:spcAft>
                      </a:pPr>
                      <a:r>
                        <a:rPr lang="ka-GE" sz="1400">
                          <a:latin typeface="Franklin Gothic Book" panose="020B0503020102020204" pitchFamily="34" charset="0"/>
                        </a:rPr>
                        <a:t>ფრინველის ხორცი</a:t>
                      </a:r>
                    </a:p>
                  </a:txBody>
                  <a:tcPr marL="68580" marR="68580" marT="0" marB="0" anchor="ctr"/>
                </a:tc>
                <a:tc>
                  <a:txBody>
                    <a:bodyPr/>
                    <a:lstStyle/>
                    <a:p>
                      <a:pPr algn="ctr">
                        <a:lnSpc>
                          <a:spcPct val="115000"/>
                        </a:lnSpc>
                        <a:spcBef>
                          <a:spcPts val="200"/>
                        </a:spcBef>
                        <a:spcAft>
                          <a:spcPts val="200"/>
                        </a:spcAft>
                      </a:pPr>
                      <a:r>
                        <a:rPr lang="ka-GE" sz="1400">
                          <a:latin typeface="Franklin Gothic Book" panose="020B0503020102020204" pitchFamily="34" charset="0"/>
                        </a:rPr>
                        <a:t>5.5</a:t>
                      </a:r>
                    </a:p>
                  </a:txBody>
                  <a:tcPr marL="68580" marR="68580" marT="0" marB="0" anchor="ctr"/>
                </a:tc>
                <a:extLst>
                  <a:ext uri="{0D108BD9-81ED-4DB2-BD59-A6C34878D82A}">
                    <a16:rowId xmlns:a16="http://schemas.microsoft.com/office/drawing/2014/main" val="3544450460"/>
                  </a:ext>
                </a:extLst>
              </a:tr>
              <a:tr h="0">
                <a:tc>
                  <a:txBody>
                    <a:bodyPr/>
                    <a:lstStyle/>
                    <a:p>
                      <a:pPr algn="just">
                        <a:lnSpc>
                          <a:spcPct val="115000"/>
                        </a:lnSpc>
                        <a:spcBef>
                          <a:spcPts val="200"/>
                        </a:spcBef>
                        <a:spcAft>
                          <a:spcPts val="200"/>
                        </a:spcAft>
                      </a:pPr>
                      <a:r>
                        <a:rPr lang="ka-GE" sz="1400">
                          <a:latin typeface="Franklin Gothic Book" panose="020B0503020102020204" pitchFamily="34" charset="0"/>
                        </a:rPr>
                        <a:t>რძე და რძის პროდუქტები</a:t>
                      </a:r>
                    </a:p>
                  </a:txBody>
                  <a:tcPr marL="68580" marR="68580" marT="0" marB="0" anchor="ctr"/>
                </a:tc>
                <a:tc>
                  <a:txBody>
                    <a:bodyPr/>
                    <a:lstStyle/>
                    <a:p>
                      <a:pPr algn="ctr">
                        <a:lnSpc>
                          <a:spcPct val="115000"/>
                        </a:lnSpc>
                        <a:spcBef>
                          <a:spcPts val="200"/>
                        </a:spcBef>
                        <a:spcAft>
                          <a:spcPts val="200"/>
                        </a:spcAft>
                      </a:pPr>
                      <a:r>
                        <a:rPr lang="ka-GE" sz="1400">
                          <a:latin typeface="Franklin Gothic Book" panose="020B0503020102020204" pitchFamily="34" charset="0"/>
                        </a:rPr>
                        <a:t>6.5</a:t>
                      </a:r>
                    </a:p>
                  </a:txBody>
                  <a:tcPr marL="68580" marR="68580" marT="0" marB="0" anchor="ctr"/>
                </a:tc>
                <a:extLst>
                  <a:ext uri="{0D108BD9-81ED-4DB2-BD59-A6C34878D82A}">
                    <a16:rowId xmlns:a16="http://schemas.microsoft.com/office/drawing/2014/main" val="2226154060"/>
                  </a:ext>
                </a:extLst>
              </a:tr>
              <a:tr h="0">
                <a:tc>
                  <a:txBody>
                    <a:bodyPr/>
                    <a:lstStyle/>
                    <a:p>
                      <a:pPr algn="ctr">
                        <a:spcBef>
                          <a:spcPts val="200"/>
                        </a:spcBef>
                        <a:spcAft>
                          <a:spcPts val="200"/>
                        </a:spcAft>
                      </a:pPr>
                      <a:r>
                        <a:rPr lang="ka-GE" sz="1400">
                          <a:latin typeface="Franklin Gothic Book" panose="020B0503020102020204" pitchFamily="34" charset="0"/>
                        </a:rPr>
                        <a:t>სულ</a:t>
                      </a:r>
                    </a:p>
                  </a:txBody>
                  <a:tcPr marL="68580" marR="68580" marT="0" marB="0" anchor="ctr"/>
                </a:tc>
                <a:tc>
                  <a:txBody>
                    <a:bodyPr/>
                    <a:lstStyle/>
                    <a:p>
                      <a:pPr algn="ctr">
                        <a:spcBef>
                          <a:spcPts val="200"/>
                        </a:spcBef>
                        <a:spcAft>
                          <a:spcPts val="200"/>
                        </a:spcAft>
                      </a:pPr>
                      <a:r>
                        <a:rPr lang="ka-GE" sz="1400" dirty="0">
                          <a:latin typeface="Franklin Gothic Book" panose="020B0503020102020204" pitchFamily="34" charset="0"/>
                        </a:rPr>
                        <a:t>32.0</a:t>
                      </a:r>
                    </a:p>
                  </a:txBody>
                  <a:tcPr marL="68580" marR="68580" marT="0" marB="0" anchor="ctr"/>
                </a:tc>
                <a:extLst>
                  <a:ext uri="{0D108BD9-81ED-4DB2-BD59-A6C34878D82A}">
                    <a16:rowId xmlns:a16="http://schemas.microsoft.com/office/drawing/2014/main" val="225367934"/>
                  </a:ext>
                </a:extLst>
              </a:tr>
            </a:tbl>
          </a:graphicData>
        </a:graphic>
      </p:graphicFrame>
      <p:sp>
        <p:nvSpPr>
          <p:cNvPr id="10" name="Rectangle 1"/>
          <p:cNvSpPr>
            <a:spLocks noChangeArrowheads="1"/>
          </p:cNvSpPr>
          <p:nvPr/>
        </p:nvSpPr>
        <p:spPr bwMode="auto">
          <a:xfrm>
            <a:off x="5019186" y="11682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ru-RU"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62655623"/>
              </p:ext>
            </p:extLst>
          </p:nvPr>
        </p:nvGraphicFramePr>
        <p:xfrm>
          <a:off x="477109" y="3068960"/>
          <a:ext cx="8496944" cy="1617567"/>
        </p:xfrm>
        <a:graphic>
          <a:graphicData uri="http://schemas.openxmlformats.org/drawingml/2006/table">
            <a:tbl>
              <a:tblPr firstRow="1" firstCol="1" bandRow="1">
                <a:tableStyleId>{5C22544A-7EE6-4342-B048-85BDC9FD1C3A}</a:tableStyleId>
              </a:tblPr>
              <a:tblGrid>
                <a:gridCol w="1574611">
                  <a:extLst>
                    <a:ext uri="{9D8B030D-6E8A-4147-A177-3AD203B41FA5}">
                      <a16:colId xmlns:a16="http://schemas.microsoft.com/office/drawing/2014/main" val="2598504593"/>
                    </a:ext>
                  </a:extLst>
                </a:gridCol>
                <a:gridCol w="1152128">
                  <a:extLst>
                    <a:ext uri="{9D8B030D-6E8A-4147-A177-3AD203B41FA5}">
                      <a16:colId xmlns:a16="http://schemas.microsoft.com/office/drawing/2014/main" val="2831137964"/>
                    </a:ext>
                  </a:extLst>
                </a:gridCol>
                <a:gridCol w="1267630">
                  <a:extLst>
                    <a:ext uri="{9D8B030D-6E8A-4147-A177-3AD203B41FA5}">
                      <a16:colId xmlns:a16="http://schemas.microsoft.com/office/drawing/2014/main" val="3779298355"/>
                    </a:ext>
                  </a:extLst>
                </a:gridCol>
                <a:gridCol w="1332999">
                  <a:extLst>
                    <a:ext uri="{9D8B030D-6E8A-4147-A177-3AD203B41FA5}">
                      <a16:colId xmlns:a16="http://schemas.microsoft.com/office/drawing/2014/main" val="2711450239"/>
                    </a:ext>
                  </a:extLst>
                </a:gridCol>
                <a:gridCol w="1662546">
                  <a:extLst>
                    <a:ext uri="{9D8B030D-6E8A-4147-A177-3AD203B41FA5}">
                      <a16:colId xmlns:a16="http://schemas.microsoft.com/office/drawing/2014/main" val="462618728"/>
                    </a:ext>
                  </a:extLst>
                </a:gridCol>
                <a:gridCol w="1507030">
                  <a:extLst>
                    <a:ext uri="{9D8B030D-6E8A-4147-A177-3AD203B41FA5}">
                      <a16:colId xmlns:a16="http://schemas.microsoft.com/office/drawing/2014/main" val="1398427256"/>
                    </a:ext>
                  </a:extLst>
                </a:gridCol>
              </a:tblGrid>
              <a:tr h="792088">
                <a:tc>
                  <a:txBody>
                    <a:bodyPr/>
                    <a:lstStyle/>
                    <a:p>
                      <a:pPr algn="ctr">
                        <a:lnSpc>
                          <a:spcPct val="100000"/>
                        </a:lnSpc>
                        <a:spcBef>
                          <a:spcPts val="200"/>
                        </a:spcBef>
                        <a:spcAft>
                          <a:spcPts val="200"/>
                        </a:spcAft>
                      </a:pPr>
                      <a:r>
                        <a:rPr lang="ka-GE" sz="1400" dirty="0">
                          <a:latin typeface="Franklin Gothic Book" panose="020B0503020102020204" pitchFamily="34" charset="0"/>
                        </a:rPr>
                        <a:t>საკვები პროდუქტების წარმოება:</a:t>
                      </a:r>
                    </a:p>
                    <a:p>
                      <a:pPr algn="ctr">
                        <a:lnSpc>
                          <a:spcPct val="100000"/>
                        </a:lnSpc>
                        <a:spcBef>
                          <a:spcPts val="200"/>
                        </a:spcBef>
                        <a:spcAft>
                          <a:spcPts val="200"/>
                        </a:spcAft>
                      </a:pPr>
                      <a:r>
                        <a:rPr lang="ka-GE" sz="1400" dirty="0">
                          <a:latin typeface="Franklin Gothic Book" panose="020B0503020102020204" pitchFamily="34" charset="0"/>
                        </a:rPr>
                        <a:t>წლიური გამოშვება, ათ. </a:t>
                      </a:r>
                      <a:r>
                        <a:rPr lang="ka-GE" sz="1400" dirty="0" smtClean="0">
                          <a:latin typeface="Franklin Gothic Book" panose="020B0503020102020204" pitchFamily="34" charset="0"/>
                        </a:rPr>
                        <a:t>ტ</a:t>
                      </a:r>
                      <a:endParaRPr lang="ka-GE" sz="1400" dirty="0">
                        <a:latin typeface="Franklin Gothic Book" panose="020B0503020102020204" pitchFamily="34" charset="0"/>
                      </a:endParaRPr>
                    </a:p>
                  </a:txBody>
                  <a:tcPr marL="68580" marR="68580" marT="0" marB="0" anchor="ctr"/>
                </a:tc>
                <a:tc>
                  <a:txBody>
                    <a:bodyPr/>
                    <a:lstStyle/>
                    <a:p>
                      <a:pPr algn="ctr">
                        <a:lnSpc>
                          <a:spcPct val="100000"/>
                        </a:lnSpc>
                        <a:spcBef>
                          <a:spcPts val="200"/>
                        </a:spcBef>
                        <a:spcAft>
                          <a:spcPts val="200"/>
                        </a:spcAft>
                      </a:pPr>
                      <a:r>
                        <a:rPr lang="ka-GE" sz="1400" dirty="0">
                          <a:latin typeface="Franklin Gothic Book" panose="020B0503020102020204" pitchFamily="34" charset="0"/>
                        </a:rPr>
                        <a:t>წლიური იმპორტი, ათ. </a:t>
                      </a:r>
                      <a:r>
                        <a:rPr lang="ka-GE" sz="1400" dirty="0" smtClean="0">
                          <a:latin typeface="Franklin Gothic Book" panose="020B0503020102020204" pitchFamily="34" charset="0"/>
                        </a:rPr>
                        <a:t>ტ</a:t>
                      </a:r>
                      <a:endParaRPr lang="ka-GE" sz="1400" dirty="0">
                        <a:latin typeface="Franklin Gothic Book" panose="020B0503020102020204" pitchFamily="34" charset="0"/>
                      </a:endParaRPr>
                    </a:p>
                  </a:txBody>
                  <a:tcPr marL="68580" marR="68580" marT="0" marB="0" anchor="ctr"/>
                </a:tc>
                <a:tc>
                  <a:txBody>
                    <a:bodyPr/>
                    <a:lstStyle/>
                    <a:p>
                      <a:pPr algn="ctr">
                        <a:lnSpc>
                          <a:spcPct val="100000"/>
                        </a:lnSpc>
                        <a:spcBef>
                          <a:spcPts val="200"/>
                        </a:spcBef>
                        <a:spcAft>
                          <a:spcPts val="200"/>
                        </a:spcAft>
                      </a:pPr>
                      <a:r>
                        <a:rPr lang="ka-GE" sz="1400" dirty="0">
                          <a:latin typeface="Franklin Gothic Book" panose="020B0503020102020204" pitchFamily="34" charset="0"/>
                        </a:rPr>
                        <a:t>წლიური ექსპორტი, ათ. </a:t>
                      </a:r>
                      <a:r>
                        <a:rPr lang="ka-GE" sz="1400" dirty="0" smtClean="0">
                          <a:latin typeface="Franklin Gothic Book" panose="020B0503020102020204" pitchFamily="34" charset="0"/>
                        </a:rPr>
                        <a:t>ტ</a:t>
                      </a:r>
                      <a:endParaRPr lang="ka-GE" sz="1400" dirty="0">
                        <a:latin typeface="Franklin Gothic Book" panose="020B0503020102020204" pitchFamily="34" charset="0"/>
                      </a:endParaRPr>
                    </a:p>
                  </a:txBody>
                  <a:tcPr marL="68580" marR="68580" marT="0" marB="0" anchor="ctr"/>
                </a:tc>
                <a:tc>
                  <a:txBody>
                    <a:bodyPr/>
                    <a:lstStyle/>
                    <a:p>
                      <a:pPr algn="ctr">
                        <a:lnSpc>
                          <a:spcPct val="100000"/>
                        </a:lnSpc>
                        <a:spcBef>
                          <a:spcPts val="200"/>
                        </a:spcBef>
                        <a:spcAft>
                          <a:spcPts val="200"/>
                        </a:spcAft>
                      </a:pPr>
                      <a:r>
                        <a:rPr lang="ka-GE" sz="1400" dirty="0">
                          <a:latin typeface="Franklin Gothic Book" panose="020B0503020102020204" pitchFamily="34" charset="0"/>
                        </a:rPr>
                        <a:t>წლიური მოხმარება, </a:t>
                      </a:r>
                      <a:r>
                        <a:rPr lang="ka-GE" sz="1400" dirty="0" err="1" smtClean="0">
                          <a:latin typeface="Franklin Gothic Book" panose="020B0503020102020204" pitchFamily="34" charset="0"/>
                        </a:rPr>
                        <a:t>ათ.ტ</a:t>
                      </a:r>
                      <a:endParaRPr lang="ka-GE" sz="1400" dirty="0">
                        <a:latin typeface="Franklin Gothic Book" panose="020B0503020102020204" pitchFamily="34" charset="0"/>
                      </a:endParaRPr>
                    </a:p>
                  </a:txBody>
                  <a:tcPr marL="68580" marR="68580" marT="0" marB="0" anchor="ctr"/>
                </a:tc>
                <a:tc>
                  <a:txBody>
                    <a:bodyPr/>
                    <a:lstStyle/>
                    <a:p>
                      <a:pPr algn="ctr">
                        <a:lnSpc>
                          <a:spcPct val="100000"/>
                        </a:lnSpc>
                        <a:spcBef>
                          <a:spcPts val="200"/>
                        </a:spcBef>
                        <a:spcAft>
                          <a:spcPts val="200"/>
                        </a:spcAft>
                      </a:pPr>
                      <a:r>
                        <a:rPr lang="ka-GE" sz="1400" dirty="0">
                          <a:latin typeface="Franklin Gothic Book" panose="020B0503020102020204" pitchFamily="34" charset="0"/>
                        </a:rPr>
                        <a:t>პროდუქტების წლიური მოხმარება, ათ. </a:t>
                      </a:r>
                      <a:r>
                        <a:rPr lang="ka-GE" sz="1400" dirty="0" smtClean="0">
                          <a:latin typeface="Franklin Gothic Book" panose="020B0503020102020204" pitchFamily="34" charset="0"/>
                        </a:rPr>
                        <a:t>ტ</a:t>
                      </a:r>
                      <a:endParaRPr lang="ka-GE" sz="1400" dirty="0">
                        <a:latin typeface="Franklin Gothic Book" panose="020B0503020102020204" pitchFamily="34" charset="0"/>
                      </a:endParaRPr>
                    </a:p>
                  </a:txBody>
                  <a:tcPr marL="68580" marR="68580" marT="0" marB="0" anchor="ctr"/>
                </a:tc>
                <a:tc>
                  <a:txBody>
                    <a:bodyPr/>
                    <a:lstStyle/>
                    <a:p>
                      <a:pPr algn="ctr">
                        <a:lnSpc>
                          <a:spcPct val="100000"/>
                        </a:lnSpc>
                        <a:spcBef>
                          <a:spcPts val="200"/>
                        </a:spcBef>
                        <a:spcAft>
                          <a:spcPts val="200"/>
                        </a:spcAft>
                      </a:pPr>
                      <a:r>
                        <a:rPr lang="ka-GE" sz="1400" dirty="0">
                          <a:latin typeface="Franklin Gothic Book" panose="020B0503020102020204" pitchFamily="34" charset="0"/>
                        </a:rPr>
                        <a:t>რძის შრატი და სხვა ნარჩენები</a:t>
                      </a:r>
                    </a:p>
                    <a:p>
                      <a:pPr algn="ctr">
                        <a:lnSpc>
                          <a:spcPct val="100000"/>
                        </a:lnSpc>
                        <a:spcBef>
                          <a:spcPts val="200"/>
                        </a:spcBef>
                        <a:spcAft>
                          <a:spcPts val="200"/>
                        </a:spcAft>
                      </a:pPr>
                      <a:r>
                        <a:rPr lang="ka-GE" sz="1400" dirty="0">
                          <a:latin typeface="Franklin Gothic Book" panose="020B0503020102020204" pitchFamily="34" charset="0"/>
                        </a:rPr>
                        <a:t>წლიური, ათ. </a:t>
                      </a:r>
                      <a:r>
                        <a:rPr lang="ka-GE" sz="1400" dirty="0" smtClean="0">
                          <a:latin typeface="Franklin Gothic Book" panose="020B0503020102020204" pitchFamily="34" charset="0"/>
                        </a:rPr>
                        <a:t>ტ</a:t>
                      </a:r>
                      <a:endParaRPr lang="ka-GE" sz="1400" dirty="0">
                        <a:latin typeface="Franklin Gothic Book" panose="020B0503020102020204" pitchFamily="34" charset="0"/>
                      </a:endParaRPr>
                    </a:p>
                  </a:txBody>
                  <a:tcPr marL="68580" marR="68580" marT="0" marB="0" anchor="ctr"/>
                </a:tc>
                <a:extLst>
                  <a:ext uri="{0D108BD9-81ED-4DB2-BD59-A6C34878D82A}">
                    <a16:rowId xmlns:a16="http://schemas.microsoft.com/office/drawing/2014/main" val="1686530946"/>
                  </a:ext>
                </a:extLst>
              </a:tr>
              <a:tr h="499967">
                <a:tc>
                  <a:txBody>
                    <a:bodyPr/>
                    <a:lstStyle/>
                    <a:p>
                      <a:pPr algn="just">
                        <a:lnSpc>
                          <a:spcPct val="100000"/>
                        </a:lnSpc>
                        <a:spcBef>
                          <a:spcPts val="200"/>
                        </a:spcBef>
                        <a:spcAft>
                          <a:spcPts val="200"/>
                        </a:spcAft>
                      </a:pPr>
                      <a:r>
                        <a:rPr lang="ka-GE" sz="1400">
                          <a:latin typeface="Franklin Gothic Book" panose="020B0503020102020204" pitchFamily="34" charset="0"/>
                        </a:rPr>
                        <a:t>550.0</a:t>
                      </a:r>
                    </a:p>
                  </a:txBody>
                  <a:tcPr marL="68580" marR="68580" marT="0" marB="0" anchor="ctr"/>
                </a:tc>
                <a:tc>
                  <a:txBody>
                    <a:bodyPr/>
                    <a:lstStyle/>
                    <a:p>
                      <a:pPr algn="just">
                        <a:lnSpc>
                          <a:spcPct val="100000"/>
                        </a:lnSpc>
                        <a:spcBef>
                          <a:spcPts val="200"/>
                        </a:spcBef>
                        <a:spcAft>
                          <a:spcPts val="200"/>
                        </a:spcAft>
                      </a:pPr>
                      <a:r>
                        <a:rPr lang="ka-GE" sz="1400">
                          <a:latin typeface="Franklin Gothic Book" panose="020B0503020102020204" pitchFamily="34" charset="0"/>
                        </a:rPr>
                        <a:t>140.0</a:t>
                      </a:r>
                    </a:p>
                  </a:txBody>
                  <a:tcPr marL="68580" marR="68580" marT="0" marB="0" anchor="ctr"/>
                </a:tc>
                <a:tc>
                  <a:txBody>
                    <a:bodyPr/>
                    <a:lstStyle/>
                    <a:p>
                      <a:pPr algn="just">
                        <a:lnSpc>
                          <a:spcPct val="100000"/>
                        </a:lnSpc>
                        <a:spcBef>
                          <a:spcPts val="200"/>
                        </a:spcBef>
                        <a:spcAft>
                          <a:spcPts val="200"/>
                        </a:spcAft>
                      </a:pPr>
                      <a:r>
                        <a:rPr lang="ka-GE" sz="1400">
                          <a:latin typeface="Franklin Gothic Book" panose="020B0503020102020204" pitchFamily="34" charset="0"/>
                        </a:rPr>
                        <a:t>11.0</a:t>
                      </a:r>
                    </a:p>
                  </a:txBody>
                  <a:tcPr marL="68580" marR="68580" marT="0" marB="0" anchor="ctr"/>
                </a:tc>
                <a:tc>
                  <a:txBody>
                    <a:bodyPr/>
                    <a:lstStyle/>
                    <a:p>
                      <a:pPr algn="just">
                        <a:lnSpc>
                          <a:spcPct val="100000"/>
                        </a:lnSpc>
                        <a:spcBef>
                          <a:spcPts val="200"/>
                        </a:spcBef>
                        <a:spcAft>
                          <a:spcPts val="200"/>
                        </a:spcAft>
                      </a:pPr>
                      <a:r>
                        <a:rPr lang="ka-GE" sz="1400">
                          <a:latin typeface="Franklin Gothic Book" panose="020B0503020102020204" pitchFamily="34" charset="0"/>
                        </a:rPr>
                        <a:t>679.0</a:t>
                      </a:r>
                    </a:p>
                  </a:txBody>
                  <a:tcPr marL="68580" marR="68580" marT="0" marB="0" anchor="ctr"/>
                </a:tc>
                <a:tc>
                  <a:txBody>
                    <a:bodyPr/>
                    <a:lstStyle/>
                    <a:p>
                      <a:pPr algn="just">
                        <a:lnSpc>
                          <a:spcPct val="100000"/>
                        </a:lnSpc>
                        <a:spcBef>
                          <a:spcPts val="200"/>
                        </a:spcBef>
                        <a:spcAft>
                          <a:spcPts val="200"/>
                        </a:spcAft>
                      </a:pPr>
                      <a:r>
                        <a:rPr lang="ka-GE" sz="1400">
                          <a:latin typeface="Franklin Gothic Book" panose="020B0503020102020204" pitchFamily="34" charset="0"/>
                        </a:rPr>
                        <a:t>სულ 78.0</a:t>
                      </a:r>
                    </a:p>
                  </a:txBody>
                  <a:tcPr marL="68580" marR="68580" marT="0" marB="0" anchor="ctr"/>
                </a:tc>
                <a:tc>
                  <a:txBody>
                    <a:bodyPr/>
                    <a:lstStyle/>
                    <a:p>
                      <a:pPr algn="just">
                        <a:lnSpc>
                          <a:spcPct val="100000"/>
                        </a:lnSpc>
                        <a:spcBef>
                          <a:spcPts val="200"/>
                        </a:spcBef>
                        <a:spcAft>
                          <a:spcPts val="200"/>
                        </a:spcAft>
                      </a:pPr>
                      <a:r>
                        <a:rPr lang="ka-GE" sz="1400" dirty="0">
                          <a:latin typeface="Franklin Gothic Book" panose="020B0503020102020204" pitchFamily="34" charset="0"/>
                        </a:rPr>
                        <a:t>601.0</a:t>
                      </a:r>
                    </a:p>
                  </a:txBody>
                  <a:tcPr marL="68580" marR="68580" marT="0" marB="0" anchor="ctr"/>
                </a:tc>
                <a:extLst>
                  <a:ext uri="{0D108BD9-81ED-4DB2-BD59-A6C34878D82A}">
                    <a16:rowId xmlns:a16="http://schemas.microsoft.com/office/drawing/2014/main" val="245991235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873923264"/>
              </p:ext>
            </p:extLst>
          </p:nvPr>
        </p:nvGraphicFramePr>
        <p:xfrm>
          <a:off x="467544" y="4797152"/>
          <a:ext cx="8496944" cy="1243538"/>
        </p:xfrm>
        <a:graphic>
          <a:graphicData uri="http://schemas.openxmlformats.org/drawingml/2006/table">
            <a:tbl>
              <a:tblPr firstRow="1" firstCol="1" bandRow="1">
                <a:tableStyleId>{5C22544A-7EE6-4342-B048-85BDC9FD1C3A}</a:tableStyleId>
              </a:tblPr>
              <a:tblGrid>
                <a:gridCol w="1512168">
                  <a:extLst>
                    <a:ext uri="{9D8B030D-6E8A-4147-A177-3AD203B41FA5}">
                      <a16:colId xmlns:a16="http://schemas.microsoft.com/office/drawing/2014/main" val="2707472215"/>
                    </a:ext>
                  </a:extLst>
                </a:gridCol>
                <a:gridCol w="1008112">
                  <a:extLst>
                    <a:ext uri="{9D8B030D-6E8A-4147-A177-3AD203B41FA5}">
                      <a16:colId xmlns:a16="http://schemas.microsoft.com/office/drawing/2014/main" val="1992024896"/>
                    </a:ext>
                  </a:extLst>
                </a:gridCol>
                <a:gridCol w="1224136">
                  <a:extLst>
                    <a:ext uri="{9D8B030D-6E8A-4147-A177-3AD203B41FA5}">
                      <a16:colId xmlns:a16="http://schemas.microsoft.com/office/drawing/2014/main" val="783713078"/>
                    </a:ext>
                  </a:extLst>
                </a:gridCol>
                <a:gridCol w="1224136">
                  <a:extLst>
                    <a:ext uri="{9D8B030D-6E8A-4147-A177-3AD203B41FA5}">
                      <a16:colId xmlns:a16="http://schemas.microsoft.com/office/drawing/2014/main" val="4272945628"/>
                    </a:ext>
                  </a:extLst>
                </a:gridCol>
                <a:gridCol w="936104">
                  <a:extLst>
                    <a:ext uri="{9D8B030D-6E8A-4147-A177-3AD203B41FA5}">
                      <a16:colId xmlns:a16="http://schemas.microsoft.com/office/drawing/2014/main" val="2620288808"/>
                    </a:ext>
                  </a:extLst>
                </a:gridCol>
                <a:gridCol w="1368152">
                  <a:extLst>
                    <a:ext uri="{9D8B030D-6E8A-4147-A177-3AD203B41FA5}">
                      <a16:colId xmlns:a16="http://schemas.microsoft.com/office/drawing/2014/main" val="336795268"/>
                    </a:ext>
                  </a:extLst>
                </a:gridCol>
                <a:gridCol w="1224136">
                  <a:extLst>
                    <a:ext uri="{9D8B030D-6E8A-4147-A177-3AD203B41FA5}">
                      <a16:colId xmlns:a16="http://schemas.microsoft.com/office/drawing/2014/main" val="1670892959"/>
                    </a:ext>
                  </a:extLst>
                </a:gridCol>
              </a:tblGrid>
              <a:tr h="253945">
                <a:tc rowSpan="2">
                  <a:txBody>
                    <a:bodyPr/>
                    <a:lstStyle/>
                    <a:p>
                      <a:pPr algn="ctr">
                        <a:lnSpc>
                          <a:spcPct val="107000"/>
                        </a:lnSpc>
                        <a:spcBef>
                          <a:spcPts val="200"/>
                        </a:spcBef>
                        <a:spcAft>
                          <a:spcPts val="200"/>
                        </a:spcAft>
                      </a:pPr>
                      <a:r>
                        <a:rPr lang="ka-GE" sz="1400">
                          <a:latin typeface="Franklin Gothic Book" panose="020B0503020102020204" pitchFamily="34" charset="0"/>
                        </a:rPr>
                        <a:t>საკვები</a:t>
                      </a:r>
                    </a:p>
                    <a:p>
                      <a:pPr algn="ctr">
                        <a:lnSpc>
                          <a:spcPct val="107000"/>
                        </a:lnSpc>
                        <a:spcBef>
                          <a:spcPts val="200"/>
                        </a:spcBef>
                        <a:spcAft>
                          <a:spcPts val="200"/>
                        </a:spcAft>
                      </a:pPr>
                      <a:r>
                        <a:rPr lang="ka-GE" sz="1400">
                          <a:latin typeface="Franklin Gothic Book" panose="020B0503020102020204" pitchFamily="34" charset="0"/>
                        </a:rPr>
                        <a:t>მოხმარება</a:t>
                      </a:r>
                    </a:p>
                  </a:txBody>
                  <a:tcPr marL="68580" marR="68580" marT="0" marB="0" anchor="ctr"/>
                </a:tc>
                <a:tc gridSpan="3">
                  <a:txBody>
                    <a:bodyPr/>
                    <a:lstStyle/>
                    <a:p>
                      <a:pPr algn="ctr">
                        <a:lnSpc>
                          <a:spcPct val="107000"/>
                        </a:lnSpc>
                        <a:spcBef>
                          <a:spcPts val="200"/>
                        </a:spcBef>
                        <a:spcAft>
                          <a:spcPts val="200"/>
                        </a:spcAft>
                      </a:pPr>
                      <a:r>
                        <a:rPr lang="ka-GE" sz="1400">
                          <a:latin typeface="Franklin Gothic Book" panose="020B0503020102020204" pitchFamily="34" charset="0"/>
                        </a:rPr>
                        <a:t>მოხმარება</a:t>
                      </a:r>
                    </a:p>
                  </a:txBody>
                  <a:tcPr marL="68580" marR="68580" marT="0" marB="0" anchor="ctr"/>
                </a:tc>
                <a:tc hMerge="1">
                  <a:txBody>
                    <a:bodyPr/>
                    <a:lstStyle/>
                    <a:p>
                      <a:endParaRPr lang="ru-RU"/>
                    </a:p>
                  </a:txBody>
                  <a:tcPr/>
                </a:tc>
                <a:tc hMerge="1">
                  <a:txBody>
                    <a:bodyPr/>
                    <a:lstStyle/>
                    <a:p>
                      <a:endParaRPr lang="ru-RU"/>
                    </a:p>
                  </a:txBody>
                  <a:tcPr/>
                </a:tc>
                <a:tc gridSpan="3">
                  <a:txBody>
                    <a:bodyPr/>
                    <a:lstStyle/>
                    <a:p>
                      <a:pPr algn="ctr">
                        <a:lnSpc>
                          <a:spcPct val="107000"/>
                        </a:lnSpc>
                        <a:spcBef>
                          <a:spcPts val="200"/>
                        </a:spcBef>
                        <a:spcAft>
                          <a:spcPts val="200"/>
                        </a:spcAft>
                      </a:pPr>
                      <a:r>
                        <a:rPr lang="ka-GE" sz="1400">
                          <a:latin typeface="Franklin Gothic Book" panose="020B0503020102020204" pitchFamily="34" charset="0"/>
                        </a:rPr>
                        <a:t>ნარჩენები</a:t>
                      </a:r>
                    </a:p>
                  </a:txBody>
                  <a:tcPr marL="68580" marR="68580"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347738631"/>
                  </a:ext>
                </a:extLst>
              </a:tr>
              <a:tr h="539135">
                <a:tc vMerge="1">
                  <a:txBody>
                    <a:bodyPr/>
                    <a:lstStyle/>
                    <a:p>
                      <a:endParaRPr lang="ru-RU"/>
                    </a:p>
                  </a:txBody>
                  <a:tcPr/>
                </a:tc>
                <a:tc>
                  <a:txBody>
                    <a:bodyPr/>
                    <a:lstStyle/>
                    <a:p>
                      <a:pPr algn="ctr">
                        <a:lnSpc>
                          <a:spcPct val="107000"/>
                        </a:lnSpc>
                        <a:spcBef>
                          <a:spcPts val="200"/>
                        </a:spcBef>
                        <a:spcAft>
                          <a:spcPts val="200"/>
                        </a:spcAft>
                      </a:pPr>
                      <a:r>
                        <a:rPr lang="ka-GE" sz="1400">
                          <a:latin typeface="Franklin Gothic Book" panose="020B0503020102020204" pitchFamily="34" charset="0"/>
                        </a:rPr>
                        <a:t>სულ</a:t>
                      </a:r>
                    </a:p>
                  </a:txBody>
                  <a:tcPr marL="68580" marR="68580" marT="0" marB="0" anchor="ctr"/>
                </a:tc>
                <a:tc>
                  <a:txBody>
                    <a:bodyPr/>
                    <a:lstStyle/>
                    <a:p>
                      <a:pPr algn="ctr">
                        <a:lnSpc>
                          <a:spcPct val="107000"/>
                        </a:lnSpc>
                        <a:spcBef>
                          <a:spcPts val="200"/>
                        </a:spcBef>
                        <a:spcAft>
                          <a:spcPts val="200"/>
                        </a:spcAft>
                      </a:pPr>
                      <a:r>
                        <a:rPr lang="ka-GE" sz="1400" dirty="0">
                          <a:latin typeface="Franklin Gothic Book" panose="020B0503020102020204" pitchFamily="34" charset="0"/>
                        </a:rPr>
                        <a:t>ტურიზმთან </a:t>
                      </a:r>
                      <a:r>
                        <a:rPr lang="ka-GE" sz="1400" dirty="0" err="1" smtClean="0">
                          <a:latin typeface="Franklin Gothic Book" panose="020B0503020102020204" pitchFamily="34" charset="0"/>
                        </a:rPr>
                        <a:t>დაკავშ</a:t>
                      </a:r>
                      <a:r>
                        <a:rPr lang="ka-GE" sz="1400" dirty="0" smtClean="0">
                          <a:latin typeface="Franklin Gothic Book" panose="020B0503020102020204" pitchFamily="34" charset="0"/>
                        </a:rPr>
                        <a:t>., </a:t>
                      </a:r>
                      <a:r>
                        <a:rPr lang="ka-GE" sz="1400" dirty="0">
                          <a:latin typeface="Franklin Gothic Book" panose="020B0503020102020204" pitchFamily="34" charset="0"/>
                        </a:rPr>
                        <a:t>22.44%</a:t>
                      </a:r>
                    </a:p>
                  </a:txBody>
                  <a:tcPr marL="68580" marR="68580" marT="0" marB="0" anchor="ctr"/>
                </a:tc>
                <a:tc>
                  <a:txBody>
                    <a:bodyPr/>
                    <a:lstStyle/>
                    <a:p>
                      <a:pPr algn="ctr">
                        <a:lnSpc>
                          <a:spcPct val="107000"/>
                        </a:lnSpc>
                        <a:spcBef>
                          <a:spcPts val="200"/>
                        </a:spcBef>
                        <a:spcAft>
                          <a:spcPts val="200"/>
                        </a:spcAft>
                      </a:pPr>
                      <a:r>
                        <a:rPr lang="ka-GE" sz="1400">
                          <a:latin typeface="Franklin Gothic Book" panose="020B0503020102020204" pitchFamily="34" charset="0"/>
                        </a:rPr>
                        <a:t>მოსახლეობა</a:t>
                      </a:r>
                    </a:p>
                    <a:p>
                      <a:pPr algn="ctr">
                        <a:lnSpc>
                          <a:spcPct val="107000"/>
                        </a:lnSpc>
                        <a:spcBef>
                          <a:spcPts val="200"/>
                        </a:spcBef>
                        <a:spcAft>
                          <a:spcPts val="200"/>
                        </a:spcAft>
                      </a:pPr>
                      <a:r>
                        <a:rPr lang="ka-GE" sz="1400">
                          <a:latin typeface="Franklin Gothic Book" panose="020B0503020102020204" pitchFamily="34" charset="0"/>
                        </a:rPr>
                        <a:t>77.56%</a:t>
                      </a:r>
                    </a:p>
                  </a:txBody>
                  <a:tcPr marL="68580" marR="68580" marT="0" marB="0" anchor="ctr"/>
                </a:tc>
                <a:tc>
                  <a:txBody>
                    <a:bodyPr/>
                    <a:lstStyle/>
                    <a:p>
                      <a:pPr algn="ctr">
                        <a:lnSpc>
                          <a:spcPct val="107000"/>
                        </a:lnSpc>
                        <a:spcBef>
                          <a:spcPts val="200"/>
                        </a:spcBef>
                        <a:spcAft>
                          <a:spcPts val="200"/>
                        </a:spcAft>
                      </a:pPr>
                      <a:r>
                        <a:rPr lang="ka-GE" sz="1400">
                          <a:latin typeface="Franklin Gothic Book" panose="020B0503020102020204" pitchFamily="34" charset="0"/>
                        </a:rPr>
                        <a:t>ჯამი</a:t>
                      </a:r>
                    </a:p>
                  </a:txBody>
                  <a:tcPr marL="68580" marR="68580" marT="0" marB="0" anchor="ctr"/>
                </a:tc>
                <a:tc>
                  <a:txBody>
                    <a:bodyPr/>
                    <a:lstStyle/>
                    <a:p>
                      <a:pPr algn="ctr">
                        <a:lnSpc>
                          <a:spcPct val="107000"/>
                        </a:lnSpc>
                        <a:spcBef>
                          <a:spcPts val="200"/>
                        </a:spcBef>
                        <a:spcAft>
                          <a:spcPts val="200"/>
                        </a:spcAft>
                      </a:pPr>
                      <a:r>
                        <a:rPr lang="ka-GE" sz="1400" dirty="0">
                          <a:latin typeface="Franklin Gothic Book" panose="020B0503020102020204" pitchFamily="34" charset="0"/>
                        </a:rPr>
                        <a:t>ტურიზმთან </a:t>
                      </a:r>
                      <a:r>
                        <a:rPr lang="ka-GE" sz="1400" dirty="0" err="1" smtClean="0">
                          <a:latin typeface="Franklin Gothic Book" panose="020B0503020102020204" pitchFamily="34" charset="0"/>
                        </a:rPr>
                        <a:t>დაკავშ</a:t>
                      </a:r>
                      <a:r>
                        <a:rPr lang="ka-GE" sz="1400" dirty="0" smtClean="0">
                          <a:latin typeface="Franklin Gothic Book" panose="020B0503020102020204" pitchFamily="34" charset="0"/>
                        </a:rPr>
                        <a:t>.</a:t>
                      </a:r>
                      <a:endParaRPr lang="ka-GE" sz="1400" dirty="0">
                        <a:latin typeface="Franklin Gothic Book" panose="020B0503020102020204" pitchFamily="34" charset="0"/>
                      </a:endParaRPr>
                    </a:p>
                    <a:p>
                      <a:pPr algn="ctr">
                        <a:lnSpc>
                          <a:spcPct val="107000"/>
                        </a:lnSpc>
                        <a:spcBef>
                          <a:spcPts val="200"/>
                        </a:spcBef>
                        <a:spcAft>
                          <a:spcPts val="200"/>
                        </a:spcAft>
                      </a:pPr>
                      <a:r>
                        <a:rPr lang="ka-GE" sz="1400" dirty="0">
                          <a:latin typeface="Franklin Gothic Book" panose="020B0503020102020204" pitchFamily="34" charset="0"/>
                        </a:rPr>
                        <a:t>22.44%</a:t>
                      </a:r>
                    </a:p>
                  </a:txBody>
                  <a:tcPr marL="68580" marR="68580" marT="0" marB="0" anchor="ctr"/>
                </a:tc>
                <a:tc>
                  <a:txBody>
                    <a:bodyPr/>
                    <a:lstStyle/>
                    <a:p>
                      <a:pPr algn="ctr">
                        <a:lnSpc>
                          <a:spcPct val="107000"/>
                        </a:lnSpc>
                        <a:spcBef>
                          <a:spcPts val="200"/>
                        </a:spcBef>
                        <a:spcAft>
                          <a:spcPts val="200"/>
                        </a:spcAft>
                      </a:pPr>
                      <a:r>
                        <a:rPr lang="ka-GE" sz="1400">
                          <a:latin typeface="Franklin Gothic Book" panose="020B0503020102020204" pitchFamily="34" charset="0"/>
                        </a:rPr>
                        <a:t>მოსახლეობა</a:t>
                      </a:r>
                    </a:p>
                    <a:p>
                      <a:pPr algn="ctr">
                        <a:lnSpc>
                          <a:spcPct val="107000"/>
                        </a:lnSpc>
                        <a:spcBef>
                          <a:spcPts val="200"/>
                        </a:spcBef>
                        <a:spcAft>
                          <a:spcPts val="200"/>
                        </a:spcAft>
                      </a:pPr>
                      <a:r>
                        <a:rPr lang="ka-GE" sz="1400">
                          <a:latin typeface="Franklin Gothic Book" panose="020B0503020102020204" pitchFamily="34" charset="0"/>
                        </a:rPr>
                        <a:t>77.56%</a:t>
                      </a:r>
                    </a:p>
                  </a:txBody>
                  <a:tcPr marL="68580" marR="68580" marT="0" marB="0" anchor="ctr"/>
                </a:tc>
                <a:extLst>
                  <a:ext uri="{0D108BD9-81ED-4DB2-BD59-A6C34878D82A}">
                    <a16:rowId xmlns:a16="http://schemas.microsoft.com/office/drawing/2014/main" val="263988919"/>
                  </a:ext>
                </a:extLst>
              </a:tr>
              <a:tr h="253945">
                <a:tc>
                  <a:txBody>
                    <a:bodyPr/>
                    <a:lstStyle/>
                    <a:p>
                      <a:pPr algn="l">
                        <a:lnSpc>
                          <a:spcPct val="107000"/>
                        </a:lnSpc>
                        <a:spcBef>
                          <a:spcPts val="200"/>
                        </a:spcBef>
                        <a:spcAft>
                          <a:spcPts val="600"/>
                        </a:spcAft>
                      </a:pPr>
                      <a:r>
                        <a:rPr lang="ka-GE" sz="1400">
                          <a:latin typeface="Franklin Gothic Book" panose="020B0503020102020204" pitchFamily="34" charset="0"/>
                        </a:rPr>
                        <a:t>სურსათი</a:t>
                      </a:r>
                    </a:p>
                  </a:txBody>
                  <a:tcPr marL="68580" marR="68580" marT="0" marB="0" anchor="ctr"/>
                </a:tc>
                <a:tc>
                  <a:txBody>
                    <a:bodyPr/>
                    <a:lstStyle/>
                    <a:p>
                      <a:pPr algn="l">
                        <a:lnSpc>
                          <a:spcPct val="107000"/>
                        </a:lnSpc>
                        <a:spcBef>
                          <a:spcPts val="200"/>
                        </a:spcBef>
                        <a:spcAft>
                          <a:spcPts val="600"/>
                        </a:spcAft>
                      </a:pPr>
                      <a:r>
                        <a:rPr lang="ka-GE" sz="1400">
                          <a:latin typeface="Franklin Gothic Book" panose="020B0503020102020204" pitchFamily="34" charset="0"/>
                        </a:rPr>
                        <a:t>2,854,437</a:t>
                      </a:r>
                    </a:p>
                  </a:txBody>
                  <a:tcPr marL="68580" marR="68580" marT="0" marB="0" anchor="ctr"/>
                </a:tc>
                <a:tc>
                  <a:txBody>
                    <a:bodyPr/>
                    <a:lstStyle/>
                    <a:p>
                      <a:pPr algn="l">
                        <a:lnSpc>
                          <a:spcPct val="107000"/>
                        </a:lnSpc>
                        <a:spcBef>
                          <a:spcPts val="200"/>
                        </a:spcBef>
                        <a:spcAft>
                          <a:spcPts val="600"/>
                        </a:spcAft>
                      </a:pPr>
                      <a:r>
                        <a:rPr lang="ka-GE" sz="1400">
                          <a:latin typeface="Franklin Gothic Book" panose="020B0503020102020204" pitchFamily="34" charset="0"/>
                        </a:rPr>
                        <a:t>640,536</a:t>
                      </a:r>
                    </a:p>
                  </a:txBody>
                  <a:tcPr marL="68580" marR="68580" marT="0" marB="0" anchor="ctr"/>
                </a:tc>
                <a:tc>
                  <a:txBody>
                    <a:bodyPr/>
                    <a:lstStyle/>
                    <a:p>
                      <a:pPr algn="l">
                        <a:lnSpc>
                          <a:spcPct val="107000"/>
                        </a:lnSpc>
                        <a:spcBef>
                          <a:spcPts val="200"/>
                        </a:spcBef>
                        <a:spcAft>
                          <a:spcPts val="600"/>
                        </a:spcAft>
                      </a:pPr>
                      <a:r>
                        <a:rPr lang="ka-GE" sz="1400">
                          <a:latin typeface="Franklin Gothic Book" panose="020B0503020102020204" pitchFamily="34" charset="0"/>
                        </a:rPr>
                        <a:t>2,213,901</a:t>
                      </a:r>
                    </a:p>
                  </a:txBody>
                  <a:tcPr marL="68580" marR="68580" marT="0" marB="0" anchor="ctr"/>
                </a:tc>
                <a:tc>
                  <a:txBody>
                    <a:bodyPr/>
                    <a:lstStyle/>
                    <a:p>
                      <a:pPr algn="l">
                        <a:lnSpc>
                          <a:spcPct val="107000"/>
                        </a:lnSpc>
                        <a:spcBef>
                          <a:spcPts val="200"/>
                        </a:spcBef>
                        <a:spcAft>
                          <a:spcPts val="600"/>
                        </a:spcAft>
                      </a:pPr>
                      <a:r>
                        <a:rPr lang="ka-GE" sz="1400">
                          <a:latin typeface="Franklin Gothic Book" panose="020B0503020102020204" pitchFamily="34" charset="0"/>
                        </a:rPr>
                        <a:t>450,000</a:t>
                      </a:r>
                    </a:p>
                  </a:txBody>
                  <a:tcPr marL="68580" marR="68580" marT="0" marB="0" anchor="ctr"/>
                </a:tc>
                <a:tc>
                  <a:txBody>
                    <a:bodyPr/>
                    <a:lstStyle/>
                    <a:p>
                      <a:pPr algn="l">
                        <a:lnSpc>
                          <a:spcPct val="107000"/>
                        </a:lnSpc>
                        <a:spcBef>
                          <a:spcPts val="200"/>
                        </a:spcBef>
                        <a:spcAft>
                          <a:spcPts val="600"/>
                        </a:spcAft>
                      </a:pPr>
                      <a:r>
                        <a:rPr lang="ka-GE" sz="1400">
                          <a:latin typeface="Franklin Gothic Book" panose="020B0503020102020204" pitchFamily="34" charset="0"/>
                        </a:rPr>
                        <a:t>100,980</a:t>
                      </a:r>
                    </a:p>
                  </a:txBody>
                  <a:tcPr marL="68580" marR="68580" marT="0" marB="0" anchor="ctr"/>
                </a:tc>
                <a:tc>
                  <a:txBody>
                    <a:bodyPr/>
                    <a:lstStyle/>
                    <a:p>
                      <a:pPr algn="l">
                        <a:lnSpc>
                          <a:spcPct val="107000"/>
                        </a:lnSpc>
                        <a:spcBef>
                          <a:spcPts val="200"/>
                        </a:spcBef>
                        <a:spcAft>
                          <a:spcPts val="600"/>
                        </a:spcAft>
                      </a:pPr>
                      <a:r>
                        <a:rPr lang="ka-GE" sz="1400" dirty="0">
                          <a:latin typeface="Franklin Gothic Book" panose="020B0503020102020204" pitchFamily="34" charset="0"/>
                        </a:rPr>
                        <a:t>349,020</a:t>
                      </a:r>
                    </a:p>
                  </a:txBody>
                  <a:tcPr marL="68580" marR="68580" marT="0" marB="0" anchor="ctr"/>
                </a:tc>
                <a:extLst>
                  <a:ext uri="{0D108BD9-81ED-4DB2-BD59-A6C34878D82A}">
                    <a16:rowId xmlns:a16="http://schemas.microsoft.com/office/drawing/2014/main" val="2085543398"/>
                  </a:ext>
                </a:extLst>
              </a:tr>
            </a:tbl>
          </a:graphicData>
        </a:graphic>
      </p:graphicFrame>
      <p:sp>
        <p:nvSpPr>
          <p:cNvPr id="6" name="Rectangle 5">
            <a:extLst>
              <a:ext uri="{FF2B5EF4-FFF2-40B4-BE49-F238E27FC236}">
                <a16:creationId xmlns:a16="http://schemas.microsoft.com/office/drawing/2014/main" id="{6F50C1B4-BCC8-47F0-ACBE-36CD09A1DA09}"/>
              </a:ext>
            </a:extLst>
          </p:cNvPr>
          <p:cNvSpPr/>
          <p:nvPr/>
        </p:nvSpPr>
        <p:spPr>
          <a:xfrm>
            <a:off x="467544" y="6186790"/>
            <a:ext cx="8481027" cy="338554"/>
          </a:xfrm>
          <a:prstGeom prst="rect">
            <a:avLst/>
          </a:prstGeom>
        </p:spPr>
        <p:txBody>
          <a:bodyPr wrap="square">
            <a:spAutoFit/>
          </a:bodyPr>
          <a:lstStyle/>
          <a:p>
            <a:pPr marL="0" indent="0">
              <a:buNone/>
            </a:pPr>
            <a:r>
              <a:rPr lang="ka-GE" sz="1600" b="1" dirty="0">
                <a:solidFill>
                  <a:srgbClr val="404040"/>
                </a:solidFill>
                <a:latin typeface="Franklin Gothic Book" panose="020B0503020102020204" pitchFamily="34" charset="0"/>
              </a:rPr>
              <a:t>ვაჭრობის (საცალო) სფეროში წარმოქმნილი სურსათის ნარჩენები:  62,511 ტონა/წელი</a:t>
            </a:r>
          </a:p>
        </p:txBody>
      </p:sp>
    </p:spTree>
    <p:extLst>
      <p:ext uri="{BB962C8B-B14F-4D97-AF65-F5344CB8AC3E}">
        <p14:creationId xmlns:p14="http://schemas.microsoft.com/office/powerpoint/2010/main" val="893575703"/>
      </p:ext>
    </p:extLst>
  </p:cSld>
  <p:clrMapOvr>
    <a:masterClrMapping/>
  </p:clrMapOvr>
  <p:transition spd="med">
    <p:spli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792088"/>
          </a:xfrm>
        </p:spPr>
        <p:txBody>
          <a:bodyPr lIns="457200" tIns="91440"/>
          <a:lstStyle/>
          <a:p>
            <a:pPr lvl="3" algn="l"/>
            <a:r>
              <a:rPr lang="ka-GE" sz="2800" b="1" dirty="0">
                <a:solidFill>
                  <a:srgbClr val="508927"/>
                </a:solidFill>
                <a:latin typeface="Franklin Gothic Demi Cond" panose="020B0706030402020204" pitchFamily="34" charset="0"/>
              </a:rPr>
              <a:t>4. მეცხოველეობა; კვების პროდუქტების წარმოება; განთავსების საშუალებებით უზრუნველყოფისა და საკვებით მომსახურების საქმიანობა </a:t>
            </a:r>
          </a:p>
        </p:txBody>
      </p:sp>
      <p:sp>
        <p:nvSpPr>
          <p:cNvPr id="7" name="Content Placeholder 6"/>
          <p:cNvSpPr>
            <a:spLocks noGrp="1"/>
          </p:cNvSpPr>
          <p:nvPr>
            <p:ph idx="1"/>
          </p:nvPr>
        </p:nvSpPr>
        <p:spPr>
          <a:xfrm>
            <a:off x="442456" y="1700808"/>
            <a:ext cx="6840760" cy="5028460"/>
          </a:xfrm>
        </p:spPr>
        <p:txBody>
          <a:bodyPr/>
          <a:lstStyle/>
          <a:p>
            <a:pPr marL="0" indent="0">
              <a:spcBef>
                <a:spcPts val="600"/>
              </a:spcBef>
              <a:buNone/>
            </a:pPr>
            <a:r>
              <a:rPr lang="ka-GE" sz="1800" b="1" dirty="0"/>
              <a:t>არსებული მდგომარეობა:</a:t>
            </a:r>
          </a:p>
          <a:p>
            <a:pPr algn="just">
              <a:spcAft>
                <a:spcPts val="1200"/>
              </a:spcAft>
              <a:buFont typeface="Wingdings" panose="05000000000000000000" pitchFamily="2" charset="2"/>
              <a:buChar char="§"/>
              <a:tabLst>
                <a:tab pos="457200" algn="l"/>
              </a:tabLst>
            </a:pPr>
            <a:r>
              <a:rPr lang="ka-GE" sz="1800" dirty="0">
                <a:latin typeface="Franklin Gothic Book" panose="020B0503020102020204" pitchFamily="34" charset="0"/>
              </a:rPr>
              <a:t>მეცხოველეობის ნარჩენების მართვა რეგულირდება ნარჩენების მართვის კოდექსით და საქართველოს მთავრობის 2017 წლის #605 დადგენილებით დამტკიცებული ტექნიკური რეგლამენტით (შესწორებულია 2021წ.), რომელიც ცხოველური წარმოშობის არასასურსათო დანიშნულების პროდუქტის (მათ შორის, ცხოველური ნარჩენების) მართვას ეხება.</a:t>
            </a:r>
          </a:p>
          <a:p>
            <a:pPr algn="just">
              <a:spcAft>
                <a:spcPts val="1200"/>
              </a:spcAft>
              <a:buFont typeface="Wingdings" panose="05000000000000000000" pitchFamily="2" charset="2"/>
              <a:buChar char="§"/>
              <a:tabLst>
                <a:tab pos="457200" algn="l"/>
              </a:tabLst>
            </a:pPr>
            <a:r>
              <a:rPr lang="ka-GE" sz="1800" dirty="0" smtClean="0">
                <a:latin typeface="Franklin Gothic Book" panose="020B0503020102020204" pitchFamily="34" charset="0"/>
              </a:rPr>
              <a:t>2023 </a:t>
            </a:r>
            <a:r>
              <a:rPr lang="ka-GE" sz="1800" dirty="0">
                <a:latin typeface="Franklin Gothic Book" panose="020B0503020102020204" pitchFamily="34" charset="0"/>
              </a:rPr>
              <a:t>წელს პარლამენტმა „სურსათის დანაკარგებისა და მისი ნარჩენების შემცირების და სურსათის შეწირულების შესახებ“ კანონპროექტი პირველი მოსმენით მიიღო. ეს ახალი კანონი არეგულირებს სურსათის დანაკარგებისა და მისი ნარჩენების მართვასთან, შემცირებასთან, სურსათის </a:t>
            </a:r>
            <a:r>
              <a:rPr lang="ka-GE" sz="1800" dirty="0" err="1">
                <a:latin typeface="Franklin Gothic Book" panose="020B0503020102020204" pitchFamily="34" charset="0"/>
              </a:rPr>
              <a:t>შეწირულებასა</a:t>
            </a:r>
            <a:r>
              <a:rPr lang="ka-GE" sz="1800" dirty="0">
                <a:latin typeface="Franklin Gothic Book" panose="020B0503020102020204" pitchFamily="34" charset="0"/>
              </a:rPr>
              <a:t> და გადანაწილებასთან დაკავშირებულ საკითხებს</a:t>
            </a:r>
            <a:r>
              <a:rPr lang="ka-GE" sz="1800" dirty="0" smtClean="0">
                <a:latin typeface="Franklin Gothic Book" panose="020B0503020102020204" pitchFamily="34" charset="0"/>
              </a:rPr>
              <a:t>.</a:t>
            </a:r>
            <a:endParaRPr lang="en-US" sz="1800" b="1" dirty="0"/>
          </a:p>
          <a:p>
            <a:pPr marL="0" indent="0">
              <a:spcBef>
                <a:spcPts val="600"/>
              </a:spcBef>
              <a:buNone/>
            </a:pPr>
            <a:endParaRPr lang="ru-RU" sz="1800" dirty="0"/>
          </a:p>
        </p:txBody>
      </p:sp>
      <p:sp>
        <p:nvSpPr>
          <p:cNvPr id="10" name="Rectangle 1"/>
          <p:cNvSpPr>
            <a:spLocks noChangeArrowheads="1"/>
          </p:cNvSpPr>
          <p:nvPr/>
        </p:nvSpPr>
        <p:spPr bwMode="auto">
          <a:xfrm>
            <a:off x="5019186" y="11682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ru-RU" sz="18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13056" y="3022271"/>
            <a:ext cx="1835696" cy="2133799"/>
          </a:xfrm>
          <a:prstGeom prst="rect">
            <a:avLst/>
          </a:prstGeom>
        </p:spPr>
      </p:pic>
    </p:spTree>
    <p:extLst>
      <p:ext uri="{BB962C8B-B14F-4D97-AF65-F5344CB8AC3E}">
        <p14:creationId xmlns:p14="http://schemas.microsoft.com/office/powerpoint/2010/main" val="3489708336"/>
      </p:ext>
    </p:extLst>
  </p:cSld>
  <p:clrMapOvr>
    <a:masterClrMapping/>
  </p:clrMapOvr>
  <p:transition spd="med">
    <p:spli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628800"/>
            <a:ext cx="8424936" cy="5040560"/>
          </a:xfrm>
          <a:ln>
            <a:solidFill>
              <a:srgbClr val="7F7F7F"/>
            </a:solidFill>
          </a:ln>
        </p:spPr>
        <p:txBody>
          <a:bodyPr/>
          <a:lstStyle/>
          <a:p>
            <a:pPr marL="0" indent="0">
              <a:spcBef>
                <a:spcPts val="600"/>
              </a:spcBef>
              <a:buNone/>
              <a:tabLst>
                <a:tab pos="457200" algn="l"/>
              </a:tabLst>
            </a:pPr>
            <a:r>
              <a:rPr lang="ka-GE" sz="1600" b="1" dirty="0">
                <a:solidFill>
                  <a:srgbClr val="404040"/>
                </a:solidFill>
                <a:latin typeface="Franklin Gothic Book" panose="020B0503020102020204" pitchFamily="34" charset="0"/>
              </a:rPr>
              <a:t>ხარვეზები:</a:t>
            </a:r>
          </a:p>
          <a:p>
            <a:pPr>
              <a:spcBef>
                <a:spcPts val="600"/>
              </a:spcBef>
              <a:spcAft>
                <a:spcPts val="1200"/>
              </a:spcAft>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გაეროს სურსათისა და სოფლის მეურნეობის ორგანიზაციამ ქვეყანაში შეისწავლა სურსათის ნარჩენების წარმოშობისა და მართვის საკითხები და დაასკვნა, რომ სურსათის დიდი ნაწილი ნარჩენად გარდაიქმნება და ნაგავსაყრელებზე ხვდება, თუმცა რეალური შესაძლებლობა არსებობს, რომ ასეთი სურსათი გადაეცეს პირებს, ვისაც იგი სჭირდება. </a:t>
            </a:r>
          </a:p>
          <a:p>
            <a:pPr lvl="0" algn="just">
              <a:spcBef>
                <a:spcPts val="600"/>
              </a:spcBef>
              <a:spcAft>
                <a:spcPts val="1200"/>
              </a:spcAft>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მართვის კოდექსი და ცხოველური წარმოშობის არასასურსათო დანიშნულების პროდუქტის (მათ შორის, ცხოველური ნარჩენების) მართვის შესახებ ტექნიკური რეგლამენტი არ შეიცავს ცირკულარობის წამახალისებლ ინსტრუმენტებს და მოთხოვნებს, არამედ ძირითად აქცენტს უსაფრთხოებისა და ნარჩენების განთავსების საკითხებზე აკეთებს.</a:t>
            </a:r>
          </a:p>
          <a:p>
            <a:pPr lvl="0" algn="just">
              <a:spcBef>
                <a:spcPts val="600"/>
              </a:spcBef>
              <a:spcAft>
                <a:spcPts val="1200"/>
              </a:spcAft>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არ არსებობს მწარმოებლებსა და მოვაჭრეებზე გამიზნული ფინანსური და სხვა ინსტრუმენტები, რომლებიც მათ მიერ რეციკლირების და მასალების ხელმეორედ გამოყენების ტექნოლოგიების გამოყენებას წაახალისებდა.</a:t>
            </a:r>
          </a:p>
          <a:p>
            <a:pPr lvl="0" algn="just">
              <a:spcBef>
                <a:spcPts val="600"/>
              </a:spcBef>
              <a:spcAft>
                <a:spcPts val="1200"/>
              </a:spcAft>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ცირკულარული ტექნოლოგიებისა და ბიზნესმოდელების შესახებ ცოდნის დეფიციტს აქვს ადგილი, თუმცა იგი კომპანიებში მათ დანერგვას წაახალისებდა.</a:t>
            </a:r>
          </a:p>
          <a:p>
            <a:pPr lvl="0" algn="just">
              <a:spcBef>
                <a:spcPts val="0"/>
              </a:spcBef>
              <a:spcAft>
                <a:spcPts val="0"/>
              </a:spcAft>
              <a:buFont typeface="Wingdings" panose="05000000000000000000" pitchFamily="2" charset="2"/>
              <a:buChar char="§"/>
              <a:tabLst>
                <a:tab pos="457200" algn="l"/>
              </a:tabLst>
            </a:pPr>
            <a:endParaRPr lang="en-US" sz="1600" dirty="0">
              <a:solidFill>
                <a:srgbClr val="404040"/>
              </a:solidFill>
              <a:latin typeface="Franklin Gothic Book" panose="020B0503020102020204" pitchFamily="34" charset="0"/>
            </a:endParaRPr>
          </a:p>
          <a:p>
            <a:pPr marL="0" indent="0">
              <a:spcBef>
                <a:spcPts val="0"/>
              </a:spcBef>
              <a:spcAft>
                <a:spcPts val="0"/>
              </a:spcAft>
              <a:buNone/>
              <a:tabLst>
                <a:tab pos="457200" algn="l"/>
              </a:tabLst>
            </a:pPr>
            <a:endParaRPr lang="en-US" sz="1600" dirty="0">
              <a:solidFill>
                <a:srgbClr val="404040"/>
              </a:solidFill>
              <a:latin typeface="Franklin Gothic Book" panose="020B0503020102020204" pitchFamily="34" charset="0"/>
            </a:endParaRPr>
          </a:p>
          <a:p>
            <a:pPr marL="406400" indent="-406400">
              <a:spcBef>
                <a:spcPts val="600"/>
              </a:spcBef>
              <a:buFont typeface="Franklin Gothic Book" panose="020B0503020102020204" pitchFamily="34" charset="0"/>
              <a:buChar char="►"/>
              <a:tabLst>
                <a:tab pos="457200" algn="l"/>
              </a:tabLst>
            </a:pPr>
            <a:endParaRPr lang="en-US" sz="1600" dirty="0">
              <a:solidFill>
                <a:srgbClr val="404040"/>
              </a:solidFill>
              <a:latin typeface="Franklin Gothic Book" panose="020B0503020102020204" pitchFamily="34" charset="0"/>
            </a:endParaRPr>
          </a:p>
        </p:txBody>
      </p:sp>
      <p:sp>
        <p:nvSpPr>
          <p:cNvPr id="3" name="Title 2"/>
          <p:cNvSpPr>
            <a:spLocks noGrp="1"/>
          </p:cNvSpPr>
          <p:nvPr>
            <p:ph type="ctrTitle"/>
          </p:nvPr>
        </p:nvSpPr>
        <p:spPr>
          <a:xfrm>
            <a:off x="839" y="-1506"/>
            <a:ext cx="9144000" cy="720080"/>
          </a:xfrm>
        </p:spPr>
        <p:txBody>
          <a:bodyPr lIns="457200" tIns="91440"/>
          <a:lstStyle/>
          <a:p>
            <a:pPr lvl="3" algn="l"/>
            <a:r>
              <a:rPr lang="ka-GE" sz="2800" b="1" dirty="0">
                <a:solidFill>
                  <a:srgbClr val="508927"/>
                </a:solidFill>
                <a:latin typeface="Franklin Gothic Demi Cond" panose="020B0706030402020204" pitchFamily="34" charset="0"/>
              </a:rPr>
              <a:t>4. მეცხოველეობა; კვების პროდუქტების წარმოება; განთავსების საშუალებებით უზრუნველყოფისა და საკვებით მომსახურების საქმიანობა </a:t>
            </a:r>
          </a:p>
        </p:txBody>
      </p:sp>
    </p:spTree>
    <p:extLst>
      <p:ext uri="{BB962C8B-B14F-4D97-AF65-F5344CB8AC3E}">
        <p14:creationId xmlns:p14="http://schemas.microsoft.com/office/powerpoint/2010/main" val="2248675700"/>
      </p:ext>
    </p:extLst>
  </p:cSld>
  <p:clrMapOvr>
    <a:masterClrMapping/>
  </p:clrMapOvr>
  <p:transition spd="med">
    <p:spli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13384"/>
            <a:ext cx="8507288" cy="5544616"/>
          </a:xfrm>
        </p:spPr>
        <p:txBody>
          <a:bodyPr/>
          <a:lstStyle/>
          <a:p>
            <a:pPr marL="0" indent="0">
              <a:spcBef>
                <a:spcPts val="600"/>
              </a:spcBef>
              <a:buNone/>
            </a:pPr>
            <a:r>
              <a:rPr lang="ka-GE" sz="1800" b="1" dirty="0">
                <a:solidFill>
                  <a:srgbClr val="404040"/>
                </a:solidFill>
                <a:latin typeface="Franklin Gothic Book" panose="020B0503020102020204" pitchFamily="34" charset="0"/>
              </a:rPr>
              <a:t>პრიორიტეტული ინსტრუმენტები:</a:t>
            </a:r>
          </a:p>
          <a:p>
            <a:pPr>
              <a:spcBef>
                <a:spcPts val="300"/>
              </a:spcBef>
              <a:buFont typeface="Franklin Gothic Book" panose="020B0503020102020204" pitchFamily="34" charset="0"/>
              <a:buChar char="►"/>
            </a:pPr>
            <a:r>
              <a:rPr lang="ka-GE" sz="1500" dirty="0"/>
              <a:t>ნარჩენების მართვის რეგულაციების შემდგომი დახვეწა:</a:t>
            </a:r>
          </a:p>
          <a:p>
            <a:pPr marL="566738" lvl="1" indent="-284163">
              <a:spcBef>
                <a:spcPts val="300"/>
              </a:spcBef>
              <a:spcAft>
                <a:spcPts val="600"/>
              </a:spcAft>
            </a:pPr>
            <a:r>
              <a:rPr lang="ka-GE" sz="1500" dirty="0"/>
              <a:t>„სურსათის დანაკარგებისა და მისი ნარჩენების შემცირების და სურსათის შეწირულების შესახებ“ კანონის </a:t>
            </a:r>
            <a:r>
              <a:rPr lang="ka-GE" sz="1500" dirty="0" smtClean="0"/>
              <a:t>აღსრულება</a:t>
            </a:r>
            <a:endParaRPr lang="ka-GE" sz="1500" dirty="0"/>
          </a:p>
          <a:p>
            <a:pPr marL="566738" lvl="1" indent="-284163">
              <a:spcBef>
                <a:spcPts val="300"/>
              </a:spcBef>
              <a:spcAft>
                <a:spcPts val="600"/>
              </a:spcAft>
            </a:pPr>
            <a:r>
              <a:rPr lang="ka-GE" sz="1500" dirty="0"/>
              <a:t>ცხოველური წარმოშობის არასასურსათო დანიშნულების პროდუქტის მართვის შესახებ ტექნიკური რეგლამენტის დახვეწა</a:t>
            </a:r>
          </a:p>
          <a:p>
            <a:pPr marL="566738" lvl="1" indent="-284163">
              <a:spcBef>
                <a:spcPts val="300"/>
              </a:spcBef>
              <a:spcAft>
                <a:spcPts val="600"/>
              </a:spcAft>
            </a:pPr>
            <a:r>
              <a:rPr lang="ka-GE" sz="1500" dirty="0"/>
              <a:t>„შეწირულების“ კანონის მოთხოვნების შესრულება, სურსათის გადანაწილებასა და </a:t>
            </a:r>
            <a:r>
              <a:rPr lang="ka-GE" sz="1500" dirty="0" err="1"/>
              <a:t>შეწირულობაში</a:t>
            </a:r>
            <a:r>
              <a:rPr lang="ka-GE" sz="1500" dirty="0"/>
              <a:t> ჩართული საქველმოქმედო ორგანიზაციების ჩამოყალიბების მხარდაჭერა.</a:t>
            </a:r>
          </a:p>
          <a:p>
            <a:pPr marL="278598" lvl="1" indent="-278598">
              <a:spcBef>
                <a:spcPts val="300"/>
              </a:spcBef>
              <a:spcAft>
                <a:spcPts val="600"/>
              </a:spcAft>
              <a:buFont typeface="Franklin Gothic Book" panose="020B0503020102020204" pitchFamily="34" charset="0"/>
              <a:buChar char="►"/>
            </a:pPr>
            <a:r>
              <a:rPr lang="ka-GE" sz="1500" dirty="0"/>
              <a:t>მარეგულირებელი ჩარჩოს შექმნა, რომელიც ხელს შეუწყობს ცირკულარულ ეკონომიკას, კერძოდ სურსათის ნარჩენების შეგროვება-გადამუშავებას და მათ სტიმულირებას მოახდენს. სურსათის ნარჩენების შეგროვება უნდა დაინერგოს წარმოების, საბითუმო და საცალო ვაჭრობის ეტაპებზე.</a:t>
            </a:r>
          </a:p>
          <a:p>
            <a:pPr marL="278598" lvl="1" indent="-278598">
              <a:spcBef>
                <a:spcPts val="300"/>
              </a:spcBef>
              <a:spcAft>
                <a:spcPts val="600"/>
              </a:spcAft>
              <a:buFont typeface="Franklin Gothic Book" panose="020B0503020102020204" pitchFamily="34" charset="0"/>
              <a:buChar char="►"/>
            </a:pPr>
            <a:r>
              <a:rPr lang="ka-GE" sz="1500" dirty="0"/>
              <a:t>ტექნიკური სტანდარტებისა და ანგარიშვალდებულების სტანდარტების დანერგვა კომპანიების ცირკულარობის დონის შეფასების მიზნით; ეკომარკირების სქემების შემუშავება და დანერგვა</a:t>
            </a:r>
          </a:p>
          <a:p>
            <a:pPr marL="278598" lvl="1" indent="-278598">
              <a:spcBef>
                <a:spcPts val="300"/>
              </a:spcBef>
              <a:spcAft>
                <a:spcPts val="600"/>
              </a:spcAft>
              <a:buFont typeface="Franklin Gothic Book" panose="020B0503020102020204" pitchFamily="34" charset="0"/>
              <a:buChar char="►"/>
            </a:pPr>
            <a:r>
              <a:rPr lang="ka-GE" sz="1500" dirty="0"/>
              <a:t>ტექნოლოგიური და ბიზნეს საკონსულტაციო კომპანიებისა და ბიზნესინკუბატორების განვითარება, რომლებიც კომერციულ კომპანიებს და სათემო ასოციაციებს ნარჩენების გადამუშავების პროექტების შემუშავებაში დაეხმარებიან</a:t>
            </a:r>
          </a:p>
        </p:txBody>
      </p:sp>
      <p:sp>
        <p:nvSpPr>
          <p:cNvPr id="3" name="Title 2"/>
          <p:cNvSpPr>
            <a:spLocks noGrp="1"/>
          </p:cNvSpPr>
          <p:nvPr>
            <p:ph type="ctrTitle"/>
          </p:nvPr>
        </p:nvSpPr>
        <p:spPr>
          <a:xfrm>
            <a:off x="0" y="0"/>
            <a:ext cx="9144000" cy="548680"/>
          </a:xfrm>
        </p:spPr>
        <p:txBody>
          <a:bodyPr lIns="457200" tIns="91440"/>
          <a:lstStyle/>
          <a:p>
            <a:pPr lvl="3" algn="l"/>
            <a:r>
              <a:rPr lang="ka-GE" sz="2400" b="1" dirty="0">
                <a:solidFill>
                  <a:srgbClr val="508927"/>
                </a:solidFill>
                <a:latin typeface="Franklin Gothic Demi Cond" panose="020B0706030402020204" pitchFamily="34" charset="0"/>
              </a:rPr>
              <a:t>4. მეცხოველეობა; კვების პროდუქტების წარმოება; განთავსების საშუალებებით უზრუნველყოფისა და საკვებით მომსახურების საქმიანობა </a:t>
            </a:r>
          </a:p>
        </p:txBody>
      </p:sp>
    </p:spTree>
    <p:extLst>
      <p:ext uri="{BB962C8B-B14F-4D97-AF65-F5344CB8AC3E}">
        <p14:creationId xmlns:p14="http://schemas.microsoft.com/office/powerpoint/2010/main" val="749870575"/>
      </p:ext>
    </p:extLst>
  </p:cSld>
  <p:clrMapOvr>
    <a:masterClrMapping/>
  </p:clrMapOvr>
  <p:transition spd="med">
    <p:spli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5400600"/>
          </a:xfrm>
        </p:spPr>
        <p:txBody>
          <a:bodyPr/>
          <a:lstStyle/>
          <a:p>
            <a:pPr marL="0" indent="0">
              <a:spcBef>
                <a:spcPts val="600"/>
              </a:spcBef>
              <a:buNone/>
            </a:pPr>
            <a:r>
              <a:rPr lang="ka-GE" sz="1800" b="1" dirty="0">
                <a:solidFill>
                  <a:srgbClr val="404040"/>
                </a:solidFill>
                <a:latin typeface="Franklin Gothic Book" panose="020B0503020102020204" pitchFamily="34" charset="0"/>
              </a:rPr>
              <a:t>გზამკვლევზე შემდგომი სამუშაო:</a:t>
            </a:r>
          </a:p>
          <a:p>
            <a:pPr>
              <a:spcBef>
                <a:spcPts val="600"/>
              </a:spcBef>
              <a:buFont typeface="Wingdings" panose="05000000000000000000" pitchFamily="2" charset="2"/>
              <a:buChar char="§"/>
            </a:pPr>
            <a:r>
              <a:rPr lang="ka-GE" sz="1600" dirty="0">
                <a:latin typeface="Franklin Gothic Book" panose="020B0503020102020204" pitchFamily="34" charset="0"/>
              </a:rPr>
              <a:t>მოკლევადიანი ამოცანების და ამ ამოცანების შესაფერისი ინსტრუმენტების განსაზღვრა </a:t>
            </a:r>
          </a:p>
          <a:p>
            <a:pPr>
              <a:spcBef>
                <a:spcPts val="600"/>
              </a:spcBef>
              <a:buFont typeface="Wingdings" panose="05000000000000000000" pitchFamily="2" charset="2"/>
              <a:buChar char="§"/>
            </a:pPr>
            <a:r>
              <a:rPr lang="ka-GE" sz="1600" dirty="0">
                <a:latin typeface="Franklin Gothic Book" panose="020B0503020102020204" pitchFamily="34" charset="0"/>
              </a:rPr>
              <a:t>საშუალოვადიანი ამოცანების და ამ ამოცანების შესაფერისი ინსტრუმენტების განსაზღვრა </a:t>
            </a:r>
          </a:p>
          <a:p>
            <a:pPr>
              <a:spcBef>
                <a:spcPts val="600"/>
              </a:spcBef>
              <a:buFont typeface="Wingdings" panose="05000000000000000000" pitchFamily="2" charset="2"/>
              <a:buChar char="§"/>
            </a:pPr>
            <a:r>
              <a:rPr lang="ka-GE" sz="1600" dirty="0">
                <a:latin typeface="Franklin Gothic Book" panose="020B0503020102020204" pitchFamily="34" charset="0"/>
              </a:rPr>
              <a:t>გრძელვადიანი ამოცანების და ამ ამოცანების შესაფერისი ინსტრუმენტების განსაზღვრა</a:t>
            </a:r>
          </a:p>
          <a:p>
            <a:pPr marL="0" indent="0">
              <a:spcBef>
                <a:spcPts val="600"/>
              </a:spcBef>
              <a:buNone/>
            </a:pPr>
            <a:r>
              <a:rPr lang="ka-GE" sz="1800" b="1" dirty="0">
                <a:solidFill>
                  <a:srgbClr val="404040"/>
                </a:solidFill>
                <a:latin typeface="Franklin Gothic Book" panose="020B0503020102020204" pitchFamily="34" charset="0"/>
              </a:rPr>
              <a:t>დაინტერესებულ მხარეებთან კონსულტაციები: </a:t>
            </a:r>
          </a:p>
          <a:p>
            <a:pPr>
              <a:spcBef>
                <a:spcPts val="600"/>
              </a:spcBef>
              <a:buFont typeface="Wingdings" panose="05000000000000000000" pitchFamily="2" charset="2"/>
              <a:buChar char="§"/>
            </a:pPr>
            <a:r>
              <a:rPr lang="ka-GE" sz="1600" dirty="0">
                <a:latin typeface="Franklin Gothic Book" panose="020B0503020102020204" pitchFamily="34" charset="0"/>
              </a:rPr>
              <a:t>სამთავრობო კომისია</a:t>
            </a:r>
          </a:p>
          <a:p>
            <a:pPr>
              <a:spcBef>
                <a:spcPts val="600"/>
              </a:spcBef>
              <a:buFont typeface="Wingdings" panose="05000000000000000000" pitchFamily="2" charset="2"/>
              <a:buChar char="§"/>
            </a:pPr>
            <a:r>
              <a:rPr lang="ka-GE" sz="1600" dirty="0">
                <a:latin typeface="Franklin Gothic Book" panose="020B0503020102020204" pitchFamily="34" charset="0"/>
              </a:rPr>
              <a:t>გარემოს დაცვისა და სოფლის მეურნეობის სამინისტრო</a:t>
            </a:r>
          </a:p>
          <a:p>
            <a:pPr>
              <a:spcBef>
                <a:spcPts val="600"/>
              </a:spcBef>
              <a:buFont typeface="Wingdings" panose="05000000000000000000" pitchFamily="2" charset="2"/>
              <a:buChar char="§"/>
            </a:pPr>
            <a:r>
              <a:rPr lang="ka-GE" sz="1600" dirty="0">
                <a:latin typeface="Franklin Gothic Book" panose="020B0503020102020204" pitchFamily="34" charset="0"/>
              </a:rPr>
              <a:t>ეკონომიკისა და მდგრადი განვითარების სამინისტრო</a:t>
            </a:r>
          </a:p>
          <a:p>
            <a:pPr>
              <a:spcBef>
                <a:spcPts val="600"/>
              </a:spcBef>
              <a:buFont typeface="Wingdings" panose="05000000000000000000" pitchFamily="2" charset="2"/>
              <a:buChar char="§"/>
            </a:pPr>
            <a:r>
              <a:rPr lang="ka-GE" sz="1600" dirty="0">
                <a:latin typeface="Franklin Gothic Book" panose="020B0503020102020204" pitchFamily="34" charset="0"/>
              </a:rPr>
              <a:t>მეცხოველეობაში, კვების პროდუქტების წარმოებაში, საბითუმო და საცალო ვაჭრობაში, განთავსების საშუალებებით უზრუნველყოფასა და საკვების მიწოდებაში ჩართული ბიზნესები</a:t>
            </a:r>
          </a:p>
          <a:p>
            <a:pPr>
              <a:spcBef>
                <a:spcPts val="600"/>
              </a:spcBef>
              <a:buFont typeface="Wingdings" panose="05000000000000000000" pitchFamily="2" charset="2"/>
              <a:buChar char="§"/>
            </a:pPr>
            <a:r>
              <a:rPr lang="ka-GE" sz="1600" dirty="0">
                <a:latin typeface="Franklin Gothic Book" panose="020B0503020102020204" pitchFamily="34" charset="0"/>
              </a:rPr>
              <a:t>UN FAO და სხვა საერთაშორისო ორგანიზაციები</a:t>
            </a:r>
          </a:p>
          <a:p>
            <a:pPr>
              <a:spcBef>
                <a:spcPts val="600"/>
              </a:spcBef>
              <a:buFont typeface="Wingdings" panose="05000000000000000000" pitchFamily="2" charset="2"/>
              <a:buChar char="§"/>
            </a:pPr>
            <a:endParaRPr lang="en-US" sz="1600" dirty="0">
              <a:latin typeface="Franklin Gothic Book" panose="020B0503020102020204" pitchFamily="34" charset="0"/>
            </a:endParaRPr>
          </a:p>
          <a:p>
            <a:pPr>
              <a:spcBef>
                <a:spcPts val="600"/>
              </a:spcBef>
              <a:buFont typeface="Wingdings" panose="05000000000000000000" pitchFamily="2" charset="2"/>
              <a:buChar char="§"/>
            </a:pPr>
            <a:endParaRPr lang="en-US" sz="1600" dirty="0">
              <a:latin typeface="Franklin Gothic Book" panose="020B0503020102020204" pitchFamily="34" charset="0"/>
            </a:endParaRPr>
          </a:p>
          <a:p>
            <a:pPr>
              <a:spcBef>
                <a:spcPts val="600"/>
              </a:spcBef>
              <a:buFont typeface="Wingdings" panose="05000000000000000000" pitchFamily="2" charset="2"/>
              <a:buChar char="§"/>
            </a:pPr>
            <a:endParaRPr lang="ru-RU" sz="1600" dirty="0">
              <a:latin typeface="Franklin Gothic Book" panose="020B0503020102020204" pitchFamily="34" charset="0"/>
            </a:endParaRPr>
          </a:p>
        </p:txBody>
      </p:sp>
      <p:sp>
        <p:nvSpPr>
          <p:cNvPr id="3" name="Title 2"/>
          <p:cNvSpPr>
            <a:spLocks noGrp="1"/>
          </p:cNvSpPr>
          <p:nvPr>
            <p:ph type="ctrTitle"/>
          </p:nvPr>
        </p:nvSpPr>
        <p:spPr>
          <a:xfrm>
            <a:off x="0" y="0"/>
            <a:ext cx="9144000" cy="764704"/>
          </a:xfrm>
        </p:spPr>
        <p:txBody>
          <a:bodyPr lIns="457200" tIns="91440"/>
          <a:lstStyle/>
          <a:p>
            <a:pPr lvl="3" algn="l"/>
            <a:r>
              <a:rPr lang="ka-GE" sz="2800" b="1" dirty="0">
                <a:solidFill>
                  <a:srgbClr val="508927"/>
                </a:solidFill>
                <a:latin typeface="Franklin Gothic Demi Cond" panose="020B0706030402020204" pitchFamily="34" charset="0"/>
              </a:rPr>
              <a:t>4. მეცხოველეობა და კვების პროდუქტების წარმოება</a:t>
            </a:r>
          </a:p>
        </p:txBody>
      </p:sp>
    </p:spTree>
    <p:extLst>
      <p:ext uri="{BB962C8B-B14F-4D97-AF65-F5344CB8AC3E}">
        <p14:creationId xmlns:p14="http://schemas.microsoft.com/office/powerpoint/2010/main" val="93065736"/>
      </p:ext>
    </p:extLst>
  </p:cSld>
  <p:clrMapOvr>
    <a:masterClrMapping/>
  </p:clrMapOvr>
  <p:transition spd="med">
    <p:spli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0132"/>
            <a:ext cx="9144000" cy="853401"/>
          </a:xfrm>
        </p:spPr>
        <p:txBody>
          <a:bodyPr lIns="457200" tIns="91440"/>
          <a:lstStyle/>
          <a:p>
            <a:pPr lvl="3" algn="l"/>
            <a:r>
              <a:rPr lang="ka-GE" sz="2800" b="1" dirty="0">
                <a:solidFill>
                  <a:srgbClr val="508927"/>
                </a:solidFill>
                <a:latin typeface="Franklin Gothic Demi Cond" panose="020B0706030402020204" pitchFamily="34" charset="0"/>
              </a:rPr>
              <a:t>5. სოფლის მეურნეობა (ერთწლოვანი და მრავალწლოვანი კულტურების მოყვანა; ღვინის წარმოება; მეთევზეობა და თევზის გადამუშავება)</a:t>
            </a:r>
          </a:p>
        </p:txBody>
      </p:sp>
      <p:sp>
        <p:nvSpPr>
          <p:cNvPr id="7" name="Content Placeholder 6"/>
          <p:cNvSpPr>
            <a:spLocks noGrp="1"/>
          </p:cNvSpPr>
          <p:nvPr>
            <p:ph idx="1"/>
          </p:nvPr>
        </p:nvSpPr>
        <p:spPr>
          <a:xfrm>
            <a:off x="467544" y="908718"/>
            <a:ext cx="8229600" cy="5688633"/>
          </a:xfrm>
        </p:spPr>
        <p:txBody>
          <a:bodyPr/>
          <a:lstStyle/>
          <a:p>
            <a:pPr marL="0" indent="0">
              <a:buNone/>
            </a:pPr>
            <a:endParaRPr lang="en-US" sz="1600" dirty="0"/>
          </a:p>
          <a:p>
            <a:pPr marL="0" indent="0">
              <a:buNone/>
            </a:pPr>
            <a:endParaRPr lang="ru-RU" sz="1600" dirty="0"/>
          </a:p>
        </p:txBody>
      </p:sp>
      <p:sp>
        <p:nvSpPr>
          <p:cNvPr id="10" name="Rectangle 1"/>
          <p:cNvSpPr>
            <a:spLocks noChangeArrowheads="1"/>
          </p:cNvSpPr>
          <p:nvPr/>
        </p:nvSpPr>
        <p:spPr bwMode="auto">
          <a:xfrm>
            <a:off x="5019186" y="11682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6F50C1B4-BCC8-47F0-ACBE-36CD09A1DA09}"/>
              </a:ext>
            </a:extLst>
          </p:cNvPr>
          <p:cNvSpPr/>
          <p:nvPr/>
        </p:nvSpPr>
        <p:spPr>
          <a:xfrm>
            <a:off x="493025" y="3105835"/>
            <a:ext cx="8481027" cy="3139321"/>
          </a:xfrm>
          <a:prstGeom prst="rect">
            <a:avLst/>
          </a:prstGeom>
        </p:spPr>
        <p:txBody>
          <a:bodyPr wrap="square">
            <a:spAutoFit/>
          </a:bodyPr>
          <a:lstStyle/>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US" dirty="0"/>
          </a:p>
        </p:txBody>
      </p:sp>
      <p:graphicFrame>
        <p:nvGraphicFramePr>
          <p:cNvPr id="5" name="Table 4">
            <a:extLst>
              <a:ext uri="{FF2B5EF4-FFF2-40B4-BE49-F238E27FC236}">
                <a16:creationId xmlns:a16="http://schemas.microsoft.com/office/drawing/2014/main" id="{AFC13462-727D-46CC-BC63-59E35324A6A6}"/>
              </a:ext>
            </a:extLst>
          </p:cNvPr>
          <p:cNvGraphicFramePr>
            <a:graphicFrameLocks noGrp="1"/>
          </p:cNvGraphicFramePr>
          <p:nvPr>
            <p:extLst>
              <p:ext uri="{D42A27DB-BD31-4B8C-83A1-F6EECF244321}">
                <p14:modId xmlns:p14="http://schemas.microsoft.com/office/powerpoint/2010/main" val="4218939513"/>
              </p:ext>
            </p:extLst>
          </p:nvPr>
        </p:nvGraphicFramePr>
        <p:xfrm>
          <a:off x="435704" y="1712084"/>
          <a:ext cx="8261440" cy="1219200"/>
        </p:xfrm>
        <a:graphic>
          <a:graphicData uri="http://schemas.openxmlformats.org/drawingml/2006/table">
            <a:tbl>
              <a:tblPr firstRow="1" firstCol="1" bandRow="1">
                <a:tableStyleId>{5C22544A-7EE6-4342-B048-85BDC9FD1C3A}</a:tableStyleId>
              </a:tblPr>
              <a:tblGrid>
                <a:gridCol w="5720472">
                  <a:extLst>
                    <a:ext uri="{9D8B030D-6E8A-4147-A177-3AD203B41FA5}">
                      <a16:colId xmlns:a16="http://schemas.microsoft.com/office/drawing/2014/main" val="3323419266"/>
                    </a:ext>
                  </a:extLst>
                </a:gridCol>
                <a:gridCol w="2540968">
                  <a:extLst>
                    <a:ext uri="{9D8B030D-6E8A-4147-A177-3AD203B41FA5}">
                      <a16:colId xmlns:a16="http://schemas.microsoft.com/office/drawing/2014/main" val="2375924206"/>
                    </a:ext>
                  </a:extLst>
                </a:gridCol>
              </a:tblGrid>
              <a:tr h="0">
                <a:tc>
                  <a:txBody>
                    <a:bodyPr/>
                    <a:lstStyle/>
                    <a:p>
                      <a:pPr algn="ctr">
                        <a:spcBef>
                          <a:spcPts val="200"/>
                        </a:spcBef>
                        <a:spcAft>
                          <a:spcPts val="0"/>
                        </a:spcAft>
                      </a:pPr>
                      <a:r>
                        <a:rPr lang="ka-GE" sz="1600" dirty="0">
                          <a:solidFill>
                            <a:schemeClr val="tx1">
                              <a:lumMod val="75000"/>
                              <a:lumOff val="25000"/>
                            </a:schemeClr>
                          </a:solidFill>
                        </a:rPr>
                        <a:t>ერთწლოვანი კულტურების მოყვანა:</a:t>
                      </a:r>
                    </a:p>
                  </a:txBody>
                  <a:tcPr marL="68580" marR="68580" marT="0" marB="0" anchor="ctr"/>
                </a:tc>
                <a:tc>
                  <a:txBody>
                    <a:bodyPr/>
                    <a:lstStyle/>
                    <a:p>
                      <a:pPr algn="ctr">
                        <a:spcBef>
                          <a:spcPts val="200"/>
                        </a:spcBef>
                        <a:spcAft>
                          <a:spcPts val="0"/>
                        </a:spcAft>
                      </a:pPr>
                      <a:r>
                        <a:rPr lang="ka-GE" sz="1600"/>
                        <a:t> </a:t>
                      </a:r>
                    </a:p>
                  </a:txBody>
                  <a:tcPr marL="68580" marR="68580" marT="0" marB="0" anchor="ctr"/>
                </a:tc>
                <a:extLst>
                  <a:ext uri="{0D108BD9-81ED-4DB2-BD59-A6C34878D82A}">
                    <a16:rowId xmlns:a16="http://schemas.microsoft.com/office/drawing/2014/main" val="548744343"/>
                  </a:ext>
                </a:extLst>
              </a:tr>
              <a:tr h="0">
                <a:tc>
                  <a:txBody>
                    <a:bodyPr/>
                    <a:lstStyle/>
                    <a:p>
                      <a:pPr algn="ctr">
                        <a:spcAft>
                          <a:spcPts val="0"/>
                        </a:spcAft>
                      </a:pPr>
                      <a:r>
                        <a:rPr lang="ka-GE" sz="1600" dirty="0"/>
                        <a:t>წლიურად წარმოქმნილი ნარჩენების საერთო რაოდენობა</a:t>
                      </a:r>
                    </a:p>
                  </a:txBody>
                  <a:tcPr marL="68580" marR="68580" marT="0" marB="0" anchor="ctr"/>
                </a:tc>
                <a:tc>
                  <a:txBody>
                    <a:bodyPr/>
                    <a:lstStyle/>
                    <a:p>
                      <a:pPr algn="ctr">
                        <a:spcAft>
                          <a:spcPts val="0"/>
                        </a:spcAft>
                      </a:pPr>
                      <a:r>
                        <a:rPr lang="ka-GE" sz="1600" dirty="0"/>
                        <a:t>47.7 ტონა</a:t>
                      </a:r>
                    </a:p>
                  </a:txBody>
                  <a:tcPr marL="68580" marR="68580" marT="0" marB="0" anchor="ctr"/>
                </a:tc>
                <a:extLst>
                  <a:ext uri="{0D108BD9-81ED-4DB2-BD59-A6C34878D82A}">
                    <a16:rowId xmlns:a16="http://schemas.microsoft.com/office/drawing/2014/main" val="2446346819"/>
                  </a:ext>
                </a:extLst>
              </a:tr>
              <a:tr h="0">
                <a:tc>
                  <a:txBody>
                    <a:bodyPr/>
                    <a:lstStyle/>
                    <a:p>
                      <a:pPr algn="ctr">
                        <a:spcAft>
                          <a:spcPts val="0"/>
                        </a:spcAft>
                      </a:pPr>
                      <a:r>
                        <a:rPr lang="ka-GE" sz="1600" dirty="0"/>
                        <a:t>გამოყენებული ნარჩენები (ძირითადად პირუტყვის საკვებად) </a:t>
                      </a:r>
                    </a:p>
                  </a:txBody>
                  <a:tcPr marL="68580" marR="68580" marT="0" marB="0" anchor="ctr"/>
                </a:tc>
                <a:tc>
                  <a:txBody>
                    <a:bodyPr/>
                    <a:lstStyle/>
                    <a:p>
                      <a:pPr algn="ctr">
                        <a:spcAft>
                          <a:spcPts val="0"/>
                        </a:spcAft>
                      </a:pPr>
                      <a:r>
                        <a:rPr lang="ka-GE" sz="1600" dirty="0"/>
                        <a:t>4,770 ტონა/ 10%</a:t>
                      </a:r>
                    </a:p>
                  </a:txBody>
                  <a:tcPr marL="68580" marR="68580" marT="0" marB="0" anchor="ctr"/>
                </a:tc>
                <a:extLst>
                  <a:ext uri="{0D108BD9-81ED-4DB2-BD59-A6C34878D82A}">
                    <a16:rowId xmlns:a16="http://schemas.microsoft.com/office/drawing/2014/main" val="342678841"/>
                  </a:ext>
                </a:extLst>
              </a:tr>
              <a:tr h="0">
                <a:tc>
                  <a:txBody>
                    <a:bodyPr/>
                    <a:lstStyle/>
                    <a:p>
                      <a:pPr algn="ctr">
                        <a:spcAft>
                          <a:spcPts val="0"/>
                        </a:spcAft>
                      </a:pPr>
                      <a:r>
                        <a:rPr lang="ka-GE" sz="1600"/>
                        <a:t>გამოუყენებელი ნარჩენები </a:t>
                      </a:r>
                    </a:p>
                  </a:txBody>
                  <a:tcPr marL="68580" marR="68580" marT="0" marB="0" anchor="ctr"/>
                </a:tc>
                <a:tc>
                  <a:txBody>
                    <a:bodyPr/>
                    <a:lstStyle/>
                    <a:p>
                      <a:pPr algn="ctr">
                        <a:spcAft>
                          <a:spcPts val="0"/>
                        </a:spcAft>
                      </a:pPr>
                      <a:r>
                        <a:rPr lang="ka-GE" sz="1600" dirty="0"/>
                        <a:t>42,930 ტონა/ 90% </a:t>
                      </a:r>
                    </a:p>
                  </a:txBody>
                  <a:tcPr marL="68580" marR="68580" marT="0" marB="0" anchor="ctr"/>
                </a:tc>
                <a:extLst>
                  <a:ext uri="{0D108BD9-81ED-4DB2-BD59-A6C34878D82A}">
                    <a16:rowId xmlns:a16="http://schemas.microsoft.com/office/drawing/2014/main" val="1203248046"/>
                  </a:ext>
                </a:extLst>
              </a:tr>
            </a:tbl>
          </a:graphicData>
        </a:graphic>
      </p:graphicFrame>
      <p:graphicFrame>
        <p:nvGraphicFramePr>
          <p:cNvPr id="8" name="Table 7">
            <a:extLst>
              <a:ext uri="{FF2B5EF4-FFF2-40B4-BE49-F238E27FC236}">
                <a16:creationId xmlns:a16="http://schemas.microsoft.com/office/drawing/2014/main" id="{ABDBDA91-B95C-4927-9490-701EE847417B}"/>
              </a:ext>
            </a:extLst>
          </p:cNvPr>
          <p:cNvGraphicFramePr>
            <a:graphicFrameLocks noGrp="1"/>
          </p:cNvGraphicFramePr>
          <p:nvPr>
            <p:extLst>
              <p:ext uri="{D42A27DB-BD31-4B8C-83A1-F6EECF244321}">
                <p14:modId xmlns:p14="http://schemas.microsoft.com/office/powerpoint/2010/main" val="57164934"/>
              </p:ext>
            </p:extLst>
          </p:nvPr>
        </p:nvGraphicFramePr>
        <p:xfrm>
          <a:off x="451624" y="3366512"/>
          <a:ext cx="8245520" cy="1249680"/>
        </p:xfrm>
        <a:graphic>
          <a:graphicData uri="http://schemas.openxmlformats.org/drawingml/2006/table">
            <a:tbl>
              <a:tblPr firstRow="1" firstCol="1" bandRow="1">
                <a:tableStyleId>{5C22544A-7EE6-4342-B048-85BDC9FD1C3A}</a:tableStyleId>
              </a:tblPr>
              <a:tblGrid>
                <a:gridCol w="5704552">
                  <a:extLst>
                    <a:ext uri="{9D8B030D-6E8A-4147-A177-3AD203B41FA5}">
                      <a16:colId xmlns:a16="http://schemas.microsoft.com/office/drawing/2014/main" val="3619249541"/>
                    </a:ext>
                  </a:extLst>
                </a:gridCol>
                <a:gridCol w="2540968">
                  <a:extLst>
                    <a:ext uri="{9D8B030D-6E8A-4147-A177-3AD203B41FA5}">
                      <a16:colId xmlns:a16="http://schemas.microsoft.com/office/drawing/2014/main" val="1759015035"/>
                    </a:ext>
                  </a:extLst>
                </a:gridCol>
              </a:tblGrid>
              <a:tr h="0">
                <a:tc>
                  <a:txBody>
                    <a:bodyPr/>
                    <a:lstStyle/>
                    <a:p>
                      <a:pPr algn="ctr">
                        <a:spcBef>
                          <a:spcPts val="200"/>
                        </a:spcBef>
                        <a:spcAft>
                          <a:spcPts val="0"/>
                        </a:spcAft>
                      </a:pPr>
                      <a:r>
                        <a:rPr lang="ka-GE" sz="1800" b="1" dirty="0">
                          <a:solidFill>
                            <a:schemeClr val="tx1">
                              <a:lumMod val="75000"/>
                              <a:lumOff val="25000"/>
                            </a:schemeClr>
                          </a:solidFill>
                          <a:latin typeface="+mn-lt"/>
                          <a:ea typeface="+mn-ea"/>
                          <a:cs typeface="+mn-cs"/>
                        </a:rPr>
                        <a:t>მრავალწლოვანი კულტურების მოყვანა</a:t>
                      </a:r>
                    </a:p>
                  </a:txBody>
                  <a:tcPr marL="68580" marR="68580" marT="0" marB="0" anchor="ctr"/>
                </a:tc>
                <a:tc>
                  <a:txBody>
                    <a:bodyPr/>
                    <a:lstStyle/>
                    <a:p>
                      <a:pPr algn="ctr">
                        <a:spcBef>
                          <a:spcPts val="200"/>
                        </a:spcBef>
                        <a:spcAft>
                          <a:spcPts val="0"/>
                        </a:spcAft>
                      </a:pPr>
                      <a:r>
                        <a:rPr lang="ka-GE" sz="1600"/>
                        <a:t> </a:t>
                      </a:r>
                    </a:p>
                  </a:txBody>
                  <a:tcPr marL="68580" marR="68580" marT="0" marB="0" anchor="ctr"/>
                </a:tc>
                <a:extLst>
                  <a:ext uri="{0D108BD9-81ED-4DB2-BD59-A6C34878D82A}">
                    <a16:rowId xmlns:a16="http://schemas.microsoft.com/office/drawing/2014/main" val="3026302323"/>
                  </a:ext>
                </a:extLst>
              </a:tr>
              <a:tr h="0">
                <a:tc>
                  <a:txBody>
                    <a:bodyPr/>
                    <a:lstStyle/>
                    <a:p>
                      <a:pPr algn="ctr">
                        <a:spcBef>
                          <a:spcPts val="200"/>
                        </a:spcBef>
                        <a:spcAft>
                          <a:spcPts val="0"/>
                        </a:spcAft>
                      </a:pPr>
                      <a:r>
                        <a:rPr lang="ka-GE" sz="1600" dirty="0"/>
                        <a:t>წლიურად წარმოქმნილი ნარჩენების საერთო რაოდენობა (მოსავლის აღება + შენახვა და დამუშავება) </a:t>
                      </a:r>
                    </a:p>
                  </a:txBody>
                  <a:tcPr marL="68580" marR="68580" marT="0" marB="0" anchor="ctr"/>
                </a:tc>
                <a:tc>
                  <a:txBody>
                    <a:bodyPr/>
                    <a:lstStyle/>
                    <a:p>
                      <a:pPr algn="ctr">
                        <a:spcAft>
                          <a:spcPts val="0"/>
                        </a:spcAft>
                      </a:pPr>
                      <a:r>
                        <a:rPr lang="ka-GE" sz="1600"/>
                        <a:t>სულ ნარჩენები, ათ. ტ/წლ</a:t>
                      </a:r>
                    </a:p>
                  </a:txBody>
                  <a:tcPr marL="68580" marR="68580" marT="0" marB="0" anchor="ctr"/>
                </a:tc>
                <a:extLst>
                  <a:ext uri="{0D108BD9-81ED-4DB2-BD59-A6C34878D82A}">
                    <a16:rowId xmlns:a16="http://schemas.microsoft.com/office/drawing/2014/main" val="1591108913"/>
                  </a:ext>
                </a:extLst>
              </a:tr>
              <a:tr h="0">
                <a:tc>
                  <a:txBody>
                    <a:bodyPr/>
                    <a:lstStyle/>
                    <a:p>
                      <a:pPr algn="ctr">
                        <a:spcAft>
                          <a:spcPts val="0"/>
                        </a:spcAft>
                      </a:pPr>
                      <a:r>
                        <a:rPr lang="ka-GE" sz="1600" dirty="0"/>
                        <a:t>სულ</a:t>
                      </a:r>
                    </a:p>
                  </a:txBody>
                  <a:tcPr marL="68580" marR="68580" marT="0" marB="0" anchor="ctr"/>
                </a:tc>
                <a:tc>
                  <a:txBody>
                    <a:bodyPr/>
                    <a:lstStyle/>
                    <a:p>
                      <a:pPr algn="ctr">
                        <a:spcAft>
                          <a:spcPts val="0"/>
                        </a:spcAft>
                      </a:pPr>
                      <a:r>
                        <a:rPr lang="ka-GE" sz="1600"/>
                        <a:t>41.15</a:t>
                      </a:r>
                    </a:p>
                  </a:txBody>
                  <a:tcPr marL="68580" marR="68580" marT="0" marB="0" anchor="ctr"/>
                </a:tc>
                <a:extLst>
                  <a:ext uri="{0D108BD9-81ED-4DB2-BD59-A6C34878D82A}">
                    <a16:rowId xmlns:a16="http://schemas.microsoft.com/office/drawing/2014/main" val="3839207879"/>
                  </a:ext>
                </a:extLst>
              </a:tr>
              <a:tr h="0">
                <a:tc>
                  <a:txBody>
                    <a:bodyPr/>
                    <a:lstStyle/>
                    <a:p>
                      <a:pPr algn="ctr">
                        <a:spcAft>
                          <a:spcPts val="0"/>
                        </a:spcAft>
                      </a:pPr>
                      <a:r>
                        <a:rPr lang="ka-GE" sz="1600" dirty="0"/>
                        <a:t>გამოყენებული/ გადამუშავებული ნარჩენები </a:t>
                      </a:r>
                    </a:p>
                  </a:txBody>
                  <a:tcPr marL="68580" marR="68580" marT="0" marB="0" anchor="ctr"/>
                </a:tc>
                <a:tc>
                  <a:txBody>
                    <a:bodyPr/>
                    <a:lstStyle/>
                    <a:p>
                      <a:pPr algn="ctr">
                        <a:spcAft>
                          <a:spcPts val="0"/>
                        </a:spcAft>
                      </a:pPr>
                      <a:r>
                        <a:rPr lang="ka-GE" sz="1600" dirty="0"/>
                        <a:t>0%</a:t>
                      </a:r>
                    </a:p>
                  </a:txBody>
                  <a:tcPr marL="68580" marR="68580" marT="0" marB="0" anchor="ctr"/>
                </a:tc>
                <a:extLst>
                  <a:ext uri="{0D108BD9-81ED-4DB2-BD59-A6C34878D82A}">
                    <a16:rowId xmlns:a16="http://schemas.microsoft.com/office/drawing/2014/main" val="1470648839"/>
                  </a:ext>
                </a:extLst>
              </a:tr>
            </a:tbl>
          </a:graphicData>
        </a:graphic>
      </p:graphicFrame>
      <p:graphicFrame>
        <p:nvGraphicFramePr>
          <p:cNvPr id="11" name="Table 10">
            <a:extLst>
              <a:ext uri="{FF2B5EF4-FFF2-40B4-BE49-F238E27FC236}">
                <a16:creationId xmlns:a16="http://schemas.microsoft.com/office/drawing/2014/main" id="{70D01AA5-A05C-489C-A74D-84A0AD4009C9}"/>
              </a:ext>
            </a:extLst>
          </p:cNvPr>
          <p:cNvGraphicFramePr>
            <a:graphicFrameLocks noGrp="1"/>
          </p:cNvGraphicFramePr>
          <p:nvPr>
            <p:extLst>
              <p:ext uri="{D42A27DB-BD31-4B8C-83A1-F6EECF244321}">
                <p14:modId xmlns:p14="http://schemas.microsoft.com/office/powerpoint/2010/main" val="3988859628"/>
              </p:ext>
            </p:extLst>
          </p:nvPr>
        </p:nvGraphicFramePr>
        <p:xfrm>
          <a:off x="420792" y="4882755"/>
          <a:ext cx="8276352" cy="1706880"/>
        </p:xfrm>
        <a:graphic>
          <a:graphicData uri="http://schemas.openxmlformats.org/drawingml/2006/table">
            <a:tbl>
              <a:tblPr firstRow="1" firstCol="1" bandRow="1">
                <a:tableStyleId>{5C22544A-7EE6-4342-B048-85BDC9FD1C3A}</a:tableStyleId>
              </a:tblPr>
              <a:tblGrid>
                <a:gridCol w="5735384">
                  <a:extLst>
                    <a:ext uri="{9D8B030D-6E8A-4147-A177-3AD203B41FA5}">
                      <a16:colId xmlns:a16="http://schemas.microsoft.com/office/drawing/2014/main" val="4073787413"/>
                    </a:ext>
                  </a:extLst>
                </a:gridCol>
                <a:gridCol w="2540968">
                  <a:extLst>
                    <a:ext uri="{9D8B030D-6E8A-4147-A177-3AD203B41FA5}">
                      <a16:colId xmlns:a16="http://schemas.microsoft.com/office/drawing/2014/main" val="4091343754"/>
                    </a:ext>
                  </a:extLst>
                </a:gridCol>
              </a:tblGrid>
              <a:tr h="0">
                <a:tc>
                  <a:txBody>
                    <a:bodyPr/>
                    <a:lstStyle/>
                    <a:p>
                      <a:pPr marL="0" algn="ctr" defTabSz="742928" rtl="0" eaLnBrk="1" latinLnBrk="0" hangingPunct="1">
                        <a:spcBef>
                          <a:spcPts val="200"/>
                        </a:spcBef>
                        <a:spcAft>
                          <a:spcPts val="0"/>
                        </a:spcAft>
                      </a:pPr>
                      <a:r>
                        <a:rPr lang="ka-GE" sz="1600" b="1" dirty="0">
                          <a:solidFill>
                            <a:schemeClr val="tx1">
                              <a:lumMod val="75000"/>
                              <a:lumOff val="25000"/>
                            </a:schemeClr>
                          </a:solidFill>
                          <a:latin typeface="+mn-lt"/>
                          <a:ea typeface="+mn-ea"/>
                          <a:cs typeface="+mn-cs"/>
                        </a:rPr>
                        <a:t>ყურძნისა და ღვინის წარმოება</a:t>
                      </a:r>
                    </a:p>
                  </a:txBody>
                  <a:tcPr marL="68580" marR="68580" marT="0" marB="0" anchor="ctr"/>
                </a:tc>
                <a:tc>
                  <a:txBody>
                    <a:bodyPr/>
                    <a:lstStyle/>
                    <a:p>
                      <a:pPr algn="ctr">
                        <a:spcAft>
                          <a:spcPts val="0"/>
                        </a:spcAft>
                      </a:pPr>
                      <a:r>
                        <a:rPr lang="ka-GE" sz="1600"/>
                        <a:t>სულ ნარჩენები </a:t>
                      </a:r>
                    </a:p>
                    <a:p>
                      <a:pPr algn="ctr">
                        <a:spcAft>
                          <a:spcPts val="0"/>
                        </a:spcAft>
                      </a:pPr>
                      <a:r>
                        <a:rPr lang="ka-GE" sz="1600"/>
                        <a:t>(ათ. ტ/წლ)</a:t>
                      </a:r>
                    </a:p>
                  </a:txBody>
                  <a:tcPr marL="68580" marR="68580" marT="0" marB="0" anchor="ctr"/>
                </a:tc>
                <a:extLst>
                  <a:ext uri="{0D108BD9-81ED-4DB2-BD59-A6C34878D82A}">
                    <a16:rowId xmlns:a16="http://schemas.microsoft.com/office/drawing/2014/main" val="3339857411"/>
                  </a:ext>
                </a:extLst>
              </a:tr>
              <a:tr h="0">
                <a:tc>
                  <a:txBody>
                    <a:bodyPr/>
                    <a:lstStyle/>
                    <a:p>
                      <a:pPr algn="ctr">
                        <a:spcAft>
                          <a:spcPts val="0"/>
                        </a:spcAft>
                      </a:pPr>
                      <a:r>
                        <a:rPr lang="ka-GE" sz="1600" dirty="0"/>
                        <a:t>ღვინის წარმოების ორგანული ნარჩენები (ჩენჩო, წიბწა და </a:t>
                      </a:r>
                      <a:r>
                        <a:rPr lang="ka-GE" sz="1600" dirty="0" smtClean="0"/>
                        <a:t>სხვ.)</a:t>
                      </a:r>
                      <a:endParaRPr lang="ka-GE" sz="1600" dirty="0"/>
                    </a:p>
                  </a:txBody>
                  <a:tcPr marL="68580" marR="68580" marT="0" marB="0" anchor="ctr"/>
                </a:tc>
                <a:tc>
                  <a:txBody>
                    <a:bodyPr/>
                    <a:lstStyle/>
                    <a:p>
                      <a:pPr algn="ctr">
                        <a:spcAft>
                          <a:spcPts val="0"/>
                        </a:spcAft>
                      </a:pPr>
                      <a:r>
                        <a:rPr lang="ka-GE" sz="1600" dirty="0"/>
                        <a:t>40.5 </a:t>
                      </a:r>
                    </a:p>
                  </a:txBody>
                  <a:tcPr marL="68580" marR="68580" marT="0" marB="0" anchor="ctr"/>
                </a:tc>
                <a:extLst>
                  <a:ext uri="{0D108BD9-81ED-4DB2-BD59-A6C34878D82A}">
                    <a16:rowId xmlns:a16="http://schemas.microsoft.com/office/drawing/2014/main" val="1813947385"/>
                  </a:ext>
                </a:extLst>
              </a:tr>
              <a:tr h="0">
                <a:tc>
                  <a:txBody>
                    <a:bodyPr/>
                    <a:lstStyle/>
                    <a:p>
                      <a:pPr algn="ctr">
                        <a:spcAft>
                          <a:spcPts val="0"/>
                        </a:spcAft>
                      </a:pPr>
                      <a:r>
                        <a:rPr lang="ka-GE" sz="1600"/>
                        <a:t>ნარჩენები / დანაკარგები მოსავლის აღების დროს</a:t>
                      </a:r>
                    </a:p>
                  </a:txBody>
                  <a:tcPr marL="68580" marR="68580" marT="0" marB="0" anchor="ctr"/>
                </a:tc>
                <a:tc>
                  <a:txBody>
                    <a:bodyPr/>
                    <a:lstStyle/>
                    <a:p>
                      <a:pPr algn="ctr">
                        <a:spcAft>
                          <a:spcPts val="0"/>
                        </a:spcAft>
                      </a:pPr>
                      <a:r>
                        <a:rPr lang="ka-GE" sz="1600"/>
                        <a:t>10.0</a:t>
                      </a:r>
                    </a:p>
                  </a:txBody>
                  <a:tcPr marL="68580" marR="68580" marT="0" marB="0" anchor="ctr"/>
                </a:tc>
                <a:extLst>
                  <a:ext uri="{0D108BD9-81ED-4DB2-BD59-A6C34878D82A}">
                    <a16:rowId xmlns:a16="http://schemas.microsoft.com/office/drawing/2014/main" val="3190649222"/>
                  </a:ext>
                </a:extLst>
              </a:tr>
              <a:tr h="0">
                <a:tc>
                  <a:txBody>
                    <a:bodyPr/>
                    <a:lstStyle/>
                    <a:p>
                      <a:pPr algn="ctr">
                        <a:spcBef>
                          <a:spcPts val="200"/>
                        </a:spcBef>
                        <a:spcAft>
                          <a:spcPts val="200"/>
                        </a:spcAft>
                      </a:pPr>
                      <a:r>
                        <a:rPr lang="ka-GE" sz="1600"/>
                        <a:t>სულ</a:t>
                      </a:r>
                    </a:p>
                  </a:txBody>
                  <a:tcPr marL="68580" marR="68580" marT="0" marB="0" anchor="ctr"/>
                </a:tc>
                <a:tc>
                  <a:txBody>
                    <a:bodyPr/>
                    <a:lstStyle/>
                    <a:p>
                      <a:pPr algn="ctr">
                        <a:spcBef>
                          <a:spcPts val="200"/>
                        </a:spcBef>
                        <a:spcAft>
                          <a:spcPts val="200"/>
                        </a:spcAft>
                      </a:pPr>
                      <a:r>
                        <a:rPr lang="ka-GE" sz="1600"/>
                        <a:t>50.5</a:t>
                      </a:r>
                    </a:p>
                  </a:txBody>
                  <a:tcPr marL="68580" marR="68580" marT="0" marB="0" anchor="ctr"/>
                </a:tc>
                <a:extLst>
                  <a:ext uri="{0D108BD9-81ED-4DB2-BD59-A6C34878D82A}">
                    <a16:rowId xmlns:a16="http://schemas.microsoft.com/office/drawing/2014/main" val="198509791"/>
                  </a:ext>
                </a:extLst>
              </a:tr>
              <a:tr h="0">
                <a:tc>
                  <a:txBody>
                    <a:bodyPr/>
                    <a:lstStyle/>
                    <a:p>
                      <a:pPr algn="ctr">
                        <a:spcBef>
                          <a:spcPts val="200"/>
                        </a:spcBef>
                        <a:spcAft>
                          <a:spcPts val="200"/>
                        </a:spcAft>
                      </a:pPr>
                      <a:r>
                        <a:rPr lang="ka-GE" sz="1600" dirty="0"/>
                        <a:t>გადამუშავებული ნარჩენების წილი:</a:t>
                      </a:r>
                    </a:p>
                  </a:txBody>
                  <a:tcPr marL="68580" marR="68580" marT="0" marB="0" anchor="ctr"/>
                </a:tc>
                <a:tc>
                  <a:txBody>
                    <a:bodyPr/>
                    <a:lstStyle/>
                    <a:p>
                      <a:pPr algn="ctr">
                        <a:spcBef>
                          <a:spcPts val="200"/>
                        </a:spcBef>
                        <a:spcAft>
                          <a:spcPts val="200"/>
                        </a:spcAft>
                      </a:pPr>
                      <a:r>
                        <a:rPr lang="ka-GE" sz="1600" dirty="0"/>
                        <a:t>0%</a:t>
                      </a:r>
                    </a:p>
                  </a:txBody>
                  <a:tcPr marL="68580" marR="68580" marT="0" marB="0" anchor="ctr"/>
                </a:tc>
                <a:extLst>
                  <a:ext uri="{0D108BD9-81ED-4DB2-BD59-A6C34878D82A}">
                    <a16:rowId xmlns:a16="http://schemas.microsoft.com/office/drawing/2014/main" val="643876375"/>
                  </a:ext>
                </a:extLst>
              </a:tr>
            </a:tbl>
          </a:graphicData>
        </a:graphic>
      </p:graphicFrame>
    </p:spTree>
    <p:extLst>
      <p:ext uri="{BB962C8B-B14F-4D97-AF65-F5344CB8AC3E}">
        <p14:creationId xmlns:p14="http://schemas.microsoft.com/office/powerpoint/2010/main" val="2914348138"/>
      </p:ext>
    </p:extLst>
  </p:cSld>
  <p:clrMapOvr>
    <a:masterClrMapping/>
  </p:clrMapOvr>
  <p:transition spd="med">
    <p:spli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9" y="10120"/>
            <a:ext cx="9144000" cy="792088"/>
          </a:xfrm>
        </p:spPr>
        <p:txBody>
          <a:bodyPr lIns="457200" tIns="91440"/>
          <a:lstStyle/>
          <a:p>
            <a:pPr lvl="3" algn="l"/>
            <a:r>
              <a:rPr lang="ka-GE" sz="2800" b="1" dirty="0">
                <a:solidFill>
                  <a:srgbClr val="508927"/>
                </a:solidFill>
                <a:latin typeface="Franklin Gothic Demi Cond" panose="020B0706030402020204" pitchFamily="34" charset="0"/>
              </a:rPr>
              <a:t>5. სოფლის მეურნეობა (ერთწლოვანი და მრავალწლოვანი კულტურების მოყვანა; ღვინის წარმოება; მეთევზეობა და თევზის გადამუშავება) </a:t>
            </a:r>
          </a:p>
        </p:txBody>
      </p:sp>
      <p:sp>
        <p:nvSpPr>
          <p:cNvPr id="7" name="Content Placeholder 6"/>
          <p:cNvSpPr>
            <a:spLocks noGrp="1"/>
          </p:cNvSpPr>
          <p:nvPr>
            <p:ph idx="1"/>
          </p:nvPr>
        </p:nvSpPr>
        <p:spPr>
          <a:xfrm>
            <a:off x="409133" y="1772816"/>
            <a:ext cx="8411339" cy="432048"/>
          </a:xfrm>
        </p:spPr>
        <p:txBody>
          <a:bodyPr/>
          <a:lstStyle/>
          <a:p>
            <a:pPr marL="0" indent="0">
              <a:spcAft>
                <a:spcPts val="1200"/>
              </a:spcAft>
              <a:buNone/>
            </a:pPr>
            <a:r>
              <a:rPr lang="ka-GE" sz="1800" b="1" dirty="0"/>
              <a:t>არსებული მდგომარეობა:</a:t>
            </a:r>
          </a:p>
          <a:p>
            <a:pPr marL="0" indent="0">
              <a:spcAft>
                <a:spcPts val="1200"/>
              </a:spcAft>
              <a:buNone/>
            </a:pPr>
            <a:endParaRPr lang="ru-RU" sz="1800" dirty="0"/>
          </a:p>
        </p:txBody>
      </p:sp>
      <p:sp>
        <p:nvSpPr>
          <p:cNvPr id="10" name="Rectangle 1"/>
          <p:cNvSpPr>
            <a:spLocks noChangeArrowheads="1"/>
          </p:cNvSpPr>
          <p:nvPr/>
        </p:nvSpPr>
        <p:spPr bwMode="auto">
          <a:xfrm>
            <a:off x="5019186" y="11682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a:xfrm>
            <a:off x="374550" y="2228008"/>
            <a:ext cx="8445922" cy="1477328"/>
          </a:xfrm>
          <a:prstGeom prst="rect">
            <a:avLst/>
          </a:prstGeom>
        </p:spPr>
        <p:txBody>
          <a:bodyPr wrap="square">
            <a:spAutoFit/>
          </a:bodyPr>
          <a:lstStyle/>
          <a:p>
            <a:pPr marL="278598" indent="-278598" algn="just">
              <a:spcBef>
                <a:spcPts val="1200"/>
              </a:spcBef>
              <a:spcAft>
                <a:spcPts val="1200"/>
              </a:spcAft>
              <a:buFont typeface="Wingdings" panose="05000000000000000000" pitchFamily="2" charset="2"/>
              <a:buChar char="§"/>
              <a:tabLst>
                <a:tab pos="457200" algn="l"/>
              </a:tabLst>
            </a:pPr>
            <a:r>
              <a:rPr lang="ka-GE" dirty="0">
                <a:solidFill>
                  <a:srgbClr val="404040"/>
                </a:solidFill>
                <a:latin typeface="Franklin Gothic Book" panose="020B0503020102020204" pitchFamily="34" charset="0"/>
                <a:cs typeface="+mn-cs"/>
              </a:rPr>
              <a:t>2023 წელს პარლამენტმა „სურსათის დანაკარგებისა და მისი ნარჩენების შემცირების და სურსათის შეწირულების შესახებ“ კანონპროექტი პირველი მოსმენით მიიღო. ეს ახალი კანონი არეგულირებს სურსათის დანაკარგებისა და მისი ნარჩენების მართვასთან, შემცირებასთან, სურსათის </a:t>
            </a:r>
            <a:r>
              <a:rPr lang="ka-GE" dirty="0" err="1">
                <a:solidFill>
                  <a:srgbClr val="404040"/>
                </a:solidFill>
                <a:latin typeface="Franklin Gothic Book" panose="020B0503020102020204" pitchFamily="34" charset="0"/>
                <a:cs typeface="+mn-cs"/>
              </a:rPr>
              <a:t>შეწირულებასა</a:t>
            </a:r>
            <a:r>
              <a:rPr lang="ka-GE" dirty="0">
                <a:solidFill>
                  <a:srgbClr val="404040"/>
                </a:solidFill>
                <a:latin typeface="Franklin Gothic Book" panose="020B0503020102020204" pitchFamily="34" charset="0"/>
                <a:cs typeface="+mn-cs"/>
              </a:rPr>
              <a:t> და გადანაწილებასთან დაკავშირებულ საკითხებს.</a:t>
            </a:r>
          </a:p>
        </p:txBody>
      </p:sp>
      <p:pic>
        <p:nvPicPr>
          <p:cNvPr id="8" name="Picture 2" descr="Reducing food loss is key to end hunger and undernutrition by 202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85243" y="4141375"/>
            <a:ext cx="4824536" cy="271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299447"/>
      </p:ext>
    </p:extLst>
  </p:cSld>
  <p:clrMapOvr>
    <a:masterClrMapping/>
  </p:clrMapOvr>
  <p:transition spd="med">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43C56F-F83B-CF99-A540-D177E26E7F59}"/>
              </a:ext>
            </a:extLst>
          </p:cNvPr>
          <p:cNvSpPr>
            <a:spLocks noGrp="1"/>
          </p:cNvSpPr>
          <p:nvPr>
            <p:ph type="ctrTitle"/>
          </p:nvPr>
        </p:nvSpPr>
        <p:spPr>
          <a:xfrm>
            <a:off x="0" y="0"/>
            <a:ext cx="9144000" cy="692696"/>
          </a:xfrm>
        </p:spPr>
        <p:txBody>
          <a:bodyPr lIns="365760" tIns="0"/>
          <a:lstStyle/>
          <a:p>
            <a:pPr algn="l"/>
            <a:r>
              <a:rPr lang="ka-GE" sz="3200" dirty="0">
                <a:solidFill>
                  <a:srgbClr val="508927"/>
                </a:solidFill>
                <a:latin typeface="Franklin Gothic Demi Cond" panose="020B0706030402020204" pitchFamily="34" charset="0"/>
              </a:rPr>
              <a:t>საქართველოს ეკონომიკის ცირკულარობის დონის შეფასების ძირითადი შედეგები</a:t>
            </a:r>
          </a:p>
        </p:txBody>
      </p:sp>
      <p:sp>
        <p:nvSpPr>
          <p:cNvPr id="6" name="Content Placeholder 1">
            <a:extLst>
              <a:ext uri="{FF2B5EF4-FFF2-40B4-BE49-F238E27FC236}">
                <a16:creationId xmlns:a16="http://schemas.microsoft.com/office/drawing/2014/main" id="{9887C4C3-012B-C639-034D-FCDFA04E3D94}"/>
              </a:ext>
            </a:extLst>
          </p:cNvPr>
          <p:cNvSpPr>
            <a:spLocks noGrp="1"/>
          </p:cNvSpPr>
          <p:nvPr>
            <p:ph sz="half" idx="1"/>
          </p:nvPr>
        </p:nvSpPr>
        <p:spPr>
          <a:xfrm>
            <a:off x="395536" y="1843934"/>
            <a:ext cx="4038600" cy="4896544"/>
          </a:xfrm>
          <a:ln w="22225">
            <a:solidFill>
              <a:srgbClr val="7F7F7F"/>
            </a:solidFill>
          </a:ln>
        </p:spPr>
        <p:txBody>
          <a:bodyPr/>
          <a:lstStyle/>
          <a:p>
            <a:pPr>
              <a:spcBef>
                <a:spcPts val="600"/>
              </a:spcBef>
              <a:spcAft>
                <a:spcPts val="0"/>
              </a:spcAft>
              <a:buFont typeface="Wingdings" panose="05000000000000000000" pitchFamily="2" charset="2"/>
              <a:buChar char="§"/>
            </a:pPr>
            <a:r>
              <a:rPr lang="ka-GE" sz="1600" dirty="0">
                <a:solidFill>
                  <a:srgbClr val="404040"/>
                </a:solidFill>
              </a:rPr>
              <a:t>ერთწლოვანი კულტურების მოყვანა (სოფლის მეურნეობა) </a:t>
            </a:r>
          </a:p>
          <a:p>
            <a:pPr>
              <a:spcBef>
                <a:spcPts val="600"/>
              </a:spcBef>
              <a:spcAft>
                <a:spcPts val="0"/>
              </a:spcAft>
              <a:buFont typeface="Wingdings" panose="05000000000000000000" pitchFamily="2" charset="2"/>
              <a:buChar char="§"/>
            </a:pPr>
            <a:r>
              <a:rPr lang="ka-GE" sz="1600" dirty="0">
                <a:solidFill>
                  <a:srgbClr val="404040"/>
                </a:solidFill>
              </a:rPr>
              <a:t>მრავალწლოვანი კულტურების მოყვანა და კვების პროდუქტების წარმოება (სოფლის მეურნეობა)</a:t>
            </a:r>
          </a:p>
          <a:p>
            <a:pPr>
              <a:spcBef>
                <a:spcPts val="600"/>
              </a:spcBef>
              <a:spcAft>
                <a:spcPts val="0"/>
              </a:spcAft>
              <a:buFont typeface="Wingdings" panose="05000000000000000000" pitchFamily="2" charset="2"/>
              <a:buChar char="§"/>
            </a:pPr>
            <a:r>
              <a:rPr lang="ka-GE" sz="1600" dirty="0">
                <a:solidFill>
                  <a:srgbClr val="404040"/>
                </a:solidFill>
              </a:rPr>
              <a:t>ყურძნისა და ღვინის წარმოება</a:t>
            </a:r>
          </a:p>
          <a:p>
            <a:pPr>
              <a:spcBef>
                <a:spcPts val="600"/>
              </a:spcBef>
              <a:spcAft>
                <a:spcPts val="0"/>
              </a:spcAft>
              <a:buFont typeface="Wingdings" panose="05000000000000000000" pitchFamily="2" charset="2"/>
              <a:buChar char="§"/>
            </a:pPr>
            <a:r>
              <a:rPr lang="ka-GE" sz="1600" dirty="0">
                <a:solidFill>
                  <a:srgbClr val="404040"/>
                </a:solidFill>
              </a:rPr>
              <a:t>მეცხოველეობა და კვების პროდუქტების წარმოება</a:t>
            </a:r>
          </a:p>
          <a:p>
            <a:pPr>
              <a:spcBef>
                <a:spcPts val="600"/>
              </a:spcBef>
              <a:spcAft>
                <a:spcPts val="0"/>
              </a:spcAft>
              <a:buFont typeface="Wingdings" panose="05000000000000000000" pitchFamily="2" charset="2"/>
              <a:buChar char="§"/>
            </a:pPr>
            <a:r>
              <a:rPr lang="ka-GE" sz="1600" dirty="0">
                <a:solidFill>
                  <a:srgbClr val="404040"/>
                </a:solidFill>
              </a:rPr>
              <a:t>ხე-ტყის დამზადება და ხის ნაწარმის წარმოება</a:t>
            </a:r>
          </a:p>
          <a:p>
            <a:pPr>
              <a:spcBef>
                <a:spcPts val="600"/>
              </a:spcBef>
              <a:spcAft>
                <a:spcPts val="0"/>
              </a:spcAft>
              <a:buFont typeface="Wingdings" panose="05000000000000000000" pitchFamily="2" charset="2"/>
              <a:buChar char="§"/>
            </a:pPr>
            <a:r>
              <a:rPr lang="ka-GE" sz="1600" dirty="0">
                <a:solidFill>
                  <a:srgbClr val="404040"/>
                </a:solidFill>
              </a:rPr>
              <a:t>მეთევზეობა და თევზის გადამუშავება</a:t>
            </a:r>
          </a:p>
          <a:p>
            <a:pPr>
              <a:spcBef>
                <a:spcPts val="600"/>
              </a:spcBef>
              <a:spcAft>
                <a:spcPts val="0"/>
              </a:spcAft>
              <a:buFont typeface="Wingdings" panose="05000000000000000000" pitchFamily="2" charset="2"/>
              <a:buChar char="§"/>
            </a:pPr>
            <a:r>
              <a:rPr lang="ka-GE" sz="1600" dirty="0">
                <a:solidFill>
                  <a:srgbClr val="404040"/>
                </a:solidFill>
              </a:rPr>
              <a:t>სამთომოპოვებითი მრეწველობა და კარიერების დამუშავება (ნავთობისა და ბუნებრივი აირის მოპოვების გარდა)</a:t>
            </a:r>
          </a:p>
          <a:p>
            <a:pPr>
              <a:spcBef>
                <a:spcPts val="600"/>
              </a:spcBef>
              <a:spcAft>
                <a:spcPts val="0"/>
              </a:spcAft>
              <a:buFont typeface="Wingdings" panose="05000000000000000000" pitchFamily="2" charset="2"/>
              <a:buChar char="§"/>
            </a:pPr>
            <a:r>
              <a:rPr lang="ka-GE" sz="1600" dirty="0">
                <a:solidFill>
                  <a:srgbClr val="404040"/>
                </a:solidFill>
              </a:rPr>
              <a:t>მშენებლობა</a:t>
            </a:r>
          </a:p>
          <a:p>
            <a:pPr>
              <a:spcBef>
                <a:spcPts val="600"/>
              </a:spcBef>
              <a:spcAft>
                <a:spcPts val="0"/>
              </a:spcAft>
              <a:buFont typeface="Wingdings" panose="05000000000000000000" pitchFamily="2" charset="2"/>
              <a:buChar char="§"/>
            </a:pPr>
            <a:r>
              <a:rPr lang="ka-GE" sz="1600" dirty="0">
                <a:solidFill>
                  <a:srgbClr val="404040"/>
                </a:solidFill>
              </a:rPr>
              <a:t>ძირითადი ლითონების წარმოება</a:t>
            </a:r>
          </a:p>
          <a:p>
            <a:pPr>
              <a:spcBef>
                <a:spcPts val="600"/>
              </a:spcBef>
              <a:spcAft>
                <a:spcPts val="0"/>
              </a:spcAft>
            </a:pPr>
            <a:endParaRPr lang="en-GB" dirty="0">
              <a:solidFill>
                <a:srgbClr val="404040"/>
              </a:solidFill>
            </a:endParaRPr>
          </a:p>
        </p:txBody>
      </p:sp>
      <p:sp>
        <p:nvSpPr>
          <p:cNvPr id="7" name="Content Placeholder 2">
            <a:extLst>
              <a:ext uri="{FF2B5EF4-FFF2-40B4-BE49-F238E27FC236}">
                <a16:creationId xmlns:a16="http://schemas.microsoft.com/office/drawing/2014/main" id="{1D8EFC5C-C839-602E-ADF3-E13296C0B833}"/>
              </a:ext>
            </a:extLst>
          </p:cNvPr>
          <p:cNvSpPr>
            <a:spLocks noGrp="1"/>
          </p:cNvSpPr>
          <p:nvPr>
            <p:ph sz="half" idx="2"/>
          </p:nvPr>
        </p:nvSpPr>
        <p:spPr>
          <a:xfrm>
            <a:off x="4860032" y="1859958"/>
            <a:ext cx="4038600" cy="4881410"/>
          </a:xfrm>
          <a:ln w="22225">
            <a:solidFill>
              <a:srgbClr val="7F7F7F"/>
            </a:solidFill>
          </a:ln>
        </p:spPr>
        <p:txBody>
          <a:bodyPr/>
          <a:lstStyle/>
          <a:p>
            <a:pPr>
              <a:spcBef>
                <a:spcPts val="600"/>
              </a:spcBef>
              <a:spcAft>
                <a:spcPts val="0"/>
              </a:spcAft>
              <a:buFont typeface="Wingdings" panose="05000000000000000000" pitchFamily="2" charset="2"/>
              <a:buChar char="§"/>
            </a:pPr>
            <a:r>
              <a:rPr lang="ka-GE" sz="1600">
                <a:solidFill>
                  <a:srgbClr val="404040"/>
                </a:solidFill>
              </a:rPr>
              <a:t>სხვა ნაწარმის წარმოება</a:t>
            </a:r>
          </a:p>
          <a:p>
            <a:pPr>
              <a:spcBef>
                <a:spcPts val="600"/>
              </a:spcBef>
              <a:spcAft>
                <a:spcPts val="0"/>
              </a:spcAft>
              <a:buFont typeface="Wingdings" panose="05000000000000000000" pitchFamily="2" charset="2"/>
              <a:buChar char="§"/>
            </a:pPr>
            <a:r>
              <a:rPr lang="ka-GE" sz="1600">
                <a:solidFill>
                  <a:srgbClr val="404040"/>
                </a:solidFill>
              </a:rPr>
              <a:t>ელექტროენერგიის, აირის, ორთქლის და კონდიცირებული ჰაერის მიწოდება (ელექტროენერგიის წარმოება, გადაცემა და განაწილება/ აირის წარმოება; აირისებრი სათბობის განაწილება მაგისტრალური ხაზებით)</a:t>
            </a:r>
          </a:p>
          <a:p>
            <a:pPr>
              <a:spcBef>
                <a:spcPts val="600"/>
              </a:spcBef>
              <a:spcAft>
                <a:spcPts val="0"/>
              </a:spcAft>
              <a:buFont typeface="Wingdings" panose="05000000000000000000" pitchFamily="2" charset="2"/>
              <a:buChar char="§"/>
            </a:pPr>
            <a:r>
              <a:rPr lang="ka-GE" sz="1600">
                <a:solidFill>
                  <a:srgbClr val="404040"/>
                </a:solidFill>
              </a:rPr>
              <a:t>კანალიზაცია; ნარჩენების შეგროვების, დამუშავების და მოცილების საქმიანობა; ნარჩენების უტილიზაცია, დაბინძურებისაგან გასუფთავება და ნარჩენების მართვის სხვა მომსახურება</a:t>
            </a:r>
          </a:p>
          <a:p>
            <a:pPr>
              <a:spcBef>
                <a:spcPts val="600"/>
              </a:spcBef>
              <a:spcAft>
                <a:spcPts val="0"/>
              </a:spcAft>
              <a:buFont typeface="Wingdings" panose="05000000000000000000" pitchFamily="2" charset="2"/>
              <a:buChar char="§"/>
            </a:pPr>
            <a:r>
              <a:rPr lang="ka-GE" sz="1600">
                <a:solidFill>
                  <a:srgbClr val="404040"/>
                </a:solidFill>
              </a:rPr>
              <a:t>საბითუმო და საცალო ვაჭრობა</a:t>
            </a:r>
          </a:p>
          <a:p>
            <a:pPr>
              <a:spcBef>
                <a:spcPts val="600"/>
              </a:spcBef>
              <a:spcAft>
                <a:spcPts val="0"/>
              </a:spcAft>
              <a:buFont typeface="Wingdings" panose="05000000000000000000" pitchFamily="2" charset="2"/>
              <a:buChar char="§"/>
            </a:pPr>
            <a:r>
              <a:rPr lang="ka-GE" sz="1600">
                <a:solidFill>
                  <a:srgbClr val="404040"/>
                </a:solidFill>
              </a:rPr>
              <a:t>ტრანსპორტი და დასაწყობება</a:t>
            </a:r>
          </a:p>
          <a:p>
            <a:pPr>
              <a:spcBef>
                <a:spcPts val="600"/>
              </a:spcBef>
              <a:spcAft>
                <a:spcPts val="0"/>
              </a:spcAft>
              <a:buFont typeface="Wingdings" panose="05000000000000000000" pitchFamily="2" charset="2"/>
              <a:buChar char="§"/>
            </a:pPr>
            <a:r>
              <a:rPr lang="ka-GE" sz="1600">
                <a:solidFill>
                  <a:srgbClr val="404040"/>
                </a:solidFill>
              </a:rPr>
              <a:t>განთავსების საშუალებებით უზრუნველყოფა; საკვებით მომსახურება</a:t>
            </a:r>
          </a:p>
          <a:p>
            <a:pPr>
              <a:spcBef>
                <a:spcPts val="600"/>
              </a:spcBef>
              <a:spcAft>
                <a:spcPts val="0"/>
              </a:spcAft>
              <a:buFont typeface="Wingdings" panose="05000000000000000000" pitchFamily="2" charset="2"/>
              <a:buChar char="§"/>
            </a:pPr>
            <a:endParaRPr lang="en-GB" dirty="0">
              <a:solidFill>
                <a:srgbClr val="404040"/>
              </a:solidFill>
            </a:endParaRPr>
          </a:p>
        </p:txBody>
      </p:sp>
      <p:sp>
        <p:nvSpPr>
          <p:cNvPr id="2" name="Rectangle 1"/>
          <p:cNvSpPr/>
          <p:nvPr/>
        </p:nvSpPr>
        <p:spPr>
          <a:xfrm>
            <a:off x="323528" y="1196752"/>
            <a:ext cx="8496944" cy="369332"/>
          </a:xfrm>
          <a:prstGeom prst="rect">
            <a:avLst/>
          </a:prstGeom>
        </p:spPr>
        <p:txBody>
          <a:bodyPr wrap="square">
            <a:spAutoFit/>
          </a:bodyPr>
          <a:lstStyle/>
          <a:p>
            <a:r>
              <a:rPr lang="ka-GE" b="1" dirty="0">
                <a:solidFill>
                  <a:srgbClr val="404040"/>
                </a:solidFill>
                <a:latin typeface="Franklin Gothic Book" panose="020B0503020102020204" pitchFamily="34" charset="0"/>
              </a:rPr>
              <a:t>ცირკულარული ეკონომიკისათვის პრიორიტეტული დარგები</a:t>
            </a:r>
          </a:p>
        </p:txBody>
      </p:sp>
    </p:spTree>
    <p:extLst>
      <p:ext uri="{BB962C8B-B14F-4D97-AF65-F5344CB8AC3E}">
        <p14:creationId xmlns:p14="http://schemas.microsoft.com/office/powerpoint/2010/main" val="1036613660"/>
      </p:ext>
    </p:extLst>
  </p:cSld>
  <p:clrMapOvr>
    <a:masterClrMapping/>
  </p:clrMapOvr>
  <p:transition spd="med">
    <p:spli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udget 2022: Outlays for PM-Kisan and Fasal Bima Schemes Remain Unchang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3872" y="4149080"/>
            <a:ext cx="3474720" cy="260604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95536" y="1772816"/>
            <a:ext cx="7776864" cy="4176464"/>
          </a:xfrm>
          <a:ln>
            <a:solidFill>
              <a:srgbClr val="7F7F7F"/>
            </a:solidFill>
          </a:ln>
        </p:spPr>
        <p:txBody>
          <a:bodyPr/>
          <a:lstStyle/>
          <a:p>
            <a:pPr marL="0" indent="0">
              <a:spcBef>
                <a:spcPts val="600"/>
              </a:spcBef>
              <a:buNone/>
              <a:tabLst>
                <a:tab pos="457200" algn="l"/>
              </a:tabLst>
            </a:pPr>
            <a:r>
              <a:rPr lang="ka-GE" sz="2400" b="1" dirty="0"/>
              <a:t>ხარვეზები:</a:t>
            </a:r>
          </a:p>
          <a:p>
            <a:pPr marL="396875" lvl="0" indent="-396875">
              <a:buSzPct val="80000"/>
              <a:buFont typeface="Franklin Gothic Book" panose="020B0503020102020204" pitchFamily="34" charset="0"/>
              <a:buChar char="►"/>
            </a:pPr>
            <a:r>
              <a:rPr lang="ka-GE" sz="1800" dirty="0"/>
              <a:t>ცირკულარობის არსებული დონე ძალიან დაბალია </a:t>
            </a:r>
          </a:p>
          <a:p>
            <a:pPr marL="396875" lvl="0" indent="-396875">
              <a:buSzPct val="80000"/>
              <a:buFont typeface="Franklin Gothic Book" panose="020B0503020102020204" pitchFamily="34" charset="0"/>
              <a:buChar char="►"/>
            </a:pPr>
            <a:r>
              <a:rPr lang="ka-GE" sz="1800" dirty="0"/>
              <a:t>ნარჩენების გადამუშავება მინიმალურად და სპონტანურად ხდება (ორგანული ნარჩენების ნაწილი პირუტყვის საკვებად გამოყენება)</a:t>
            </a:r>
          </a:p>
          <a:p>
            <a:pPr marL="396875" indent="-396875">
              <a:buSzPct val="80000"/>
              <a:buFont typeface="Franklin Gothic Book" panose="020B0503020102020204" pitchFamily="34" charset="0"/>
              <a:buChar char="►"/>
            </a:pPr>
            <a:r>
              <a:rPr lang="ka-GE" sz="1800" dirty="0"/>
              <a:t>დანაკარგები მაღალია წარმოების ჯაჭვის ყველა საფეხურზე:</a:t>
            </a:r>
          </a:p>
          <a:p>
            <a:pPr marL="741363" lvl="1" indent="-369888">
              <a:spcBef>
                <a:spcPts val="600"/>
              </a:spcBef>
              <a:spcAft>
                <a:spcPts val="600"/>
              </a:spcAft>
              <a:buFont typeface="Wingdings" panose="05000000000000000000" pitchFamily="2" charset="2"/>
              <a:buChar char="§"/>
            </a:pPr>
            <a:r>
              <a:rPr lang="ka-GE" sz="1800" dirty="0">
                <a:solidFill>
                  <a:srgbClr val="404040"/>
                </a:solidFill>
              </a:rPr>
              <a:t>მოსავლის აღება</a:t>
            </a:r>
          </a:p>
          <a:p>
            <a:pPr marL="741363" lvl="1" indent="-369888">
              <a:spcBef>
                <a:spcPts val="600"/>
              </a:spcBef>
              <a:spcAft>
                <a:spcPts val="600"/>
              </a:spcAft>
              <a:buFont typeface="Wingdings" panose="05000000000000000000" pitchFamily="2" charset="2"/>
              <a:buChar char="§"/>
            </a:pPr>
            <a:r>
              <a:rPr lang="ka-GE" sz="1800" dirty="0">
                <a:solidFill>
                  <a:srgbClr val="404040"/>
                </a:solidFill>
              </a:rPr>
              <a:t>შენახვა</a:t>
            </a:r>
          </a:p>
          <a:p>
            <a:pPr marL="741363" lvl="1" indent="-369888">
              <a:spcBef>
                <a:spcPts val="600"/>
              </a:spcBef>
              <a:spcAft>
                <a:spcPts val="600"/>
              </a:spcAft>
              <a:buFont typeface="Wingdings" panose="05000000000000000000" pitchFamily="2" charset="2"/>
              <a:buChar char="§"/>
            </a:pPr>
            <a:r>
              <a:rPr lang="ka-GE" sz="1800" dirty="0">
                <a:solidFill>
                  <a:srgbClr val="404040"/>
                </a:solidFill>
              </a:rPr>
              <a:t>დამუშავება</a:t>
            </a:r>
          </a:p>
          <a:p>
            <a:pPr marL="741363" lvl="1" indent="-369888">
              <a:spcBef>
                <a:spcPts val="600"/>
              </a:spcBef>
              <a:spcAft>
                <a:spcPts val="600"/>
              </a:spcAft>
              <a:buFont typeface="Wingdings" panose="05000000000000000000" pitchFamily="2" charset="2"/>
              <a:buChar char="§"/>
            </a:pPr>
            <a:r>
              <a:rPr lang="ka-GE" sz="1800" dirty="0">
                <a:solidFill>
                  <a:srgbClr val="404040"/>
                </a:solidFill>
              </a:rPr>
              <a:t>გაყიდვა/ მოხმარება</a:t>
            </a:r>
          </a:p>
          <a:p>
            <a:pPr marL="0" indent="0">
              <a:spcBef>
                <a:spcPts val="0"/>
              </a:spcBef>
              <a:spcAft>
                <a:spcPts val="0"/>
              </a:spcAft>
              <a:buNone/>
              <a:tabLst>
                <a:tab pos="457200" algn="l"/>
              </a:tabLst>
            </a:pPr>
            <a:endParaRPr lang="en-US" sz="1800" dirty="0">
              <a:solidFill>
                <a:srgbClr val="404040"/>
              </a:solidFill>
            </a:endParaRPr>
          </a:p>
          <a:p>
            <a:pPr marL="406400" indent="-406400">
              <a:spcBef>
                <a:spcPts val="600"/>
              </a:spcBef>
              <a:buFont typeface="Franklin Gothic Book" panose="020B0503020102020204" pitchFamily="34" charset="0"/>
              <a:buChar char="►"/>
              <a:tabLst>
                <a:tab pos="457200" algn="l"/>
              </a:tabLst>
            </a:pPr>
            <a:endParaRPr lang="en-US" sz="1800" dirty="0">
              <a:solidFill>
                <a:srgbClr val="404040"/>
              </a:solidFill>
            </a:endParaRPr>
          </a:p>
        </p:txBody>
      </p:sp>
      <p:sp>
        <p:nvSpPr>
          <p:cNvPr id="3" name="Title 2"/>
          <p:cNvSpPr>
            <a:spLocks noGrp="1"/>
          </p:cNvSpPr>
          <p:nvPr>
            <p:ph type="ctrTitle"/>
          </p:nvPr>
        </p:nvSpPr>
        <p:spPr>
          <a:xfrm>
            <a:off x="0" y="25236"/>
            <a:ext cx="9144000" cy="720080"/>
          </a:xfrm>
        </p:spPr>
        <p:txBody>
          <a:bodyPr lIns="457200" tIns="91440"/>
          <a:lstStyle/>
          <a:p>
            <a:pPr lvl="3" algn="l"/>
            <a:r>
              <a:rPr lang="ka-GE" sz="2800" b="1" dirty="0">
                <a:solidFill>
                  <a:srgbClr val="508927"/>
                </a:solidFill>
                <a:latin typeface="Franklin Gothic Demi Cond" panose="020B0706030402020204" pitchFamily="34" charset="0"/>
              </a:rPr>
              <a:t>5. სოფლის მეურნეობა (ერთწლოვანი და მრავალწლოვანი კულტურების მოყვანა; ღვინის წარმოება; მეთევზეობა და თევზის გადამუშავება) </a:t>
            </a:r>
          </a:p>
        </p:txBody>
      </p:sp>
    </p:spTree>
    <p:extLst>
      <p:ext uri="{BB962C8B-B14F-4D97-AF65-F5344CB8AC3E}">
        <p14:creationId xmlns:p14="http://schemas.microsoft.com/office/powerpoint/2010/main" val="556368630"/>
      </p:ext>
    </p:extLst>
  </p:cSld>
  <p:clrMapOvr>
    <a:masterClrMapping/>
  </p:clrMapOvr>
  <p:transition spd="med">
    <p:spli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62798" y="1340768"/>
            <a:ext cx="8435280" cy="5328592"/>
          </a:xfrm>
        </p:spPr>
        <p:txBody>
          <a:bodyPr/>
          <a:lstStyle/>
          <a:p>
            <a:pPr marL="0" indent="0">
              <a:buNone/>
            </a:pPr>
            <a:r>
              <a:rPr lang="ka-GE" sz="1800" b="1" dirty="0">
                <a:solidFill>
                  <a:srgbClr val="404040"/>
                </a:solidFill>
                <a:latin typeface="Franklin Gothic Book" panose="020B0503020102020204" pitchFamily="34" charset="0"/>
              </a:rPr>
              <a:t>პრიორიტეტული ინსტრუმენტები:</a:t>
            </a:r>
          </a:p>
          <a:p>
            <a:pPr>
              <a:spcBef>
                <a:spcPts val="300"/>
              </a:spcBef>
              <a:buFont typeface="Franklin Gothic Book" panose="020B0503020102020204" pitchFamily="34" charset="0"/>
              <a:buChar char="►"/>
            </a:pPr>
            <a:r>
              <a:rPr lang="ka-GE" sz="1500" dirty="0"/>
              <a:t>ნარჩენების მართვის რეგულაციების შემდგომი დახვეწა:</a:t>
            </a:r>
          </a:p>
          <a:p>
            <a:pPr marL="515938" lvl="1" indent="-233363">
              <a:spcBef>
                <a:spcPts val="0"/>
              </a:spcBef>
              <a:spcAft>
                <a:spcPts val="600"/>
              </a:spcAft>
            </a:pPr>
            <a:r>
              <a:rPr lang="ka-GE" sz="1500" dirty="0"/>
              <a:t>„სურსათის დანაკარგებისა და მისი ნარჩენების შემცირების და სურსათის შეწირულების შესახებ“ კანონის </a:t>
            </a:r>
            <a:r>
              <a:rPr lang="ka-GE" sz="1500" dirty="0" smtClean="0"/>
              <a:t>აღსრულება</a:t>
            </a:r>
            <a:r>
              <a:rPr lang="ka-GE" sz="1500" dirty="0" smtClean="0">
                <a:solidFill>
                  <a:srgbClr val="FF0000"/>
                </a:solidFill>
              </a:rPr>
              <a:t>. </a:t>
            </a:r>
            <a:endParaRPr lang="ka-GE" sz="1500" dirty="0">
              <a:solidFill>
                <a:srgbClr val="FF0000"/>
              </a:solidFill>
            </a:endParaRPr>
          </a:p>
          <a:p>
            <a:pPr marL="515938" lvl="1" indent="-233363">
              <a:spcBef>
                <a:spcPts val="0"/>
              </a:spcBef>
              <a:spcAft>
                <a:spcPts val="600"/>
              </a:spcAft>
            </a:pPr>
            <a:r>
              <a:rPr lang="ka-GE" sz="1500" dirty="0"/>
              <a:t>„შეწირულების“ კანონის მოთხოვნების შესრულება, სურსათის გადანაწილებასა და </a:t>
            </a:r>
            <a:r>
              <a:rPr lang="ka-GE" sz="1500" dirty="0" err="1"/>
              <a:t>შეწირულობაში</a:t>
            </a:r>
            <a:r>
              <a:rPr lang="ka-GE" sz="1500" dirty="0"/>
              <a:t> ჩართული საქველმოქმედო ორგანიზაციების ჩამოყალიბების მხარდაჭერა.</a:t>
            </a:r>
          </a:p>
          <a:p>
            <a:pPr marL="515938" lvl="1" indent="-233363">
              <a:spcBef>
                <a:spcPts val="0"/>
              </a:spcBef>
              <a:spcAft>
                <a:spcPts val="600"/>
              </a:spcAft>
            </a:pPr>
            <a:r>
              <a:rPr lang="ka-GE" sz="1500" dirty="0"/>
              <a:t>სასაწყობო ობიექტებისა და მოსავლის დამამუშავებელი ქარხნების მოწყობის მხარდამჭერი პოლიტიკისა და რეგიონული პროგრამების შემუშავება</a:t>
            </a:r>
          </a:p>
          <a:p>
            <a:pPr marL="278598" lvl="1" indent="-278598">
              <a:spcBef>
                <a:spcPts val="300"/>
              </a:spcBef>
              <a:spcAft>
                <a:spcPts val="600"/>
              </a:spcAft>
              <a:buFont typeface="Franklin Gothic Book" panose="020B0503020102020204" pitchFamily="34" charset="0"/>
              <a:buChar char="►"/>
            </a:pPr>
            <a:r>
              <a:rPr lang="ka-GE" sz="1500" dirty="0"/>
              <a:t>მარეგულირებელი ჩარჩოს შექმნა, რომელიც ხელს შეუწყობს ცირკულარულ ეკონომიკას, კერძოდ სურსათის ნარჩენების შეგროვება-გადამუშავებას და მათ სტიმულირებას მოახდენს. სურსათის ნარჩენების შეგროვება უნდა დაინერგოს წარმოების, საბითუმო და საცალო ვაჭრობის ეტაპებზე.</a:t>
            </a:r>
          </a:p>
          <a:p>
            <a:pPr marL="278598" lvl="1" indent="-278598">
              <a:spcBef>
                <a:spcPts val="300"/>
              </a:spcBef>
              <a:spcAft>
                <a:spcPts val="600"/>
              </a:spcAft>
              <a:buFont typeface="Franklin Gothic Book" panose="020B0503020102020204" pitchFamily="34" charset="0"/>
              <a:buChar char="►"/>
            </a:pPr>
            <a:r>
              <a:rPr lang="ka-GE" sz="1500" dirty="0"/>
              <a:t>ტექნიკური სტანდარტებისა და ანგარიშვალდებულების სტანდარტების დანერგვა კომპანიების ცირკულარობის დონის შეფასების მიზნით; ეკომარკირების სქემების შემუშავება და დანერგვა</a:t>
            </a:r>
          </a:p>
          <a:p>
            <a:pPr marL="278598" lvl="1" indent="-278598">
              <a:spcBef>
                <a:spcPts val="300"/>
              </a:spcBef>
              <a:spcAft>
                <a:spcPts val="600"/>
              </a:spcAft>
              <a:buFont typeface="Franklin Gothic Book" panose="020B0503020102020204" pitchFamily="34" charset="0"/>
              <a:buChar char="►"/>
            </a:pPr>
            <a:r>
              <a:rPr lang="ka-GE" sz="1500" dirty="0"/>
              <a:t>ტექნოლოგიური და ბიზნეს საკონსულტაციო კომპანიებისა და ბიზნესინკუბატორების განვითარება, რომლებიც კომერციულ კომპანიებს და სათემო ასოციაციებს ნარჩენების გადამუშავების პროექტების შემუშავებაში დაეხმარებიან</a:t>
            </a:r>
          </a:p>
          <a:p>
            <a:pPr marL="0" indent="0">
              <a:buNone/>
            </a:pPr>
            <a:endParaRPr lang="en-US" sz="1800" b="1" dirty="0">
              <a:solidFill>
                <a:srgbClr val="404040"/>
              </a:solidFill>
              <a:latin typeface="Franklin Gothic Book" panose="020B0503020102020204" pitchFamily="34" charset="0"/>
            </a:endParaRPr>
          </a:p>
          <a:p>
            <a:endParaRPr lang="ru-RU" sz="2400" dirty="0"/>
          </a:p>
        </p:txBody>
      </p:sp>
      <p:sp>
        <p:nvSpPr>
          <p:cNvPr id="3" name="Title 2"/>
          <p:cNvSpPr>
            <a:spLocks noGrp="1"/>
          </p:cNvSpPr>
          <p:nvPr>
            <p:ph type="ctrTitle"/>
          </p:nvPr>
        </p:nvSpPr>
        <p:spPr>
          <a:xfrm>
            <a:off x="8438" y="0"/>
            <a:ext cx="9144000" cy="576064"/>
          </a:xfrm>
        </p:spPr>
        <p:txBody>
          <a:bodyPr lIns="457200" tIns="91440"/>
          <a:lstStyle/>
          <a:p>
            <a:pPr algn="l"/>
            <a:r>
              <a:rPr lang="ka-GE" sz="2400" dirty="0">
                <a:solidFill>
                  <a:srgbClr val="508927"/>
                </a:solidFill>
              </a:rPr>
              <a:t>5. </a:t>
            </a:r>
            <a:r>
              <a:rPr lang="ka-GE" sz="2400" b="1" dirty="0">
                <a:solidFill>
                  <a:srgbClr val="508927"/>
                </a:solidFill>
              </a:rPr>
              <a:t>სოფლის მეურნეობა (ერთწლოვანი და მრავალწლოვანი კულტურების მოყვანა; ღვინის წარმოება; მეთევზეობა და თევზის გადამუშავება)</a:t>
            </a:r>
            <a:r>
              <a:rPr lang="ka-GE" sz="2400" dirty="0">
                <a:solidFill>
                  <a:srgbClr val="508927"/>
                </a:solidFill>
              </a:rPr>
              <a:t> </a:t>
            </a:r>
          </a:p>
        </p:txBody>
      </p:sp>
    </p:spTree>
    <p:extLst>
      <p:ext uri="{BB962C8B-B14F-4D97-AF65-F5344CB8AC3E}">
        <p14:creationId xmlns:p14="http://schemas.microsoft.com/office/powerpoint/2010/main" val="665155539"/>
      </p:ext>
    </p:extLst>
  </p:cSld>
  <p:clrMapOvr>
    <a:overrideClrMapping bg1="lt1" tx1="dk1" bg2="lt2" tx2="dk2" accent1="accent1" accent2="accent2" accent3="accent3" accent4="accent4" accent5="accent5" accent6="accent6" hlink="hlink" folHlink="folHlink"/>
  </p:clrMapOvr>
  <p:transition spd="med">
    <p:spli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53568"/>
            <a:ext cx="8579296" cy="5328592"/>
          </a:xfrm>
        </p:spPr>
        <p:txBody>
          <a:bodyPr/>
          <a:lstStyle/>
          <a:p>
            <a:pPr marL="0" indent="0">
              <a:buNone/>
            </a:pPr>
            <a:r>
              <a:rPr lang="ka-GE" sz="1800" b="1" dirty="0">
                <a:solidFill>
                  <a:srgbClr val="404040"/>
                </a:solidFill>
                <a:latin typeface="Franklin Gothic Book" panose="020B0503020102020204" pitchFamily="34" charset="0"/>
              </a:rPr>
              <a:t>გზამკვლევზე შემდგომი სამუშაო:</a:t>
            </a:r>
          </a:p>
          <a:p>
            <a:pPr>
              <a:buFont typeface="Wingdings" panose="05000000000000000000" pitchFamily="2" charset="2"/>
              <a:buChar char="§"/>
            </a:pPr>
            <a:r>
              <a:rPr lang="ka-GE" sz="1600" dirty="0">
                <a:latin typeface="Franklin Gothic Book" panose="020B0503020102020204" pitchFamily="34" charset="0"/>
              </a:rPr>
              <a:t>მოკლევადიანი ამოცანების და ამ ამოცანების შესაფერისი ინსტრუმენტების განსაზღვრა </a:t>
            </a:r>
          </a:p>
          <a:p>
            <a:pPr>
              <a:buFont typeface="Wingdings" panose="05000000000000000000" pitchFamily="2" charset="2"/>
              <a:buChar char="§"/>
            </a:pPr>
            <a:r>
              <a:rPr lang="ka-GE" sz="1600" dirty="0">
                <a:latin typeface="Franklin Gothic Book" panose="020B0503020102020204" pitchFamily="34" charset="0"/>
              </a:rPr>
              <a:t>საშუალოვადიანი ამოცანების და ამ ამოცანების შესაფერისი ინსტრუმენტების განსაზღვრა </a:t>
            </a:r>
          </a:p>
          <a:p>
            <a:pPr>
              <a:buFont typeface="Wingdings" panose="05000000000000000000" pitchFamily="2" charset="2"/>
              <a:buChar char="§"/>
            </a:pPr>
            <a:r>
              <a:rPr lang="ka-GE" sz="1600" dirty="0">
                <a:latin typeface="Franklin Gothic Book" panose="020B0503020102020204" pitchFamily="34" charset="0"/>
              </a:rPr>
              <a:t>გრძელვადიანი ამოცანების და ამ ამოცანების შესაფერისი ინსტრუმენტების განსაზღვრა</a:t>
            </a:r>
          </a:p>
          <a:p>
            <a:pPr marL="0" indent="0">
              <a:spcBef>
                <a:spcPts val="3000"/>
              </a:spcBef>
              <a:buNone/>
            </a:pPr>
            <a:r>
              <a:rPr lang="ka-GE" sz="1800" b="1" dirty="0">
                <a:solidFill>
                  <a:srgbClr val="404040"/>
                </a:solidFill>
                <a:latin typeface="Franklin Gothic Book" panose="020B0503020102020204" pitchFamily="34" charset="0"/>
              </a:rPr>
              <a:t>დაინტერესებულ მხარეებთან კონსულტაციები: </a:t>
            </a:r>
          </a:p>
          <a:p>
            <a:pPr>
              <a:buFont typeface="Wingdings" panose="05000000000000000000" pitchFamily="2" charset="2"/>
              <a:buChar char="§"/>
            </a:pPr>
            <a:r>
              <a:rPr lang="ka-GE" sz="1600" dirty="0">
                <a:latin typeface="Franklin Gothic Book" panose="020B0503020102020204" pitchFamily="34" charset="0"/>
              </a:rPr>
              <a:t>სამთავრობო კომისია</a:t>
            </a:r>
          </a:p>
          <a:p>
            <a:pPr>
              <a:buFont typeface="Wingdings" panose="05000000000000000000" pitchFamily="2" charset="2"/>
              <a:buChar char="§"/>
            </a:pPr>
            <a:r>
              <a:rPr lang="ka-GE" sz="1600" dirty="0">
                <a:latin typeface="Franklin Gothic Book" panose="020B0503020102020204" pitchFamily="34" charset="0"/>
              </a:rPr>
              <a:t>გარემოს დაცვისა და სოფლის მეურნეობის სამინისტრო</a:t>
            </a:r>
          </a:p>
          <a:p>
            <a:pPr>
              <a:buFont typeface="Wingdings" panose="05000000000000000000" pitchFamily="2" charset="2"/>
              <a:buChar char="§"/>
            </a:pPr>
            <a:r>
              <a:rPr lang="ka-GE" sz="1600" dirty="0">
                <a:latin typeface="Franklin Gothic Book" panose="020B0503020102020204" pitchFamily="34" charset="0"/>
              </a:rPr>
              <a:t>ეკონომიკისა და მდგრადი განვითარების სამინისტრო</a:t>
            </a:r>
          </a:p>
          <a:p>
            <a:pPr>
              <a:buFont typeface="Wingdings" panose="05000000000000000000" pitchFamily="2" charset="2"/>
              <a:buChar char="§"/>
            </a:pPr>
            <a:r>
              <a:rPr lang="ka-GE" sz="1600" dirty="0">
                <a:latin typeface="Franklin Gothic Book" panose="020B0503020102020204" pitchFamily="34" charset="0"/>
              </a:rPr>
              <a:t>სოფლის მეურნეობაში ჩართული ბიზნესები</a:t>
            </a:r>
          </a:p>
          <a:p>
            <a:pPr>
              <a:buFont typeface="Wingdings" panose="05000000000000000000" pitchFamily="2" charset="2"/>
              <a:buChar char="§"/>
            </a:pPr>
            <a:r>
              <a:rPr lang="ka-GE" sz="1600" dirty="0">
                <a:latin typeface="Franklin Gothic Book" panose="020B0503020102020204" pitchFamily="34" charset="0"/>
              </a:rPr>
              <a:t>UN FAO და სხვა საერთაშორისო ორგანიზაციები</a:t>
            </a:r>
          </a:p>
          <a:p>
            <a:pPr marL="0" indent="0">
              <a:buNone/>
            </a:pPr>
            <a:endParaRPr lang="en-US" sz="1800" b="1" dirty="0">
              <a:solidFill>
                <a:srgbClr val="404040"/>
              </a:solidFill>
              <a:latin typeface="Franklin Gothic Book" panose="020B0503020102020204" pitchFamily="34" charset="0"/>
            </a:endParaRPr>
          </a:p>
          <a:p>
            <a:pPr>
              <a:buFont typeface="Wingdings" panose="05000000000000000000" pitchFamily="2" charset="2"/>
              <a:buChar char="§"/>
            </a:pPr>
            <a:endParaRPr lang="en-US" sz="1600" dirty="0">
              <a:latin typeface="Franklin Gothic Book" panose="020B0503020102020204" pitchFamily="34" charset="0"/>
            </a:endParaRPr>
          </a:p>
          <a:p>
            <a:pPr>
              <a:buFont typeface="Wingdings" panose="05000000000000000000" pitchFamily="2" charset="2"/>
              <a:buChar char="§"/>
            </a:pPr>
            <a:endParaRPr lang="en-US" sz="1600" dirty="0">
              <a:latin typeface="Franklin Gothic Book" panose="020B0503020102020204" pitchFamily="34" charset="0"/>
            </a:endParaRPr>
          </a:p>
          <a:p>
            <a:pPr>
              <a:buFont typeface="Wingdings" panose="05000000000000000000" pitchFamily="2" charset="2"/>
              <a:buChar char="§"/>
            </a:pPr>
            <a:endParaRPr lang="ru-RU" sz="1600" dirty="0">
              <a:latin typeface="Franklin Gothic Book" panose="020B0503020102020204" pitchFamily="34" charset="0"/>
            </a:endParaRPr>
          </a:p>
        </p:txBody>
      </p:sp>
      <p:sp>
        <p:nvSpPr>
          <p:cNvPr id="3" name="Title 2"/>
          <p:cNvSpPr>
            <a:spLocks noGrp="1"/>
          </p:cNvSpPr>
          <p:nvPr>
            <p:ph type="ctrTitle"/>
          </p:nvPr>
        </p:nvSpPr>
        <p:spPr>
          <a:xfrm>
            <a:off x="0" y="0"/>
            <a:ext cx="9144000" cy="764704"/>
          </a:xfrm>
        </p:spPr>
        <p:txBody>
          <a:bodyPr lIns="457200" tIns="91440"/>
          <a:lstStyle/>
          <a:p>
            <a:pPr algn="l"/>
            <a:r>
              <a:rPr lang="ka-GE" sz="2800" dirty="0">
                <a:solidFill>
                  <a:srgbClr val="508927"/>
                </a:solidFill>
              </a:rPr>
              <a:t>5. </a:t>
            </a:r>
            <a:r>
              <a:rPr lang="ka-GE" sz="2800" b="1" dirty="0">
                <a:solidFill>
                  <a:srgbClr val="508927"/>
                </a:solidFill>
              </a:rPr>
              <a:t>სოფლის მეურნეობა (ერთწლოვანი და მრავალწლოვანი კულტურების მოყვანა; ღვინის წარმოება; მეთევზეობა და თევზის გადამუშავება)</a:t>
            </a:r>
          </a:p>
        </p:txBody>
      </p:sp>
    </p:spTree>
    <p:extLst>
      <p:ext uri="{BB962C8B-B14F-4D97-AF65-F5344CB8AC3E}">
        <p14:creationId xmlns:p14="http://schemas.microsoft.com/office/powerpoint/2010/main" val="489997247"/>
      </p:ext>
    </p:extLst>
  </p:cSld>
  <p:clrMapOvr>
    <a:masterClrMapping/>
  </p:clrMapOvr>
  <p:transition spd="med">
    <p:spli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0905"/>
            <a:ext cx="9144000" cy="853401"/>
          </a:xfrm>
        </p:spPr>
        <p:txBody>
          <a:bodyPr lIns="457200" tIns="91440"/>
          <a:lstStyle/>
          <a:p>
            <a:pPr lvl="3" algn="l"/>
            <a:r>
              <a:rPr lang="ka-GE" sz="3600" b="1" dirty="0">
                <a:solidFill>
                  <a:srgbClr val="508927"/>
                </a:solidFill>
                <a:latin typeface="Franklin Gothic Demi Cond" panose="020B0706030402020204" pitchFamily="34" charset="0"/>
              </a:rPr>
              <a:t>6. მშენებლობა</a:t>
            </a:r>
          </a:p>
        </p:txBody>
      </p:sp>
      <p:sp>
        <p:nvSpPr>
          <p:cNvPr id="7" name="Content Placeholder 6"/>
          <p:cNvSpPr>
            <a:spLocks noGrp="1"/>
          </p:cNvSpPr>
          <p:nvPr>
            <p:ph idx="1"/>
          </p:nvPr>
        </p:nvSpPr>
        <p:spPr>
          <a:xfrm>
            <a:off x="467544" y="1620919"/>
            <a:ext cx="8229600" cy="4976432"/>
          </a:xfrm>
        </p:spPr>
        <p:txBody>
          <a:bodyPr/>
          <a:lstStyle/>
          <a:p>
            <a:pPr marL="0" indent="0">
              <a:buNone/>
            </a:pPr>
            <a:endParaRPr lang="en-US" sz="1600" dirty="0"/>
          </a:p>
          <a:p>
            <a:pPr marL="0" indent="0">
              <a:buNone/>
            </a:pPr>
            <a:endParaRPr lang="ru-RU" sz="1600" dirty="0"/>
          </a:p>
        </p:txBody>
      </p:sp>
      <p:sp>
        <p:nvSpPr>
          <p:cNvPr id="10" name="Rectangle 1"/>
          <p:cNvSpPr>
            <a:spLocks noChangeArrowheads="1"/>
          </p:cNvSpPr>
          <p:nvPr/>
        </p:nvSpPr>
        <p:spPr bwMode="auto">
          <a:xfrm>
            <a:off x="5019186" y="11682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6F50C1B4-BCC8-47F0-ACBE-36CD09A1DA09}"/>
              </a:ext>
            </a:extLst>
          </p:cNvPr>
          <p:cNvSpPr/>
          <p:nvPr/>
        </p:nvSpPr>
        <p:spPr>
          <a:xfrm>
            <a:off x="493025" y="3105835"/>
            <a:ext cx="8481027" cy="3139321"/>
          </a:xfrm>
          <a:prstGeom prst="rect">
            <a:avLst/>
          </a:prstGeom>
        </p:spPr>
        <p:txBody>
          <a:bodyPr wrap="square">
            <a:spAutoFit/>
          </a:bodyPr>
          <a:lstStyle/>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US" dirty="0"/>
          </a:p>
        </p:txBody>
      </p:sp>
      <p:sp>
        <p:nvSpPr>
          <p:cNvPr id="2" name="Rectangle 1">
            <a:extLst>
              <a:ext uri="{FF2B5EF4-FFF2-40B4-BE49-F238E27FC236}">
                <a16:creationId xmlns:a16="http://schemas.microsoft.com/office/drawing/2014/main" id="{93F73917-65BA-4B61-9FAB-CCACAA75E712}"/>
              </a:ext>
            </a:extLst>
          </p:cNvPr>
          <p:cNvSpPr/>
          <p:nvPr/>
        </p:nvSpPr>
        <p:spPr>
          <a:xfrm>
            <a:off x="457376" y="1355648"/>
            <a:ext cx="4677327" cy="4801314"/>
          </a:xfrm>
          <a:prstGeom prst="rect">
            <a:avLst/>
          </a:prstGeom>
        </p:spPr>
        <p:txBody>
          <a:bodyPr wrap="square">
            <a:spAutoFit/>
          </a:bodyPr>
          <a:lstStyle/>
          <a:p>
            <a:pPr marL="0" indent="0">
              <a:buNone/>
            </a:pPr>
            <a:r>
              <a:rPr lang="ka-GE" b="1" dirty="0">
                <a:solidFill>
                  <a:schemeClr val="tx1">
                    <a:lumMod val="75000"/>
                    <a:lumOff val="25000"/>
                  </a:schemeClr>
                </a:solidFill>
                <a:latin typeface="Franklin Gothic Book" panose="020B0503020102020204" pitchFamily="34" charset="0"/>
                <a:cs typeface="+mn-cs"/>
              </a:rPr>
              <a:t>არსებული მდგომარეობა:</a:t>
            </a:r>
          </a:p>
          <a:p>
            <a:pPr marL="0" indent="0">
              <a:buNone/>
            </a:pPr>
            <a:endParaRPr lang="en-US" dirty="0">
              <a:solidFill>
                <a:schemeClr val="tx1">
                  <a:lumMod val="75000"/>
                  <a:lumOff val="25000"/>
                </a:schemeClr>
              </a:solidFill>
              <a:latin typeface="Franklin Gothic Book" panose="020B0503020102020204" pitchFamily="34" charset="0"/>
              <a:cs typeface="+mn-cs"/>
            </a:endParaRPr>
          </a:p>
          <a:p>
            <a:pPr marL="0" indent="0" algn="just">
              <a:buNone/>
            </a:pPr>
            <a:r>
              <a:rPr lang="ka-GE" dirty="0">
                <a:solidFill>
                  <a:schemeClr val="tx1">
                    <a:lumMod val="75000"/>
                    <a:lumOff val="25000"/>
                  </a:schemeClr>
                </a:solidFill>
                <a:latin typeface="Franklin Gothic Book" panose="020B0503020102020204" pitchFamily="34" charset="0"/>
              </a:rPr>
              <a:t>ინერტული სამშენებლო ნარჩენების ინვენტარიზაცია არ განხორციელებულა და სამშენებლო ნარჩენების რაოდენობისა და ტიპოლოგიის შესახებ მონაცემები არცერთ სტატისტიკურ მონაცემთა ბაზაში არ არის.</a:t>
            </a:r>
          </a:p>
          <a:p>
            <a:pPr marL="0" indent="0" algn="just">
              <a:buNone/>
            </a:pPr>
            <a:endParaRPr lang="en-US" dirty="0">
              <a:solidFill>
                <a:schemeClr val="tx1">
                  <a:lumMod val="75000"/>
                  <a:lumOff val="25000"/>
                </a:schemeClr>
              </a:solidFill>
              <a:latin typeface="Franklin Gothic Book" panose="020B0503020102020204" pitchFamily="34" charset="0"/>
              <a:cs typeface="+mn-cs"/>
            </a:endParaRPr>
          </a:p>
          <a:p>
            <a:pPr marL="0" indent="0" algn="just">
              <a:buNone/>
            </a:pPr>
            <a:r>
              <a:rPr lang="ka-GE" dirty="0">
                <a:solidFill>
                  <a:schemeClr val="tx1">
                    <a:lumMod val="75000"/>
                    <a:lumOff val="25000"/>
                  </a:schemeClr>
                </a:solidFill>
                <a:latin typeface="Franklin Gothic Book" panose="020B0503020102020204" pitchFamily="34" charset="0"/>
                <a:cs typeface="+mn-cs"/>
              </a:rPr>
              <a:t>სამშენებლო ნარჩენების მიახლოებითი მოცულობა - 303,520 ტონა წელიწადში. ამაში შედის როგორც მშენებლობის დროს, ასევე ნედლეულის გადამუშავებისა და მასალების/ შუალედური პროდუქტების, მ.შ. აგურის, ფილების, კლინკერის და სხვათა წარმოების დროს წარმოქმნილი ნარჩენები.</a:t>
            </a:r>
          </a:p>
        </p:txBody>
      </p:sp>
      <p:pic>
        <p:nvPicPr>
          <p:cNvPr id="7172" name="Picture 4" descr="How Technology Is Revolutionizing Construc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87699" y="1988840"/>
            <a:ext cx="3749040" cy="374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641957"/>
      </p:ext>
    </p:extLst>
  </p:cSld>
  <p:clrMapOvr>
    <a:masterClrMapping/>
  </p:clrMapOvr>
  <p:transition spd="med">
    <p:spli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81355" y="2220230"/>
            <a:ext cx="2663484" cy="3212162"/>
          </a:xfrm>
          <a:prstGeom prst="rect">
            <a:avLst/>
          </a:prstGeom>
        </p:spPr>
      </p:pic>
      <p:sp>
        <p:nvSpPr>
          <p:cNvPr id="3" name="Title 2"/>
          <p:cNvSpPr>
            <a:spLocks noGrp="1"/>
          </p:cNvSpPr>
          <p:nvPr>
            <p:ph type="ctrTitle"/>
          </p:nvPr>
        </p:nvSpPr>
        <p:spPr>
          <a:xfrm>
            <a:off x="839" y="-1506"/>
            <a:ext cx="9144000" cy="792088"/>
          </a:xfrm>
        </p:spPr>
        <p:txBody>
          <a:bodyPr lIns="457200" tIns="91440"/>
          <a:lstStyle/>
          <a:p>
            <a:pPr lvl="3" algn="l"/>
            <a:r>
              <a:rPr lang="ka-GE" sz="3600" b="1">
                <a:solidFill>
                  <a:srgbClr val="508927"/>
                </a:solidFill>
                <a:latin typeface="Franklin Gothic Demi Cond" panose="020B0706030402020204" pitchFamily="34" charset="0"/>
              </a:rPr>
              <a:t>6. მშენებლობა </a:t>
            </a:r>
          </a:p>
        </p:txBody>
      </p:sp>
      <p:sp>
        <p:nvSpPr>
          <p:cNvPr id="7" name="Content Placeholder 6"/>
          <p:cNvSpPr>
            <a:spLocks noGrp="1"/>
          </p:cNvSpPr>
          <p:nvPr>
            <p:ph idx="1"/>
          </p:nvPr>
        </p:nvSpPr>
        <p:spPr>
          <a:xfrm>
            <a:off x="457200" y="911254"/>
            <a:ext cx="6347048" cy="5830114"/>
          </a:xfrm>
          <a:ln>
            <a:solidFill>
              <a:srgbClr val="404040"/>
            </a:solidFill>
          </a:ln>
        </p:spPr>
        <p:txBody>
          <a:bodyPr rIns="731520"/>
          <a:lstStyle/>
          <a:p>
            <a:pPr marL="0" indent="0">
              <a:buNone/>
            </a:pPr>
            <a:r>
              <a:rPr lang="ka-GE" sz="1800" b="1" dirty="0"/>
              <a:t>ხარვეზები:</a:t>
            </a:r>
          </a:p>
          <a:p>
            <a:pPr algn="just">
              <a:spcBef>
                <a:spcPts val="600"/>
              </a:spcBef>
              <a:buFont typeface="Wingdings" panose="05000000000000000000" pitchFamily="2" charset="2"/>
              <a:buChar char="§"/>
              <a:tabLst>
                <a:tab pos="457200" algn="l"/>
              </a:tabLst>
            </a:pPr>
            <a:r>
              <a:rPr lang="ka-GE" sz="1800" dirty="0">
                <a:solidFill>
                  <a:srgbClr val="404040"/>
                </a:solidFill>
              </a:rPr>
              <a:t>სამშენებლო ნარჩენების განთავსება და დამუშავება კანონმდებლობით სათანადოდ არ რეგულირდება. 2022 წელს საქართველოს პარლამენტმა ინერტული ნარჩენების მდგრადი მართვის შესახებ თემატური კვლევა განახორციელა და პირველი კონცეპტუალური პროექტები მომზადდა. თუმცა, ეს მხოლოდ დასაწყისია ხანგრძლივი პროცესისა. </a:t>
            </a:r>
          </a:p>
          <a:p>
            <a:pPr algn="just">
              <a:spcBef>
                <a:spcPts val="600"/>
              </a:spcBef>
              <a:buFont typeface="Wingdings" panose="05000000000000000000" pitchFamily="2" charset="2"/>
              <a:buChar char="§"/>
              <a:tabLst>
                <a:tab pos="457200" algn="l"/>
              </a:tabLst>
            </a:pPr>
            <a:r>
              <a:rPr lang="ka-GE" sz="1800" dirty="0">
                <a:solidFill>
                  <a:srgbClr val="404040"/>
                </a:solidFill>
              </a:rPr>
              <a:t>სამშენებლო ნარჩენებისათვის სპეციალური ნაგავსაყრელები ან გადამამუშავებელი ობიექტები არ არსებობს. </a:t>
            </a:r>
            <a:r>
              <a:rPr lang="ka-GE" sz="1800" dirty="0"/>
              <a:t>უამრავი სამშენებლო ნარჩენი მუნიციპალურ ნაგავსაყრელებზე, მიმდებარე ტერიტორიებზე და ათასობით უკანონო ნაგავსაყრელზე (ძირითადად, ხეობებში და დასახლებულ პუნქტებთან ახლომდებარე მიტოვებულ ტერიტორიებზე) ქაოტურად იყრება.</a:t>
            </a:r>
          </a:p>
          <a:p>
            <a:pPr algn="just">
              <a:spcBef>
                <a:spcPts val="600"/>
              </a:spcBef>
              <a:buFont typeface="Wingdings" panose="05000000000000000000" pitchFamily="2" charset="2"/>
              <a:buChar char="§"/>
              <a:tabLst>
                <a:tab pos="457200" algn="l"/>
              </a:tabLst>
            </a:pPr>
            <a:r>
              <a:rPr lang="ka-GE" sz="1800" dirty="0"/>
              <a:t>ნარჩენების გადამუშავება და მასალების აღდგენა მინიმალურად და სპონტანურად ხდება.</a:t>
            </a:r>
          </a:p>
          <a:p>
            <a:pPr>
              <a:spcBef>
                <a:spcPts val="600"/>
              </a:spcBef>
              <a:buFont typeface="Wingdings" panose="05000000000000000000" pitchFamily="2" charset="2"/>
              <a:buChar char="§"/>
              <a:tabLst>
                <a:tab pos="457200" algn="l"/>
              </a:tabLst>
            </a:pPr>
            <a:endParaRPr lang="en-US" sz="1800" b="1" dirty="0">
              <a:solidFill>
                <a:srgbClr val="404040"/>
              </a:solidFill>
            </a:endParaRPr>
          </a:p>
          <a:p>
            <a:pPr marL="0" indent="0">
              <a:buNone/>
            </a:pPr>
            <a:endParaRPr lang="ru-RU" sz="1800" dirty="0"/>
          </a:p>
        </p:txBody>
      </p:sp>
      <p:sp>
        <p:nvSpPr>
          <p:cNvPr id="10" name="Rectangle 1"/>
          <p:cNvSpPr>
            <a:spLocks noChangeArrowheads="1"/>
          </p:cNvSpPr>
          <p:nvPr/>
        </p:nvSpPr>
        <p:spPr bwMode="auto">
          <a:xfrm>
            <a:off x="5019186" y="11682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736984"/>
      </p:ext>
    </p:extLst>
  </p:cSld>
  <p:clrMapOvr>
    <a:masterClrMapping/>
  </p:clrMapOvr>
  <p:transition spd="med">
    <p:spli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871450"/>
            <a:ext cx="8496944" cy="4752528"/>
          </a:xfrm>
        </p:spPr>
        <p:txBody>
          <a:bodyPr/>
          <a:lstStyle/>
          <a:p>
            <a:pPr marL="0" indent="0">
              <a:spcBef>
                <a:spcPts val="600"/>
              </a:spcBef>
              <a:spcAft>
                <a:spcPts val="1200"/>
              </a:spcAft>
              <a:buNone/>
            </a:pPr>
            <a:r>
              <a:rPr lang="ka-GE" sz="2000" b="1" dirty="0">
                <a:solidFill>
                  <a:srgbClr val="404040"/>
                </a:solidFill>
                <a:latin typeface="Franklin Gothic Book" panose="020B0503020102020204" pitchFamily="34" charset="0"/>
              </a:rPr>
              <a:t>პრიორიტეტული ინსტრუმენტები:</a:t>
            </a:r>
          </a:p>
          <a:p>
            <a:pPr>
              <a:spcBef>
                <a:spcPts val="600"/>
              </a:spcBef>
              <a:buFont typeface="Franklin Gothic Book" panose="020B0503020102020204" pitchFamily="34" charset="0"/>
              <a:buChar char="►"/>
            </a:pPr>
            <a:r>
              <a:rPr lang="ka-GE" sz="1700" dirty="0"/>
              <a:t>ნარჩენების მართვის რეგულაციების შემდგომი დახვეწა:</a:t>
            </a:r>
          </a:p>
          <a:p>
            <a:pPr lvl="1" algn="just">
              <a:spcBef>
                <a:spcPts val="600"/>
              </a:spcBef>
              <a:spcAft>
                <a:spcPts val="600"/>
              </a:spcAft>
            </a:pPr>
            <a:r>
              <a:rPr lang="ka-GE" sz="1700" dirty="0"/>
              <a:t>სამშენებლო ნარჩენების ეფექტიანად მართვაზე გამიზნული პოლიტიკის, სტრატეგიის, მოქმედებათა გეგმისა და რეგლამენტების შემუშავება. ამ სტრატეგიულ დოკუმენტებში ცირკულარული ეკონომიკის ელემენტების შეტანა</a:t>
            </a:r>
          </a:p>
          <a:p>
            <a:pPr marL="278598" lvl="1" indent="-278598">
              <a:spcBef>
                <a:spcPts val="600"/>
              </a:spcBef>
              <a:spcAft>
                <a:spcPts val="600"/>
              </a:spcAft>
              <a:buFont typeface="Franklin Gothic Book" panose="020B0503020102020204" pitchFamily="34" charset="0"/>
              <a:buChar char="►"/>
            </a:pPr>
            <a:r>
              <a:rPr lang="ka-GE" sz="1700" dirty="0"/>
              <a:t>მარეგულირებელი ჩარჩოს შექმნა, რომელიც ხელს შეუწყობს ცირკულარულ ეკონომიკას, კერძოდ სურსათის ნარჩენების შეგროვება-გადამუშავებას და მათ სტიმულირებას მოახდენს.  სურსათის ნარჩენების შეგროვება უნდა დაინერგოს წარმოების, საბითუმო და საცალო ვაჭრობის ეტაპებზე.</a:t>
            </a:r>
          </a:p>
          <a:p>
            <a:pPr marL="278598" lvl="1" indent="-278598">
              <a:spcBef>
                <a:spcPts val="600"/>
              </a:spcBef>
              <a:spcAft>
                <a:spcPts val="600"/>
              </a:spcAft>
              <a:buFont typeface="Franklin Gothic Book" panose="020B0503020102020204" pitchFamily="34" charset="0"/>
              <a:buChar char="►"/>
            </a:pPr>
            <a:r>
              <a:rPr lang="ka-GE" sz="1700" dirty="0"/>
              <a:t>ტექნიკური სტანდარტებისა და ანგარიშვალდებულების სტანდარტების დანერგვა კომპანიების ცირკულარობის დონის შეფასების მიზნით; ეკომარკირების სქემების შემუშავება და დანერგვა</a:t>
            </a:r>
          </a:p>
          <a:p>
            <a:pPr marL="278598" lvl="1" indent="-278598">
              <a:spcBef>
                <a:spcPts val="600"/>
              </a:spcBef>
              <a:spcAft>
                <a:spcPts val="600"/>
              </a:spcAft>
              <a:buFont typeface="Franklin Gothic Book" panose="020B0503020102020204" pitchFamily="34" charset="0"/>
              <a:buChar char="►"/>
            </a:pPr>
            <a:r>
              <a:rPr lang="ka-GE" sz="1700" dirty="0"/>
              <a:t>ტექნოლოგიური და ბიზნეს საკონსულტაციო კომპანიებისა და ბიზნესინკუბატორების განვითარება, რომლებიც კომერციულ კომპანიებს და სათემო ასოციაციებს ნარჩენების გადამუშავების პროექტების შემუშავებაში დაეხმარებიან</a:t>
            </a:r>
          </a:p>
          <a:p>
            <a:pPr marL="0" indent="0">
              <a:spcBef>
                <a:spcPts val="600"/>
              </a:spcBef>
              <a:spcAft>
                <a:spcPts val="1200"/>
              </a:spcAft>
              <a:buNone/>
            </a:pPr>
            <a:endParaRPr lang="en-US" sz="1100" b="1" dirty="0">
              <a:solidFill>
                <a:srgbClr val="404040"/>
              </a:solidFill>
              <a:latin typeface="Franklin Gothic Book" panose="020B0503020102020204" pitchFamily="34" charset="0"/>
            </a:endParaRPr>
          </a:p>
          <a:p>
            <a:pPr marL="0" indent="0">
              <a:spcBef>
                <a:spcPts val="600"/>
              </a:spcBef>
              <a:spcAft>
                <a:spcPts val="1200"/>
              </a:spcAft>
              <a:buNone/>
            </a:pPr>
            <a:endParaRPr lang="en-US" sz="1800" b="1" dirty="0">
              <a:solidFill>
                <a:srgbClr val="404040"/>
              </a:solidFill>
              <a:latin typeface="Franklin Gothic Book" panose="020B0503020102020204" pitchFamily="34" charset="0"/>
            </a:endParaRPr>
          </a:p>
          <a:p>
            <a:pPr>
              <a:spcBef>
                <a:spcPts val="600"/>
              </a:spcBef>
              <a:spcAft>
                <a:spcPts val="1200"/>
              </a:spcAft>
            </a:pPr>
            <a:endParaRPr lang="ru-RU" sz="2400" dirty="0"/>
          </a:p>
        </p:txBody>
      </p:sp>
      <p:sp>
        <p:nvSpPr>
          <p:cNvPr id="5" name="Title 2"/>
          <p:cNvSpPr>
            <a:spLocks noGrp="1"/>
          </p:cNvSpPr>
          <p:nvPr>
            <p:ph type="ctrTitle"/>
          </p:nvPr>
        </p:nvSpPr>
        <p:spPr>
          <a:xfrm>
            <a:off x="0" y="10905"/>
            <a:ext cx="9144000" cy="853401"/>
          </a:xfrm>
        </p:spPr>
        <p:txBody>
          <a:bodyPr lIns="457200" tIns="91440"/>
          <a:lstStyle/>
          <a:p>
            <a:pPr lvl="3" algn="l"/>
            <a:r>
              <a:rPr lang="ka-GE" sz="3600" b="1">
                <a:solidFill>
                  <a:srgbClr val="508927"/>
                </a:solidFill>
                <a:latin typeface="Franklin Gothic Demi Cond" panose="020B0706030402020204" pitchFamily="34" charset="0"/>
              </a:rPr>
              <a:t>6. მშენებლობა</a:t>
            </a:r>
          </a:p>
        </p:txBody>
      </p:sp>
    </p:spTree>
    <p:extLst>
      <p:ext uri="{BB962C8B-B14F-4D97-AF65-F5344CB8AC3E}">
        <p14:creationId xmlns:p14="http://schemas.microsoft.com/office/powerpoint/2010/main" val="3005455529"/>
      </p:ext>
    </p:extLst>
  </p:cSld>
  <p:clrMapOvr>
    <a:masterClrMapping/>
  </p:clrMapOvr>
  <p:transition spd="med">
    <p:spli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328592"/>
          </a:xfrm>
        </p:spPr>
        <p:txBody>
          <a:bodyPr/>
          <a:lstStyle/>
          <a:p>
            <a:pPr marL="0" indent="0">
              <a:buNone/>
            </a:pPr>
            <a:r>
              <a:rPr lang="ka-GE" sz="1800" b="1" dirty="0">
                <a:solidFill>
                  <a:srgbClr val="404040"/>
                </a:solidFill>
                <a:latin typeface="Franklin Gothic Book" panose="020B0503020102020204" pitchFamily="34" charset="0"/>
              </a:rPr>
              <a:t>გზამკვლევზე შემდგომი სამუშაო:</a:t>
            </a:r>
          </a:p>
          <a:p>
            <a:pPr>
              <a:buFont typeface="Wingdings" panose="05000000000000000000" pitchFamily="2" charset="2"/>
              <a:buChar char="§"/>
            </a:pPr>
            <a:r>
              <a:rPr lang="ka-GE" sz="1600" dirty="0">
                <a:latin typeface="Franklin Gothic Book" panose="020B0503020102020204" pitchFamily="34" charset="0"/>
              </a:rPr>
              <a:t>მოკლევადიანი ამოცანების და ამ ამოცანების შესაფერისი ინსტრუმენტების განსაზღვრა </a:t>
            </a:r>
          </a:p>
          <a:p>
            <a:pPr>
              <a:buFont typeface="Wingdings" panose="05000000000000000000" pitchFamily="2" charset="2"/>
              <a:buChar char="§"/>
            </a:pPr>
            <a:r>
              <a:rPr lang="ka-GE" sz="1600" dirty="0">
                <a:latin typeface="Franklin Gothic Book" panose="020B0503020102020204" pitchFamily="34" charset="0"/>
              </a:rPr>
              <a:t>საშუალოვადიანი ამოცანების და ამ ამოცანების შესაფერისი ინსტრუმენტების განსაზღვრა </a:t>
            </a:r>
          </a:p>
          <a:p>
            <a:pPr>
              <a:buFont typeface="Wingdings" panose="05000000000000000000" pitchFamily="2" charset="2"/>
              <a:buChar char="§"/>
            </a:pPr>
            <a:r>
              <a:rPr lang="ka-GE" sz="1600" dirty="0">
                <a:latin typeface="Franklin Gothic Book" panose="020B0503020102020204" pitchFamily="34" charset="0"/>
              </a:rPr>
              <a:t>გრძელვადიანი ამოცანების და ამ ამოცანების შესაფერისი ინსტრუმენტების განსაზღვრა</a:t>
            </a:r>
          </a:p>
          <a:p>
            <a:pPr marL="0" indent="0">
              <a:spcBef>
                <a:spcPts val="4200"/>
              </a:spcBef>
              <a:buNone/>
            </a:pPr>
            <a:r>
              <a:rPr lang="ka-GE" sz="1800" b="1" dirty="0">
                <a:solidFill>
                  <a:srgbClr val="404040"/>
                </a:solidFill>
                <a:latin typeface="Franklin Gothic Book" panose="020B0503020102020204" pitchFamily="34" charset="0"/>
              </a:rPr>
              <a:t>დაინტერესებულ მხარეებთან კონსულტაციები: </a:t>
            </a:r>
          </a:p>
          <a:p>
            <a:pPr>
              <a:buFont typeface="Wingdings" panose="05000000000000000000" pitchFamily="2" charset="2"/>
              <a:buChar char="§"/>
            </a:pPr>
            <a:r>
              <a:rPr lang="ka-GE" sz="1600" dirty="0">
                <a:latin typeface="Franklin Gothic Book" panose="020B0503020102020204" pitchFamily="34" charset="0"/>
              </a:rPr>
              <a:t>სამთავრობო კომისია</a:t>
            </a:r>
          </a:p>
          <a:p>
            <a:pPr>
              <a:buFont typeface="Wingdings" panose="05000000000000000000" pitchFamily="2" charset="2"/>
              <a:buChar char="§"/>
            </a:pPr>
            <a:r>
              <a:rPr lang="ka-GE" sz="1600" dirty="0">
                <a:latin typeface="Franklin Gothic Book" panose="020B0503020102020204" pitchFamily="34" charset="0"/>
              </a:rPr>
              <a:t>გარემოს დაცვისა და სოფლის მეურნეობის სამინისტრო</a:t>
            </a:r>
          </a:p>
          <a:p>
            <a:pPr>
              <a:buFont typeface="Wingdings" panose="05000000000000000000" pitchFamily="2" charset="2"/>
              <a:buChar char="§"/>
            </a:pPr>
            <a:r>
              <a:rPr lang="ka-GE" sz="1600" dirty="0">
                <a:latin typeface="Franklin Gothic Book" panose="020B0503020102020204" pitchFamily="34" charset="0"/>
              </a:rPr>
              <a:t>ეკონომიკისა და მდგრადი განვითარების სამინისტრო</a:t>
            </a:r>
          </a:p>
          <a:p>
            <a:pPr>
              <a:buFont typeface="Wingdings" panose="05000000000000000000" pitchFamily="2" charset="2"/>
              <a:buChar char="§"/>
            </a:pPr>
            <a:r>
              <a:rPr lang="ka-GE" sz="1600" dirty="0">
                <a:latin typeface="Franklin Gothic Book" panose="020B0503020102020204" pitchFamily="34" charset="0"/>
              </a:rPr>
              <a:t>მშენებლობის დარგში ჩართული ბიზნესები</a:t>
            </a:r>
          </a:p>
          <a:p>
            <a:pPr marL="0" indent="0">
              <a:buNone/>
            </a:pPr>
            <a:endParaRPr lang="en-US" sz="1800" b="1" dirty="0">
              <a:solidFill>
                <a:srgbClr val="404040"/>
              </a:solidFill>
              <a:latin typeface="Franklin Gothic Book" panose="020B0503020102020204" pitchFamily="34" charset="0"/>
            </a:endParaRPr>
          </a:p>
          <a:p>
            <a:pPr>
              <a:buFont typeface="Wingdings" panose="05000000000000000000" pitchFamily="2" charset="2"/>
              <a:buChar char="§"/>
            </a:pPr>
            <a:endParaRPr lang="en-US" sz="1600" dirty="0">
              <a:latin typeface="Franklin Gothic Book" panose="020B0503020102020204" pitchFamily="34" charset="0"/>
            </a:endParaRPr>
          </a:p>
          <a:p>
            <a:pPr>
              <a:buFont typeface="Wingdings" panose="05000000000000000000" pitchFamily="2" charset="2"/>
              <a:buChar char="§"/>
            </a:pPr>
            <a:endParaRPr lang="en-US" sz="1600" dirty="0">
              <a:latin typeface="Franklin Gothic Book" panose="020B0503020102020204" pitchFamily="34" charset="0"/>
            </a:endParaRPr>
          </a:p>
          <a:p>
            <a:pPr>
              <a:buFont typeface="Wingdings" panose="05000000000000000000" pitchFamily="2" charset="2"/>
              <a:buChar char="§"/>
            </a:pPr>
            <a:endParaRPr lang="ru-RU" sz="1600" dirty="0">
              <a:latin typeface="Franklin Gothic Book" panose="020B0503020102020204" pitchFamily="34" charset="0"/>
            </a:endParaRPr>
          </a:p>
        </p:txBody>
      </p:sp>
      <p:sp>
        <p:nvSpPr>
          <p:cNvPr id="5" name="Title 2"/>
          <p:cNvSpPr txBox="1">
            <a:spLocks/>
          </p:cNvSpPr>
          <p:nvPr/>
        </p:nvSpPr>
        <p:spPr>
          <a:xfrm>
            <a:off x="0" y="10905"/>
            <a:ext cx="9144000" cy="853401"/>
          </a:xfrm>
          <a:prstGeom prst="rect">
            <a:avLst/>
          </a:prstGeom>
        </p:spPr>
        <p:txBody>
          <a:bodyPr lIns="457200" tIns="91440"/>
          <a:lstStyle>
            <a:lvl1pPr algn="ctr" rtl="0" fontAlgn="base">
              <a:spcBef>
                <a:spcPct val="0"/>
              </a:spcBef>
              <a:spcAft>
                <a:spcPct val="0"/>
              </a:spcAft>
              <a:defRPr lang="en-US" sz="3600" b="1" kern="1200" dirty="0">
                <a:solidFill>
                  <a:schemeClr val="tx1"/>
                </a:solidFill>
                <a:latin typeface="Franklin Gothic Demi Cond" panose="020B0706030402020204" pitchFamily="34" charset="0"/>
                <a:ea typeface="+mj-ea"/>
                <a:cs typeface="+mj-cs"/>
              </a:defRPr>
            </a:lvl1pPr>
            <a:lvl2pPr algn="ctr" rtl="0" fontAlgn="base">
              <a:spcBef>
                <a:spcPct val="0"/>
              </a:spcBef>
              <a:spcAft>
                <a:spcPct val="0"/>
              </a:spcAft>
              <a:defRPr sz="3575">
                <a:solidFill>
                  <a:schemeClr val="tx1"/>
                </a:solidFill>
                <a:latin typeface="Calibri" pitchFamily="34" charset="0"/>
              </a:defRPr>
            </a:lvl2pPr>
            <a:lvl3pPr algn="ctr" rtl="0" fontAlgn="base">
              <a:spcBef>
                <a:spcPct val="0"/>
              </a:spcBef>
              <a:spcAft>
                <a:spcPct val="0"/>
              </a:spcAft>
              <a:defRPr sz="3575">
                <a:solidFill>
                  <a:schemeClr val="tx1"/>
                </a:solidFill>
                <a:latin typeface="Calibri" pitchFamily="34" charset="0"/>
              </a:defRPr>
            </a:lvl3pPr>
            <a:lvl4pPr algn="ctr" rtl="0" fontAlgn="base">
              <a:spcBef>
                <a:spcPct val="0"/>
              </a:spcBef>
              <a:spcAft>
                <a:spcPct val="0"/>
              </a:spcAft>
              <a:defRPr sz="3575">
                <a:solidFill>
                  <a:schemeClr val="tx1"/>
                </a:solidFill>
                <a:latin typeface="Calibri" pitchFamily="34" charset="0"/>
              </a:defRPr>
            </a:lvl4pPr>
            <a:lvl5pPr algn="ctr" rtl="0" fontAlgn="base">
              <a:spcBef>
                <a:spcPct val="0"/>
              </a:spcBef>
              <a:spcAft>
                <a:spcPct val="0"/>
              </a:spcAft>
              <a:defRPr sz="3575">
                <a:solidFill>
                  <a:schemeClr val="tx1"/>
                </a:solidFill>
                <a:latin typeface="Calibri" pitchFamily="34" charset="0"/>
              </a:defRPr>
            </a:lvl5pPr>
            <a:lvl6pPr marL="371464" algn="ctr" rtl="0" eaLnBrk="1" fontAlgn="base" hangingPunct="1">
              <a:spcBef>
                <a:spcPct val="0"/>
              </a:spcBef>
              <a:spcAft>
                <a:spcPct val="0"/>
              </a:spcAft>
              <a:defRPr sz="3575">
                <a:solidFill>
                  <a:schemeClr val="tx1"/>
                </a:solidFill>
                <a:latin typeface="Calibri" pitchFamily="34" charset="0"/>
              </a:defRPr>
            </a:lvl6pPr>
            <a:lvl7pPr marL="742928" algn="ctr" rtl="0" eaLnBrk="1" fontAlgn="base" hangingPunct="1">
              <a:spcBef>
                <a:spcPct val="0"/>
              </a:spcBef>
              <a:spcAft>
                <a:spcPct val="0"/>
              </a:spcAft>
              <a:defRPr sz="3575">
                <a:solidFill>
                  <a:schemeClr val="tx1"/>
                </a:solidFill>
                <a:latin typeface="Calibri" pitchFamily="34" charset="0"/>
              </a:defRPr>
            </a:lvl7pPr>
            <a:lvl8pPr marL="1114391" algn="ctr" rtl="0" eaLnBrk="1" fontAlgn="base" hangingPunct="1">
              <a:spcBef>
                <a:spcPct val="0"/>
              </a:spcBef>
              <a:spcAft>
                <a:spcPct val="0"/>
              </a:spcAft>
              <a:defRPr sz="3575">
                <a:solidFill>
                  <a:schemeClr val="tx1"/>
                </a:solidFill>
                <a:latin typeface="Calibri" pitchFamily="34" charset="0"/>
              </a:defRPr>
            </a:lvl8pPr>
            <a:lvl9pPr marL="1485854" algn="ctr" rtl="0" eaLnBrk="1" fontAlgn="base" hangingPunct="1">
              <a:spcBef>
                <a:spcPct val="0"/>
              </a:spcBef>
              <a:spcAft>
                <a:spcPct val="0"/>
              </a:spcAft>
              <a:defRPr sz="3575">
                <a:solidFill>
                  <a:schemeClr val="tx1"/>
                </a:solidFill>
                <a:latin typeface="Calibri" pitchFamily="34" charset="0"/>
              </a:defRPr>
            </a:lvl9pPr>
          </a:lstStyle>
          <a:p>
            <a:pPr marL="0" lvl="3" algn="l"/>
            <a:r>
              <a:rPr lang="ka-GE" sz="3600" b="1">
                <a:solidFill>
                  <a:srgbClr val="508927"/>
                </a:solidFill>
                <a:latin typeface="Franklin Gothic Demi Cond" panose="020B0706030402020204" pitchFamily="34" charset="0"/>
              </a:rPr>
              <a:t>6. მშენებლობა</a:t>
            </a:r>
          </a:p>
        </p:txBody>
      </p:sp>
    </p:spTree>
    <p:extLst>
      <p:ext uri="{BB962C8B-B14F-4D97-AF65-F5344CB8AC3E}">
        <p14:creationId xmlns:p14="http://schemas.microsoft.com/office/powerpoint/2010/main" val="3448973313"/>
      </p:ext>
    </p:extLst>
  </p:cSld>
  <p:clrMapOvr>
    <a:masterClrMapping/>
  </p:clrMapOvr>
  <p:transition spd="med">
    <p:spli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hirurgie Küste Tetraeder car mechanic icon Belastung Fäustlinge Verfault"/>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372200" y="776225"/>
            <a:ext cx="2729790" cy="270694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0" y="0"/>
            <a:ext cx="9144000" cy="853401"/>
          </a:xfrm>
        </p:spPr>
        <p:txBody>
          <a:bodyPr lIns="457200" tIns="91440"/>
          <a:lstStyle/>
          <a:p>
            <a:pPr lvl="3" algn="l"/>
            <a:r>
              <a:rPr lang="ka-GE" sz="3000" b="1" dirty="0">
                <a:solidFill>
                  <a:srgbClr val="508927"/>
                </a:solidFill>
                <a:latin typeface="Franklin Gothic Demi Cond" panose="020B0706030402020204" pitchFamily="34" charset="0"/>
              </a:rPr>
              <a:t>7. საბითუმო და საცალო ვაჭრობა და ავტომობილებისა და მოტოციკლების რემონტი </a:t>
            </a:r>
          </a:p>
        </p:txBody>
      </p:sp>
      <p:sp>
        <p:nvSpPr>
          <p:cNvPr id="7" name="Content Placeholder 6"/>
          <p:cNvSpPr>
            <a:spLocks noGrp="1"/>
          </p:cNvSpPr>
          <p:nvPr>
            <p:ph idx="1"/>
          </p:nvPr>
        </p:nvSpPr>
        <p:spPr>
          <a:xfrm>
            <a:off x="432923" y="1829540"/>
            <a:ext cx="8229600" cy="4551788"/>
          </a:xfrm>
        </p:spPr>
        <p:txBody>
          <a:bodyPr/>
          <a:lstStyle/>
          <a:p>
            <a:pPr marL="0" indent="0">
              <a:buNone/>
            </a:pPr>
            <a:r>
              <a:rPr lang="ka-GE" sz="1800" b="1" dirty="0"/>
              <a:t>არსებული მდგომარეობა:</a:t>
            </a:r>
          </a:p>
          <a:p>
            <a:pPr marL="371464" lvl="1" indent="0" algn="just">
              <a:buNone/>
            </a:pPr>
            <a:r>
              <a:rPr lang="ka-GE" sz="1600" b="1" dirty="0"/>
              <a:t>ზეთი: </a:t>
            </a:r>
          </a:p>
          <a:p>
            <a:pPr lvl="1" algn="just"/>
            <a:r>
              <a:rPr lang="ka-GE" sz="1600" dirty="0"/>
              <a:t>ზეთის იმპორტი - 12,700 ტონა/წელი</a:t>
            </a:r>
          </a:p>
          <a:p>
            <a:pPr lvl="1" algn="just"/>
            <a:r>
              <a:rPr lang="ka-GE" sz="1600" dirty="0"/>
              <a:t>დანაკარგი - 6,350 ტონა/წელი </a:t>
            </a:r>
          </a:p>
          <a:p>
            <a:pPr lvl="1" algn="just"/>
            <a:r>
              <a:rPr lang="ka-GE" sz="1600" dirty="0"/>
              <a:t>ნამუშევარი ზეთები, როგორც ნარჩენი - 6,350 ტონა/წელი</a:t>
            </a:r>
          </a:p>
          <a:p>
            <a:pPr lvl="1" algn="just"/>
            <a:r>
              <a:rPr lang="ka-GE" sz="1600" dirty="0"/>
              <a:t>გადამუშავებული და ხელახლა გამოყენებული - 2,050 ტონა (მაქს. 32%)</a:t>
            </a:r>
          </a:p>
          <a:p>
            <a:pPr marL="371464" lvl="1" indent="0" algn="just">
              <a:spcBef>
                <a:spcPts val="600"/>
              </a:spcBef>
              <a:buNone/>
            </a:pPr>
            <a:r>
              <a:rPr lang="ka-GE" sz="1600" b="1" dirty="0"/>
              <a:t>აკუმულატორები: </a:t>
            </a:r>
          </a:p>
          <a:p>
            <a:pPr lvl="1" algn="just"/>
            <a:r>
              <a:rPr lang="ka-GE" sz="1600" dirty="0"/>
              <a:t>იმპორტი - 5,500 ტონა/წელი</a:t>
            </a:r>
          </a:p>
          <a:p>
            <a:pPr lvl="1" algn="just"/>
            <a:r>
              <a:rPr lang="ka-GE" sz="1600" dirty="0"/>
              <a:t>ნახმარი აკუმულატორები, როგორც ნარჩენი - 6,350 ტონა/წელი</a:t>
            </a:r>
          </a:p>
          <a:p>
            <a:pPr lvl="1" algn="just"/>
            <a:r>
              <a:rPr lang="ka-GE" sz="1600" dirty="0"/>
              <a:t>გადამუშავებული და ხელახლა გამოყენებული (ადგილზე, ან გადამუშავების მიზნით ექსპორტზე გასული) - 6,350 ტონა/წელი (100%) </a:t>
            </a:r>
          </a:p>
          <a:p>
            <a:pPr marL="371464" lvl="1" indent="0" algn="just">
              <a:spcBef>
                <a:spcPts val="600"/>
              </a:spcBef>
              <a:buNone/>
            </a:pPr>
            <a:r>
              <a:rPr lang="ka-GE" sz="1600" b="1" dirty="0"/>
              <a:t>საბურავები:</a:t>
            </a:r>
          </a:p>
          <a:p>
            <a:pPr lvl="1" algn="just"/>
            <a:r>
              <a:rPr lang="ka-GE" sz="1600" dirty="0"/>
              <a:t>ნახმარი საბურავები, როგორც ნარჩენი - 31,272 ტონა/წელი</a:t>
            </a:r>
          </a:p>
          <a:p>
            <a:pPr lvl="1" algn="just"/>
            <a:r>
              <a:rPr lang="ka-GE" sz="1600" dirty="0"/>
              <a:t>გადამუშავებული და ხელახლა გამოყენებული (ადგილზე, ან გადამუშავების მიზნით ექსპორტზე გასული) - 7,000 ტონა/წელი (მაქს. 22%)</a:t>
            </a:r>
          </a:p>
        </p:txBody>
      </p:sp>
      <p:sp>
        <p:nvSpPr>
          <p:cNvPr id="10" name="Rectangle 1"/>
          <p:cNvSpPr>
            <a:spLocks noChangeArrowheads="1"/>
          </p:cNvSpPr>
          <p:nvPr/>
        </p:nvSpPr>
        <p:spPr bwMode="auto">
          <a:xfrm>
            <a:off x="5019186" y="11682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6F50C1B4-BCC8-47F0-ACBE-36CD09A1DA09}"/>
              </a:ext>
            </a:extLst>
          </p:cNvPr>
          <p:cNvSpPr/>
          <p:nvPr/>
        </p:nvSpPr>
        <p:spPr>
          <a:xfrm>
            <a:off x="493025" y="3105835"/>
            <a:ext cx="8481027" cy="3139321"/>
          </a:xfrm>
          <a:prstGeom prst="rect">
            <a:avLst/>
          </a:prstGeom>
        </p:spPr>
        <p:txBody>
          <a:bodyPr wrap="square">
            <a:spAutoFit/>
          </a:bodyPr>
          <a:lstStyle/>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US" dirty="0"/>
          </a:p>
        </p:txBody>
      </p:sp>
    </p:spTree>
    <p:extLst>
      <p:ext uri="{BB962C8B-B14F-4D97-AF65-F5344CB8AC3E}">
        <p14:creationId xmlns:p14="http://schemas.microsoft.com/office/powerpoint/2010/main" val="1101774464"/>
      </p:ext>
    </p:extLst>
  </p:cSld>
  <p:clrMapOvr>
    <a:masterClrMapping/>
  </p:clrMapOvr>
  <p:transition spd="med">
    <p:spli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792088"/>
          </a:xfrm>
        </p:spPr>
        <p:txBody>
          <a:bodyPr lIns="457200" tIns="91440"/>
          <a:lstStyle/>
          <a:p>
            <a:pPr lvl="3" algn="l"/>
            <a:r>
              <a:rPr lang="ka-GE" sz="3000" b="1">
                <a:solidFill>
                  <a:srgbClr val="508927"/>
                </a:solidFill>
                <a:latin typeface="Franklin Gothic Demi Cond" panose="020B0706030402020204" pitchFamily="34" charset="0"/>
              </a:rPr>
              <a:t>7. საბითუმო და საცალო ვაჭრობა და ავტომობილებისა და მოტოციკლების რემონტი </a:t>
            </a:r>
          </a:p>
        </p:txBody>
      </p:sp>
      <p:sp>
        <p:nvSpPr>
          <p:cNvPr id="7" name="Content Placeholder 6"/>
          <p:cNvSpPr>
            <a:spLocks noGrp="1"/>
          </p:cNvSpPr>
          <p:nvPr>
            <p:ph idx="1"/>
          </p:nvPr>
        </p:nvSpPr>
        <p:spPr>
          <a:xfrm>
            <a:off x="395536" y="1628800"/>
            <a:ext cx="6620165" cy="3660308"/>
          </a:xfrm>
        </p:spPr>
        <p:txBody>
          <a:bodyPr/>
          <a:lstStyle/>
          <a:p>
            <a:pPr marL="0" indent="0">
              <a:spcAft>
                <a:spcPts val="1200"/>
              </a:spcAft>
              <a:buNone/>
            </a:pPr>
            <a:r>
              <a:rPr lang="ka-GE" sz="2000" b="1" dirty="0"/>
              <a:t>არსებული მდგომარეობა:</a:t>
            </a:r>
          </a:p>
          <a:p>
            <a:pPr lvl="0">
              <a:spcAft>
                <a:spcPts val="1200"/>
              </a:spcAft>
              <a:buFont typeface="Wingdings" panose="05000000000000000000" pitchFamily="2" charset="2"/>
              <a:buChar char="§"/>
            </a:pPr>
            <a:r>
              <a:rPr lang="ka-GE" sz="1800" dirty="0"/>
              <a:t>კოდექსით შემოღებული იქნა მწარმოებლის გაფართოებული ვალდებულების (მგვ) პრინციპი. მგვ პრინციპის მიღება საქართველოსთვის მნიშვნელოვანი მიღწევაა.</a:t>
            </a:r>
          </a:p>
          <a:p>
            <a:pPr lvl="0">
              <a:spcAft>
                <a:spcPts val="1200"/>
              </a:spcAft>
              <a:buFont typeface="Wingdings" panose="05000000000000000000" pitchFamily="2" charset="2"/>
              <a:buChar char="§"/>
            </a:pPr>
            <a:r>
              <a:rPr lang="ka-GE" sz="1800" dirty="0"/>
              <a:t>2020 წლის 25 მაისს, საქართველოს მთავრობამ მგვ-ს სფეროში ოთხი ტექნიკური რეგლამენტი დაამტკიცა: </a:t>
            </a:r>
          </a:p>
          <a:p>
            <a:pPr lvl="1">
              <a:spcAft>
                <a:spcPts val="1200"/>
              </a:spcAft>
              <a:buFont typeface="Franklin Gothic Book" panose="020B0503020102020204" pitchFamily="34" charset="0"/>
              <a:buChar char="―"/>
            </a:pPr>
            <a:r>
              <a:rPr lang="ka-GE" sz="1800" dirty="0"/>
              <a:t>ნარჩენი ზეთების მართვა, </a:t>
            </a:r>
          </a:p>
          <a:p>
            <a:pPr lvl="1">
              <a:spcAft>
                <a:spcPts val="1200"/>
              </a:spcAft>
              <a:buFont typeface="Franklin Gothic Book" panose="020B0503020102020204" pitchFamily="34" charset="0"/>
              <a:buChar char="―"/>
            </a:pPr>
            <a:r>
              <a:rPr lang="ka-GE" sz="1800" dirty="0"/>
              <a:t>საბურავების ნარჩენების მართვა, </a:t>
            </a:r>
          </a:p>
          <a:p>
            <a:pPr lvl="1">
              <a:spcAft>
                <a:spcPts val="1200"/>
              </a:spcAft>
              <a:buFont typeface="Franklin Gothic Book" panose="020B0503020102020204" pitchFamily="34" charset="0"/>
              <a:buChar char="―"/>
            </a:pPr>
            <a:r>
              <a:rPr lang="ka-GE" sz="1800" dirty="0"/>
              <a:t>ელექტრო და ელექტრონული მოწყობილობების ნარჩენების მართვა, </a:t>
            </a:r>
          </a:p>
          <a:p>
            <a:pPr lvl="1">
              <a:spcAft>
                <a:spcPts val="1200"/>
              </a:spcAft>
              <a:buFont typeface="Franklin Gothic Book" panose="020B0503020102020204" pitchFamily="34" charset="0"/>
              <a:buChar char="―"/>
            </a:pPr>
            <a:r>
              <a:rPr lang="ka-GE" sz="1800" dirty="0"/>
              <a:t>ბატარეებისა და აკუმულატორების ნარჩენების მართვა.</a:t>
            </a:r>
          </a:p>
          <a:p>
            <a:pPr marL="0" indent="0">
              <a:spcAft>
                <a:spcPts val="1200"/>
              </a:spcAft>
              <a:buNone/>
            </a:pPr>
            <a:endParaRPr lang="ru-RU" sz="2000" dirty="0"/>
          </a:p>
        </p:txBody>
      </p:sp>
      <p:sp>
        <p:nvSpPr>
          <p:cNvPr id="10" name="Rectangle 1"/>
          <p:cNvSpPr>
            <a:spLocks noChangeArrowheads="1"/>
          </p:cNvSpPr>
          <p:nvPr/>
        </p:nvSpPr>
        <p:spPr bwMode="auto">
          <a:xfrm>
            <a:off x="5019186" y="11682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ru-RU" sz="1800" b="0" i="0" u="none" strike="noStrike" cap="none" normalizeH="0" baseline="0" dirty="0">
              <a:ln>
                <a:noFill/>
              </a:ln>
              <a:solidFill>
                <a:schemeClr val="tx1"/>
              </a:solidFill>
              <a:effectLst/>
              <a:latin typeface="Arial" panose="020B0604020202020204" pitchFamily="34" charset="0"/>
            </a:endParaRPr>
          </a:p>
        </p:txBody>
      </p:sp>
      <p:pic>
        <p:nvPicPr>
          <p:cNvPr id="12294" name="Picture 6" descr="MUD Jeans - Doing Jeans Differentl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04248" y="3068960"/>
            <a:ext cx="2339752" cy="245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522568"/>
      </p:ext>
    </p:extLst>
  </p:cSld>
  <p:clrMapOvr>
    <a:masterClrMapping/>
  </p:clrMapOvr>
  <p:transition spd="med">
    <p:spli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xtended Producer Responsibility - Lessons from the Electronics ..."/>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55776" y="3787141"/>
            <a:ext cx="4238650" cy="307085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34641" y="1484784"/>
            <a:ext cx="8280920" cy="2808313"/>
          </a:xfrm>
          <a:ln>
            <a:solidFill>
              <a:srgbClr val="7F7F7F"/>
            </a:solidFill>
          </a:ln>
        </p:spPr>
        <p:txBody>
          <a:bodyPr tIns="274320"/>
          <a:lstStyle/>
          <a:p>
            <a:pPr marL="0" indent="0">
              <a:spcBef>
                <a:spcPts val="1800"/>
              </a:spcBef>
              <a:buNone/>
              <a:tabLst>
                <a:tab pos="457200" algn="l"/>
              </a:tabLst>
            </a:pPr>
            <a:r>
              <a:rPr lang="ka-GE" sz="2000" b="1" dirty="0"/>
              <a:t>ხარვეზები:</a:t>
            </a:r>
          </a:p>
          <a:p>
            <a:pPr lvl="0"/>
            <a:r>
              <a:rPr lang="ka-GE" sz="2000" dirty="0"/>
              <a:t>ნარჩენების თავიდან აცილების, ხელახალი გამოყენების, გადამუშავებისა და აღდგენის მეთოდები საქართველოში ძალიან მცირედაა წარმოდგენილი, რადგანაც ამის ფინანსური წახალისება არ ხდება და წყაროსთან დახარისხება ცუდად არის ორგანიზებული. </a:t>
            </a:r>
          </a:p>
          <a:p>
            <a:pPr lvl="0" algn="just">
              <a:spcBef>
                <a:spcPts val="0"/>
              </a:spcBef>
              <a:spcAft>
                <a:spcPts val="0"/>
              </a:spcAft>
              <a:buFont typeface="Wingdings" panose="05000000000000000000" pitchFamily="2" charset="2"/>
              <a:buChar char="§"/>
              <a:tabLst>
                <a:tab pos="457200" algn="l"/>
              </a:tabLst>
            </a:pPr>
            <a:endParaRPr lang="en-US" sz="2000" dirty="0">
              <a:solidFill>
                <a:srgbClr val="404040"/>
              </a:solidFill>
            </a:endParaRPr>
          </a:p>
          <a:p>
            <a:pPr marL="0" indent="0">
              <a:spcBef>
                <a:spcPts val="0"/>
              </a:spcBef>
              <a:spcAft>
                <a:spcPts val="0"/>
              </a:spcAft>
              <a:buNone/>
              <a:tabLst>
                <a:tab pos="457200" algn="l"/>
              </a:tabLst>
            </a:pPr>
            <a:endParaRPr lang="en-US" sz="2400" dirty="0">
              <a:solidFill>
                <a:srgbClr val="404040"/>
              </a:solidFill>
              <a:latin typeface="Franklin Gothic Book" panose="020B0503020102020204" pitchFamily="34" charset="0"/>
            </a:endParaRPr>
          </a:p>
          <a:p>
            <a:pPr marL="406400" indent="-406400">
              <a:spcBef>
                <a:spcPts val="600"/>
              </a:spcBef>
              <a:buFont typeface="Franklin Gothic Book" panose="020B0503020102020204" pitchFamily="34" charset="0"/>
              <a:buChar char="►"/>
              <a:tabLst>
                <a:tab pos="457200" algn="l"/>
              </a:tabLst>
            </a:pPr>
            <a:endParaRPr lang="en-US" sz="2400" dirty="0">
              <a:solidFill>
                <a:srgbClr val="404040"/>
              </a:solidFill>
              <a:latin typeface="Franklin Gothic Book" panose="020B0503020102020204" pitchFamily="34" charset="0"/>
            </a:endParaRPr>
          </a:p>
        </p:txBody>
      </p:sp>
      <p:sp>
        <p:nvSpPr>
          <p:cNvPr id="3" name="Title 2"/>
          <p:cNvSpPr>
            <a:spLocks noGrp="1"/>
          </p:cNvSpPr>
          <p:nvPr>
            <p:ph type="ctrTitle"/>
          </p:nvPr>
        </p:nvSpPr>
        <p:spPr>
          <a:xfrm>
            <a:off x="8434" y="2332"/>
            <a:ext cx="9144000" cy="720080"/>
          </a:xfrm>
        </p:spPr>
        <p:txBody>
          <a:bodyPr lIns="457200" tIns="91440"/>
          <a:lstStyle/>
          <a:p>
            <a:pPr lvl="3" algn="l"/>
            <a:r>
              <a:rPr lang="ka-GE" sz="3000" b="1" dirty="0">
                <a:solidFill>
                  <a:srgbClr val="508927"/>
                </a:solidFill>
                <a:latin typeface="Franklin Gothic Demi Cond" panose="020B0706030402020204" pitchFamily="34" charset="0"/>
                <a:ea typeface="+mn-ea"/>
                <a:cs typeface="Arial" charset="0"/>
              </a:rPr>
              <a:t>7. საბითუმო და საცალო ვაჭრობა და ავტომობილებისა და მოტოციკლების რემონტი </a:t>
            </a:r>
          </a:p>
        </p:txBody>
      </p:sp>
    </p:spTree>
    <p:extLst>
      <p:ext uri="{BB962C8B-B14F-4D97-AF65-F5344CB8AC3E}">
        <p14:creationId xmlns:p14="http://schemas.microsoft.com/office/powerpoint/2010/main" val="2376578260"/>
      </p:ext>
    </p:extLst>
  </p:cSld>
  <p:clrMapOvr>
    <a:masterClrMapping/>
  </p:clrMapOvr>
  <p:transition spd="med">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66560" y="4432895"/>
            <a:ext cx="2377440" cy="2096537"/>
          </a:xfrm>
          <a:prstGeom prst="rect">
            <a:avLst/>
          </a:prstGeom>
        </p:spPr>
      </p:pic>
      <p:sp>
        <p:nvSpPr>
          <p:cNvPr id="2" name="Content Placeholder 1"/>
          <p:cNvSpPr>
            <a:spLocks noGrp="1"/>
          </p:cNvSpPr>
          <p:nvPr>
            <p:ph idx="1"/>
          </p:nvPr>
        </p:nvSpPr>
        <p:spPr>
          <a:xfrm>
            <a:off x="426787" y="1649289"/>
            <a:ext cx="8424936" cy="2866352"/>
          </a:xfrm>
        </p:spPr>
        <p:txBody>
          <a:bodyPr/>
          <a:lstStyle/>
          <a:p>
            <a:pPr marL="0" indent="0">
              <a:buNone/>
            </a:pPr>
            <a:r>
              <a:rPr lang="ka-GE" sz="1600" b="1" u="sng" dirty="0">
                <a:solidFill>
                  <a:srgbClr val="404040"/>
                </a:solidFill>
                <a:latin typeface="Franklin Gothic Book" panose="020B0503020102020204" pitchFamily="34" charset="0"/>
              </a:rPr>
              <a:t>სტრატეგიული მიზნები: </a:t>
            </a:r>
            <a:r>
              <a:rPr lang="ka-GE" sz="1600" dirty="0">
                <a:solidFill>
                  <a:srgbClr val="404040"/>
                </a:solidFill>
                <a:latin typeface="Franklin Gothic Book" panose="020B0503020102020204" pitchFamily="34" charset="0"/>
              </a:rPr>
              <a:t>სტრატეგიული მიზანია ცირკულარული ეკონომიკის სფეროში რეგიონის ლიდერად ქცევა და ევროპულ სტანდარტებთან მიახლოება</a:t>
            </a:r>
          </a:p>
          <a:p>
            <a:pPr marL="0" indent="0">
              <a:buNone/>
            </a:pPr>
            <a:r>
              <a:rPr lang="ka-GE" sz="1600" b="1" u="sng" dirty="0">
                <a:solidFill>
                  <a:srgbClr val="404040"/>
                </a:solidFill>
                <a:latin typeface="Franklin Gothic Book" panose="020B0503020102020204" pitchFamily="34" charset="0"/>
              </a:rPr>
              <a:t>სამიზნეები:</a:t>
            </a:r>
            <a:r>
              <a:rPr lang="ka-GE" sz="1600" b="1" dirty="0">
                <a:solidFill>
                  <a:srgbClr val="404040"/>
                </a:solidFill>
                <a:latin typeface="Franklin Gothic Book" panose="020B0503020102020204" pitchFamily="34" charset="0"/>
              </a:rPr>
              <a:t> </a:t>
            </a:r>
            <a:r>
              <a:rPr lang="ka-GE" sz="1600" dirty="0">
                <a:solidFill>
                  <a:srgbClr val="404040"/>
                </a:solidFill>
                <a:latin typeface="Franklin Gothic Book" panose="020B0503020102020204" pitchFamily="34" charset="0"/>
              </a:rPr>
              <a:t>მომდევნო 5/10 წლიანი პერიოდის სამიზნეა: ცირკულარობის დონის გაზრდა არსებული 1.3%-დან 6.6%-მდე. ასევე, ხელშემწყობი გარემოს ჩამოყალიბება ეკონომიკის ცირკულარულ მოდელებზე შემდგომი ეფექტიანი გადასვლისათვის.</a:t>
            </a:r>
          </a:p>
          <a:p>
            <a:pPr marL="0" indent="0">
              <a:buNone/>
            </a:pPr>
            <a:r>
              <a:rPr lang="ka-GE" sz="1600" b="1" u="sng" dirty="0">
                <a:solidFill>
                  <a:srgbClr val="404040"/>
                </a:solidFill>
                <a:latin typeface="Franklin Gothic Book" panose="020B0503020102020204" pitchFamily="34" charset="0"/>
              </a:rPr>
              <a:t>საკვანძო საკითხები: </a:t>
            </a:r>
            <a:r>
              <a:rPr lang="ka-GE" sz="1600" dirty="0">
                <a:solidFill>
                  <a:srgbClr val="404040"/>
                </a:solidFill>
                <a:latin typeface="Franklin Gothic Book" panose="020B0503020102020204" pitchFamily="34" charset="0"/>
              </a:rPr>
              <a:t>გარდამავალი ეკონომიკის ქვეყნების პრიორიტეტული ამოცანები შესაძლოა განვითარებული ქვეყნების ამოცანებისაგან განსხვავდებოდეს. მრავალფეროვანი და მასშტაბური წარმოების მქონე ქვეყნებისათვის მასალების გამოსავლიანობა და ხანგამძლეობა მნიშვნელოვანი საკითხია.</a:t>
            </a:r>
          </a:p>
          <a:p>
            <a:pPr>
              <a:buFont typeface="Wingdings" panose="05000000000000000000" pitchFamily="2" charset="2"/>
              <a:buChar char="§"/>
            </a:pPr>
            <a:endParaRPr lang="en-US" sz="1600" dirty="0">
              <a:solidFill>
                <a:srgbClr val="404040"/>
              </a:solidFill>
              <a:latin typeface="Franklin Gothic Book" panose="020B0503020102020204" pitchFamily="34" charset="0"/>
            </a:endParaRPr>
          </a:p>
        </p:txBody>
      </p:sp>
      <p:sp>
        <p:nvSpPr>
          <p:cNvPr id="3" name="Title 2"/>
          <p:cNvSpPr>
            <a:spLocks noGrp="1"/>
          </p:cNvSpPr>
          <p:nvPr>
            <p:ph type="ctrTitle"/>
          </p:nvPr>
        </p:nvSpPr>
        <p:spPr>
          <a:xfrm>
            <a:off x="0" y="0"/>
            <a:ext cx="9144000" cy="836712"/>
          </a:xfrm>
        </p:spPr>
        <p:txBody>
          <a:bodyPr lIns="548640" tIns="91440"/>
          <a:lstStyle/>
          <a:p>
            <a:pPr lvl="3" algn="l"/>
            <a:r>
              <a:rPr lang="ka-GE" sz="2800" b="1" dirty="0">
                <a:solidFill>
                  <a:srgbClr val="508927"/>
                </a:solidFill>
                <a:latin typeface="Franklin Gothic Demi Cond" panose="020B0706030402020204" pitchFamily="34" charset="0"/>
              </a:rPr>
              <a:t>ხედვა, სტრატეგიული მიზნები და სამიზნე მაჩვენებლები ცირკულარული ეკონომიკის </a:t>
            </a:r>
            <a:r>
              <a:rPr lang="ka-GE" sz="2800" b="1" dirty="0" err="1">
                <a:solidFill>
                  <a:srgbClr val="508927"/>
                </a:solidFill>
                <a:latin typeface="Franklin Gothic Demi Cond" panose="020B0706030402020204" pitchFamily="34" charset="0"/>
              </a:rPr>
              <a:t>გზამკვლევისათვის</a:t>
            </a:r>
            <a:endParaRPr lang="ka-GE" sz="2800" b="1" dirty="0">
              <a:solidFill>
                <a:srgbClr val="508927"/>
              </a:solidFill>
              <a:latin typeface="Franklin Gothic Demi Cond" panose="020B0706030402020204" pitchFamily="34" charset="0"/>
            </a:endParaRPr>
          </a:p>
        </p:txBody>
      </p:sp>
      <p:sp>
        <p:nvSpPr>
          <p:cNvPr id="4" name="Rectangle 3"/>
          <p:cNvSpPr/>
          <p:nvPr/>
        </p:nvSpPr>
        <p:spPr>
          <a:xfrm>
            <a:off x="107504" y="5081053"/>
            <a:ext cx="6192688" cy="400110"/>
          </a:xfrm>
          <a:prstGeom prst="rect">
            <a:avLst/>
          </a:prstGeom>
        </p:spPr>
        <p:txBody>
          <a:bodyPr wrap="square">
            <a:spAutoFit/>
          </a:bodyPr>
          <a:lstStyle/>
          <a:p>
            <a:pPr marL="0" indent="0">
              <a:buNone/>
            </a:pPr>
            <a:endParaRPr lang="en-US" sz="2000" dirty="0">
              <a:solidFill>
                <a:srgbClr val="404040"/>
              </a:solidFill>
              <a:latin typeface="Franklin Gothic Book" panose="020B0503020102020204" pitchFamily="34" charset="0"/>
              <a:cs typeface="+mn-cs"/>
            </a:endParaRPr>
          </a:p>
        </p:txBody>
      </p:sp>
      <p:sp>
        <p:nvSpPr>
          <p:cNvPr id="7" name="Content Placeholder 1"/>
          <p:cNvSpPr txBox="1">
            <a:spLocks/>
          </p:cNvSpPr>
          <p:nvPr/>
        </p:nvSpPr>
        <p:spPr>
          <a:xfrm>
            <a:off x="423870" y="4542950"/>
            <a:ext cx="6048672" cy="1876425"/>
          </a:xfrm>
          <a:prstGeom prst="rect">
            <a:avLst/>
          </a:prstGeom>
        </p:spPr>
        <p:txBody>
          <a:bodyPr/>
          <a:lstStyle>
            <a:lvl1pPr marL="278598" indent="-278598" algn="l" rtl="0" fontAlgn="base">
              <a:spcBef>
                <a:spcPts val="1200"/>
              </a:spcBef>
              <a:spcAft>
                <a:spcPts val="600"/>
              </a:spcAft>
              <a:buFont typeface="Arial" charset="0"/>
              <a:buChar char="•"/>
              <a:defRPr sz="2600" kern="1200">
                <a:solidFill>
                  <a:schemeClr val="tx1"/>
                </a:solidFill>
                <a:latin typeface="Franklin Gothic Demi" panose="020B0703020102020204" pitchFamily="34" charset="0"/>
                <a:ea typeface="+mn-ea"/>
                <a:cs typeface="+mn-cs"/>
              </a:defRPr>
            </a:lvl1pPr>
            <a:lvl2pPr marL="603629" indent="-232165" algn="l" rtl="0" fontAlgn="base">
              <a:spcBef>
                <a:spcPct val="20000"/>
              </a:spcBef>
              <a:spcAft>
                <a:spcPct val="0"/>
              </a:spcAft>
              <a:buFont typeface="Arial" charset="0"/>
              <a:buChar char="–"/>
              <a:defRPr sz="2275" kern="1200">
                <a:solidFill>
                  <a:schemeClr val="tx1"/>
                </a:solidFill>
                <a:latin typeface="Franklin Gothic Book" panose="020B0503020102020204" pitchFamily="34" charset="0"/>
                <a:ea typeface="+mn-ea"/>
                <a:cs typeface="+mn-cs"/>
              </a:defRPr>
            </a:lvl2pPr>
            <a:lvl3pPr marL="928659" indent="-185732" algn="l" rtl="0" fontAlgn="base">
              <a:spcBef>
                <a:spcPct val="20000"/>
              </a:spcBef>
              <a:spcAft>
                <a:spcPct val="0"/>
              </a:spcAft>
              <a:buFont typeface="Arial" charset="0"/>
              <a:buChar char="•"/>
              <a:defRPr sz="1950" kern="1200">
                <a:solidFill>
                  <a:schemeClr val="tx1"/>
                </a:solidFill>
                <a:latin typeface="Franklin Gothic Book" panose="020B0503020102020204" pitchFamily="34" charset="0"/>
                <a:ea typeface="+mn-ea"/>
                <a:cs typeface="+mn-cs"/>
              </a:defRPr>
            </a:lvl3pPr>
            <a:lvl4pPr marL="1300123"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4pPr>
            <a:lvl5pPr marL="1671586"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5pPr>
            <a:lvl6pPr marL="204305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13"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77"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4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pPr marL="0" indent="0">
              <a:spcBef>
                <a:spcPts val="600"/>
              </a:spcBef>
              <a:buNone/>
            </a:pPr>
            <a:r>
              <a:rPr lang="ka-GE" sz="1600" dirty="0">
                <a:solidFill>
                  <a:srgbClr val="404040"/>
                </a:solidFill>
                <a:latin typeface="Franklin Gothic Book" panose="020B0503020102020204" pitchFamily="34" charset="0"/>
              </a:rPr>
              <a:t>გარდამავალი ეკონომიკის ქვეყნებისათვის შესაძლოა გადამწყვეტი იყოს ცირკულარობის სხვა ასპექტები, რომლებიც განვითარებული ქვეყნებისათვის ნაკლებმნიშვნელოვანია:</a:t>
            </a:r>
          </a:p>
          <a:p>
            <a:pPr>
              <a:spcBef>
                <a:spcPts val="600"/>
              </a:spcBef>
              <a:buFont typeface="Wingdings" panose="05000000000000000000" pitchFamily="2" charset="2"/>
              <a:buChar char="§"/>
            </a:pPr>
            <a:r>
              <a:rPr lang="ka-GE" sz="1600" dirty="0">
                <a:solidFill>
                  <a:schemeClr val="tx1">
                    <a:lumMod val="75000"/>
                    <a:lumOff val="25000"/>
                  </a:schemeClr>
                </a:solidFill>
                <a:latin typeface="Franklin Gothic Book" panose="020B0503020102020204" pitchFamily="34" charset="0"/>
                <a:cs typeface="Arial" charset="0"/>
              </a:rPr>
              <a:t>ენერგიისა და მასალების საერთო დანაკარგების მინიმუმამდე შემცირება</a:t>
            </a:r>
          </a:p>
          <a:p>
            <a:pPr>
              <a:spcBef>
                <a:spcPts val="600"/>
              </a:spcBef>
              <a:buFont typeface="Wingdings" panose="05000000000000000000" pitchFamily="2" charset="2"/>
              <a:buChar char="§"/>
            </a:pPr>
            <a:r>
              <a:rPr lang="ka-GE" sz="1600" dirty="0">
                <a:solidFill>
                  <a:schemeClr val="tx1">
                    <a:lumMod val="75000"/>
                    <a:lumOff val="25000"/>
                  </a:schemeClr>
                </a:solidFill>
                <a:latin typeface="Franklin Gothic Book" panose="020B0503020102020204" pitchFamily="34" charset="0"/>
                <a:cs typeface="Arial" charset="0"/>
              </a:rPr>
              <a:t>მიწისა და წყლის რესურსების მართვის გაუმჯობესება</a:t>
            </a:r>
          </a:p>
          <a:p>
            <a:pPr>
              <a:spcBef>
                <a:spcPts val="600"/>
              </a:spcBef>
              <a:buFont typeface="Wingdings" panose="05000000000000000000" pitchFamily="2" charset="2"/>
              <a:buChar char="§"/>
            </a:pPr>
            <a:endParaRPr lang="en-US" sz="1600" dirty="0">
              <a:solidFill>
                <a:srgbClr val="404040"/>
              </a:solidFill>
              <a:latin typeface="Franklin Gothic Book" panose="020B0503020102020204" pitchFamily="34" charset="0"/>
            </a:endParaRPr>
          </a:p>
          <a:p>
            <a:pPr marL="0" indent="0">
              <a:spcBef>
                <a:spcPts val="600"/>
              </a:spcBef>
              <a:buFont typeface="Arial" charset="0"/>
              <a:buNone/>
            </a:pPr>
            <a:endParaRPr lang="en-US" sz="1600" dirty="0">
              <a:solidFill>
                <a:srgbClr val="404040"/>
              </a:solidFill>
              <a:latin typeface="Franklin Gothic Book" panose="020B0503020102020204" pitchFamily="34" charset="0"/>
            </a:endParaRPr>
          </a:p>
          <a:p>
            <a:pPr>
              <a:spcBef>
                <a:spcPts val="600"/>
              </a:spcBef>
              <a:buFont typeface="Wingdings" panose="05000000000000000000" pitchFamily="2" charset="2"/>
              <a:buChar char="§"/>
            </a:pPr>
            <a:endParaRPr lang="en-US" sz="1600" dirty="0">
              <a:solidFill>
                <a:srgbClr val="404040"/>
              </a:solidFill>
              <a:latin typeface="Franklin Gothic Book" panose="020B0503020102020204" pitchFamily="34" charset="0"/>
            </a:endParaRPr>
          </a:p>
        </p:txBody>
      </p:sp>
    </p:spTree>
    <p:extLst>
      <p:ext uri="{BB962C8B-B14F-4D97-AF65-F5344CB8AC3E}">
        <p14:creationId xmlns:p14="http://schemas.microsoft.com/office/powerpoint/2010/main" val="943963102"/>
      </p:ext>
    </p:extLst>
  </p:cSld>
  <p:clrMapOvr>
    <a:masterClrMapping/>
  </p:clrMapOvr>
  <p:transition spd="med">
    <p:spli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435280" cy="5112568"/>
          </a:xfrm>
        </p:spPr>
        <p:txBody>
          <a:bodyPr/>
          <a:lstStyle/>
          <a:p>
            <a:pPr marL="0" indent="0">
              <a:spcAft>
                <a:spcPts val="1200"/>
              </a:spcAft>
              <a:buNone/>
            </a:pPr>
            <a:r>
              <a:rPr lang="ka-GE" sz="2000" b="1" dirty="0">
                <a:solidFill>
                  <a:srgbClr val="404040"/>
                </a:solidFill>
                <a:latin typeface="Franklin Gothic Book" panose="020B0503020102020204" pitchFamily="34" charset="0"/>
              </a:rPr>
              <a:t>პრიორიტეტული ინსტრუმენტები:</a:t>
            </a:r>
          </a:p>
          <a:p>
            <a:pPr marL="347663" indent="-347663">
              <a:spcBef>
                <a:spcPts val="600"/>
              </a:spcBef>
              <a:buFont typeface="Franklin Gothic Book" panose="020B0503020102020204" pitchFamily="34" charset="0"/>
              <a:buChar char="►"/>
            </a:pPr>
            <a:r>
              <a:rPr lang="ka-GE" sz="1600" dirty="0"/>
              <a:t>ნარჩენების მართვის რეგულაციების შემდგომი დახვეწა:</a:t>
            </a:r>
          </a:p>
          <a:p>
            <a:pPr marL="747713" lvl="1" indent="-400050">
              <a:spcBef>
                <a:spcPts val="600"/>
              </a:spcBef>
              <a:spcAft>
                <a:spcPts val="1200"/>
              </a:spcAft>
            </a:pPr>
            <a:r>
              <a:rPr lang="ka-GE" sz="1600" dirty="0"/>
              <a:t>მარეგულირებელი ჩარჩოს შექმნა, რომელიც ხელს შეუწყობს ცირკულარულ ეკონომიკას, კერძოდ ნარჩენების შეგროვება-გადამუშავებას და მათ სტიმულირებას მოახდენს. </a:t>
            </a:r>
          </a:p>
          <a:p>
            <a:pPr marL="347663" lvl="1" indent="-347663">
              <a:spcBef>
                <a:spcPts val="600"/>
              </a:spcBef>
              <a:spcAft>
                <a:spcPts val="600"/>
              </a:spcAft>
              <a:buFont typeface="Franklin Gothic Book" panose="020B0503020102020204" pitchFamily="34" charset="0"/>
              <a:buChar char="►"/>
            </a:pPr>
            <a:r>
              <a:rPr lang="ka-GE" sz="1600" dirty="0"/>
              <a:t>ტექნიკური სტანდარტებისა და ანგარიშვალდებულების სტანდარტების დანერგვა კომპანიების ცირკულარობის დონის შეფასების მიზნით; ეკომარკირების სქემების შემუშავება და დანერგვა</a:t>
            </a:r>
          </a:p>
          <a:p>
            <a:pPr marL="347663" lvl="1" indent="-347663">
              <a:spcBef>
                <a:spcPts val="600"/>
              </a:spcBef>
              <a:spcAft>
                <a:spcPts val="600"/>
              </a:spcAft>
              <a:buFont typeface="Franklin Gothic Book" panose="020B0503020102020204" pitchFamily="34" charset="0"/>
              <a:buChar char="►"/>
            </a:pPr>
            <a:r>
              <a:rPr lang="ka-GE" sz="1600" dirty="0"/>
              <a:t>საერთაშორისო პლატფორმებთან თანამშრომლობა, რათა შემოღებული იქნას საერთაშორისო ვაჭრობაზე მორგებული ტექნიკური სტანდარტები და ეკომარკირება (ტექნიკური სტანდარტები უნდა ასახავდეს ცირკულარული ეკონომიკის ასპექტებს, როგორიცაა საქონლის ხანგამძლეობა, მოდულური დიზაინი, ბაზარზე მარაგნაწილებისა და მოდულების არსებობა და სხვ.).</a:t>
            </a:r>
          </a:p>
          <a:p>
            <a:pPr marL="347663" lvl="1" indent="-347663">
              <a:spcBef>
                <a:spcPts val="600"/>
              </a:spcBef>
              <a:spcAft>
                <a:spcPts val="600"/>
              </a:spcAft>
              <a:buFont typeface="Franklin Gothic Book" panose="020B0503020102020204" pitchFamily="34" charset="0"/>
              <a:buChar char="►"/>
            </a:pPr>
            <a:r>
              <a:rPr lang="ka-GE" sz="1600" dirty="0"/>
              <a:t>ტექნოლოგიური და ბიზნეს საკონსულტაციო კომპანიებისა და ბიზნესინკუბატორების განვითარება, რომლებიც კომერციულ კომპანიებს და სათემო ასოციაციებს ნარჩენების გადამუშავების პროექტების შემუშავებაში </a:t>
            </a:r>
            <a:r>
              <a:rPr lang="ka-GE" sz="1600" dirty="0" smtClean="0"/>
              <a:t>დაეხმარებიან</a:t>
            </a:r>
            <a:endParaRPr lang="ru-RU" sz="1600" dirty="0"/>
          </a:p>
          <a:p>
            <a:pPr marL="0" indent="0">
              <a:spcAft>
                <a:spcPts val="1200"/>
              </a:spcAft>
              <a:buNone/>
            </a:pPr>
            <a:endParaRPr lang="en-US" sz="1100" b="1" dirty="0">
              <a:solidFill>
                <a:srgbClr val="404040"/>
              </a:solidFill>
              <a:latin typeface="Franklin Gothic Book" panose="020B0503020102020204" pitchFamily="34" charset="0"/>
            </a:endParaRPr>
          </a:p>
          <a:p>
            <a:pPr marL="0" indent="0">
              <a:spcAft>
                <a:spcPts val="1200"/>
              </a:spcAft>
              <a:buNone/>
            </a:pPr>
            <a:endParaRPr lang="en-US" sz="1800" b="1" dirty="0">
              <a:solidFill>
                <a:srgbClr val="404040"/>
              </a:solidFill>
              <a:latin typeface="Franklin Gothic Book" panose="020B0503020102020204" pitchFamily="34" charset="0"/>
            </a:endParaRPr>
          </a:p>
          <a:p>
            <a:pPr>
              <a:spcAft>
                <a:spcPts val="1200"/>
              </a:spcAft>
            </a:pPr>
            <a:endParaRPr lang="ru-RU" sz="2400" dirty="0"/>
          </a:p>
        </p:txBody>
      </p:sp>
      <p:sp>
        <p:nvSpPr>
          <p:cNvPr id="3" name="Title 2"/>
          <p:cNvSpPr>
            <a:spLocks noGrp="1"/>
          </p:cNvSpPr>
          <p:nvPr>
            <p:ph type="ctrTitle"/>
          </p:nvPr>
        </p:nvSpPr>
        <p:spPr>
          <a:xfrm>
            <a:off x="0" y="0"/>
            <a:ext cx="9144000" cy="576064"/>
          </a:xfrm>
        </p:spPr>
        <p:txBody>
          <a:bodyPr lIns="457200" tIns="91440"/>
          <a:lstStyle/>
          <a:p>
            <a:pPr algn="l"/>
            <a:r>
              <a:rPr lang="ka-GE" sz="3000">
                <a:solidFill>
                  <a:srgbClr val="508927"/>
                </a:solidFill>
              </a:rPr>
              <a:t>7. საბითუმო და საცალო ვაჭრობა და ავტომობილებისა და მოტოციკლების რემონტი </a:t>
            </a:r>
          </a:p>
        </p:txBody>
      </p:sp>
    </p:spTree>
    <p:extLst>
      <p:ext uri="{BB962C8B-B14F-4D97-AF65-F5344CB8AC3E}">
        <p14:creationId xmlns:p14="http://schemas.microsoft.com/office/powerpoint/2010/main" val="1475055139"/>
      </p:ext>
    </p:extLst>
  </p:cSld>
  <p:clrMapOvr>
    <a:masterClrMapping/>
  </p:clrMapOvr>
  <p:transition spd="med">
    <p:spli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5328592"/>
          </a:xfrm>
        </p:spPr>
        <p:txBody>
          <a:bodyPr/>
          <a:lstStyle/>
          <a:p>
            <a:pPr marL="0" indent="0">
              <a:buNone/>
            </a:pPr>
            <a:r>
              <a:rPr lang="ka-GE" sz="1800" b="1" dirty="0">
                <a:solidFill>
                  <a:srgbClr val="404040"/>
                </a:solidFill>
                <a:latin typeface="Franklin Gothic Book" panose="020B0503020102020204" pitchFamily="34" charset="0"/>
              </a:rPr>
              <a:t>გზამკვლევზე შემდგომი სამუშაო:</a:t>
            </a:r>
          </a:p>
          <a:p>
            <a:pPr>
              <a:buFont typeface="Wingdings" panose="05000000000000000000" pitchFamily="2" charset="2"/>
              <a:buChar char="§"/>
            </a:pPr>
            <a:r>
              <a:rPr lang="ka-GE" sz="1600" dirty="0">
                <a:latin typeface="Franklin Gothic Book" panose="020B0503020102020204" pitchFamily="34" charset="0"/>
              </a:rPr>
              <a:t>მოკლევადიანი ამოცანების და ამ ამოცანების შესაფერისი ინსტრუმენტების განსაზღვრა </a:t>
            </a:r>
          </a:p>
          <a:p>
            <a:pPr>
              <a:buFont typeface="Wingdings" panose="05000000000000000000" pitchFamily="2" charset="2"/>
              <a:buChar char="§"/>
            </a:pPr>
            <a:r>
              <a:rPr lang="ka-GE" sz="1600" dirty="0">
                <a:latin typeface="Franklin Gothic Book" panose="020B0503020102020204" pitchFamily="34" charset="0"/>
              </a:rPr>
              <a:t>საშუალოვადიანი ამოცანების და ამ ამოცანების შესაფერისი ინსტრუმენტების განსაზღვრა </a:t>
            </a:r>
          </a:p>
          <a:p>
            <a:pPr>
              <a:buFont typeface="Wingdings" panose="05000000000000000000" pitchFamily="2" charset="2"/>
              <a:buChar char="§"/>
            </a:pPr>
            <a:r>
              <a:rPr lang="ka-GE" sz="1600" dirty="0">
                <a:latin typeface="Franklin Gothic Book" panose="020B0503020102020204" pitchFamily="34" charset="0"/>
              </a:rPr>
              <a:t>გრძელვადიანი ამოცანების და ამ ამოცანების შესაფერისი ინსტრუმენტების განსაზღვრა</a:t>
            </a:r>
          </a:p>
          <a:p>
            <a:pPr marL="0" indent="0">
              <a:spcBef>
                <a:spcPts val="3600"/>
              </a:spcBef>
              <a:buNone/>
            </a:pPr>
            <a:r>
              <a:rPr lang="ka-GE" sz="1800" b="1" dirty="0">
                <a:solidFill>
                  <a:srgbClr val="404040"/>
                </a:solidFill>
                <a:latin typeface="Franklin Gothic Book" panose="020B0503020102020204" pitchFamily="34" charset="0"/>
              </a:rPr>
              <a:t>დაინტერესებულ მხარეებთან კონსულტაციები: </a:t>
            </a:r>
          </a:p>
          <a:p>
            <a:pPr>
              <a:buFont typeface="Wingdings" panose="05000000000000000000" pitchFamily="2" charset="2"/>
              <a:buChar char="§"/>
            </a:pPr>
            <a:r>
              <a:rPr lang="ka-GE" sz="1600" dirty="0">
                <a:latin typeface="Franklin Gothic Book" panose="020B0503020102020204" pitchFamily="34" charset="0"/>
              </a:rPr>
              <a:t>სამთავრობო კომისია</a:t>
            </a:r>
          </a:p>
          <a:p>
            <a:pPr>
              <a:buFont typeface="Wingdings" panose="05000000000000000000" pitchFamily="2" charset="2"/>
              <a:buChar char="§"/>
            </a:pPr>
            <a:r>
              <a:rPr lang="ka-GE" sz="1600" dirty="0">
                <a:latin typeface="Franklin Gothic Book" panose="020B0503020102020204" pitchFamily="34" charset="0"/>
              </a:rPr>
              <a:t>გარემოს დაცვისა და სოფლის მეურნეობის სამინისტრო</a:t>
            </a:r>
          </a:p>
          <a:p>
            <a:pPr>
              <a:buFont typeface="Wingdings" panose="05000000000000000000" pitchFamily="2" charset="2"/>
              <a:buChar char="§"/>
            </a:pPr>
            <a:r>
              <a:rPr lang="ka-GE" sz="1600" dirty="0">
                <a:latin typeface="Franklin Gothic Book" panose="020B0503020102020204" pitchFamily="34" charset="0"/>
              </a:rPr>
              <a:t>ეკონომიკისა და მდგრადი განვითარების სამინისტრო</a:t>
            </a:r>
          </a:p>
          <a:p>
            <a:pPr>
              <a:buFont typeface="Wingdings" panose="05000000000000000000" pitchFamily="2" charset="2"/>
              <a:buChar char="§"/>
            </a:pPr>
            <a:r>
              <a:rPr lang="ka-GE" sz="1600" dirty="0">
                <a:latin typeface="Franklin Gothic Book" panose="020B0503020102020204" pitchFamily="34" charset="0"/>
              </a:rPr>
              <a:t>საბითუმო და საცალო ვაჭრობასა და ავტომობილებისა და მოტოციკლების რემონტში ჩართული ბიზნესები </a:t>
            </a:r>
          </a:p>
          <a:p>
            <a:pPr>
              <a:buFont typeface="Wingdings" panose="05000000000000000000" pitchFamily="2" charset="2"/>
              <a:buChar char="§"/>
            </a:pPr>
            <a:endParaRPr lang="en-US" sz="1600" dirty="0">
              <a:latin typeface="Franklin Gothic Book" panose="020B0503020102020204" pitchFamily="34" charset="0"/>
            </a:endParaRPr>
          </a:p>
          <a:p>
            <a:pPr>
              <a:buFont typeface="Wingdings" panose="05000000000000000000" pitchFamily="2" charset="2"/>
              <a:buChar char="§"/>
            </a:pPr>
            <a:endParaRPr lang="en-US" sz="1600" dirty="0">
              <a:latin typeface="Franklin Gothic Book" panose="020B0503020102020204" pitchFamily="34" charset="0"/>
            </a:endParaRPr>
          </a:p>
          <a:p>
            <a:pPr>
              <a:buFont typeface="Wingdings" panose="05000000000000000000" pitchFamily="2" charset="2"/>
              <a:buChar char="§"/>
            </a:pPr>
            <a:endParaRPr lang="ru-RU" sz="1600" dirty="0">
              <a:latin typeface="Franklin Gothic Book" panose="020B0503020102020204" pitchFamily="34" charset="0"/>
            </a:endParaRPr>
          </a:p>
        </p:txBody>
      </p:sp>
      <p:sp>
        <p:nvSpPr>
          <p:cNvPr id="3" name="Title 2"/>
          <p:cNvSpPr>
            <a:spLocks noGrp="1"/>
          </p:cNvSpPr>
          <p:nvPr>
            <p:ph type="ctrTitle"/>
          </p:nvPr>
        </p:nvSpPr>
        <p:spPr>
          <a:xfrm>
            <a:off x="-6424" y="-6821"/>
            <a:ext cx="9150424" cy="764704"/>
          </a:xfrm>
        </p:spPr>
        <p:txBody>
          <a:bodyPr lIns="457200" tIns="91440"/>
          <a:lstStyle/>
          <a:p>
            <a:pPr algn="l"/>
            <a:r>
              <a:rPr lang="ka-GE" sz="3000" dirty="0">
                <a:solidFill>
                  <a:srgbClr val="508927"/>
                </a:solidFill>
              </a:rPr>
              <a:t>7. საბითუმო და საცალო ვაჭრობა და ავტომობილებისა და მოტოციკლების რემონტი </a:t>
            </a:r>
          </a:p>
        </p:txBody>
      </p:sp>
    </p:spTree>
    <p:extLst>
      <p:ext uri="{BB962C8B-B14F-4D97-AF65-F5344CB8AC3E}">
        <p14:creationId xmlns:p14="http://schemas.microsoft.com/office/powerpoint/2010/main" val="551755757"/>
      </p:ext>
    </p:extLst>
  </p:cSld>
  <p:clrMapOvr>
    <a:masterClrMapping/>
  </p:clrMapOvr>
  <p:transition spd="med">
    <p:spli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4525963"/>
          </a:xfrm>
        </p:spPr>
        <p:txBody>
          <a:bodyPr/>
          <a:lstStyle/>
          <a:p>
            <a:pPr marL="514350" indent="-514350">
              <a:buSzPct val="80000"/>
              <a:buFont typeface="Franklin Gothic Book" panose="020B0503020102020204" pitchFamily="34" charset="0"/>
              <a:buChar char="►"/>
            </a:pPr>
            <a:r>
              <a:rPr lang="ka-GE" sz="2400" dirty="0"/>
              <a:t>ენერგიისა და მასალის დანაკარგების მინიმუმამდე შემცირება</a:t>
            </a:r>
          </a:p>
          <a:p>
            <a:pPr marL="514350" indent="-514350">
              <a:buSzPct val="80000"/>
              <a:buFont typeface="Franklin Gothic Book" panose="020B0503020102020204" pitchFamily="34" charset="0"/>
              <a:buChar char="►"/>
            </a:pPr>
            <a:r>
              <a:rPr lang="ka-GE" sz="2400" dirty="0"/>
              <a:t>ენერგიის განახლებადი წყაროების შემდგომი ათვისება</a:t>
            </a:r>
          </a:p>
          <a:p>
            <a:endParaRPr lang="en-US" sz="2400" dirty="0"/>
          </a:p>
          <a:p>
            <a:endParaRPr lang="en-US" sz="2400" dirty="0"/>
          </a:p>
          <a:p>
            <a:endParaRPr lang="en-US" sz="2400" dirty="0"/>
          </a:p>
          <a:p>
            <a:endParaRPr lang="ru-RU" sz="2400" dirty="0"/>
          </a:p>
        </p:txBody>
      </p:sp>
      <p:sp>
        <p:nvSpPr>
          <p:cNvPr id="3" name="Title 2"/>
          <p:cNvSpPr>
            <a:spLocks noGrp="1"/>
          </p:cNvSpPr>
          <p:nvPr>
            <p:ph type="ctrTitle"/>
          </p:nvPr>
        </p:nvSpPr>
        <p:spPr>
          <a:xfrm>
            <a:off x="0" y="0"/>
            <a:ext cx="9144000" cy="980728"/>
          </a:xfrm>
        </p:spPr>
        <p:txBody>
          <a:bodyPr/>
          <a:lstStyle/>
          <a:p>
            <a:pPr algn="l"/>
            <a:r>
              <a:rPr lang="ka-GE" dirty="0">
                <a:solidFill>
                  <a:srgbClr val="508927"/>
                </a:solidFill>
              </a:rPr>
              <a:t>ცირკულარობის დარგობრივი ასპექტები</a:t>
            </a:r>
          </a:p>
        </p:txBody>
      </p:sp>
      <p:pic>
        <p:nvPicPr>
          <p:cNvPr id="5" name="Picture 4" descr="The challenges the UK face reaching net zero carbon by 2050. - Climate ...">
            <a:extLst>
              <a:ext uri="{FF2B5EF4-FFF2-40B4-BE49-F238E27FC236}">
                <a16:creationId xmlns:a16="http://schemas.microsoft.com/office/drawing/2014/main" id="{CC50E224-F466-4804-8593-24381A4F31B0}"/>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755576" y="3392984"/>
            <a:ext cx="8064896" cy="3456384"/>
          </a:xfrm>
          <a:prstGeom prst="rect">
            <a:avLst/>
          </a:prstGeom>
          <a:noFill/>
          <a:ln>
            <a:noFill/>
          </a:ln>
        </p:spPr>
      </p:pic>
    </p:spTree>
    <p:extLst>
      <p:ext uri="{BB962C8B-B14F-4D97-AF65-F5344CB8AC3E}">
        <p14:creationId xmlns:p14="http://schemas.microsoft.com/office/powerpoint/2010/main" val="1828527435"/>
      </p:ext>
    </p:extLst>
  </p:cSld>
  <p:clrMapOvr>
    <a:masterClrMapping/>
  </p:clrMapOvr>
  <p:transition spd="med">
    <p:spli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87DA0F-02A4-4D63-98B9-DAC436F743A5}"/>
              </a:ext>
            </a:extLst>
          </p:cNvPr>
          <p:cNvSpPr>
            <a:spLocks noGrp="1"/>
          </p:cNvSpPr>
          <p:nvPr>
            <p:ph idx="1"/>
          </p:nvPr>
        </p:nvSpPr>
        <p:spPr>
          <a:xfrm>
            <a:off x="467544" y="1412776"/>
            <a:ext cx="5400600" cy="5030021"/>
          </a:xfrm>
        </p:spPr>
        <p:txBody>
          <a:bodyPr/>
          <a:lstStyle/>
          <a:p>
            <a:pPr marL="0" indent="0">
              <a:spcBef>
                <a:spcPts val="600"/>
              </a:spcBef>
              <a:buNone/>
            </a:pPr>
            <a:r>
              <a:rPr lang="ka-GE" sz="2400" b="1" dirty="0"/>
              <a:t>არსებული მდგომარეობა:</a:t>
            </a:r>
          </a:p>
          <a:p>
            <a:pPr marL="457200" lvl="1" indent="-457200">
              <a:spcBef>
                <a:spcPts val="600"/>
              </a:spcBef>
              <a:spcAft>
                <a:spcPts val="600"/>
              </a:spcAft>
              <a:buSzPct val="80000"/>
              <a:buFont typeface="Franklin Gothic Book" panose="020B0503020102020204" pitchFamily="34" charset="0"/>
              <a:buChar char="►"/>
            </a:pPr>
            <a:r>
              <a:rPr lang="ka-GE" sz="1800" dirty="0" err="1"/>
              <a:t>ელ.ენერგიის</a:t>
            </a:r>
            <a:r>
              <a:rPr lang="ka-GE" sz="1800" dirty="0"/>
              <a:t> იმპორტი: 1 711.9 გვტსთ/წლ</a:t>
            </a:r>
          </a:p>
          <a:p>
            <a:pPr marL="457200" lvl="1" indent="-457200">
              <a:spcBef>
                <a:spcPts val="600"/>
              </a:spcBef>
              <a:spcAft>
                <a:spcPts val="600"/>
              </a:spcAft>
              <a:buSzPct val="80000"/>
              <a:buFont typeface="Franklin Gothic Book" panose="020B0503020102020204" pitchFamily="34" charset="0"/>
              <a:buChar char="►"/>
            </a:pPr>
            <a:r>
              <a:rPr lang="ka-GE" sz="1800" dirty="0"/>
              <a:t>სულ გამომუშავება - 11 159.8 გვტსთ წლიურად</a:t>
            </a:r>
          </a:p>
          <a:p>
            <a:pPr marL="742950" lvl="2" indent="-285750">
              <a:spcBef>
                <a:spcPts val="600"/>
              </a:spcBef>
              <a:spcAft>
                <a:spcPts val="600"/>
              </a:spcAft>
            </a:pPr>
            <a:r>
              <a:rPr lang="ka-GE" sz="1800" dirty="0"/>
              <a:t>თესების გამომუშავება: 2,820.8 გვტსთ/წლ (18.8%)</a:t>
            </a:r>
          </a:p>
          <a:p>
            <a:pPr marL="742950" lvl="2" indent="-285750">
              <a:spcBef>
                <a:spcPts val="600"/>
              </a:spcBef>
              <a:spcAft>
                <a:spcPts val="600"/>
              </a:spcAft>
            </a:pPr>
            <a:r>
              <a:rPr lang="ka-GE" sz="1800" dirty="0"/>
              <a:t>ჰესების გამომუშავება: 8 248.2 გვტსთ/წლ (80.4%)</a:t>
            </a:r>
          </a:p>
          <a:p>
            <a:pPr marL="742950" lvl="2" indent="-285750">
              <a:spcBef>
                <a:spcPts val="600"/>
              </a:spcBef>
              <a:spcAft>
                <a:spcPts val="600"/>
              </a:spcAft>
            </a:pPr>
            <a:r>
              <a:rPr lang="ka-GE" sz="1800" dirty="0"/>
              <a:t>სხვა განახლებადი წყაროები: ქარის ელექტროსადგური „ქართლი“ (0.8%): წლიური გამომუშავება - 90.8 გვტსთ </a:t>
            </a:r>
          </a:p>
          <a:p>
            <a:pPr marL="457200" lvl="1" indent="-457200">
              <a:spcBef>
                <a:spcPts val="600"/>
              </a:spcBef>
              <a:spcAft>
                <a:spcPts val="600"/>
              </a:spcAft>
              <a:buSzPct val="80000"/>
              <a:buFont typeface="Franklin Gothic Book" panose="020B0503020102020204" pitchFamily="34" charset="0"/>
              <a:buChar char="►"/>
            </a:pPr>
            <a:r>
              <a:rPr lang="ka-GE" sz="1800" dirty="0"/>
              <a:t>ელ. ენერგიის ექსპორტი: 255.62 გვტსთ/წლ</a:t>
            </a:r>
          </a:p>
          <a:p>
            <a:pPr marL="457200" lvl="1" indent="-457200">
              <a:spcBef>
                <a:spcPts val="600"/>
              </a:spcBef>
              <a:spcAft>
                <a:spcPts val="600"/>
              </a:spcAft>
              <a:buSzPct val="80000"/>
              <a:buFont typeface="Franklin Gothic Book" panose="020B0503020102020204" pitchFamily="34" charset="0"/>
              <a:buChar char="►"/>
            </a:pPr>
            <a:r>
              <a:rPr lang="ka-GE" sz="1800" dirty="0"/>
              <a:t>ელ. ენერგიის შიდა მოხმარება: 11 479.3 გვტსთ/წლ</a:t>
            </a:r>
          </a:p>
        </p:txBody>
      </p:sp>
      <p:sp>
        <p:nvSpPr>
          <p:cNvPr id="3" name="Title 2">
            <a:extLst>
              <a:ext uri="{FF2B5EF4-FFF2-40B4-BE49-F238E27FC236}">
                <a16:creationId xmlns:a16="http://schemas.microsoft.com/office/drawing/2014/main" id="{809BE252-ACDE-480A-95FD-46E8AFF09FA4}"/>
              </a:ext>
            </a:extLst>
          </p:cNvPr>
          <p:cNvSpPr>
            <a:spLocks noGrp="1"/>
          </p:cNvSpPr>
          <p:nvPr>
            <p:ph type="ctrTitle"/>
          </p:nvPr>
        </p:nvSpPr>
        <p:spPr>
          <a:xfrm>
            <a:off x="0" y="1"/>
            <a:ext cx="9144000" cy="908720"/>
          </a:xfrm>
        </p:spPr>
        <p:txBody>
          <a:bodyPr lIns="457200" tIns="91440"/>
          <a:lstStyle/>
          <a:p>
            <a:pPr algn="l"/>
            <a:r>
              <a:rPr lang="ka-GE" sz="3200" b="1" dirty="0">
                <a:solidFill>
                  <a:srgbClr val="508927"/>
                </a:solidFill>
                <a:latin typeface="Franklin Gothic Demi Cond" panose="020B0706030402020204" pitchFamily="34" charset="0"/>
              </a:rPr>
              <a:t>ენერგოსექტორი:</a:t>
            </a:r>
            <a:r>
              <a:rPr lang="ka-GE" sz="3200" dirty="0">
                <a:solidFill>
                  <a:srgbClr val="508927"/>
                </a:solidFill>
                <a:latin typeface="Franklin Gothic Demi Cond" panose="020B0706030402020204" pitchFamily="34" charset="0"/>
              </a:rPr>
              <a:t> ელექტროენერგიის წარმოება და გადაცემა</a:t>
            </a:r>
          </a:p>
        </p:txBody>
      </p:sp>
      <p:pic>
        <p:nvPicPr>
          <p:cNvPr id="5" name="Picture 4">
            <a:extLst>
              <a:ext uri="{FF2B5EF4-FFF2-40B4-BE49-F238E27FC236}">
                <a16:creationId xmlns:a16="http://schemas.microsoft.com/office/drawing/2014/main" id="{AAFED084-78E7-4538-9CFD-1D88C5DED2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4226" y="2276872"/>
            <a:ext cx="3140968" cy="3140968"/>
          </a:xfrm>
          <a:prstGeom prst="rect">
            <a:avLst/>
          </a:prstGeom>
        </p:spPr>
      </p:pic>
    </p:spTree>
    <p:extLst>
      <p:ext uri="{BB962C8B-B14F-4D97-AF65-F5344CB8AC3E}">
        <p14:creationId xmlns:p14="http://schemas.microsoft.com/office/powerpoint/2010/main" val="317544779"/>
      </p:ext>
    </p:extLst>
  </p:cSld>
  <p:clrMapOvr>
    <a:masterClrMapping/>
  </p:clrMapOvr>
  <p:transition spd="med">
    <p:spli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266A85-1C78-47E0-B8C8-6BC157609BE6}"/>
              </a:ext>
            </a:extLst>
          </p:cNvPr>
          <p:cNvSpPr>
            <a:spLocks noGrp="1"/>
          </p:cNvSpPr>
          <p:nvPr>
            <p:ph idx="1"/>
          </p:nvPr>
        </p:nvSpPr>
        <p:spPr>
          <a:xfrm>
            <a:off x="395536" y="1196752"/>
            <a:ext cx="8496944" cy="5283968"/>
          </a:xfrm>
          <a:ln>
            <a:solidFill>
              <a:schemeClr val="tx1">
                <a:lumMod val="75000"/>
                <a:lumOff val="25000"/>
              </a:schemeClr>
            </a:solidFill>
          </a:ln>
        </p:spPr>
        <p:txBody>
          <a:bodyPr/>
          <a:lstStyle/>
          <a:p>
            <a:pPr marL="0" indent="0">
              <a:buNone/>
            </a:pPr>
            <a:r>
              <a:rPr lang="ka-GE" sz="2000" b="1" dirty="0"/>
              <a:t>ხარვეზები:</a:t>
            </a:r>
          </a:p>
          <a:p>
            <a:pPr>
              <a:spcBef>
                <a:spcPts val="600"/>
              </a:spcBef>
              <a:spcAft>
                <a:spcPts val="1200"/>
              </a:spcAft>
              <a:buSzPct val="80000"/>
              <a:buFont typeface="Franklin Gothic Book" panose="020B0503020102020204" pitchFamily="34" charset="0"/>
              <a:buChar char="►"/>
            </a:pPr>
            <a:r>
              <a:rPr lang="ka-GE" sz="1600" dirty="0"/>
              <a:t>ენერგოდეფიციტი და იმპორტზე დამოკიდებულება (ენერგეტიკული უსაფრთხოება)</a:t>
            </a:r>
          </a:p>
          <a:p>
            <a:pPr>
              <a:spcBef>
                <a:spcPts val="600"/>
              </a:spcBef>
              <a:spcAft>
                <a:spcPts val="1200"/>
              </a:spcAft>
              <a:buSzPct val="80000"/>
              <a:buFont typeface="Franklin Gothic Book" panose="020B0503020102020204" pitchFamily="34" charset="0"/>
              <a:buChar char="►"/>
            </a:pPr>
            <a:r>
              <a:rPr lang="ka-GE" sz="1600" dirty="0"/>
              <a:t>გენერაციაში ენერგიის განახლებად წყაროების წვლილი გაზრდის საჭიროება</a:t>
            </a:r>
          </a:p>
          <a:p>
            <a:pPr>
              <a:spcBef>
                <a:spcPts val="600"/>
              </a:spcBef>
              <a:spcAft>
                <a:spcPts val="1200"/>
              </a:spcAft>
              <a:buSzPct val="80000"/>
              <a:buFont typeface="Franklin Gothic Book" panose="020B0503020102020204" pitchFamily="34" charset="0"/>
              <a:buChar char="►"/>
            </a:pPr>
            <a:r>
              <a:rPr lang="ka-GE" sz="1600" dirty="0" err="1"/>
              <a:t>არაენერგოეფექტიანი</a:t>
            </a:r>
            <a:r>
              <a:rPr lang="ka-GE" sz="1600" dirty="0"/>
              <a:t> მოხმარება</a:t>
            </a:r>
          </a:p>
          <a:p>
            <a:pPr>
              <a:spcBef>
                <a:spcPts val="600"/>
              </a:spcBef>
              <a:spcAft>
                <a:spcPts val="1200"/>
              </a:spcAft>
              <a:buSzPct val="80000"/>
              <a:buFont typeface="Franklin Gothic Book" panose="020B0503020102020204" pitchFamily="34" charset="0"/>
              <a:buChar char="►"/>
            </a:pPr>
            <a:r>
              <a:rPr lang="ka-GE" sz="1600" dirty="0"/>
              <a:t>იმპორტის, მოხმარებისა და ექსპორტის არაეფექტიანი სქემები: ენერგოსაცავი ობიექტების ნაკლებობა</a:t>
            </a:r>
          </a:p>
          <a:p>
            <a:pPr>
              <a:spcBef>
                <a:spcPts val="600"/>
              </a:spcBef>
              <a:spcAft>
                <a:spcPts val="1200"/>
              </a:spcAft>
              <a:buSzPct val="80000"/>
              <a:buFont typeface="Franklin Gothic Book" panose="020B0503020102020204" pitchFamily="34" charset="0"/>
              <a:buChar char="►"/>
            </a:pPr>
            <a:r>
              <a:rPr lang="ka-GE" sz="1600" dirty="0" smtClean="0"/>
              <a:t>ელექტროენერგიის </a:t>
            </a:r>
            <a:r>
              <a:rPr lang="ka-GE" sz="1600" dirty="0"/>
              <a:t>საერთო დანაკარგები:</a:t>
            </a:r>
          </a:p>
          <a:p>
            <a:pPr lvl="1">
              <a:spcBef>
                <a:spcPts val="600"/>
              </a:spcBef>
              <a:spcAft>
                <a:spcPts val="1200"/>
              </a:spcAft>
            </a:pPr>
            <a:r>
              <a:rPr lang="ka-GE" sz="1600" dirty="0"/>
              <a:t>დანაკარგები გადამცემ ხაზებში და გამანაწილებელ ქსელში (მნიშვნელოვანი შედეგი): 76.3 ათასი ტონა ნავთობის ეკვივალენტი, ანუ 887.7 გვტსთ (წლიური მოხმარების 7.7%)</a:t>
            </a:r>
          </a:p>
          <a:p>
            <a:pPr lvl="1">
              <a:spcBef>
                <a:spcPts val="600"/>
              </a:spcBef>
              <a:spcAft>
                <a:spcPts val="1200"/>
              </a:spcAft>
            </a:pPr>
            <a:r>
              <a:rPr lang="ka-GE" sz="1600" dirty="0"/>
              <a:t>დანაკარგი გამომუშავების გარეშე დაღვრილი წყლის გამო, ანუ ენერგიის საცავის არარსებობის გამო: ამის გამო, ენერგეტიკის დარგი სეზონური შეზღუდვებისა და </a:t>
            </a:r>
            <a:r>
              <a:rPr lang="ka-GE" sz="1600" dirty="0" err="1"/>
              <a:t>ელ.ენერგიის</a:t>
            </a:r>
            <a:r>
              <a:rPr lang="ka-GE" sz="1600" dirty="0"/>
              <a:t> იმპორტის საჭიროების წინაშე დგას. რესურსის დანაკარგი შეიძლება, სულ მცირე, იმპორტის ტოლად - 1 711.9 გვტსთ/წლ - შეფასდეს. </a:t>
            </a:r>
          </a:p>
          <a:p>
            <a:endParaRPr lang="ka-GE" sz="2400" dirty="0"/>
          </a:p>
        </p:txBody>
      </p:sp>
      <p:sp>
        <p:nvSpPr>
          <p:cNvPr id="3" name="Title 2">
            <a:extLst>
              <a:ext uri="{FF2B5EF4-FFF2-40B4-BE49-F238E27FC236}">
                <a16:creationId xmlns:a16="http://schemas.microsoft.com/office/drawing/2014/main" id="{EE56AFBA-03B3-4B8B-9AA6-33B94F817894}"/>
              </a:ext>
            </a:extLst>
          </p:cNvPr>
          <p:cNvSpPr>
            <a:spLocks noGrp="1"/>
          </p:cNvSpPr>
          <p:nvPr>
            <p:ph type="ctrTitle"/>
          </p:nvPr>
        </p:nvSpPr>
        <p:spPr>
          <a:xfrm>
            <a:off x="0" y="0"/>
            <a:ext cx="9144000" cy="775243"/>
          </a:xfrm>
        </p:spPr>
        <p:txBody>
          <a:bodyPr lIns="457200" tIns="91440"/>
          <a:lstStyle/>
          <a:p>
            <a:pPr algn="l"/>
            <a:r>
              <a:rPr lang="ka-GE" sz="2800" b="1" dirty="0">
                <a:solidFill>
                  <a:srgbClr val="508927"/>
                </a:solidFill>
                <a:latin typeface="Franklin Gothic Demi Cond" panose="020B0706030402020204" pitchFamily="34" charset="0"/>
              </a:rPr>
              <a:t>ენერგოსექტორი:</a:t>
            </a:r>
            <a:r>
              <a:rPr lang="ka-GE" sz="2800" dirty="0">
                <a:solidFill>
                  <a:srgbClr val="508927"/>
                </a:solidFill>
                <a:latin typeface="Franklin Gothic Demi Cond" panose="020B0706030402020204" pitchFamily="34" charset="0"/>
              </a:rPr>
              <a:t> </a:t>
            </a:r>
            <a:r>
              <a:rPr lang="ka-GE" sz="2800" dirty="0" err="1" smtClean="0">
                <a:solidFill>
                  <a:srgbClr val="508927"/>
                </a:solidFill>
                <a:latin typeface="Franklin Gothic Demi Cond" panose="020B0706030402020204" pitchFamily="34" charset="0"/>
              </a:rPr>
              <a:t>ელ.ენერგიის</a:t>
            </a:r>
            <a:r>
              <a:rPr lang="ka-GE" sz="2800" dirty="0" smtClean="0">
                <a:solidFill>
                  <a:srgbClr val="508927"/>
                </a:solidFill>
                <a:latin typeface="Franklin Gothic Demi Cond" panose="020B0706030402020204" pitchFamily="34" charset="0"/>
              </a:rPr>
              <a:t> </a:t>
            </a:r>
            <a:r>
              <a:rPr lang="ka-GE" sz="2800" dirty="0">
                <a:solidFill>
                  <a:srgbClr val="508927"/>
                </a:solidFill>
                <a:latin typeface="Franklin Gothic Demi Cond" panose="020B0706030402020204" pitchFamily="34" charset="0"/>
              </a:rPr>
              <a:t>წარმოება და გადაცემა</a:t>
            </a:r>
          </a:p>
        </p:txBody>
      </p:sp>
    </p:spTree>
    <p:extLst>
      <p:ext uri="{BB962C8B-B14F-4D97-AF65-F5344CB8AC3E}">
        <p14:creationId xmlns:p14="http://schemas.microsoft.com/office/powerpoint/2010/main" val="3813234217"/>
      </p:ext>
    </p:extLst>
  </p:cSld>
  <p:clrMapOvr>
    <a:masterClrMapping/>
  </p:clrMapOvr>
  <p:transition spd="med">
    <p:spli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200A0B-BB2D-4D28-A877-4F08844367D9}"/>
              </a:ext>
            </a:extLst>
          </p:cNvPr>
          <p:cNvSpPr>
            <a:spLocks noGrp="1"/>
          </p:cNvSpPr>
          <p:nvPr>
            <p:ph idx="1"/>
          </p:nvPr>
        </p:nvSpPr>
        <p:spPr>
          <a:xfrm>
            <a:off x="323528" y="1124744"/>
            <a:ext cx="8496944" cy="5400600"/>
          </a:xfrm>
        </p:spPr>
        <p:txBody>
          <a:bodyPr/>
          <a:lstStyle/>
          <a:p>
            <a:pPr marL="0" indent="0">
              <a:spcBef>
                <a:spcPts val="600"/>
              </a:spcBef>
              <a:buNone/>
            </a:pPr>
            <a:r>
              <a:rPr lang="ka-GE" sz="1500" b="1" dirty="0"/>
              <a:t>პოლიტიკა, კანონმდებლობა და სტრატეგიული გეგმები: </a:t>
            </a:r>
            <a:r>
              <a:rPr lang="ka-GE" sz="1500" dirty="0"/>
              <a:t>მდგომარეობის გამოსასწორებლად შემუშავებული იქნა გარკვეული სტრატეგიული დოკუმენტები და რეგულაციები:</a:t>
            </a:r>
          </a:p>
          <a:p>
            <a:pPr marL="278598" lvl="1" indent="-278598">
              <a:spcBef>
                <a:spcPts val="600"/>
              </a:spcBef>
              <a:spcAft>
                <a:spcPts val="600"/>
              </a:spcAft>
              <a:buSzPct val="80000"/>
              <a:buFont typeface="Franklin Gothic Book" panose="020B0503020102020204" pitchFamily="34" charset="0"/>
              <a:buChar char="►"/>
            </a:pPr>
            <a:r>
              <a:rPr lang="ka-GE" sz="1500" dirty="0"/>
              <a:t>საქართველოს სახელმწიფოს ენერგეტიკული პოლიტიკა (2023 წ.)</a:t>
            </a:r>
          </a:p>
          <a:p>
            <a:pPr marL="278598" lvl="1" indent="-278598">
              <a:spcBef>
                <a:spcPts val="600"/>
              </a:spcBef>
              <a:spcAft>
                <a:spcPts val="600"/>
              </a:spcAft>
              <a:buSzPct val="80000"/>
              <a:buFont typeface="Franklin Gothic Book" panose="020B0503020102020204" pitchFamily="34" charset="0"/>
              <a:buChar char="►"/>
            </a:pPr>
            <a:r>
              <a:rPr lang="ka-GE" sz="1500" dirty="0"/>
              <a:t>საქართველოს ენერგეტიკისა და კლიმატის ეროვნული ინტეგრირებული გეგმა (2023წ.) - მიმართულებები: </a:t>
            </a:r>
          </a:p>
          <a:p>
            <a:pPr lvl="2">
              <a:spcBef>
                <a:spcPts val="600"/>
              </a:spcBef>
              <a:spcAft>
                <a:spcPts val="600"/>
              </a:spcAft>
              <a:buFont typeface="Wingdings" panose="05000000000000000000" pitchFamily="2" charset="2"/>
              <a:buChar char="§"/>
            </a:pPr>
            <a:r>
              <a:rPr lang="ka-GE" sz="1500" dirty="0"/>
              <a:t>ენერგოუსაფრთხოება, განახლებადი ენერგია, დეკარბონიზაცია, ენერგოეფექტიანობა, ენერგოგადამცემი ინფრასტრუქტურა </a:t>
            </a:r>
          </a:p>
          <a:p>
            <a:pPr lvl="2">
              <a:spcBef>
                <a:spcPts val="600"/>
              </a:spcBef>
              <a:spcAft>
                <a:spcPts val="600"/>
              </a:spcAft>
              <a:buFont typeface="Wingdings" panose="05000000000000000000" pitchFamily="2" charset="2"/>
              <a:buChar char="§"/>
            </a:pPr>
            <a:r>
              <a:rPr lang="ka-GE" sz="1500" dirty="0"/>
              <a:t>წინადადება ენერგიის დამგროვებელი ბატარეების გამოყენების შესაძლებლობაზე</a:t>
            </a:r>
          </a:p>
          <a:p>
            <a:pPr marL="278598" lvl="1" indent="-278598">
              <a:spcBef>
                <a:spcPts val="600"/>
              </a:spcBef>
              <a:spcAft>
                <a:spcPts val="600"/>
              </a:spcAft>
              <a:buSzPct val="80000"/>
              <a:buFont typeface="Franklin Gothic Book" panose="020B0503020102020204" pitchFamily="34" charset="0"/>
              <a:buChar char="►"/>
            </a:pPr>
            <a:r>
              <a:rPr lang="ka-GE" sz="1500" dirty="0"/>
              <a:t>განახლებადი წყაროებიდან ენერგიის წარმოებისა და გამოყენების წახალისების შესახებ კანონი (2019წ.) და საქართველოს მთავრობის დადგენილება „განახლებადი წყაროებიდან ენერგიის წარმოებისა და გამოყენების მხარდაჭერის სქემისა და სიმძლავრის აუქციონის წესების“ შესახებ (2022 წ.), რომლებიც შესაბამისობაშია ევროკავშირის 2009/28/EC დირექტივასთან</a:t>
            </a:r>
          </a:p>
          <a:p>
            <a:pPr marL="278598" lvl="1" indent="-278598">
              <a:spcBef>
                <a:spcPts val="600"/>
              </a:spcBef>
              <a:spcAft>
                <a:spcPts val="600"/>
              </a:spcAft>
              <a:buSzPct val="80000"/>
              <a:buFont typeface="Franklin Gothic Book" panose="020B0503020102020204" pitchFamily="34" charset="0"/>
              <a:buChar char="►"/>
            </a:pPr>
            <a:r>
              <a:rPr lang="ka-GE" sz="1500" dirty="0"/>
              <a:t>საქართველოს გადამცემი ქსელის განვითარების ათწლიანი გეგმა (ბოლო განახლება 2023 – 2033 წლებისათვის)</a:t>
            </a:r>
          </a:p>
          <a:p>
            <a:pPr marL="278598" lvl="1" indent="-278598">
              <a:spcBef>
                <a:spcPts val="600"/>
              </a:spcBef>
              <a:spcAft>
                <a:spcPts val="600"/>
              </a:spcAft>
              <a:buSzPct val="80000"/>
              <a:buFont typeface="Franklin Gothic Book" panose="020B0503020102020204" pitchFamily="34" charset="0"/>
              <a:buChar char="►"/>
            </a:pPr>
            <a:r>
              <a:rPr lang="ka-GE" sz="1500" dirty="0"/>
              <a:t>საქართველოს კანონი „ენერგოეფექტურობის შესახებ“ (2020წ.) და 8 კანონქვემდებარე აქტი</a:t>
            </a:r>
          </a:p>
          <a:p>
            <a:pPr marL="278598" lvl="1" indent="-278598">
              <a:spcBef>
                <a:spcPts val="600"/>
              </a:spcBef>
              <a:spcAft>
                <a:spcPts val="600"/>
              </a:spcAft>
              <a:buSzPct val="80000"/>
              <a:buFont typeface="Franklin Gothic Book" panose="020B0503020102020204" pitchFamily="34" charset="0"/>
              <a:buChar char="►"/>
            </a:pPr>
            <a:r>
              <a:rPr lang="ka-GE" sz="1500" dirty="0"/>
              <a:t>საქართველოს კანონი „შენობების ენერგოეფექტურობის შესახებ“ (2020წ.)</a:t>
            </a:r>
          </a:p>
          <a:p>
            <a:pPr lvl="1">
              <a:spcBef>
                <a:spcPts val="600"/>
              </a:spcBef>
              <a:spcAft>
                <a:spcPts val="600"/>
              </a:spcAft>
              <a:buFont typeface="Wingdings" panose="05000000000000000000" pitchFamily="2" charset="2"/>
              <a:buChar char="Ø"/>
            </a:pPr>
            <a:endParaRPr lang="en-US" sz="1500" dirty="0"/>
          </a:p>
          <a:p>
            <a:pPr>
              <a:spcBef>
                <a:spcPts val="600"/>
              </a:spcBef>
              <a:buFont typeface="Wingdings" panose="05000000000000000000" pitchFamily="2" charset="2"/>
              <a:buChar char="§"/>
            </a:pPr>
            <a:endParaRPr lang="en-US" sz="1500" dirty="0"/>
          </a:p>
          <a:p>
            <a:pPr>
              <a:spcBef>
                <a:spcPts val="600"/>
              </a:spcBef>
              <a:buFont typeface="Wingdings" panose="05000000000000000000" pitchFamily="2" charset="2"/>
              <a:buChar char="§"/>
            </a:pPr>
            <a:endParaRPr lang="en-US" sz="1500" dirty="0"/>
          </a:p>
          <a:p>
            <a:pPr>
              <a:spcBef>
                <a:spcPts val="600"/>
              </a:spcBef>
            </a:pPr>
            <a:endParaRPr lang="ka-GE" sz="1500" dirty="0"/>
          </a:p>
        </p:txBody>
      </p:sp>
      <p:sp>
        <p:nvSpPr>
          <p:cNvPr id="5" name="Title 2">
            <a:extLst>
              <a:ext uri="{FF2B5EF4-FFF2-40B4-BE49-F238E27FC236}">
                <a16:creationId xmlns:a16="http://schemas.microsoft.com/office/drawing/2014/main" id="{EE56AFBA-03B3-4B8B-9AA6-33B94F817894}"/>
              </a:ext>
            </a:extLst>
          </p:cNvPr>
          <p:cNvSpPr>
            <a:spLocks noGrp="1"/>
          </p:cNvSpPr>
          <p:nvPr>
            <p:ph type="ctrTitle"/>
          </p:nvPr>
        </p:nvSpPr>
        <p:spPr>
          <a:xfrm>
            <a:off x="0" y="0"/>
            <a:ext cx="9144000" cy="775243"/>
          </a:xfrm>
        </p:spPr>
        <p:txBody>
          <a:bodyPr lIns="457200" tIns="91440"/>
          <a:lstStyle/>
          <a:p>
            <a:pPr algn="l"/>
            <a:r>
              <a:rPr lang="ka-GE" sz="2800" b="1" dirty="0">
                <a:solidFill>
                  <a:srgbClr val="508927"/>
                </a:solidFill>
                <a:latin typeface="Franklin Gothic Demi Cond" panose="020B0706030402020204" pitchFamily="34" charset="0"/>
              </a:rPr>
              <a:t>ენერგოსექტორი:</a:t>
            </a:r>
            <a:r>
              <a:rPr lang="ka-GE" sz="2800" dirty="0">
                <a:solidFill>
                  <a:srgbClr val="508927"/>
                </a:solidFill>
                <a:latin typeface="Franklin Gothic Demi Cond" panose="020B0706030402020204" pitchFamily="34" charset="0"/>
              </a:rPr>
              <a:t> </a:t>
            </a:r>
            <a:r>
              <a:rPr lang="ka-GE" sz="2800" dirty="0" err="1" smtClean="0">
                <a:solidFill>
                  <a:srgbClr val="508927"/>
                </a:solidFill>
                <a:latin typeface="Franklin Gothic Demi Cond" panose="020B0706030402020204" pitchFamily="34" charset="0"/>
              </a:rPr>
              <a:t>ელ.ენერგიის</a:t>
            </a:r>
            <a:r>
              <a:rPr lang="ka-GE" sz="2800" dirty="0" smtClean="0">
                <a:solidFill>
                  <a:srgbClr val="508927"/>
                </a:solidFill>
                <a:latin typeface="Franklin Gothic Demi Cond" panose="020B0706030402020204" pitchFamily="34" charset="0"/>
              </a:rPr>
              <a:t> </a:t>
            </a:r>
            <a:r>
              <a:rPr lang="ka-GE" sz="2800" dirty="0">
                <a:solidFill>
                  <a:srgbClr val="508927"/>
                </a:solidFill>
                <a:latin typeface="Franklin Gothic Demi Cond" panose="020B0706030402020204" pitchFamily="34" charset="0"/>
              </a:rPr>
              <a:t>წარმოება და გადაცემა</a:t>
            </a:r>
          </a:p>
        </p:txBody>
      </p:sp>
    </p:spTree>
    <p:extLst>
      <p:ext uri="{BB962C8B-B14F-4D97-AF65-F5344CB8AC3E}">
        <p14:creationId xmlns:p14="http://schemas.microsoft.com/office/powerpoint/2010/main" val="4130685875"/>
      </p:ext>
    </p:extLst>
  </p:cSld>
  <p:clrMapOvr>
    <a:masterClrMapping/>
  </p:clrMapOvr>
  <p:transition spd="med">
    <p:spli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7E9F24-48F0-403B-BE5E-A7F0C0B7A725}"/>
              </a:ext>
            </a:extLst>
          </p:cNvPr>
          <p:cNvSpPr>
            <a:spLocks noGrp="1"/>
          </p:cNvSpPr>
          <p:nvPr>
            <p:ph idx="1"/>
          </p:nvPr>
        </p:nvSpPr>
        <p:spPr>
          <a:xfrm>
            <a:off x="457200" y="1196752"/>
            <a:ext cx="8229600" cy="5256584"/>
          </a:xfrm>
        </p:spPr>
        <p:txBody>
          <a:bodyPr/>
          <a:lstStyle/>
          <a:p>
            <a:pPr marL="0" indent="0">
              <a:buNone/>
            </a:pPr>
            <a:r>
              <a:rPr lang="ka-GE" sz="2000" b="1" dirty="0">
                <a:solidFill>
                  <a:srgbClr val="404040"/>
                </a:solidFill>
                <a:latin typeface="Franklin Gothic Book" panose="020B0503020102020204" pitchFamily="34" charset="0"/>
              </a:rPr>
              <a:t>პრიორიტეტული ინსტრუმენტები:</a:t>
            </a:r>
          </a:p>
          <a:p>
            <a:pPr marL="278598" lvl="1" indent="-278598">
              <a:spcBef>
                <a:spcPts val="600"/>
              </a:spcBef>
              <a:spcAft>
                <a:spcPts val="1200"/>
              </a:spcAft>
              <a:buSzPct val="80000"/>
              <a:buFont typeface="Franklin Gothic Book" panose="020B0503020102020204" pitchFamily="34" charset="0"/>
              <a:buChar char="►"/>
            </a:pPr>
            <a:r>
              <a:rPr lang="ka-GE" sz="1700" dirty="0" smtClean="0"/>
              <a:t>მარეგულირებელი </a:t>
            </a:r>
            <a:r>
              <a:rPr lang="ka-GE" sz="1700" dirty="0"/>
              <a:t>ჩარჩოს, პროგრამების, ტექნოლოგიური და ბიზნეს საკონსულტაციო ერთეულების ჩამოყალიბება ცირკულარული ეკონომიკის საქმიანობის მხარდაჭერისა და წახალისების მიზნით, კერძოდ: </a:t>
            </a:r>
          </a:p>
          <a:p>
            <a:pPr marL="685800" lvl="2" indent="-400050">
              <a:spcBef>
                <a:spcPts val="600"/>
              </a:spcBef>
              <a:spcAft>
                <a:spcPts val="1200"/>
              </a:spcAft>
            </a:pPr>
            <a:r>
              <a:rPr lang="ka-GE" sz="1700" dirty="0"/>
              <a:t>განახლებადი ენერგიის წყაროების ათვისება</a:t>
            </a:r>
          </a:p>
          <a:p>
            <a:pPr marL="685800" lvl="2" indent="-400050">
              <a:spcBef>
                <a:spcPts val="600"/>
              </a:spcBef>
              <a:spcAft>
                <a:spcPts val="1200"/>
              </a:spcAft>
            </a:pPr>
            <a:r>
              <a:rPr lang="ka-GE" sz="1700" dirty="0"/>
              <a:t>იმპორტი-მოხმარება-შენახვა-ექსპორტი სქემების ოპტიმიზაციაზე გამიზნული სტრატეგიის, სამოქმედო გეგმისა და პროექტების შემუშავება </a:t>
            </a:r>
          </a:p>
          <a:p>
            <a:pPr marL="685800" lvl="2" indent="-400050">
              <a:spcBef>
                <a:spcPts val="600"/>
              </a:spcBef>
              <a:spcAft>
                <a:spcPts val="1200"/>
              </a:spcAft>
            </a:pPr>
            <a:r>
              <a:rPr lang="ka-GE" sz="1700" dirty="0" err="1"/>
              <a:t>ენერგოსაცავების</a:t>
            </a:r>
            <a:r>
              <a:rPr lang="ka-GE" sz="1700" dirty="0"/>
              <a:t> (ბატარეები, ჰიდროაკუმულაციური წყალსაცავები, სხვ.) სტრატეგიის, სამოქმედო გეგმის და პროექტების შემუშავება</a:t>
            </a:r>
          </a:p>
          <a:p>
            <a:pPr marL="685800" lvl="2" indent="-400050">
              <a:spcBef>
                <a:spcPts val="600"/>
              </a:spcBef>
              <a:spcAft>
                <a:spcPts val="1200"/>
              </a:spcAft>
            </a:pPr>
            <a:r>
              <a:rPr lang="ka-GE" sz="1700" dirty="0"/>
              <a:t>ენერგოეფექტიანობა</a:t>
            </a:r>
          </a:p>
          <a:p>
            <a:pPr marL="685800" lvl="2" indent="-400050">
              <a:spcBef>
                <a:spcPts val="600"/>
              </a:spcBef>
              <a:spcAft>
                <a:spcPts val="1200"/>
              </a:spcAft>
            </a:pPr>
            <a:r>
              <a:rPr lang="ka-GE" sz="1700" dirty="0"/>
              <a:t>ნარჩენების გამოყენება ენერგიის წყაროდ (კომერციულ და სამომხმარებლო დონეებზე)</a:t>
            </a:r>
          </a:p>
          <a:p>
            <a:pPr marL="685800" lvl="2" indent="-400050">
              <a:spcBef>
                <a:spcPts val="600"/>
              </a:spcBef>
              <a:spcAft>
                <a:spcPts val="1200"/>
              </a:spcAft>
            </a:pPr>
            <a:r>
              <a:rPr lang="ka-GE" sz="1700" dirty="0"/>
              <a:t>ჰესების წყალსაცავებიდან ნატანის ამოღება და ამ ნარჩენის სამშენებლო მასალად და სასუქად გამოყენება </a:t>
            </a:r>
          </a:p>
          <a:p>
            <a:endParaRPr lang="ka-GE" sz="2400" dirty="0"/>
          </a:p>
        </p:txBody>
      </p:sp>
      <p:sp>
        <p:nvSpPr>
          <p:cNvPr id="5" name="Title 2">
            <a:extLst>
              <a:ext uri="{FF2B5EF4-FFF2-40B4-BE49-F238E27FC236}">
                <a16:creationId xmlns:a16="http://schemas.microsoft.com/office/drawing/2014/main" id="{EE56AFBA-03B3-4B8B-9AA6-33B94F817894}"/>
              </a:ext>
            </a:extLst>
          </p:cNvPr>
          <p:cNvSpPr txBox="1">
            <a:spLocks/>
          </p:cNvSpPr>
          <p:nvPr/>
        </p:nvSpPr>
        <p:spPr>
          <a:xfrm>
            <a:off x="0" y="0"/>
            <a:ext cx="9144000" cy="775243"/>
          </a:xfrm>
          <a:prstGeom prst="rect">
            <a:avLst/>
          </a:prstGeom>
        </p:spPr>
        <p:txBody>
          <a:bodyPr lIns="457200" tIns="91440"/>
          <a:lstStyle>
            <a:lvl1pPr algn="ctr" rtl="0" fontAlgn="base">
              <a:spcBef>
                <a:spcPct val="0"/>
              </a:spcBef>
              <a:spcAft>
                <a:spcPct val="0"/>
              </a:spcAft>
              <a:defRPr lang="en-US" sz="3600" b="1" kern="1200" dirty="0">
                <a:solidFill>
                  <a:schemeClr val="tx1"/>
                </a:solidFill>
                <a:latin typeface="Franklin Gothic Demi Cond" panose="020B0706030402020204" pitchFamily="34" charset="0"/>
                <a:ea typeface="+mj-ea"/>
                <a:cs typeface="+mj-cs"/>
              </a:defRPr>
            </a:lvl1pPr>
            <a:lvl2pPr algn="ctr" rtl="0" fontAlgn="base">
              <a:spcBef>
                <a:spcPct val="0"/>
              </a:spcBef>
              <a:spcAft>
                <a:spcPct val="0"/>
              </a:spcAft>
              <a:defRPr sz="3575">
                <a:solidFill>
                  <a:schemeClr val="tx1"/>
                </a:solidFill>
                <a:latin typeface="Calibri" pitchFamily="34" charset="0"/>
              </a:defRPr>
            </a:lvl2pPr>
            <a:lvl3pPr algn="ctr" rtl="0" fontAlgn="base">
              <a:spcBef>
                <a:spcPct val="0"/>
              </a:spcBef>
              <a:spcAft>
                <a:spcPct val="0"/>
              </a:spcAft>
              <a:defRPr sz="3575">
                <a:solidFill>
                  <a:schemeClr val="tx1"/>
                </a:solidFill>
                <a:latin typeface="Calibri" pitchFamily="34" charset="0"/>
              </a:defRPr>
            </a:lvl3pPr>
            <a:lvl4pPr algn="ctr" rtl="0" fontAlgn="base">
              <a:spcBef>
                <a:spcPct val="0"/>
              </a:spcBef>
              <a:spcAft>
                <a:spcPct val="0"/>
              </a:spcAft>
              <a:defRPr sz="3575">
                <a:solidFill>
                  <a:schemeClr val="tx1"/>
                </a:solidFill>
                <a:latin typeface="Calibri" pitchFamily="34" charset="0"/>
              </a:defRPr>
            </a:lvl4pPr>
            <a:lvl5pPr algn="ctr" rtl="0" fontAlgn="base">
              <a:spcBef>
                <a:spcPct val="0"/>
              </a:spcBef>
              <a:spcAft>
                <a:spcPct val="0"/>
              </a:spcAft>
              <a:defRPr sz="3575">
                <a:solidFill>
                  <a:schemeClr val="tx1"/>
                </a:solidFill>
                <a:latin typeface="Calibri" pitchFamily="34" charset="0"/>
              </a:defRPr>
            </a:lvl5pPr>
            <a:lvl6pPr marL="371464" algn="ctr" rtl="0" eaLnBrk="1" fontAlgn="base" hangingPunct="1">
              <a:spcBef>
                <a:spcPct val="0"/>
              </a:spcBef>
              <a:spcAft>
                <a:spcPct val="0"/>
              </a:spcAft>
              <a:defRPr sz="3575">
                <a:solidFill>
                  <a:schemeClr val="tx1"/>
                </a:solidFill>
                <a:latin typeface="Calibri" pitchFamily="34" charset="0"/>
              </a:defRPr>
            </a:lvl6pPr>
            <a:lvl7pPr marL="742928" algn="ctr" rtl="0" eaLnBrk="1" fontAlgn="base" hangingPunct="1">
              <a:spcBef>
                <a:spcPct val="0"/>
              </a:spcBef>
              <a:spcAft>
                <a:spcPct val="0"/>
              </a:spcAft>
              <a:defRPr sz="3575">
                <a:solidFill>
                  <a:schemeClr val="tx1"/>
                </a:solidFill>
                <a:latin typeface="Calibri" pitchFamily="34" charset="0"/>
              </a:defRPr>
            </a:lvl7pPr>
            <a:lvl8pPr marL="1114391" algn="ctr" rtl="0" eaLnBrk="1" fontAlgn="base" hangingPunct="1">
              <a:spcBef>
                <a:spcPct val="0"/>
              </a:spcBef>
              <a:spcAft>
                <a:spcPct val="0"/>
              </a:spcAft>
              <a:defRPr sz="3575">
                <a:solidFill>
                  <a:schemeClr val="tx1"/>
                </a:solidFill>
                <a:latin typeface="Calibri" pitchFamily="34" charset="0"/>
              </a:defRPr>
            </a:lvl8pPr>
            <a:lvl9pPr marL="1485854" algn="ctr" rtl="0" eaLnBrk="1" fontAlgn="base" hangingPunct="1">
              <a:spcBef>
                <a:spcPct val="0"/>
              </a:spcBef>
              <a:spcAft>
                <a:spcPct val="0"/>
              </a:spcAft>
              <a:defRPr sz="3575">
                <a:solidFill>
                  <a:schemeClr val="tx1"/>
                </a:solidFill>
                <a:latin typeface="Calibri" pitchFamily="34" charset="0"/>
              </a:defRPr>
            </a:lvl9pPr>
          </a:lstStyle>
          <a:p>
            <a:pPr algn="l"/>
            <a:r>
              <a:rPr lang="ka-GE" sz="2800" b="1" dirty="0">
                <a:solidFill>
                  <a:srgbClr val="508927"/>
                </a:solidFill>
              </a:rPr>
              <a:t>ენერგოსექტორი:</a:t>
            </a:r>
            <a:r>
              <a:rPr lang="ka-GE" sz="2800" dirty="0">
                <a:solidFill>
                  <a:srgbClr val="508927"/>
                </a:solidFill>
              </a:rPr>
              <a:t> </a:t>
            </a:r>
            <a:r>
              <a:rPr lang="ka-GE" sz="2800" dirty="0" err="1" smtClean="0">
                <a:solidFill>
                  <a:srgbClr val="508927"/>
                </a:solidFill>
              </a:rPr>
              <a:t>ელ.ენერგიის</a:t>
            </a:r>
            <a:r>
              <a:rPr lang="ka-GE" sz="2800" dirty="0" smtClean="0">
                <a:solidFill>
                  <a:srgbClr val="508927"/>
                </a:solidFill>
              </a:rPr>
              <a:t> </a:t>
            </a:r>
            <a:r>
              <a:rPr lang="ka-GE" sz="2800" dirty="0">
                <a:solidFill>
                  <a:srgbClr val="508927"/>
                </a:solidFill>
              </a:rPr>
              <a:t>წარმოება და გადაცემა</a:t>
            </a:r>
          </a:p>
        </p:txBody>
      </p:sp>
    </p:spTree>
    <p:extLst>
      <p:ext uri="{BB962C8B-B14F-4D97-AF65-F5344CB8AC3E}">
        <p14:creationId xmlns:p14="http://schemas.microsoft.com/office/powerpoint/2010/main" val="3488743486"/>
      </p:ext>
    </p:extLst>
  </p:cSld>
  <p:clrMapOvr>
    <a:masterClrMapping/>
  </p:clrMapOvr>
  <p:transition spd="med">
    <p:spli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55464E-8D4C-46FD-BBEE-BE1E8E28209E}"/>
              </a:ext>
            </a:extLst>
          </p:cNvPr>
          <p:cNvSpPr>
            <a:spLocks noGrp="1"/>
          </p:cNvSpPr>
          <p:nvPr>
            <p:ph idx="1"/>
          </p:nvPr>
        </p:nvSpPr>
        <p:spPr>
          <a:xfrm>
            <a:off x="323528" y="1124744"/>
            <a:ext cx="8229600" cy="5174037"/>
          </a:xfrm>
        </p:spPr>
        <p:txBody>
          <a:bodyPr/>
          <a:lstStyle/>
          <a:p>
            <a:pPr marL="0" indent="0">
              <a:spcBef>
                <a:spcPts val="600"/>
              </a:spcBef>
              <a:buNone/>
            </a:pPr>
            <a:r>
              <a:rPr lang="ka-GE" sz="1800" b="1" dirty="0">
                <a:solidFill>
                  <a:srgbClr val="404040"/>
                </a:solidFill>
              </a:rPr>
              <a:t>გზამკვლევზე შემდგომი სამუშაო:</a:t>
            </a:r>
          </a:p>
          <a:p>
            <a:pPr lvl="1">
              <a:spcBef>
                <a:spcPts val="600"/>
              </a:spcBef>
              <a:spcAft>
                <a:spcPts val="600"/>
              </a:spcAft>
              <a:buFont typeface="Wingdings" panose="05000000000000000000" pitchFamily="2" charset="2"/>
              <a:buChar char="§"/>
            </a:pPr>
            <a:r>
              <a:rPr lang="ka-GE" sz="1800" dirty="0"/>
              <a:t>მოკლევადიანი ამოცანების და ამ ამოცანების შესაფერისი ინსტრუმენტების განსაზღვრა </a:t>
            </a:r>
          </a:p>
          <a:p>
            <a:pPr lvl="1">
              <a:spcBef>
                <a:spcPts val="600"/>
              </a:spcBef>
              <a:spcAft>
                <a:spcPts val="600"/>
              </a:spcAft>
              <a:buFont typeface="Wingdings" panose="05000000000000000000" pitchFamily="2" charset="2"/>
              <a:buChar char="§"/>
            </a:pPr>
            <a:r>
              <a:rPr lang="ka-GE" sz="1800" dirty="0"/>
              <a:t>საშუალოვადიანი ამოცანების და ამ ამოცანების შესაფერისი ინსტრუმენტების განსაზღვრა </a:t>
            </a:r>
          </a:p>
          <a:p>
            <a:pPr lvl="1">
              <a:spcBef>
                <a:spcPts val="600"/>
              </a:spcBef>
              <a:spcAft>
                <a:spcPts val="600"/>
              </a:spcAft>
              <a:buFont typeface="Wingdings" panose="05000000000000000000" pitchFamily="2" charset="2"/>
              <a:buChar char="§"/>
            </a:pPr>
            <a:r>
              <a:rPr lang="ka-GE" sz="1800" dirty="0"/>
              <a:t>გრძელვადიანი ამოცანების და ამ ამოცანების შესაფერისი ინსტრუმენტების განსაზღვრა</a:t>
            </a:r>
          </a:p>
          <a:p>
            <a:pPr marL="0" indent="0">
              <a:spcBef>
                <a:spcPts val="2400"/>
              </a:spcBef>
              <a:buNone/>
            </a:pPr>
            <a:r>
              <a:rPr lang="ka-GE" sz="1800" b="1" dirty="0">
                <a:solidFill>
                  <a:srgbClr val="404040"/>
                </a:solidFill>
              </a:rPr>
              <a:t>დაინტერესებულ მხარეებთან კონსულტაციები: </a:t>
            </a:r>
          </a:p>
          <a:p>
            <a:pPr lvl="1">
              <a:spcBef>
                <a:spcPts val="600"/>
              </a:spcBef>
              <a:spcAft>
                <a:spcPts val="600"/>
              </a:spcAft>
              <a:buFont typeface="Wingdings" panose="05000000000000000000" pitchFamily="2" charset="2"/>
              <a:buChar char="§"/>
            </a:pPr>
            <a:r>
              <a:rPr lang="ka-GE" sz="1800" dirty="0"/>
              <a:t>ცირკულარული ეკონომიკის სამთავრობო კომისია</a:t>
            </a:r>
          </a:p>
          <a:p>
            <a:pPr lvl="1">
              <a:spcBef>
                <a:spcPts val="600"/>
              </a:spcBef>
              <a:spcAft>
                <a:spcPts val="600"/>
              </a:spcAft>
              <a:buFont typeface="Wingdings" panose="05000000000000000000" pitchFamily="2" charset="2"/>
              <a:buChar char="§"/>
            </a:pPr>
            <a:r>
              <a:rPr lang="ka-GE" sz="1800" dirty="0"/>
              <a:t>ეკონომიკისა და მდგრადი განვითარების სამინისტრო</a:t>
            </a:r>
          </a:p>
          <a:p>
            <a:pPr lvl="1">
              <a:spcBef>
                <a:spcPts val="600"/>
              </a:spcBef>
              <a:spcAft>
                <a:spcPts val="600"/>
              </a:spcAft>
              <a:buFont typeface="Wingdings" panose="05000000000000000000" pitchFamily="2" charset="2"/>
              <a:buChar char="§"/>
            </a:pPr>
            <a:r>
              <a:rPr lang="ka-GE" sz="1800" dirty="0"/>
              <a:t>სსე</a:t>
            </a:r>
          </a:p>
          <a:p>
            <a:pPr lvl="1">
              <a:spcBef>
                <a:spcPts val="600"/>
              </a:spcBef>
              <a:spcAft>
                <a:spcPts val="600"/>
              </a:spcAft>
              <a:buFont typeface="Wingdings" panose="05000000000000000000" pitchFamily="2" charset="2"/>
              <a:buChar char="§"/>
            </a:pPr>
            <a:r>
              <a:rPr lang="ka-GE" sz="1800" dirty="0"/>
              <a:t>გარემოს დაცვისა და სოფლის მეურნეობის სამინისტრო</a:t>
            </a:r>
          </a:p>
          <a:p>
            <a:pPr lvl="1">
              <a:spcBef>
                <a:spcPts val="600"/>
              </a:spcBef>
              <a:spcAft>
                <a:spcPts val="600"/>
              </a:spcAft>
              <a:buFont typeface="Wingdings" panose="05000000000000000000" pitchFamily="2" charset="2"/>
              <a:buChar char="§"/>
            </a:pPr>
            <a:r>
              <a:rPr lang="ka-GE" sz="1800" dirty="0"/>
              <a:t>ენერგიის წარმოებაში და ქსელის ოპერირებაში ჩართული ბიზნესები </a:t>
            </a:r>
          </a:p>
          <a:p>
            <a:pPr>
              <a:spcBef>
                <a:spcPts val="600"/>
              </a:spcBef>
            </a:pPr>
            <a:endParaRPr lang="ka-GE" sz="2400" dirty="0"/>
          </a:p>
        </p:txBody>
      </p:sp>
      <p:sp>
        <p:nvSpPr>
          <p:cNvPr id="3" name="Title 2">
            <a:extLst>
              <a:ext uri="{FF2B5EF4-FFF2-40B4-BE49-F238E27FC236}">
                <a16:creationId xmlns:a16="http://schemas.microsoft.com/office/drawing/2014/main" id="{77D0D332-6D8B-4A6C-B66B-3B85717ABD42}"/>
              </a:ext>
            </a:extLst>
          </p:cNvPr>
          <p:cNvSpPr>
            <a:spLocks noGrp="1"/>
          </p:cNvSpPr>
          <p:nvPr>
            <p:ph type="ctrTitle"/>
          </p:nvPr>
        </p:nvSpPr>
        <p:spPr>
          <a:xfrm>
            <a:off x="0" y="0"/>
            <a:ext cx="9144000" cy="775243"/>
          </a:xfrm>
        </p:spPr>
        <p:txBody>
          <a:bodyPr lIns="457200" tIns="91440"/>
          <a:lstStyle/>
          <a:p>
            <a:pPr algn="l"/>
            <a:r>
              <a:rPr lang="ka-GE" sz="2800" b="1" dirty="0">
                <a:solidFill>
                  <a:srgbClr val="508927"/>
                </a:solidFill>
                <a:latin typeface="Franklin Gothic Demi Cond" panose="020B0706030402020204" pitchFamily="34" charset="0"/>
              </a:rPr>
              <a:t>ენერგოსექტორი:</a:t>
            </a:r>
            <a:r>
              <a:rPr lang="ka-GE" sz="2800" dirty="0">
                <a:solidFill>
                  <a:srgbClr val="508927"/>
                </a:solidFill>
                <a:latin typeface="Franklin Gothic Demi Cond" panose="020B0706030402020204" pitchFamily="34" charset="0"/>
              </a:rPr>
              <a:t> </a:t>
            </a:r>
            <a:r>
              <a:rPr lang="ka-GE" sz="2800" dirty="0" err="1" smtClean="0">
                <a:solidFill>
                  <a:srgbClr val="508927"/>
                </a:solidFill>
                <a:latin typeface="Franklin Gothic Demi Cond" panose="020B0706030402020204" pitchFamily="34" charset="0"/>
              </a:rPr>
              <a:t>ელ.ენერგიის</a:t>
            </a:r>
            <a:r>
              <a:rPr lang="ka-GE" sz="2800" dirty="0" smtClean="0">
                <a:solidFill>
                  <a:srgbClr val="508927"/>
                </a:solidFill>
                <a:latin typeface="Franklin Gothic Demi Cond" panose="020B0706030402020204" pitchFamily="34" charset="0"/>
              </a:rPr>
              <a:t> </a:t>
            </a:r>
            <a:r>
              <a:rPr lang="ka-GE" sz="2800" dirty="0">
                <a:solidFill>
                  <a:srgbClr val="508927"/>
                </a:solidFill>
                <a:latin typeface="Franklin Gothic Demi Cond" panose="020B0706030402020204" pitchFamily="34" charset="0"/>
              </a:rPr>
              <a:t>წარმოება და გადაცემა</a:t>
            </a:r>
          </a:p>
        </p:txBody>
      </p:sp>
      <p:pic>
        <p:nvPicPr>
          <p:cNvPr id="15362" name="Picture 2" descr="Green Energy Drawing | Free download on ClipArtMa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3152" y="3140968"/>
            <a:ext cx="2060848"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395251"/>
      </p:ext>
    </p:extLst>
  </p:cSld>
  <p:clrMapOvr>
    <a:masterClrMapping/>
  </p:clrMapOvr>
  <p:transition spd="med">
    <p:spli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21C20003-09F7-4D4A-B2DF-D07983D1656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940152" y="1217602"/>
            <a:ext cx="3203848" cy="2135898"/>
          </a:xfrm>
        </p:spPr>
      </p:pic>
      <p:sp>
        <p:nvSpPr>
          <p:cNvPr id="3" name="Title 2">
            <a:extLst>
              <a:ext uri="{FF2B5EF4-FFF2-40B4-BE49-F238E27FC236}">
                <a16:creationId xmlns:a16="http://schemas.microsoft.com/office/drawing/2014/main" id="{1582431A-4B63-482D-9A4F-A9CE367F32AB}"/>
              </a:ext>
            </a:extLst>
          </p:cNvPr>
          <p:cNvSpPr>
            <a:spLocks noGrp="1"/>
          </p:cNvSpPr>
          <p:nvPr>
            <p:ph type="ctrTitle"/>
          </p:nvPr>
        </p:nvSpPr>
        <p:spPr>
          <a:xfrm>
            <a:off x="0" y="0"/>
            <a:ext cx="9144000" cy="836712"/>
          </a:xfrm>
        </p:spPr>
        <p:txBody>
          <a:bodyPr lIns="457200" tIns="91440"/>
          <a:lstStyle/>
          <a:p>
            <a:pPr algn="l"/>
            <a:r>
              <a:rPr lang="ka-GE" sz="2800" b="1" dirty="0">
                <a:solidFill>
                  <a:srgbClr val="508927"/>
                </a:solidFill>
                <a:latin typeface="Franklin Gothic Demi Cond" panose="020B0706030402020204" pitchFamily="34" charset="0"/>
              </a:rPr>
              <a:t>ენერგოსექტორი:</a:t>
            </a:r>
            <a:r>
              <a:rPr lang="ka-GE" sz="2800" dirty="0">
                <a:solidFill>
                  <a:srgbClr val="508927"/>
                </a:solidFill>
                <a:latin typeface="Franklin Gothic Demi Cond" panose="020B0706030402020204" pitchFamily="34" charset="0"/>
              </a:rPr>
              <a:t> ნავთობისა და ბუნებრივი აირის მოპოვება და გადაზიდვა</a:t>
            </a:r>
          </a:p>
        </p:txBody>
      </p:sp>
      <p:sp>
        <p:nvSpPr>
          <p:cNvPr id="8" name="Content Placeholder 1">
            <a:extLst>
              <a:ext uri="{FF2B5EF4-FFF2-40B4-BE49-F238E27FC236}">
                <a16:creationId xmlns:a16="http://schemas.microsoft.com/office/drawing/2014/main" id="{92669EF5-6009-4771-BB8D-50919CB835C5}"/>
              </a:ext>
            </a:extLst>
          </p:cNvPr>
          <p:cNvSpPr txBox="1">
            <a:spLocks/>
          </p:cNvSpPr>
          <p:nvPr/>
        </p:nvSpPr>
        <p:spPr>
          <a:xfrm>
            <a:off x="395536" y="1124744"/>
            <a:ext cx="4680520" cy="2880321"/>
          </a:xfrm>
          <a:prstGeom prst="rect">
            <a:avLst/>
          </a:prstGeom>
        </p:spPr>
        <p:txBody>
          <a:bodyPr/>
          <a:lstStyle>
            <a:lvl1pPr marL="278598" indent="-278598" algn="l" rtl="0" fontAlgn="base">
              <a:spcBef>
                <a:spcPts val="1200"/>
              </a:spcBef>
              <a:spcAft>
                <a:spcPts val="600"/>
              </a:spcAft>
              <a:buFont typeface="Arial" charset="0"/>
              <a:buChar char="•"/>
              <a:defRPr sz="2600" kern="1200">
                <a:solidFill>
                  <a:schemeClr val="tx1"/>
                </a:solidFill>
                <a:latin typeface="Franklin Gothic Demi" panose="020B0703020102020204" pitchFamily="34" charset="0"/>
                <a:ea typeface="+mn-ea"/>
                <a:cs typeface="+mn-cs"/>
              </a:defRPr>
            </a:lvl1pPr>
            <a:lvl2pPr marL="603629" indent="-232165" algn="l" rtl="0" fontAlgn="base">
              <a:spcBef>
                <a:spcPct val="20000"/>
              </a:spcBef>
              <a:spcAft>
                <a:spcPct val="0"/>
              </a:spcAft>
              <a:buFont typeface="Arial" charset="0"/>
              <a:buChar char="–"/>
              <a:defRPr sz="2275" kern="1200">
                <a:solidFill>
                  <a:schemeClr val="tx1"/>
                </a:solidFill>
                <a:latin typeface="Franklin Gothic Book" panose="020B0503020102020204" pitchFamily="34" charset="0"/>
                <a:ea typeface="+mn-ea"/>
                <a:cs typeface="+mn-cs"/>
              </a:defRPr>
            </a:lvl2pPr>
            <a:lvl3pPr marL="928659" indent="-185732" algn="l" rtl="0" fontAlgn="base">
              <a:spcBef>
                <a:spcPct val="20000"/>
              </a:spcBef>
              <a:spcAft>
                <a:spcPct val="0"/>
              </a:spcAft>
              <a:buFont typeface="Arial" charset="0"/>
              <a:buChar char="•"/>
              <a:defRPr sz="1950" kern="1200">
                <a:solidFill>
                  <a:schemeClr val="tx1"/>
                </a:solidFill>
                <a:latin typeface="Franklin Gothic Book" panose="020B0503020102020204" pitchFamily="34" charset="0"/>
                <a:ea typeface="+mn-ea"/>
                <a:cs typeface="+mn-cs"/>
              </a:defRPr>
            </a:lvl3pPr>
            <a:lvl4pPr marL="1300123"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4pPr>
            <a:lvl5pPr marL="1671586"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5pPr>
            <a:lvl6pPr marL="204305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13"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77"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4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pPr marL="0" indent="0">
              <a:buNone/>
            </a:pPr>
            <a:endParaRPr lang="ka-GE" dirty="0"/>
          </a:p>
        </p:txBody>
      </p:sp>
      <p:sp>
        <p:nvSpPr>
          <p:cNvPr id="9" name="Content Placeholder 1">
            <a:extLst>
              <a:ext uri="{FF2B5EF4-FFF2-40B4-BE49-F238E27FC236}">
                <a16:creationId xmlns:a16="http://schemas.microsoft.com/office/drawing/2014/main" id="{FC257DD2-0441-4CEF-B2D8-6B49B658B18B}"/>
              </a:ext>
            </a:extLst>
          </p:cNvPr>
          <p:cNvSpPr txBox="1">
            <a:spLocks/>
          </p:cNvSpPr>
          <p:nvPr/>
        </p:nvSpPr>
        <p:spPr>
          <a:xfrm>
            <a:off x="547936" y="4869160"/>
            <a:ext cx="7912496" cy="1554164"/>
          </a:xfrm>
          <a:prstGeom prst="rect">
            <a:avLst/>
          </a:prstGeom>
        </p:spPr>
        <p:txBody>
          <a:bodyPr/>
          <a:lstStyle>
            <a:lvl1pPr marL="278598" indent="-278598" algn="l" rtl="0" fontAlgn="base">
              <a:spcBef>
                <a:spcPts val="1200"/>
              </a:spcBef>
              <a:spcAft>
                <a:spcPts val="600"/>
              </a:spcAft>
              <a:buFont typeface="Arial" charset="0"/>
              <a:buChar char="•"/>
              <a:defRPr sz="2600" kern="1200">
                <a:solidFill>
                  <a:schemeClr val="tx1"/>
                </a:solidFill>
                <a:latin typeface="Franklin Gothic Demi" panose="020B0703020102020204" pitchFamily="34" charset="0"/>
                <a:ea typeface="+mn-ea"/>
                <a:cs typeface="+mn-cs"/>
              </a:defRPr>
            </a:lvl1pPr>
            <a:lvl2pPr marL="603629" indent="-232165" algn="l" rtl="0" fontAlgn="base">
              <a:spcBef>
                <a:spcPct val="20000"/>
              </a:spcBef>
              <a:spcAft>
                <a:spcPct val="0"/>
              </a:spcAft>
              <a:buFont typeface="Arial" charset="0"/>
              <a:buChar char="–"/>
              <a:defRPr sz="2275" kern="1200">
                <a:solidFill>
                  <a:schemeClr val="tx1"/>
                </a:solidFill>
                <a:latin typeface="Franklin Gothic Book" panose="020B0503020102020204" pitchFamily="34" charset="0"/>
                <a:ea typeface="+mn-ea"/>
                <a:cs typeface="+mn-cs"/>
              </a:defRPr>
            </a:lvl2pPr>
            <a:lvl3pPr marL="928659" indent="-185732" algn="l" rtl="0" fontAlgn="base">
              <a:spcBef>
                <a:spcPct val="20000"/>
              </a:spcBef>
              <a:spcAft>
                <a:spcPct val="0"/>
              </a:spcAft>
              <a:buFont typeface="Arial" charset="0"/>
              <a:buChar char="•"/>
              <a:defRPr sz="1950" kern="1200">
                <a:solidFill>
                  <a:schemeClr val="tx1"/>
                </a:solidFill>
                <a:latin typeface="Franklin Gothic Book" panose="020B0503020102020204" pitchFamily="34" charset="0"/>
                <a:ea typeface="+mn-ea"/>
                <a:cs typeface="+mn-cs"/>
              </a:defRPr>
            </a:lvl3pPr>
            <a:lvl4pPr marL="1300123"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4pPr>
            <a:lvl5pPr marL="1671586"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5pPr>
            <a:lvl6pPr marL="204305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13"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77"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4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endParaRPr lang="ka-GE" dirty="0"/>
          </a:p>
        </p:txBody>
      </p:sp>
      <p:graphicFrame>
        <p:nvGraphicFramePr>
          <p:cNvPr id="13" name="Table 12">
            <a:extLst>
              <a:ext uri="{FF2B5EF4-FFF2-40B4-BE49-F238E27FC236}">
                <a16:creationId xmlns:a16="http://schemas.microsoft.com/office/drawing/2014/main" id="{EDDA5ABB-F8C6-465D-AB82-4746747FD20D}"/>
              </a:ext>
            </a:extLst>
          </p:cNvPr>
          <p:cNvGraphicFramePr>
            <a:graphicFrameLocks noGrp="1"/>
          </p:cNvGraphicFramePr>
          <p:nvPr>
            <p:extLst>
              <p:ext uri="{D42A27DB-BD31-4B8C-83A1-F6EECF244321}">
                <p14:modId xmlns:p14="http://schemas.microsoft.com/office/powerpoint/2010/main" val="2606719493"/>
              </p:ext>
            </p:extLst>
          </p:nvPr>
        </p:nvGraphicFramePr>
        <p:xfrm>
          <a:off x="359532" y="1872083"/>
          <a:ext cx="5400599" cy="1298956"/>
        </p:xfrm>
        <a:graphic>
          <a:graphicData uri="http://schemas.openxmlformats.org/drawingml/2006/table">
            <a:tbl>
              <a:tblPr firstRow="1" firstCol="1" bandRow="1">
                <a:tableStyleId>{5C22544A-7EE6-4342-B048-85BDC9FD1C3A}</a:tableStyleId>
              </a:tblPr>
              <a:tblGrid>
                <a:gridCol w="1827896">
                  <a:extLst>
                    <a:ext uri="{9D8B030D-6E8A-4147-A177-3AD203B41FA5}">
                      <a16:colId xmlns:a16="http://schemas.microsoft.com/office/drawing/2014/main" val="983896659"/>
                    </a:ext>
                  </a:extLst>
                </a:gridCol>
                <a:gridCol w="1775474">
                  <a:extLst>
                    <a:ext uri="{9D8B030D-6E8A-4147-A177-3AD203B41FA5}">
                      <a16:colId xmlns:a16="http://schemas.microsoft.com/office/drawing/2014/main" val="418050317"/>
                    </a:ext>
                  </a:extLst>
                </a:gridCol>
                <a:gridCol w="1797229">
                  <a:extLst>
                    <a:ext uri="{9D8B030D-6E8A-4147-A177-3AD203B41FA5}">
                      <a16:colId xmlns:a16="http://schemas.microsoft.com/office/drawing/2014/main" val="171429336"/>
                    </a:ext>
                  </a:extLst>
                </a:gridCol>
              </a:tblGrid>
              <a:tr h="0">
                <a:tc>
                  <a:txBody>
                    <a:bodyPr/>
                    <a:lstStyle/>
                    <a:p>
                      <a:pPr marL="0" marR="0" lvl="0" indent="0" algn="l" defTabSz="742928" rtl="0" eaLnBrk="1" fontAlgn="auto" latinLnBrk="0" hangingPunct="1">
                        <a:lnSpc>
                          <a:spcPct val="105000"/>
                        </a:lnSpc>
                        <a:spcBef>
                          <a:spcPts val="200"/>
                        </a:spcBef>
                        <a:spcAft>
                          <a:spcPts val="200"/>
                        </a:spcAft>
                        <a:buClrTx/>
                        <a:buSzTx/>
                        <a:buFontTx/>
                        <a:buNone/>
                        <a:tabLst/>
                        <a:defRPr/>
                      </a:pPr>
                      <a:r>
                        <a:rPr lang="ka-GE" sz="1600" dirty="0">
                          <a:latin typeface="Franklin Gothic Book" panose="020B0503020102020204" pitchFamily="34" charset="0"/>
                        </a:rPr>
                        <a:t>შემოსული მ</a:t>
                      </a:r>
                      <a:r>
                        <a:rPr lang="ka-GE" sz="1600" baseline="30000" dirty="0">
                          <a:latin typeface="Franklin Gothic Book" panose="020B0503020102020204" pitchFamily="34" charset="0"/>
                        </a:rPr>
                        <a:t>3</a:t>
                      </a:r>
                    </a:p>
                    <a:p>
                      <a:pPr algn="l" rtl="0">
                        <a:lnSpc>
                          <a:spcPct val="105000"/>
                        </a:lnSpc>
                        <a:spcBef>
                          <a:spcPts val="200"/>
                        </a:spcBef>
                        <a:spcAft>
                          <a:spcPts val="200"/>
                        </a:spcAft>
                      </a:pPr>
                      <a:endParaRPr lang="ka-GE"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5000"/>
                        </a:lnSpc>
                        <a:spcBef>
                          <a:spcPts val="200"/>
                        </a:spcBef>
                        <a:spcAft>
                          <a:spcPts val="200"/>
                        </a:spcAft>
                      </a:pPr>
                      <a:r>
                        <a:rPr lang="ka-GE" sz="1600">
                          <a:latin typeface="Franklin Gothic Book" panose="020B0503020102020204" pitchFamily="34" charset="0"/>
                        </a:rPr>
                        <a:t>შიდა მოხმარება</a:t>
                      </a:r>
                    </a:p>
                  </a:txBody>
                  <a:tcPr marL="68580" marR="68580" marT="0" marB="0"/>
                </a:tc>
                <a:tc>
                  <a:txBody>
                    <a:bodyPr/>
                    <a:lstStyle/>
                    <a:p>
                      <a:pPr algn="l">
                        <a:lnSpc>
                          <a:spcPct val="105000"/>
                        </a:lnSpc>
                        <a:spcBef>
                          <a:spcPts val="200"/>
                        </a:spcBef>
                        <a:spcAft>
                          <a:spcPts val="200"/>
                        </a:spcAft>
                      </a:pPr>
                      <a:r>
                        <a:rPr lang="ka-GE" sz="1600">
                          <a:latin typeface="Franklin Gothic Book" panose="020B0503020102020204" pitchFamily="34" charset="0"/>
                        </a:rPr>
                        <a:t>გასული მ</a:t>
                      </a:r>
                      <a:r>
                        <a:rPr lang="ka-GE" sz="1600" baseline="30000">
                          <a:latin typeface="Franklin Gothic Book" panose="020B0503020102020204" pitchFamily="34" charset="0"/>
                        </a:rPr>
                        <a:t>3</a:t>
                      </a:r>
                    </a:p>
                  </a:txBody>
                  <a:tcPr marL="68580" marR="68580" marT="0" marB="0"/>
                </a:tc>
                <a:extLst>
                  <a:ext uri="{0D108BD9-81ED-4DB2-BD59-A6C34878D82A}">
                    <a16:rowId xmlns:a16="http://schemas.microsoft.com/office/drawing/2014/main" val="316522439"/>
                  </a:ext>
                </a:extLst>
              </a:tr>
              <a:tr h="0">
                <a:tc>
                  <a:txBody>
                    <a:bodyPr/>
                    <a:lstStyle/>
                    <a:p>
                      <a:pPr algn="l">
                        <a:lnSpc>
                          <a:spcPct val="105000"/>
                        </a:lnSpc>
                        <a:spcBef>
                          <a:spcPts val="200"/>
                        </a:spcBef>
                        <a:spcAft>
                          <a:spcPts val="200"/>
                        </a:spcAft>
                      </a:pPr>
                      <a:r>
                        <a:rPr lang="ka-GE" sz="1400">
                          <a:latin typeface="Franklin Gothic Book" panose="020B0503020102020204" pitchFamily="34" charset="0"/>
                        </a:rPr>
                        <a:t>12,327,000,000</a:t>
                      </a:r>
                    </a:p>
                  </a:txBody>
                  <a:tcPr marL="68580" marR="68580" marT="0" marB="0" anchor="b"/>
                </a:tc>
                <a:tc>
                  <a:txBody>
                    <a:bodyPr/>
                    <a:lstStyle/>
                    <a:p>
                      <a:pPr algn="l">
                        <a:lnSpc>
                          <a:spcPct val="105000"/>
                        </a:lnSpc>
                        <a:spcBef>
                          <a:spcPts val="200"/>
                        </a:spcBef>
                        <a:spcAft>
                          <a:spcPts val="200"/>
                        </a:spcAft>
                      </a:pPr>
                      <a:r>
                        <a:rPr lang="ka-GE" sz="1400">
                          <a:latin typeface="Franklin Gothic Book" panose="020B0503020102020204" pitchFamily="34" charset="0"/>
                        </a:rPr>
                        <a:t>0</a:t>
                      </a:r>
                    </a:p>
                  </a:txBody>
                  <a:tcPr marL="68580" marR="68580" marT="0" marB="0"/>
                </a:tc>
                <a:tc>
                  <a:txBody>
                    <a:bodyPr/>
                    <a:lstStyle/>
                    <a:p>
                      <a:pPr algn="l">
                        <a:lnSpc>
                          <a:spcPct val="105000"/>
                        </a:lnSpc>
                        <a:spcBef>
                          <a:spcPts val="200"/>
                        </a:spcBef>
                        <a:spcAft>
                          <a:spcPts val="200"/>
                        </a:spcAft>
                      </a:pPr>
                      <a:r>
                        <a:rPr lang="ka-GE" sz="1400">
                          <a:latin typeface="Franklin Gothic Book" panose="020B0503020102020204" pitchFamily="34" charset="0"/>
                        </a:rPr>
                        <a:t>12,327,000,000</a:t>
                      </a:r>
                    </a:p>
                  </a:txBody>
                  <a:tcPr marL="68580" marR="68580" marT="0" marB="0"/>
                </a:tc>
                <a:extLst>
                  <a:ext uri="{0D108BD9-81ED-4DB2-BD59-A6C34878D82A}">
                    <a16:rowId xmlns:a16="http://schemas.microsoft.com/office/drawing/2014/main" val="3911335751"/>
                  </a:ext>
                </a:extLst>
              </a:tr>
              <a:tr h="0">
                <a:tc>
                  <a:txBody>
                    <a:bodyPr/>
                    <a:lstStyle/>
                    <a:p>
                      <a:pPr algn="l">
                        <a:lnSpc>
                          <a:spcPct val="105000"/>
                        </a:lnSpc>
                        <a:spcBef>
                          <a:spcPts val="200"/>
                        </a:spcBef>
                        <a:spcAft>
                          <a:spcPts val="200"/>
                        </a:spcAft>
                      </a:pPr>
                      <a:r>
                        <a:rPr lang="ka-GE" sz="1600">
                          <a:latin typeface="Franklin Gothic Book" panose="020B0503020102020204" pitchFamily="34" charset="0"/>
                        </a:rPr>
                        <a:t> </a:t>
                      </a:r>
                    </a:p>
                  </a:txBody>
                  <a:tcPr marL="68580" marR="68580" marT="0" marB="0"/>
                </a:tc>
                <a:tc gridSpan="2">
                  <a:txBody>
                    <a:bodyPr/>
                    <a:lstStyle/>
                    <a:p>
                      <a:pPr algn="l">
                        <a:lnSpc>
                          <a:spcPct val="105000"/>
                        </a:lnSpc>
                        <a:spcBef>
                          <a:spcPts val="200"/>
                        </a:spcBef>
                        <a:spcAft>
                          <a:spcPts val="200"/>
                        </a:spcAft>
                      </a:pPr>
                      <a:r>
                        <a:rPr lang="ka-GE" sz="1600" dirty="0">
                          <a:latin typeface="Franklin Gothic Book" panose="020B0503020102020204" pitchFamily="34" charset="0"/>
                        </a:rPr>
                        <a:t> ნარჩენები და დანაკარგები: 0 (უმნიშვნელო)</a:t>
                      </a:r>
                    </a:p>
                  </a:txBody>
                  <a:tcPr marL="68580" marR="68580" marT="0" marB="0"/>
                </a:tc>
                <a:tc hMerge="1">
                  <a:txBody>
                    <a:bodyPr/>
                    <a:lstStyle/>
                    <a:p>
                      <a:pPr algn="l" rtl="0">
                        <a:lnSpc>
                          <a:spcPct val="105000"/>
                        </a:lnSpc>
                        <a:spcBef>
                          <a:spcPts val="200"/>
                        </a:spcBef>
                        <a:spcAft>
                          <a:spcPts val="200"/>
                        </a:spcAft>
                      </a:pPr>
                      <a:endParaRPr lang="ka-GE" sz="18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3428522"/>
                  </a:ext>
                </a:extLst>
              </a:tr>
            </a:tbl>
          </a:graphicData>
        </a:graphic>
      </p:graphicFrame>
      <p:sp>
        <p:nvSpPr>
          <p:cNvPr id="15" name="Rectangle 14">
            <a:extLst>
              <a:ext uri="{FF2B5EF4-FFF2-40B4-BE49-F238E27FC236}">
                <a16:creationId xmlns:a16="http://schemas.microsoft.com/office/drawing/2014/main" id="{E428866A-257E-45F5-9B0C-ADDF394EF64F}"/>
              </a:ext>
            </a:extLst>
          </p:cNvPr>
          <p:cNvSpPr/>
          <p:nvPr/>
        </p:nvSpPr>
        <p:spPr>
          <a:xfrm>
            <a:off x="323529" y="1217602"/>
            <a:ext cx="5472607" cy="646331"/>
          </a:xfrm>
          <a:prstGeom prst="rect">
            <a:avLst/>
          </a:prstGeom>
        </p:spPr>
        <p:txBody>
          <a:bodyPr wrap="square">
            <a:spAutoFit/>
          </a:bodyPr>
          <a:lstStyle/>
          <a:p>
            <a:r>
              <a:rPr lang="ka-GE" b="1" dirty="0">
                <a:solidFill>
                  <a:schemeClr val="tx1">
                    <a:lumMod val="75000"/>
                    <a:lumOff val="25000"/>
                  </a:schemeClr>
                </a:solidFill>
                <a:latin typeface="Franklin Gothic Book" panose="020B0503020102020204" pitchFamily="34" charset="0"/>
                <a:ea typeface="Calibri" panose="020F0502020204030204" pitchFamily="34" charset="0"/>
                <a:cs typeface="Calibri" panose="020F0502020204030204" pitchFamily="34" charset="0"/>
              </a:rPr>
              <a:t>ბუნებრივი აირის ტრანზიტი (2018 – 2020 წწ. საშუალო წლიური)</a:t>
            </a:r>
          </a:p>
        </p:txBody>
      </p:sp>
      <p:sp>
        <p:nvSpPr>
          <p:cNvPr id="16" name="Rectangle 15">
            <a:extLst>
              <a:ext uri="{FF2B5EF4-FFF2-40B4-BE49-F238E27FC236}">
                <a16:creationId xmlns:a16="http://schemas.microsoft.com/office/drawing/2014/main" id="{80F366CE-9BD7-4306-BE5E-A8E00B44AC3E}"/>
              </a:ext>
            </a:extLst>
          </p:cNvPr>
          <p:cNvSpPr/>
          <p:nvPr/>
        </p:nvSpPr>
        <p:spPr>
          <a:xfrm>
            <a:off x="250261" y="3707579"/>
            <a:ext cx="8906637" cy="369332"/>
          </a:xfrm>
          <a:prstGeom prst="rect">
            <a:avLst/>
          </a:prstGeom>
        </p:spPr>
        <p:txBody>
          <a:bodyPr wrap="square">
            <a:spAutoFit/>
          </a:bodyPr>
          <a:lstStyle/>
          <a:p>
            <a:r>
              <a:rPr lang="ka-GE" b="1" dirty="0">
                <a:solidFill>
                  <a:schemeClr val="tx1">
                    <a:lumMod val="75000"/>
                    <a:lumOff val="25000"/>
                  </a:schemeClr>
                </a:solidFill>
                <a:latin typeface="Franklin Gothic Book" panose="020B0503020102020204" pitchFamily="34" charset="0"/>
                <a:ea typeface="Calibri" panose="020F0502020204030204" pitchFamily="34" charset="0"/>
                <a:cs typeface="Calibri" panose="020F0502020204030204" pitchFamily="34" charset="0"/>
              </a:rPr>
              <a:t>ბუნებრივი აირის წარმოება (2018 – 2020 წწ. საშუალო წლიური)</a:t>
            </a:r>
          </a:p>
        </p:txBody>
      </p:sp>
      <p:graphicFrame>
        <p:nvGraphicFramePr>
          <p:cNvPr id="17" name="Table 16">
            <a:extLst>
              <a:ext uri="{FF2B5EF4-FFF2-40B4-BE49-F238E27FC236}">
                <a16:creationId xmlns:a16="http://schemas.microsoft.com/office/drawing/2014/main" id="{E72D67A5-D093-49EA-817A-ADC31C08CA7E}"/>
              </a:ext>
            </a:extLst>
          </p:cNvPr>
          <p:cNvGraphicFramePr>
            <a:graphicFrameLocks noGrp="1"/>
          </p:cNvGraphicFramePr>
          <p:nvPr>
            <p:extLst>
              <p:ext uri="{D42A27DB-BD31-4B8C-83A1-F6EECF244321}">
                <p14:modId xmlns:p14="http://schemas.microsoft.com/office/powerpoint/2010/main" val="4093330926"/>
              </p:ext>
            </p:extLst>
          </p:nvPr>
        </p:nvGraphicFramePr>
        <p:xfrm>
          <a:off x="288033" y="4235084"/>
          <a:ext cx="8855968" cy="1893824"/>
        </p:xfrm>
        <a:graphic>
          <a:graphicData uri="http://schemas.openxmlformats.org/drawingml/2006/table">
            <a:tbl>
              <a:tblPr firstRow="1" firstCol="1" bandRow="1">
                <a:tableStyleId>{5C22544A-7EE6-4342-B048-85BDC9FD1C3A}</a:tableStyleId>
              </a:tblPr>
              <a:tblGrid>
                <a:gridCol w="2079657">
                  <a:extLst>
                    <a:ext uri="{9D8B030D-6E8A-4147-A177-3AD203B41FA5}">
                      <a16:colId xmlns:a16="http://schemas.microsoft.com/office/drawing/2014/main" val="2267922770"/>
                    </a:ext>
                  </a:extLst>
                </a:gridCol>
                <a:gridCol w="3262406">
                  <a:extLst>
                    <a:ext uri="{9D8B030D-6E8A-4147-A177-3AD203B41FA5}">
                      <a16:colId xmlns:a16="http://schemas.microsoft.com/office/drawing/2014/main" val="3022929743"/>
                    </a:ext>
                  </a:extLst>
                </a:gridCol>
                <a:gridCol w="3513905">
                  <a:extLst>
                    <a:ext uri="{9D8B030D-6E8A-4147-A177-3AD203B41FA5}">
                      <a16:colId xmlns:a16="http://schemas.microsoft.com/office/drawing/2014/main" val="4010662006"/>
                    </a:ext>
                  </a:extLst>
                </a:gridCol>
              </a:tblGrid>
              <a:tr h="0">
                <a:tc>
                  <a:txBody>
                    <a:bodyPr/>
                    <a:lstStyle/>
                    <a:p>
                      <a:pPr algn="l">
                        <a:lnSpc>
                          <a:spcPct val="105000"/>
                        </a:lnSpc>
                        <a:spcBef>
                          <a:spcPts val="200"/>
                        </a:spcBef>
                        <a:spcAft>
                          <a:spcPts val="200"/>
                        </a:spcAft>
                      </a:pPr>
                      <a:r>
                        <a:rPr lang="ka-GE" sz="1600">
                          <a:latin typeface="Franklin Gothic Book" panose="020B0503020102020204" pitchFamily="34" charset="0"/>
                        </a:rPr>
                        <a:t>შემავალი</a:t>
                      </a:r>
                    </a:p>
                  </a:txBody>
                  <a:tcPr marL="68580" marR="68580" marT="0" marB="0" anchor="ctr"/>
                </a:tc>
                <a:tc>
                  <a:txBody>
                    <a:bodyPr/>
                    <a:lstStyle/>
                    <a:p>
                      <a:pPr algn="l">
                        <a:lnSpc>
                          <a:spcPct val="105000"/>
                        </a:lnSpc>
                        <a:spcBef>
                          <a:spcPts val="200"/>
                        </a:spcBef>
                        <a:spcAft>
                          <a:spcPts val="200"/>
                        </a:spcAft>
                      </a:pPr>
                      <a:r>
                        <a:rPr lang="ka-GE" sz="1600">
                          <a:latin typeface="Franklin Gothic Book" panose="020B0503020102020204" pitchFamily="34" charset="0"/>
                        </a:rPr>
                        <a:t>შიდა მოხმარება</a:t>
                      </a:r>
                    </a:p>
                  </a:txBody>
                  <a:tcPr marL="68580" marR="68580" marT="0" marB="0" anchor="ctr"/>
                </a:tc>
                <a:tc>
                  <a:txBody>
                    <a:bodyPr/>
                    <a:lstStyle/>
                    <a:p>
                      <a:pPr algn="l">
                        <a:lnSpc>
                          <a:spcPct val="105000"/>
                        </a:lnSpc>
                        <a:spcBef>
                          <a:spcPts val="200"/>
                        </a:spcBef>
                        <a:spcAft>
                          <a:spcPts val="200"/>
                        </a:spcAft>
                      </a:pPr>
                      <a:r>
                        <a:rPr lang="ka-GE" sz="1600">
                          <a:latin typeface="Franklin Gothic Book" panose="020B0503020102020204" pitchFamily="34" charset="0"/>
                        </a:rPr>
                        <a:t>გამომავალი</a:t>
                      </a:r>
                    </a:p>
                  </a:txBody>
                  <a:tcPr marL="68580" marR="68580" marT="0" marB="0" anchor="ctr"/>
                </a:tc>
                <a:extLst>
                  <a:ext uri="{0D108BD9-81ED-4DB2-BD59-A6C34878D82A}">
                    <a16:rowId xmlns:a16="http://schemas.microsoft.com/office/drawing/2014/main" val="3331784179"/>
                  </a:ext>
                </a:extLst>
              </a:tr>
              <a:tr h="0">
                <a:tc>
                  <a:txBody>
                    <a:bodyPr/>
                    <a:lstStyle/>
                    <a:p>
                      <a:pPr algn="l">
                        <a:lnSpc>
                          <a:spcPct val="105000"/>
                        </a:lnSpc>
                        <a:spcBef>
                          <a:spcPts val="200"/>
                        </a:spcBef>
                        <a:spcAft>
                          <a:spcPts val="200"/>
                        </a:spcAft>
                      </a:pPr>
                      <a:r>
                        <a:rPr lang="ka-GE" sz="1600">
                          <a:latin typeface="Franklin Gothic Book" panose="020B0503020102020204" pitchFamily="34" charset="0"/>
                        </a:rPr>
                        <a:t>წარმოება: </a:t>
                      </a:r>
                    </a:p>
                    <a:p>
                      <a:pPr algn="l">
                        <a:lnSpc>
                          <a:spcPct val="105000"/>
                        </a:lnSpc>
                        <a:spcBef>
                          <a:spcPts val="200"/>
                        </a:spcBef>
                        <a:spcAft>
                          <a:spcPts val="200"/>
                        </a:spcAft>
                      </a:pPr>
                      <a:r>
                        <a:rPr lang="ka-GE" sz="1600">
                          <a:latin typeface="Franklin Gothic Book" panose="020B0503020102020204" pitchFamily="34" charset="0"/>
                        </a:rPr>
                        <a:t>9,500,000 მ</a:t>
                      </a:r>
                      <a:r>
                        <a:rPr lang="ka-GE" sz="1600" baseline="30000">
                          <a:latin typeface="Franklin Gothic Book" panose="020B0503020102020204" pitchFamily="34" charset="0"/>
                        </a:rPr>
                        <a:t>3</a:t>
                      </a:r>
                    </a:p>
                  </a:txBody>
                  <a:tcPr marL="68580" marR="68580" marT="0" marB="0" anchor="ctr"/>
                </a:tc>
                <a:tc>
                  <a:txBody>
                    <a:bodyPr/>
                    <a:lstStyle/>
                    <a:p>
                      <a:pPr algn="l">
                        <a:lnSpc>
                          <a:spcPct val="105000"/>
                        </a:lnSpc>
                        <a:spcBef>
                          <a:spcPts val="200"/>
                        </a:spcBef>
                        <a:spcAft>
                          <a:spcPts val="200"/>
                        </a:spcAft>
                      </a:pPr>
                      <a:r>
                        <a:rPr lang="ka-GE" sz="1600">
                          <a:latin typeface="Franklin Gothic Book" panose="020B0503020102020204" pitchFamily="34" charset="0"/>
                        </a:rPr>
                        <a:t>ელ.ენერგიის წარმოებისათვის (თესები): 583,500,000 მ</a:t>
                      </a:r>
                      <a:r>
                        <a:rPr lang="ka-GE" sz="1600" baseline="30000">
                          <a:latin typeface="Franklin Gothic Book" panose="020B0503020102020204" pitchFamily="34" charset="0"/>
                        </a:rPr>
                        <a:t>3</a:t>
                      </a:r>
                    </a:p>
                  </a:txBody>
                  <a:tcPr marL="68580" marR="68580" marT="0" marB="0" anchor="ctr"/>
                </a:tc>
                <a:tc>
                  <a:txBody>
                    <a:bodyPr/>
                    <a:lstStyle/>
                    <a:p>
                      <a:pPr algn="l">
                        <a:lnSpc>
                          <a:spcPct val="105000"/>
                        </a:lnSpc>
                        <a:spcBef>
                          <a:spcPts val="200"/>
                        </a:spcBef>
                        <a:spcAft>
                          <a:spcPts val="200"/>
                        </a:spcAft>
                      </a:pPr>
                      <a:r>
                        <a:rPr lang="ka-GE" sz="1600">
                          <a:latin typeface="Franklin Gothic Book" panose="020B0503020102020204" pitchFamily="34" charset="0"/>
                        </a:rPr>
                        <a:t>ექსპორტი: 0</a:t>
                      </a:r>
                    </a:p>
                  </a:txBody>
                  <a:tcPr marL="68580" marR="68580" marT="0" marB="0" anchor="ctr"/>
                </a:tc>
                <a:extLst>
                  <a:ext uri="{0D108BD9-81ED-4DB2-BD59-A6C34878D82A}">
                    <a16:rowId xmlns:a16="http://schemas.microsoft.com/office/drawing/2014/main" val="2985220244"/>
                  </a:ext>
                </a:extLst>
              </a:tr>
              <a:tr h="0">
                <a:tc>
                  <a:txBody>
                    <a:bodyPr/>
                    <a:lstStyle/>
                    <a:p>
                      <a:pPr algn="l">
                        <a:lnSpc>
                          <a:spcPct val="105000"/>
                        </a:lnSpc>
                        <a:spcBef>
                          <a:spcPts val="200"/>
                        </a:spcBef>
                        <a:spcAft>
                          <a:spcPts val="200"/>
                        </a:spcAft>
                      </a:pPr>
                      <a:r>
                        <a:rPr lang="ka-GE" sz="1600" dirty="0">
                          <a:latin typeface="Franklin Gothic Book" panose="020B0503020102020204" pitchFamily="34" charset="0"/>
                        </a:rPr>
                        <a:t>იმპორტი: 2,579,900,000 მ</a:t>
                      </a:r>
                      <a:r>
                        <a:rPr lang="ka-GE" sz="1600" baseline="30000" dirty="0">
                          <a:latin typeface="Franklin Gothic Book" panose="020B0503020102020204" pitchFamily="34" charset="0"/>
                        </a:rPr>
                        <a:t>3</a:t>
                      </a:r>
                    </a:p>
                  </a:txBody>
                  <a:tcPr marL="68580" marR="68580" marT="0" marB="0" anchor="ctr"/>
                </a:tc>
                <a:tc>
                  <a:txBody>
                    <a:bodyPr/>
                    <a:lstStyle/>
                    <a:p>
                      <a:pPr algn="l">
                        <a:lnSpc>
                          <a:spcPct val="105000"/>
                        </a:lnSpc>
                        <a:spcBef>
                          <a:spcPts val="200"/>
                        </a:spcBef>
                        <a:spcAft>
                          <a:spcPts val="200"/>
                        </a:spcAft>
                      </a:pPr>
                      <a:r>
                        <a:rPr lang="ka-GE" sz="1600" dirty="0">
                          <a:latin typeface="Franklin Gothic Book" panose="020B0503020102020204" pitchFamily="34" charset="0"/>
                        </a:rPr>
                        <a:t>სოციალური და კომერციული მოხმარება: 1,908,933,000მ</a:t>
                      </a:r>
                      <a:r>
                        <a:rPr lang="ka-GE" sz="1600" baseline="30000" dirty="0">
                          <a:latin typeface="Franklin Gothic Book" panose="020B0503020102020204" pitchFamily="34" charset="0"/>
                        </a:rPr>
                        <a:t>3</a:t>
                      </a:r>
                    </a:p>
                  </a:txBody>
                  <a:tcPr marL="68580" marR="68580" marT="0" marB="0" anchor="ctr"/>
                </a:tc>
                <a:tc>
                  <a:txBody>
                    <a:bodyPr/>
                    <a:lstStyle/>
                    <a:p>
                      <a:pPr algn="l">
                        <a:lnSpc>
                          <a:spcPct val="105000"/>
                        </a:lnSpc>
                        <a:spcBef>
                          <a:spcPts val="200"/>
                        </a:spcBef>
                        <a:spcAft>
                          <a:spcPts val="200"/>
                        </a:spcAft>
                      </a:pPr>
                      <a:r>
                        <a:rPr lang="ka-GE" sz="1600" dirty="0">
                          <a:latin typeface="Franklin Gothic Book" panose="020B0503020102020204" pitchFamily="34" charset="0"/>
                        </a:rPr>
                        <a:t>ნარჩენები და დანაკარგები: 96,967,000მ</a:t>
                      </a:r>
                      <a:r>
                        <a:rPr lang="ka-GE" sz="1600" baseline="30000" dirty="0">
                          <a:latin typeface="Franklin Gothic Book" panose="020B0503020102020204" pitchFamily="34" charset="0"/>
                        </a:rPr>
                        <a:t>3</a:t>
                      </a:r>
                    </a:p>
                    <a:p>
                      <a:pPr algn="l">
                        <a:lnSpc>
                          <a:spcPct val="105000"/>
                        </a:lnSpc>
                        <a:spcBef>
                          <a:spcPts val="200"/>
                        </a:spcBef>
                        <a:spcAft>
                          <a:spcPts val="200"/>
                        </a:spcAft>
                      </a:pPr>
                      <a:r>
                        <a:rPr lang="ka-GE" sz="1600" dirty="0">
                          <a:latin typeface="Franklin Gothic Book" panose="020B0503020102020204" pitchFamily="34" charset="0"/>
                        </a:rPr>
                        <a:t>(შემავალის 3.7%, სოციალური და კომერციული მოხმარების 5.1%)</a:t>
                      </a:r>
                    </a:p>
                  </a:txBody>
                  <a:tcPr marL="68580" marR="68580" marT="0" marB="0" anchor="ctr"/>
                </a:tc>
                <a:extLst>
                  <a:ext uri="{0D108BD9-81ED-4DB2-BD59-A6C34878D82A}">
                    <a16:rowId xmlns:a16="http://schemas.microsoft.com/office/drawing/2014/main" val="32233650"/>
                  </a:ext>
                </a:extLst>
              </a:tr>
            </a:tbl>
          </a:graphicData>
        </a:graphic>
      </p:graphicFrame>
    </p:spTree>
    <p:extLst>
      <p:ext uri="{BB962C8B-B14F-4D97-AF65-F5344CB8AC3E}">
        <p14:creationId xmlns:p14="http://schemas.microsoft.com/office/powerpoint/2010/main" val="3925396001"/>
      </p:ext>
    </p:extLst>
  </p:cSld>
  <p:clrMapOvr>
    <a:masterClrMapping/>
  </p:clrMapOvr>
  <p:transition spd="med">
    <p:spli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E921DE-B8F0-45F1-AEF1-7E35823733E3}"/>
              </a:ext>
            </a:extLst>
          </p:cNvPr>
          <p:cNvSpPr>
            <a:spLocks noGrp="1"/>
          </p:cNvSpPr>
          <p:nvPr>
            <p:ph type="ctrTitle"/>
          </p:nvPr>
        </p:nvSpPr>
        <p:spPr>
          <a:xfrm>
            <a:off x="0" y="0"/>
            <a:ext cx="9144000" cy="775243"/>
          </a:xfrm>
        </p:spPr>
        <p:txBody>
          <a:bodyPr lIns="457200" tIns="91440"/>
          <a:lstStyle/>
          <a:p>
            <a:pPr algn="l"/>
            <a:r>
              <a:rPr lang="ka-GE" sz="3200" b="1" dirty="0">
                <a:solidFill>
                  <a:srgbClr val="508927"/>
                </a:solidFill>
                <a:latin typeface="Franklin Gothic Demi Cond" panose="020B0706030402020204" pitchFamily="34" charset="0"/>
              </a:rPr>
              <a:t>ენერგოსექტორი:</a:t>
            </a:r>
            <a:r>
              <a:rPr lang="ka-GE" sz="3200" dirty="0">
                <a:solidFill>
                  <a:srgbClr val="508927"/>
                </a:solidFill>
                <a:latin typeface="Franklin Gothic Demi Cond" panose="020B0706030402020204" pitchFamily="34" charset="0"/>
              </a:rPr>
              <a:t> ნავთობისა და ბუნებრივი აირის მოპოვება და გადაზიდვა</a:t>
            </a:r>
          </a:p>
        </p:txBody>
      </p:sp>
      <p:sp>
        <p:nvSpPr>
          <p:cNvPr id="7" name="Content Placeholder 6">
            <a:extLst>
              <a:ext uri="{FF2B5EF4-FFF2-40B4-BE49-F238E27FC236}">
                <a16:creationId xmlns:a16="http://schemas.microsoft.com/office/drawing/2014/main" id="{14ADB794-6A16-40B7-8775-0DD55E9026CC}"/>
              </a:ext>
            </a:extLst>
          </p:cNvPr>
          <p:cNvSpPr>
            <a:spLocks noGrp="1"/>
          </p:cNvSpPr>
          <p:nvPr>
            <p:ph idx="1"/>
          </p:nvPr>
        </p:nvSpPr>
        <p:spPr>
          <a:xfrm>
            <a:off x="457200" y="1484784"/>
            <a:ext cx="8229600" cy="4608512"/>
          </a:xfrm>
        </p:spPr>
        <p:txBody>
          <a:bodyPr/>
          <a:lstStyle/>
          <a:p>
            <a:pPr marL="0" lvl="0" indent="0">
              <a:buNone/>
            </a:pPr>
            <a:r>
              <a:rPr lang="ka-GE" sz="2000" b="1" dirty="0"/>
              <a:t>ამჟამად ცირკულარობის დონე ძალიან დაბალია</a:t>
            </a:r>
          </a:p>
          <a:p>
            <a:pPr marL="342900" lvl="0" indent="-342900">
              <a:spcAft>
                <a:spcPts val="1200"/>
              </a:spcAft>
              <a:buSzPct val="80000"/>
              <a:buFont typeface="Franklin Gothic Book" panose="020B0503020102020204" pitchFamily="34" charset="0"/>
              <a:buChar char="►"/>
            </a:pPr>
            <a:r>
              <a:rPr lang="ka-GE" sz="1800" dirty="0"/>
              <a:t>დანაკარგები:</a:t>
            </a:r>
          </a:p>
          <a:p>
            <a:pPr lvl="1">
              <a:spcAft>
                <a:spcPts val="1200"/>
              </a:spcAft>
              <a:buFont typeface="Wingdings" panose="05000000000000000000" pitchFamily="2" charset="2"/>
              <a:buChar char="§"/>
            </a:pPr>
            <a:r>
              <a:rPr lang="ka-GE" sz="1800" dirty="0"/>
              <a:t>ბუნებრივი აირისა მილსადენებით ტრანზიტს დანაკარგები არ ახლავს. </a:t>
            </a:r>
          </a:p>
          <a:p>
            <a:pPr lvl="1">
              <a:spcAft>
                <a:spcPts val="1200"/>
              </a:spcAft>
              <a:buFont typeface="Wingdings" panose="05000000000000000000" pitchFamily="2" charset="2"/>
              <a:buChar char="§"/>
            </a:pPr>
            <a:r>
              <a:rPr lang="ka-GE" sz="1800" dirty="0"/>
              <a:t>შიდა </a:t>
            </a:r>
            <a:r>
              <a:rPr lang="ka-GE" sz="1800" dirty="0" err="1"/>
              <a:t>აირგამანაწილებელ</a:t>
            </a:r>
            <a:r>
              <a:rPr lang="ka-GE" sz="1800" dirty="0"/>
              <a:t> ქსელში 96,967,000 მ3 (კომერციული და სოციალური მოხმარების 5.1%) იკარგება.</a:t>
            </a:r>
          </a:p>
          <a:p>
            <a:pPr marL="342900" indent="-342900">
              <a:spcAft>
                <a:spcPts val="1200"/>
              </a:spcAft>
              <a:buSzPct val="80000"/>
              <a:buFont typeface="Franklin Gothic Book" panose="020B0503020102020204" pitchFamily="34" charset="0"/>
              <a:buChar char="►"/>
            </a:pPr>
            <a:r>
              <a:rPr lang="ka-GE" sz="1800" dirty="0"/>
              <a:t>იმპორტის, მოხმარების, შენახვის, დამუშავებისა და ექსპორტის არაეფექტიანი სქემები: აირსაცავი ობიექტების არარსებობა</a:t>
            </a:r>
          </a:p>
          <a:p>
            <a:pPr marL="342900" lvl="1" indent="-342900">
              <a:spcBef>
                <a:spcPts val="1200"/>
              </a:spcBef>
              <a:spcAft>
                <a:spcPts val="1200"/>
              </a:spcAft>
              <a:buSzPct val="80000"/>
              <a:buFont typeface="Franklin Gothic Book" panose="020B0503020102020204" pitchFamily="34" charset="0"/>
              <a:buChar char="►"/>
            </a:pPr>
            <a:r>
              <a:rPr lang="ka-GE" sz="1800" dirty="0"/>
              <a:t>არსებული ინფრასტრუქტურის სიმძლავრის გამოუყენებლობა: ბოლო წლებში ტრანზიტისათვის ნავთობსადენების გამტარუნარიანობის არაუმეტეს 70% და გაზსადენების გამტარუნარიანობის დაახლ. 83% გამოიყენება.</a:t>
            </a:r>
          </a:p>
        </p:txBody>
      </p:sp>
    </p:spTree>
    <p:extLst>
      <p:ext uri="{BB962C8B-B14F-4D97-AF65-F5344CB8AC3E}">
        <p14:creationId xmlns:p14="http://schemas.microsoft.com/office/powerpoint/2010/main" val="3231862243"/>
      </p:ext>
    </p:extLst>
  </p:cSld>
  <p:clrMapOvr>
    <a:masterClrMapping/>
  </p:clrMapOvr>
  <p:transition spd="med">
    <p:spli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3129928"/>
            <a:ext cx="4570412" cy="3539432"/>
          </a:xfrm>
          <a:prstGeom prst="rect">
            <a:avLst/>
          </a:prstGeom>
        </p:spPr>
      </p:pic>
      <p:sp>
        <p:nvSpPr>
          <p:cNvPr id="2" name="Content Placeholder 1"/>
          <p:cNvSpPr>
            <a:spLocks noGrp="1"/>
          </p:cNvSpPr>
          <p:nvPr>
            <p:ph idx="1"/>
          </p:nvPr>
        </p:nvSpPr>
        <p:spPr>
          <a:xfrm>
            <a:off x="515802" y="1347040"/>
            <a:ext cx="8280920" cy="1396727"/>
          </a:xfrm>
        </p:spPr>
        <p:txBody>
          <a:bodyPr/>
          <a:lstStyle/>
          <a:p>
            <a:pPr>
              <a:spcAft>
                <a:spcPts val="1200"/>
              </a:spcAft>
              <a:buFont typeface="Wingdings" panose="05000000000000000000" pitchFamily="2" charset="2"/>
              <a:buChar char="§"/>
            </a:pPr>
            <a:r>
              <a:rPr lang="ka-GE" sz="1800" dirty="0">
                <a:solidFill>
                  <a:srgbClr val="404040"/>
                </a:solidFill>
                <a:latin typeface="Franklin Gothic Book" panose="020B0503020102020204" pitchFamily="34" charset="0"/>
                <a:cs typeface="Arial" charset="0"/>
              </a:rPr>
              <a:t>ნარჩენების მინიმუმამდე შემცირება, მასალების გადამუშავება, რეციკლირების მაჩვენებლის გაზრდა, მასალების აღდგენა; </a:t>
            </a:r>
          </a:p>
          <a:p>
            <a:pPr>
              <a:spcAft>
                <a:spcPts val="1200"/>
              </a:spcAft>
              <a:buFont typeface="Wingdings" panose="05000000000000000000" pitchFamily="2" charset="2"/>
              <a:buChar char="§"/>
            </a:pPr>
            <a:r>
              <a:rPr lang="ka-GE" sz="1800" dirty="0">
                <a:solidFill>
                  <a:srgbClr val="404040"/>
                </a:solidFill>
                <a:latin typeface="Franklin Gothic Book" panose="020B0503020102020204" pitchFamily="34" charset="0"/>
                <a:cs typeface="Arial" charset="0"/>
              </a:rPr>
              <a:t>ნედლეულის მოხმარების მინიმუმამდე შემცირება, განთავსებული </a:t>
            </a:r>
            <a:r>
              <a:rPr lang="ka-GE" sz="1800" dirty="0" smtClean="0">
                <a:solidFill>
                  <a:srgbClr val="404040"/>
                </a:solidFill>
                <a:latin typeface="Franklin Gothic Book" panose="020B0503020102020204" pitchFamily="34" charset="0"/>
                <a:cs typeface="Arial" charset="0"/>
              </a:rPr>
              <a:t>ნახევ</a:t>
            </a:r>
            <a:r>
              <a:rPr lang="ka-GE" sz="1800" dirty="0" smtClean="0">
                <a:cs typeface="Arial" charset="0"/>
              </a:rPr>
              <a:t>რად </a:t>
            </a:r>
            <a:r>
              <a:rPr lang="ka-GE" sz="1800" dirty="0" smtClean="0">
                <a:solidFill>
                  <a:srgbClr val="404040"/>
                </a:solidFill>
                <a:latin typeface="Franklin Gothic Book" panose="020B0503020102020204" pitchFamily="34" charset="0"/>
                <a:cs typeface="Arial" charset="0"/>
              </a:rPr>
              <a:t>ნარჩენების </a:t>
            </a:r>
            <a:r>
              <a:rPr lang="ka-GE" sz="1800" dirty="0">
                <a:solidFill>
                  <a:srgbClr val="404040"/>
                </a:solidFill>
                <a:latin typeface="Franklin Gothic Book" panose="020B0503020102020204" pitchFamily="34" charset="0"/>
                <a:cs typeface="Arial" charset="0"/>
              </a:rPr>
              <a:t>გამოყენება</a:t>
            </a:r>
          </a:p>
        </p:txBody>
      </p:sp>
      <p:sp>
        <p:nvSpPr>
          <p:cNvPr id="3" name="Title 2"/>
          <p:cNvSpPr>
            <a:spLocks noGrp="1"/>
          </p:cNvSpPr>
          <p:nvPr>
            <p:ph type="ctrTitle"/>
          </p:nvPr>
        </p:nvSpPr>
        <p:spPr>
          <a:xfrm>
            <a:off x="0" y="0"/>
            <a:ext cx="9144000" cy="836712"/>
          </a:xfrm>
        </p:spPr>
        <p:txBody>
          <a:bodyPr lIns="548640" tIns="91440"/>
          <a:lstStyle/>
          <a:p>
            <a:pPr lvl="3" algn="l"/>
            <a:r>
              <a:rPr lang="ka-GE" sz="3200" b="1" dirty="0">
                <a:solidFill>
                  <a:srgbClr val="508927"/>
                </a:solidFill>
                <a:latin typeface="Franklin Gothic Demi Cond" panose="020B0706030402020204" pitchFamily="34" charset="0"/>
              </a:rPr>
              <a:t>ცირკულარობის გზამკვლევის პრიორიტეტული ამოცანები</a:t>
            </a:r>
          </a:p>
        </p:txBody>
      </p:sp>
      <p:sp>
        <p:nvSpPr>
          <p:cNvPr id="8" name="Rectangle 7"/>
          <p:cNvSpPr/>
          <p:nvPr/>
        </p:nvSpPr>
        <p:spPr>
          <a:xfrm>
            <a:off x="515802" y="3013212"/>
            <a:ext cx="6192688" cy="1754326"/>
          </a:xfrm>
          <a:prstGeom prst="rect">
            <a:avLst/>
          </a:prstGeom>
        </p:spPr>
        <p:txBody>
          <a:bodyPr wrap="square">
            <a:spAutoFit/>
          </a:bodyPr>
          <a:lstStyle/>
          <a:p>
            <a:pPr marL="278598" lvl="0" indent="-278598">
              <a:spcBef>
                <a:spcPts val="1200"/>
              </a:spcBef>
              <a:spcAft>
                <a:spcPts val="1200"/>
              </a:spcAft>
              <a:buFont typeface="Wingdings" panose="05000000000000000000" pitchFamily="2" charset="2"/>
              <a:buChar char="§"/>
            </a:pPr>
            <a:r>
              <a:rPr lang="ka-GE" dirty="0">
                <a:solidFill>
                  <a:srgbClr val="404040"/>
                </a:solidFill>
                <a:latin typeface="Franklin Gothic Book" panose="020B0503020102020204" pitchFamily="34" charset="0"/>
              </a:rPr>
              <a:t>დაბინძურებული ტერიტორიების (უნებართვო ნაგავსაყრელების, ნავთობის მასშტაბური დაღვრის შედეგად დაბინძურებული ტერიტორიების, სახიფათო ნარჩენების განთავსების ადგილების) აღდგენა - მიწის რესურსის მართვა და დაბინძურებით გამოწვეული ზემოქმედების მართვა</a:t>
            </a:r>
          </a:p>
        </p:txBody>
      </p:sp>
      <p:sp>
        <p:nvSpPr>
          <p:cNvPr id="9" name="Rectangle 8"/>
          <p:cNvSpPr/>
          <p:nvPr/>
        </p:nvSpPr>
        <p:spPr>
          <a:xfrm>
            <a:off x="517662" y="5036983"/>
            <a:ext cx="4004220" cy="1200329"/>
          </a:xfrm>
          <a:prstGeom prst="rect">
            <a:avLst/>
          </a:prstGeom>
        </p:spPr>
        <p:txBody>
          <a:bodyPr wrap="square">
            <a:spAutoFit/>
          </a:bodyPr>
          <a:lstStyle/>
          <a:p>
            <a:pPr marL="278598" indent="-278598">
              <a:spcBef>
                <a:spcPts val="1200"/>
              </a:spcBef>
              <a:spcAft>
                <a:spcPts val="1200"/>
              </a:spcAft>
              <a:buFont typeface="Wingdings" panose="05000000000000000000" pitchFamily="2" charset="2"/>
              <a:buChar char="§"/>
            </a:pPr>
            <a:r>
              <a:rPr lang="ka-GE" dirty="0">
                <a:solidFill>
                  <a:srgbClr val="404040"/>
                </a:solidFill>
                <a:latin typeface="Franklin Gothic Book" panose="020B0503020102020204" pitchFamily="34" charset="0"/>
              </a:rPr>
              <a:t>ენერგიისა და ნედლეულის დანაკარგების მინიმუმამდე შემცირება სატრანსპორტო ქსელებში</a:t>
            </a:r>
          </a:p>
        </p:txBody>
      </p:sp>
    </p:spTree>
    <p:extLst>
      <p:ext uri="{BB962C8B-B14F-4D97-AF65-F5344CB8AC3E}">
        <p14:creationId xmlns:p14="http://schemas.microsoft.com/office/powerpoint/2010/main" val="1041761379"/>
      </p:ext>
    </p:extLst>
  </p:cSld>
  <p:clrMapOvr>
    <a:masterClrMapping/>
  </p:clrMapOvr>
  <p:transition spd="med">
    <p:spli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200A0B-BB2D-4D28-A877-4F08844367D9}"/>
              </a:ext>
            </a:extLst>
          </p:cNvPr>
          <p:cNvSpPr>
            <a:spLocks noGrp="1"/>
          </p:cNvSpPr>
          <p:nvPr>
            <p:ph idx="1"/>
          </p:nvPr>
        </p:nvSpPr>
        <p:spPr>
          <a:xfrm>
            <a:off x="467544" y="1196752"/>
            <a:ext cx="8496944" cy="5400600"/>
          </a:xfrm>
        </p:spPr>
        <p:txBody>
          <a:bodyPr/>
          <a:lstStyle/>
          <a:p>
            <a:pPr marL="0" indent="0">
              <a:spcBef>
                <a:spcPts val="600"/>
              </a:spcBef>
              <a:buNone/>
            </a:pPr>
            <a:r>
              <a:rPr lang="ka-GE" sz="1500" dirty="0"/>
              <a:t>მდგომარეობის გამოსასწორებლად შემუშავებული იქნა გარკვეული სტრატეგიული დოკუმენტები და რეგულაციები:</a:t>
            </a:r>
          </a:p>
          <a:p>
            <a:pPr marL="400050" lvl="1" indent="-400050">
              <a:spcBef>
                <a:spcPts val="600"/>
              </a:spcBef>
              <a:spcAft>
                <a:spcPts val="600"/>
              </a:spcAft>
              <a:buSzPct val="80000"/>
              <a:buFont typeface="Franklin Gothic Book" panose="020B0503020102020204" pitchFamily="34" charset="0"/>
              <a:buChar char="►"/>
            </a:pPr>
            <a:r>
              <a:rPr lang="ka-GE" sz="1500" dirty="0"/>
              <a:t>საქართველოს სახელმწიფოს ენერგეტიკული პოლიტიკა (2023 წ.)</a:t>
            </a:r>
          </a:p>
          <a:p>
            <a:pPr marL="400050" lvl="1" indent="-400050">
              <a:spcBef>
                <a:spcPts val="600"/>
              </a:spcBef>
              <a:spcAft>
                <a:spcPts val="600"/>
              </a:spcAft>
              <a:buSzPct val="80000"/>
              <a:buFont typeface="Franklin Gothic Book" panose="020B0503020102020204" pitchFamily="34" charset="0"/>
              <a:buChar char="►"/>
            </a:pPr>
            <a:r>
              <a:rPr lang="ka-GE" sz="1500" dirty="0"/>
              <a:t>საქართველოს ენერგეტიკისა და კლიმატის ეროვნული ინტეგრირებული გეგმა (2023წ.) - მიმართულებები: </a:t>
            </a:r>
          </a:p>
          <a:p>
            <a:pPr lvl="2">
              <a:spcBef>
                <a:spcPts val="600"/>
              </a:spcBef>
              <a:spcAft>
                <a:spcPts val="600"/>
              </a:spcAft>
              <a:buFont typeface="Wingdings" panose="05000000000000000000" pitchFamily="2" charset="2"/>
              <a:buChar char="§"/>
            </a:pPr>
            <a:r>
              <a:rPr lang="ka-GE" sz="1500" dirty="0"/>
              <a:t>ენერგოუსაფრთხოება, განახლებადი ენერგია, დეკარბონიზაცია, ენერგოეფექტიანობა, ენერგოგადამცემი ინფრასტრუქტურა </a:t>
            </a:r>
          </a:p>
          <a:p>
            <a:pPr lvl="2">
              <a:spcBef>
                <a:spcPts val="600"/>
              </a:spcBef>
              <a:spcAft>
                <a:spcPts val="600"/>
              </a:spcAft>
              <a:buFont typeface="Wingdings" panose="05000000000000000000" pitchFamily="2" charset="2"/>
              <a:buChar char="§"/>
            </a:pPr>
            <a:r>
              <a:rPr lang="ka-GE" sz="1500" dirty="0"/>
              <a:t>წინადადება ენერგიის დამგროვებელი ბატარეების გამოყენების შესაძლებლობაზე</a:t>
            </a:r>
          </a:p>
          <a:p>
            <a:pPr marL="400050" lvl="1" indent="-400050">
              <a:spcBef>
                <a:spcPts val="600"/>
              </a:spcBef>
              <a:spcAft>
                <a:spcPts val="600"/>
              </a:spcAft>
              <a:buSzPct val="80000"/>
              <a:buFont typeface="Franklin Gothic Book" panose="020B0503020102020204" pitchFamily="34" charset="0"/>
              <a:buChar char="►"/>
            </a:pPr>
            <a:r>
              <a:rPr lang="ka-GE" sz="1500" dirty="0"/>
              <a:t>ენერგეტიკული საზოგადოებისათვის საინტერესო პროექტების (PECI) და ორმხრივი დაინტერესების პროექტების (PMI) ფარგლებში განიხილება პროექტი, რომელიც საბერძნეთსა და იტალიისთვის თხევადი აირის (LNG) მიწოდებას და საქართველოს მიერ ამავე რაოდენობის ბუნებრივი აირის მიღებას ითვალისწინებს.</a:t>
            </a:r>
          </a:p>
          <a:p>
            <a:pPr marL="400050" lvl="1" indent="-400050">
              <a:spcBef>
                <a:spcPts val="600"/>
              </a:spcBef>
              <a:spcAft>
                <a:spcPts val="600"/>
              </a:spcAft>
              <a:buSzPct val="80000"/>
              <a:buFont typeface="Franklin Gothic Book" panose="020B0503020102020204" pitchFamily="34" charset="0"/>
              <a:buChar char="►"/>
            </a:pPr>
            <a:r>
              <a:rPr lang="ka-GE" sz="1500" dirty="0"/>
              <a:t>განიხილება ბუნებრივი აირის სხვა პროდუქტებად (თხევად აირად (LNG) და შეკუმშულ აირად (CNG)) გარდაქმნისა და თხევადი </a:t>
            </a:r>
            <a:r>
              <a:rPr lang="ka-GE" sz="1500" dirty="0" err="1"/>
              <a:t>ნახშირწყალბადიანი</a:t>
            </a:r>
            <a:r>
              <a:rPr lang="ka-GE" sz="1500" dirty="0"/>
              <a:t> აირის (LPG) წარმოების პროექტები</a:t>
            </a:r>
          </a:p>
          <a:p>
            <a:pPr marL="400050" lvl="1" indent="-400050">
              <a:spcBef>
                <a:spcPts val="600"/>
              </a:spcBef>
              <a:spcAft>
                <a:spcPts val="600"/>
              </a:spcAft>
              <a:buSzPct val="80000"/>
              <a:buFont typeface="Franklin Gothic Book" panose="020B0503020102020204" pitchFamily="34" charset="0"/>
              <a:buChar char="►"/>
            </a:pPr>
            <a:r>
              <a:rPr lang="ka-GE" sz="1500" dirty="0"/>
              <a:t>USAID-ს ტექნიკური და ფინანსური დახმარებით მიმდინარეობს აირსაცავების არსებული პროექტების გადახედვა, რათა შემუშავებული იქნას ტექნიკურ-ეკონომიკურად დასაბუთებული დიზაინი.</a:t>
            </a:r>
          </a:p>
        </p:txBody>
      </p:sp>
      <p:sp>
        <p:nvSpPr>
          <p:cNvPr id="3" name="Title 2">
            <a:extLst>
              <a:ext uri="{FF2B5EF4-FFF2-40B4-BE49-F238E27FC236}">
                <a16:creationId xmlns:a16="http://schemas.microsoft.com/office/drawing/2014/main" id="{DE39F827-B9AA-4BFB-A758-B900D0DA2EE3}"/>
              </a:ext>
            </a:extLst>
          </p:cNvPr>
          <p:cNvSpPr>
            <a:spLocks noGrp="1"/>
          </p:cNvSpPr>
          <p:nvPr>
            <p:ph type="ctrTitle"/>
          </p:nvPr>
        </p:nvSpPr>
        <p:spPr>
          <a:xfrm>
            <a:off x="0" y="0"/>
            <a:ext cx="9144000" cy="775243"/>
          </a:xfrm>
        </p:spPr>
        <p:txBody>
          <a:bodyPr lIns="457200" tIns="91440"/>
          <a:lstStyle/>
          <a:p>
            <a:pPr algn="l"/>
            <a:r>
              <a:rPr lang="ka-GE" sz="2800" b="1" dirty="0">
                <a:solidFill>
                  <a:srgbClr val="508927"/>
                </a:solidFill>
                <a:latin typeface="Franklin Gothic Demi Cond" panose="020B0706030402020204" pitchFamily="34" charset="0"/>
              </a:rPr>
              <a:t>ენერგოსექტორი:</a:t>
            </a:r>
            <a:r>
              <a:rPr lang="ka-GE" sz="2800" dirty="0">
                <a:solidFill>
                  <a:srgbClr val="508927"/>
                </a:solidFill>
                <a:latin typeface="Franklin Gothic Demi Cond" panose="020B0706030402020204" pitchFamily="34" charset="0"/>
              </a:rPr>
              <a:t> ნავთობისა და ბუნებრივი აირის მოპოვება და გადაზიდვა</a:t>
            </a:r>
          </a:p>
        </p:txBody>
      </p:sp>
    </p:spTree>
    <p:extLst>
      <p:ext uri="{BB962C8B-B14F-4D97-AF65-F5344CB8AC3E}">
        <p14:creationId xmlns:p14="http://schemas.microsoft.com/office/powerpoint/2010/main" val="1282024610"/>
      </p:ext>
    </p:extLst>
  </p:cSld>
  <p:clrMapOvr>
    <a:masterClrMapping/>
  </p:clrMapOvr>
  <p:transition spd="med">
    <p:spli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7E9F24-48F0-403B-BE5E-A7F0C0B7A725}"/>
              </a:ext>
            </a:extLst>
          </p:cNvPr>
          <p:cNvSpPr>
            <a:spLocks noGrp="1"/>
          </p:cNvSpPr>
          <p:nvPr>
            <p:ph idx="1"/>
          </p:nvPr>
        </p:nvSpPr>
        <p:spPr>
          <a:xfrm>
            <a:off x="467544" y="1196752"/>
            <a:ext cx="8003232" cy="5256584"/>
          </a:xfrm>
        </p:spPr>
        <p:txBody>
          <a:bodyPr/>
          <a:lstStyle/>
          <a:p>
            <a:pPr marL="0" indent="0">
              <a:buNone/>
            </a:pPr>
            <a:r>
              <a:rPr lang="ka-GE" sz="2000" b="1" dirty="0">
                <a:latin typeface="Franklin Gothic Book" panose="020B0503020102020204" pitchFamily="34" charset="0"/>
              </a:rPr>
              <a:t>პრიორიტეტული ინსტრუმენტები:</a:t>
            </a:r>
          </a:p>
          <a:p>
            <a:pPr marL="400050" lvl="1" indent="-400050">
              <a:spcBef>
                <a:spcPts val="600"/>
              </a:spcBef>
              <a:spcAft>
                <a:spcPts val="600"/>
              </a:spcAft>
              <a:buFont typeface="Franklin Gothic Book" panose="020B0503020102020204" pitchFamily="34" charset="0"/>
              <a:buChar char="►"/>
            </a:pPr>
            <a:r>
              <a:rPr lang="ka-GE" sz="1600" dirty="0" smtClean="0"/>
              <a:t>მარეგულირებელი </a:t>
            </a:r>
            <a:r>
              <a:rPr lang="ka-GE" sz="1600" dirty="0"/>
              <a:t>ჩარჩოს, პროგრამების, ტექნოლოგიური და ბიზნეს საკონსულტაციო ერთეულების ჩამოყალიბება ცირკულარული ეკონომიკის საქმიანობის მხარდაჭერისა და წახალისების მიზნით. </a:t>
            </a:r>
          </a:p>
          <a:p>
            <a:pPr marL="400050" lvl="1" indent="-400050">
              <a:spcBef>
                <a:spcPts val="600"/>
              </a:spcBef>
              <a:spcAft>
                <a:spcPts val="600"/>
              </a:spcAft>
              <a:buFont typeface="Franklin Gothic Book" panose="020B0503020102020204" pitchFamily="34" charset="0"/>
              <a:buChar char="►"/>
            </a:pPr>
            <a:r>
              <a:rPr lang="ka-GE" sz="1600" dirty="0"/>
              <a:t>იმპორტი-მოხმარება-შენახვა-ექსპორტი სქემების ოპტიმიზაციაზე გამიზნული პროექტების, სტრატეგიისა და სამოქმედო გეგმის შემუშავება და არსებული პროექტების დასრულება: </a:t>
            </a:r>
          </a:p>
          <a:p>
            <a:pPr marL="742950" lvl="2" indent="-342900">
              <a:spcBef>
                <a:spcPts val="600"/>
              </a:spcBef>
              <a:spcAft>
                <a:spcPts val="600"/>
              </a:spcAft>
            </a:pPr>
            <a:r>
              <a:rPr lang="ka-GE" sz="1600" dirty="0"/>
              <a:t>აირსაცავების მოწყობის სტრატეგიის, სამოქმედო გეგმისა და პროექტებისა  და ელექტროენერგიის გამომუშავების, აირის მოხმარების, დამუშავებისა და რეექსპორტის ოპტიმალური სქემების შემუშავება</a:t>
            </a:r>
          </a:p>
          <a:p>
            <a:pPr marL="742950" lvl="2" indent="-342900">
              <a:spcBef>
                <a:spcPts val="600"/>
              </a:spcBef>
              <a:spcAft>
                <a:spcPts val="600"/>
              </a:spcAft>
            </a:pPr>
            <a:r>
              <a:rPr lang="ka-GE" sz="1600" dirty="0"/>
              <a:t>პროექტების დასრულება და განხორციელება PECI-ს და PMI-ის ფარგლებში</a:t>
            </a:r>
          </a:p>
          <a:p>
            <a:pPr marL="742950" lvl="2" indent="-342900">
              <a:spcBef>
                <a:spcPts val="600"/>
              </a:spcBef>
              <a:spcAft>
                <a:spcPts val="600"/>
              </a:spcAft>
            </a:pPr>
            <a:r>
              <a:rPr lang="ka-GE" sz="1600" dirty="0"/>
              <a:t>ბუნებრივი აირის სხვა პროდუქტებად (LNG და CNG) გარდაქმნისა და ნავთობიდან LPG-სი წარმოების პროექტების დასრულება და განხორციელება </a:t>
            </a:r>
            <a:endParaRPr lang="en-US" sz="1600" dirty="0" smtClean="0"/>
          </a:p>
          <a:p>
            <a:pPr marL="742950" lvl="2" indent="-342900">
              <a:spcBef>
                <a:spcPts val="600"/>
              </a:spcBef>
              <a:spcAft>
                <a:spcPts val="600"/>
              </a:spcAft>
            </a:pPr>
            <a:r>
              <a:rPr lang="ka-GE" sz="1600" dirty="0" smtClean="0"/>
              <a:t>ჰესების </a:t>
            </a:r>
            <a:r>
              <a:rPr lang="ka-GE" sz="1600" dirty="0"/>
              <a:t>წყალსაცავებიდან ნატანის ამოღება და ამ ნარჩენის სამშენებლო მასალად და სასუქად გამოყენება </a:t>
            </a:r>
          </a:p>
        </p:txBody>
      </p:sp>
      <p:sp>
        <p:nvSpPr>
          <p:cNvPr id="3" name="Title 2">
            <a:extLst>
              <a:ext uri="{FF2B5EF4-FFF2-40B4-BE49-F238E27FC236}">
                <a16:creationId xmlns:a16="http://schemas.microsoft.com/office/drawing/2014/main" id="{177CD854-7CF4-4980-A189-713D30CC1D2F}"/>
              </a:ext>
            </a:extLst>
          </p:cNvPr>
          <p:cNvSpPr>
            <a:spLocks noGrp="1"/>
          </p:cNvSpPr>
          <p:nvPr>
            <p:ph type="ctrTitle"/>
          </p:nvPr>
        </p:nvSpPr>
        <p:spPr>
          <a:xfrm>
            <a:off x="0" y="0"/>
            <a:ext cx="9144000" cy="775243"/>
          </a:xfrm>
        </p:spPr>
        <p:txBody>
          <a:bodyPr lIns="457200" tIns="91440"/>
          <a:lstStyle/>
          <a:p>
            <a:pPr algn="l"/>
            <a:r>
              <a:rPr lang="ka-GE" sz="2800" b="1" dirty="0">
                <a:solidFill>
                  <a:srgbClr val="508927"/>
                </a:solidFill>
                <a:latin typeface="Franklin Gothic Demi Cond" panose="020B0706030402020204" pitchFamily="34" charset="0"/>
              </a:rPr>
              <a:t>ენერგოსექტორი:</a:t>
            </a:r>
            <a:r>
              <a:rPr lang="ka-GE" sz="2800" dirty="0">
                <a:solidFill>
                  <a:srgbClr val="508927"/>
                </a:solidFill>
                <a:latin typeface="Franklin Gothic Demi Cond" panose="020B0706030402020204" pitchFamily="34" charset="0"/>
              </a:rPr>
              <a:t> ნავთობისა და ბუნებრივი აირის მოპოვება და გადაზიდვა</a:t>
            </a:r>
          </a:p>
        </p:txBody>
      </p:sp>
    </p:spTree>
    <p:extLst>
      <p:ext uri="{BB962C8B-B14F-4D97-AF65-F5344CB8AC3E}">
        <p14:creationId xmlns:p14="http://schemas.microsoft.com/office/powerpoint/2010/main" val="3691277643"/>
      </p:ext>
    </p:extLst>
  </p:cSld>
  <p:clrMapOvr>
    <a:masterClrMapping/>
  </p:clrMapOvr>
  <p:transition spd="med">
    <p:spli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55464E-8D4C-46FD-BBEE-BE1E8E28209E}"/>
              </a:ext>
            </a:extLst>
          </p:cNvPr>
          <p:cNvSpPr>
            <a:spLocks noGrp="1"/>
          </p:cNvSpPr>
          <p:nvPr>
            <p:ph idx="1"/>
          </p:nvPr>
        </p:nvSpPr>
        <p:spPr>
          <a:xfrm>
            <a:off x="451768" y="1257681"/>
            <a:ext cx="8579296" cy="1872207"/>
          </a:xfrm>
        </p:spPr>
        <p:txBody>
          <a:bodyPr/>
          <a:lstStyle/>
          <a:p>
            <a:pPr marL="0" indent="0">
              <a:spcBef>
                <a:spcPts val="0"/>
              </a:spcBef>
              <a:buNone/>
            </a:pPr>
            <a:r>
              <a:rPr lang="ka-GE" sz="1600" b="1" dirty="0">
                <a:solidFill>
                  <a:srgbClr val="404040"/>
                </a:solidFill>
              </a:rPr>
              <a:t>გზამკვლევზე შემდგომი სამუშაო:</a:t>
            </a:r>
          </a:p>
          <a:p>
            <a:pPr marL="400050" lvl="1" indent="-400050">
              <a:spcBef>
                <a:spcPts val="0"/>
              </a:spcBef>
              <a:spcAft>
                <a:spcPts val="600"/>
              </a:spcAft>
              <a:buFont typeface="Wingdings" panose="05000000000000000000" pitchFamily="2" charset="2"/>
              <a:buChar char="§"/>
            </a:pPr>
            <a:r>
              <a:rPr lang="ka-GE" sz="1600" dirty="0"/>
              <a:t>მოკლევადიანი ამოცანების და ამ ამოცანების შესაფერისი ინსტრუმენტების განსაზღვრა </a:t>
            </a:r>
          </a:p>
          <a:p>
            <a:pPr marL="400050" lvl="1" indent="-400050">
              <a:spcBef>
                <a:spcPts val="0"/>
              </a:spcBef>
              <a:spcAft>
                <a:spcPts val="600"/>
              </a:spcAft>
              <a:buFont typeface="Wingdings" panose="05000000000000000000" pitchFamily="2" charset="2"/>
              <a:buChar char="§"/>
            </a:pPr>
            <a:r>
              <a:rPr lang="ka-GE" sz="1600" dirty="0"/>
              <a:t>საშუალოვადიანი ამოცანების და ამ ამოცანების შესაფერისი ინსტრუმენტების განსაზღვრა </a:t>
            </a:r>
          </a:p>
          <a:p>
            <a:pPr marL="400050" lvl="1" indent="-400050">
              <a:spcBef>
                <a:spcPts val="0"/>
              </a:spcBef>
              <a:spcAft>
                <a:spcPts val="600"/>
              </a:spcAft>
              <a:buFont typeface="Wingdings" panose="05000000000000000000" pitchFamily="2" charset="2"/>
              <a:buChar char="§"/>
            </a:pPr>
            <a:r>
              <a:rPr lang="ka-GE" sz="1600" dirty="0"/>
              <a:t>გრძელვადიანი ამოცანების და ამ ამოცანების შესაფერისი ინსტრუმენტების განსაზღვრა</a:t>
            </a:r>
          </a:p>
        </p:txBody>
      </p:sp>
      <p:sp>
        <p:nvSpPr>
          <p:cNvPr id="3" name="Title 2">
            <a:extLst>
              <a:ext uri="{FF2B5EF4-FFF2-40B4-BE49-F238E27FC236}">
                <a16:creationId xmlns:a16="http://schemas.microsoft.com/office/drawing/2014/main" id="{77D0D332-6D8B-4A6C-B66B-3B85717ABD42}"/>
              </a:ext>
            </a:extLst>
          </p:cNvPr>
          <p:cNvSpPr>
            <a:spLocks noGrp="1"/>
          </p:cNvSpPr>
          <p:nvPr>
            <p:ph type="ctrTitle"/>
          </p:nvPr>
        </p:nvSpPr>
        <p:spPr>
          <a:xfrm>
            <a:off x="0" y="0"/>
            <a:ext cx="9144000" cy="775243"/>
          </a:xfrm>
        </p:spPr>
        <p:txBody>
          <a:bodyPr lIns="457200" tIns="91440"/>
          <a:lstStyle/>
          <a:p>
            <a:pPr algn="l"/>
            <a:r>
              <a:rPr lang="ka-GE" sz="2800" b="1" dirty="0">
                <a:solidFill>
                  <a:srgbClr val="508927"/>
                </a:solidFill>
                <a:latin typeface="Franklin Gothic Demi Cond" panose="020B0706030402020204" pitchFamily="34" charset="0"/>
              </a:rPr>
              <a:t>ენერგოსექტორი:</a:t>
            </a:r>
            <a:r>
              <a:rPr lang="ka-GE" sz="2800" dirty="0">
                <a:solidFill>
                  <a:srgbClr val="508927"/>
                </a:solidFill>
                <a:latin typeface="Franklin Gothic Demi Cond" panose="020B0706030402020204" pitchFamily="34" charset="0"/>
              </a:rPr>
              <a:t> ნავთობისა და ბუნებრივი აირის მოპოვება და გადაზიდვა</a:t>
            </a:r>
          </a:p>
        </p:txBody>
      </p:sp>
      <p:pic>
        <p:nvPicPr>
          <p:cNvPr id="16386" name="Picture 2" descr="Volumes of oil &amp; gas export reveal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93877" y="3789040"/>
            <a:ext cx="3450123" cy="27089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3429000"/>
            <a:ext cx="5338936" cy="3185487"/>
          </a:xfrm>
          <a:prstGeom prst="rect">
            <a:avLst/>
          </a:prstGeom>
        </p:spPr>
        <p:txBody>
          <a:bodyPr wrap="square">
            <a:spAutoFit/>
          </a:bodyPr>
          <a:lstStyle/>
          <a:p>
            <a:pPr lvl="0">
              <a:spcBef>
                <a:spcPts val="0"/>
              </a:spcBef>
              <a:spcAft>
                <a:spcPts val="600"/>
              </a:spcAft>
            </a:pPr>
            <a:r>
              <a:rPr lang="ka-GE" sz="1600" b="1" dirty="0">
                <a:solidFill>
                  <a:srgbClr val="404040"/>
                </a:solidFill>
                <a:latin typeface="Franklin Gothic Book" panose="020B0503020102020204" pitchFamily="34" charset="0"/>
                <a:cs typeface="+mn-cs"/>
              </a:rPr>
              <a:t>დაინტერესებულ მხარეებთან კონსულტაციები: </a:t>
            </a:r>
          </a:p>
          <a:p>
            <a:pPr marL="400050" lvl="1" indent="-400050">
              <a:spcBef>
                <a:spcPts val="0"/>
              </a:spcBef>
              <a:spcAft>
                <a:spcPts val="600"/>
              </a:spcAft>
              <a:buFont typeface="Wingdings" panose="05000000000000000000" pitchFamily="2" charset="2"/>
              <a:buChar char="§"/>
            </a:pPr>
            <a:r>
              <a:rPr lang="ka-GE" sz="1600" dirty="0">
                <a:solidFill>
                  <a:srgbClr val="404040"/>
                </a:solidFill>
                <a:latin typeface="Franklin Gothic Book" panose="020B0503020102020204" pitchFamily="34" charset="0"/>
                <a:cs typeface="+mn-cs"/>
              </a:rPr>
              <a:t>ცირკულარული ეკონომიკის სამთავრობო კომისია</a:t>
            </a:r>
          </a:p>
          <a:p>
            <a:pPr marL="400050" lvl="1" indent="-400050">
              <a:spcBef>
                <a:spcPts val="0"/>
              </a:spcBef>
              <a:spcAft>
                <a:spcPts val="600"/>
              </a:spcAft>
              <a:buFont typeface="Wingdings" panose="05000000000000000000" pitchFamily="2" charset="2"/>
              <a:buChar char="§"/>
            </a:pPr>
            <a:r>
              <a:rPr lang="ka-GE" sz="1600" dirty="0">
                <a:solidFill>
                  <a:srgbClr val="404040"/>
                </a:solidFill>
                <a:latin typeface="Franklin Gothic Book" panose="020B0503020102020204" pitchFamily="34" charset="0"/>
                <a:cs typeface="+mn-cs"/>
              </a:rPr>
              <a:t>ეკონომიკისა და მდგრადი განვითარების სამინისტრო</a:t>
            </a:r>
          </a:p>
          <a:p>
            <a:pPr marL="400050" lvl="1" indent="-400050">
              <a:spcBef>
                <a:spcPts val="0"/>
              </a:spcBef>
              <a:spcAft>
                <a:spcPts val="600"/>
              </a:spcAft>
              <a:buFont typeface="Wingdings" panose="05000000000000000000" pitchFamily="2" charset="2"/>
              <a:buChar char="§"/>
            </a:pPr>
            <a:r>
              <a:rPr lang="ka-GE" sz="1600" dirty="0" err="1">
                <a:solidFill>
                  <a:srgbClr val="404040"/>
                </a:solidFill>
                <a:latin typeface="Franklin Gothic Book" panose="020B0503020102020204" pitchFamily="34" charset="0"/>
                <a:cs typeface="+mn-cs"/>
              </a:rPr>
              <a:t>სნგკ</a:t>
            </a:r>
            <a:endParaRPr lang="ka-GE" sz="1600" dirty="0">
              <a:solidFill>
                <a:srgbClr val="404040"/>
              </a:solidFill>
              <a:latin typeface="Franklin Gothic Book" panose="020B0503020102020204" pitchFamily="34" charset="0"/>
              <a:cs typeface="+mn-cs"/>
            </a:endParaRPr>
          </a:p>
          <a:p>
            <a:pPr marL="400050" lvl="1" indent="-400050">
              <a:spcBef>
                <a:spcPts val="0"/>
              </a:spcBef>
              <a:spcAft>
                <a:spcPts val="600"/>
              </a:spcAft>
              <a:buFont typeface="Wingdings" panose="05000000000000000000" pitchFamily="2" charset="2"/>
              <a:buChar char="§"/>
            </a:pPr>
            <a:r>
              <a:rPr lang="ka-GE" sz="1600" dirty="0">
                <a:solidFill>
                  <a:srgbClr val="404040"/>
                </a:solidFill>
                <a:latin typeface="Franklin Gothic Book" panose="020B0503020102020204" pitchFamily="34" charset="0"/>
                <a:cs typeface="+mn-cs"/>
              </a:rPr>
              <a:t>გარემოს დაცვისა და სოფლის მეურნეობის სამინისტრო</a:t>
            </a:r>
          </a:p>
          <a:p>
            <a:pPr marL="400050" lvl="1" indent="-400050">
              <a:spcBef>
                <a:spcPts val="0"/>
              </a:spcBef>
              <a:spcAft>
                <a:spcPts val="600"/>
              </a:spcAft>
              <a:buFont typeface="Wingdings" panose="05000000000000000000" pitchFamily="2" charset="2"/>
              <a:buChar char="§"/>
            </a:pPr>
            <a:r>
              <a:rPr lang="ka-GE" sz="1600" dirty="0">
                <a:solidFill>
                  <a:srgbClr val="404040"/>
                </a:solidFill>
                <a:latin typeface="Franklin Gothic Book" panose="020B0503020102020204" pitchFamily="34" charset="0"/>
                <a:cs typeface="+mn-cs"/>
              </a:rPr>
              <a:t>ნავთობისა და ბუნებრივი აირის მოპოვებაში, ტრანზიტში, სატრანზიტო მაგისტრალური მილსადენებისა და აირგამანაწილებელი ქსელების ოპერირებაში ჩართული ბიზნესები </a:t>
            </a:r>
          </a:p>
        </p:txBody>
      </p:sp>
    </p:spTree>
    <p:extLst>
      <p:ext uri="{BB962C8B-B14F-4D97-AF65-F5344CB8AC3E}">
        <p14:creationId xmlns:p14="http://schemas.microsoft.com/office/powerpoint/2010/main" val="1514822745"/>
      </p:ext>
    </p:extLst>
  </p:cSld>
  <p:clrMapOvr>
    <a:masterClrMapping/>
  </p:clrMapOvr>
  <p:transition spd="med">
    <p:spli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2F2AB6-E6CD-4408-B626-4C515E9D6623}"/>
              </a:ext>
            </a:extLst>
          </p:cNvPr>
          <p:cNvSpPr>
            <a:spLocks noGrp="1"/>
          </p:cNvSpPr>
          <p:nvPr>
            <p:ph idx="1"/>
          </p:nvPr>
        </p:nvSpPr>
        <p:spPr>
          <a:xfrm>
            <a:off x="457200" y="1268760"/>
            <a:ext cx="8229600" cy="4525963"/>
          </a:xfrm>
        </p:spPr>
        <p:txBody>
          <a:bodyPr/>
          <a:lstStyle/>
          <a:p>
            <a:pPr marL="457200" indent="-457200">
              <a:buFont typeface="Franklin Gothic Book" panose="020B0503020102020204" pitchFamily="34" charset="0"/>
              <a:buChar char="►"/>
            </a:pPr>
            <a:r>
              <a:rPr lang="ka-GE" sz="2800"/>
              <a:t>მიწისა და წყლის რესურსების მართვის გაუმჯობესება</a:t>
            </a:r>
          </a:p>
          <a:p>
            <a:pPr>
              <a:buFont typeface="Wingdings" panose="05000000000000000000" pitchFamily="2" charset="2"/>
              <a:buChar char="Ø"/>
            </a:pPr>
            <a:endParaRPr lang="en-US" sz="2800" dirty="0">
              <a:solidFill>
                <a:srgbClr val="699841"/>
              </a:solidFill>
            </a:endParaRPr>
          </a:p>
          <a:p>
            <a:pPr>
              <a:buFont typeface="Wingdings" panose="05000000000000000000" pitchFamily="2" charset="2"/>
              <a:buChar char="Ø"/>
            </a:pPr>
            <a:endParaRPr lang="en-US" sz="2800" dirty="0">
              <a:solidFill>
                <a:srgbClr val="699841"/>
              </a:solidFill>
            </a:endParaRPr>
          </a:p>
          <a:p>
            <a:pPr>
              <a:buFont typeface="Wingdings" panose="05000000000000000000" pitchFamily="2" charset="2"/>
              <a:buChar char="Ø"/>
            </a:pPr>
            <a:endParaRPr lang="en-US" sz="2800" dirty="0">
              <a:solidFill>
                <a:srgbClr val="699841"/>
              </a:solidFill>
            </a:endParaRPr>
          </a:p>
          <a:p>
            <a:pPr>
              <a:buFont typeface="Wingdings" panose="05000000000000000000" pitchFamily="2" charset="2"/>
              <a:buChar char="Ø"/>
            </a:pPr>
            <a:endParaRPr lang="ka-GE" sz="2800" dirty="0">
              <a:solidFill>
                <a:srgbClr val="699841"/>
              </a:solidFill>
            </a:endParaRPr>
          </a:p>
        </p:txBody>
      </p:sp>
      <p:sp>
        <p:nvSpPr>
          <p:cNvPr id="3" name="Title 2">
            <a:extLst>
              <a:ext uri="{FF2B5EF4-FFF2-40B4-BE49-F238E27FC236}">
                <a16:creationId xmlns:a16="http://schemas.microsoft.com/office/drawing/2014/main" id="{B0E369C4-2AB2-499B-95D0-D434128A94EC}"/>
              </a:ext>
            </a:extLst>
          </p:cNvPr>
          <p:cNvSpPr>
            <a:spLocks noGrp="1"/>
          </p:cNvSpPr>
          <p:nvPr>
            <p:ph type="ctrTitle"/>
          </p:nvPr>
        </p:nvSpPr>
        <p:spPr/>
        <p:txBody>
          <a:bodyPr/>
          <a:lstStyle/>
          <a:p>
            <a:r>
              <a:rPr lang="ka-GE">
                <a:solidFill>
                  <a:srgbClr val="508927"/>
                </a:solidFill>
                <a:latin typeface="Franklin Gothic Demi Cond" panose="020B0706030402020204" pitchFamily="34" charset="0"/>
              </a:rPr>
              <a:t>ცირკულარობის დარგობრივი ასპექტები</a:t>
            </a:r>
          </a:p>
        </p:txBody>
      </p:sp>
      <p:pic>
        <p:nvPicPr>
          <p:cNvPr id="5" name="Picture 4">
            <a:extLst>
              <a:ext uri="{FF2B5EF4-FFF2-40B4-BE49-F238E27FC236}">
                <a16:creationId xmlns:a16="http://schemas.microsoft.com/office/drawing/2014/main" id="{B542C2DD-2355-4CFA-BAD2-DCD3B45A45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7794" y="2924944"/>
            <a:ext cx="3708412" cy="3708412"/>
          </a:xfrm>
          <a:prstGeom prst="rect">
            <a:avLst/>
          </a:prstGeom>
        </p:spPr>
      </p:pic>
    </p:spTree>
    <p:extLst>
      <p:ext uri="{BB962C8B-B14F-4D97-AF65-F5344CB8AC3E}">
        <p14:creationId xmlns:p14="http://schemas.microsoft.com/office/powerpoint/2010/main" val="501181495"/>
      </p:ext>
    </p:extLst>
  </p:cSld>
  <p:clrMapOvr>
    <a:masterClrMapping/>
  </p:clrMapOvr>
  <p:transition spd="med">
    <p:spli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AD393D-3792-4C8A-8A41-08ED2211AEE2}"/>
              </a:ext>
            </a:extLst>
          </p:cNvPr>
          <p:cNvSpPr>
            <a:spLocks noGrp="1"/>
          </p:cNvSpPr>
          <p:nvPr>
            <p:ph idx="1"/>
          </p:nvPr>
        </p:nvSpPr>
        <p:spPr>
          <a:xfrm>
            <a:off x="457200" y="908720"/>
            <a:ext cx="8435280" cy="5544616"/>
          </a:xfrm>
        </p:spPr>
        <p:txBody>
          <a:bodyPr/>
          <a:lstStyle/>
          <a:p>
            <a:pPr>
              <a:buSzPct val="80000"/>
              <a:buFont typeface="Franklin Gothic Book" panose="020B0503020102020204" pitchFamily="34" charset="0"/>
              <a:buChar char="►"/>
            </a:pPr>
            <a:r>
              <a:rPr lang="ka-GE" sz="1800" dirty="0">
                <a:latin typeface="Sylfaen" panose="010A0502050306030303" pitchFamily="18" charset="0"/>
              </a:rPr>
              <a:t>სასოფლო-სამეურნეო მიწა (სახნავ-სათესი სავარგულები, სათიბები)</a:t>
            </a:r>
          </a:p>
          <a:p>
            <a:pPr lvl="1">
              <a:spcBef>
                <a:spcPts val="600"/>
              </a:spcBef>
              <a:spcAft>
                <a:spcPts val="600"/>
              </a:spcAft>
              <a:buFont typeface="Wingdings" panose="05000000000000000000" pitchFamily="2" charset="2"/>
              <a:buChar char="§"/>
            </a:pPr>
            <a:r>
              <a:rPr lang="ka-GE" sz="1600" dirty="0">
                <a:latin typeface="Sylfaen" panose="010A0502050306030303" pitchFamily="18" charset="0"/>
              </a:rPr>
              <a:t>საგაზაფხულო კულტურების ნათესი ფართობი (2018 – 2021წწ. </a:t>
            </a:r>
            <a:r>
              <a:rPr lang="ka-GE" sz="1600" dirty="0" smtClean="0">
                <a:latin typeface="Sylfaen" panose="010A0502050306030303" pitchFamily="18" charset="0"/>
              </a:rPr>
              <a:t>საშ</a:t>
            </a:r>
            <a:r>
              <a:rPr lang="en-US" sz="1600" dirty="0" smtClean="0">
                <a:latin typeface="Sylfaen" panose="010A0502050306030303" pitchFamily="18" charset="0"/>
              </a:rPr>
              <a:t>.</a:t>
            </a:r>
            <a:r>
              <a:rPr lang="ka-GE" sz="1600" dirty="0" smtClean="0">
                <a:latin typeface="Sylfaen" panose="010A0502050306030303" pitchFamily="18" charset="0"/>
              </a:rPr>
              <a:t>) </a:t>
            </a:r>
            <a:r>
              <a:rPr lang="ka-GE" sz="1600" dirty="0">
                <a:latin typeface="Sylfaen" panose="010A0502050306030303" pitchFamily="18" charset="0"/>
              </a:rPr>
              <a:t>- 150,000ჰა</a:t>
            </a:r>
          </a:p>
          <a:p>
            <a:pPr lvl="1">
              <a:spcBef>
                <a:spcPts val="600"/>
              </a:spcBef>
              <a:spcAft>
                <a:spcPts val="600"/>
              </a:spcAft>
              <a:buFont typeface="Wingdings" panose="05000000000000000000" pitchFamily="2" charset="2"/>
              <a:buChar char="§"/>
            </a:pPr>
            <a:r>
              <a:rPr lang="ka-GE" sz="1600" dirty="0">
                <a:latin typeface="Sylfaen" panose="010A0502050306030303" pitchFamily="18" charset="0"/>
              </a:rPr>
              <a:t>საშემოდგომო კულტურების ნათესი ფართობი (2018 – 2021წწ. </a:t>
            </a:r>
            <a:r>
              <a:rPr lang="ka-GE" sz="1600" dirty="0" smtClean="0">
                <a:latin typeface="Sylfaen" panose="010A0502050306030303" pitchFamily="18" charset="0"/>
              </a:rPr>
              <a:t>საშ</a:t>
            </a:r>
            <a:r>
              <a:rPr lang="en-US" sz="1600" dirty="0" smtClean="0">
                <a:latin typeface="Sylfaen" panose="010A0502050306030303" pitchFamily="18" charset="0"/>
              </a:rPr>
              <a:t>.</a:t>
            </a:r>
            <a:r>
              <a:rPr lang="ka-GE" sz="1600" dirty="0" smtClean="0">
                <a:latin typeface="Sylfaen" panose="010A0502050306030303" pitchFamily="18" charset="0"/>
              </a:rPr>
              <a:t>) </a:t>
            </a:r>
            <a:r>
              <a:rPr lang="ka-GE" sz="1600" dirty="0">
                <a:latin typeface="Sylfaen" panose="010A0502050306030303" pitchFamily="18" charset="0"/>
              </a:rPr>
              <a:t>- 60,000ჰა</a:t>
            </a:r>
          </a:p>
          <a:p>
            <a:pPr lvl="1">
              <a:spcBef>
                <a:spcPts val="600"/>
              </a:spcBef>
              <a:spcAft>
                <a:spcPts val="600"/>
              </a:spcAft>
              <a:buFont typeface="Wingdings" panose="05000000000000000000" pitchFamily="2" charset="2"/>
              <a:buChar char="§"/>
            </a:pPr>
            <a:r>
              <a:rPr lang="ka-GE" sz="1600" dirty="0">
                <a:latin typeface="Sylfaen" panose="010A0502050306030303" pitchFamily="18" charset="0"/>
              </a:rPr>
              <a:t>2017 და 2020 წლების მონაცემების მიხედვით, ვენახებს, ხეხილის ბაღებს, ციტრუსის პლანტაციებს და კენკროვანებს ჯამში 127,900 ჰექტარი უჭირავს. ხეხილის ბაღებით დაკავებულია 75,000 ჰა, ხოლო ვენახებით - 41,200 ჰა.</a:t>
            </a:r>
          </a:p>
          <a:p>
            <a:pPr lvl="1">
              <a:spcBef>
                <a:spcPts val="600"/>
              </a:spcBef>
              <a:spcAft>
                <a:spcPts val="600"/>
              </a:spcAft>
              <a:buFont typeface="Wingdings" panose="05000000000000000000" pitchFamily="2" charset="2"/>
              <a:buChar char="§"/>
            </a:pPr>
            <a:r>
              <a:rPr lang="ka-GE" sz="1600" dirty="0">
                <a:latin typeface="Sylfaen" panose="010A0502050306030303" pitchFamily="18" charset="0"/>
              </a:rPr>
              <a:t>საქართველოში საძოვრებს დაახლ. 1.7 მლნ. ჰა უჭირავს (ხოლო სათიბების ჩათვლით 1.9 მლნ. ჰა), რაც ქვეყნის მიწის რესურსის 25%-ს და სასოფლო-სამეურნეო სავარგულების 50%-ს შეადგენს.</a:t>
            </a:r>
          </a:p>
          <a:p>
            <a:pPr marL="342900" lvl="1" indent="-342900">
              <a:spcBef>
                <a:spcPts val="1200"/>
              </a:spcBef>
              <a:spcAft>
                <a:spcPts val="600"/>
              </a:spcAft>
              <a:buSzPct val="80000"/>
              <a:buFont typeface="Franklin Gothic Book" panose="020B0503020102020204" pitchFamily="34" charset="0"/>
              <a:buChar char="►"/>
            </a:pPr>
            <a:r>
              <a:rPr lang="ka-GE" sz="1800" dirty="0">
                <a:latin typeface="Sylfaen" panose="010A0502050306030303" pitchFamily="18" charset="0"/>
              </a:rPr>
              <a:t>სარწყავი სისტემების არსებული წყალმოხმარება: </a:t>
            </a:r>
          </a:p>
          <a:p>
            <a:pPr lvl="1">
              <a:spcAft>
                <a:spcPts val="600"/>
              </a:spcAft>
              <a:buFont typeface="Wingdings" panose="05000000000000000000" pitchFamily="2" charset="2"/>
              <a:buChar char="§"/>
            </a:pPr>
            <a:r>
              <a:rPr lang="ka-GE" sz="1600" dirty="0">
                <a:latin typeface="Sylfaen" panose="010A0502050306030303" pitchFamily="18" charset="0"/>
              </a:rPr>
              <a:t>150 მილიონი კუბური მეტრი 2015 - 2017 წლებში</a:t>
            </a:r>
          </a:p>
          <a:p>
            <a:pPr lvl="1">
              <a:spcAft>
                <a:spcPts val="600"/>
              </a:spcAft>
              <a:buFont typeface="Wingdings" panose="05000000000000000000" pitchFamily="2" charset="2"/>
              <a:buChar char="§"/>
            </a:pPr>
            <a:r>
              <a:rPr lang="ka-GE" sz="1600" dirty="0">
                <a:latin typeface="Sylfaen" panose="010A0502050306030303" pitchFamily="18" charset="0"/>
              </a:rPr>
              <a:t>900 მილიონი კუბური მეტრი 2025 წლისათვის</a:t>
            </a:r>
          </a:p>
          <a:p>
            <a:pPr lvl="1">
              <a:spcAft>
                <a:spcPts val="600"/>
              </a:spcAft>
              <a:buFont typeface="Wingdings" panose="05000000000000000000" pitchFamily="2" charset="2"/>
              <a:buChar char="§"/>
            </a:pPr>
            <a:r>
              <a:rPr lang="ka-GE" sz="1600" dirty="0">
                <a:latin typeface="Sylfaen" panose="010A0502050306030303" pitchFamily="18" charset="0"/>
              </a:rPr>
              <a:t>სოფლის მეურნეობის დარგის საერთო წყალმოხმარება (2020წ.): 1430.42 </a:t>
            </a:r>
            <a:r>
              <a:rPr lang="ka-GE" sz="1600" dirty="0" smtClean="0">
                <a:latin typeface="Sylfaen" panose="010A0502050306030303" pitchFamily="18" charset="0"/>
              </a:rPr>
              <a:t>მლნ</a:t>
            </a:r>
            <a:r>
              <a:rPr lang="en-US" sz="1600" dirty="0" smtClean="0">
                <a:latin typeface="Sylfaen" panose="010A0502050306030303" pitchFamily="18" charset="0"/>
              </a:rPr>
              <a:t>.</a:t>
            </a:r>
            <a:r>
              <a:rPr lang="ka-GE" sz="1600" dirty="0" smtClean="0">
                <a:latin typeface="Sylfaen" panose="010A0502050306030303" pitchFamily="18" charset="0"/>
              </a:rPr>
              <a:t> </a:t>
            </a:r>
            <a:r>
              <a:rPr lang="ka-GE" sz="1600" dirty="0">
                <a:latin typeface="Sylfaen" panose="010A0502050306030303" pitchFamily="18" charset="0"/>
              </a:rPr>
              <a:t>მ3</a:t>
            </a:r>
          </a:p>
          <a:p>
            <a:pPr marL="342900" lvl="1" indent="-342900">
              <a:spcBef>
                <a:spcPts val="1200"/>
              </a:spcBef>
              <a:spcAft>
                <a:spcPts val="600"/>
              </a:spcAft>
              <a:buSzPct val="80000"/>
              <a:buFont typeface="Franklin Gothic Book" panose="020B0503020102020204" pitchFamily="34" charset="0"/>
              <a:buChar char="►"/>
            </a:pPr>
            <a:r>
              <a:rPr lang="ka-GE" sz="1800" dirty="0">
                <a:latin typeface="Sylfaen" panose="010A0502050306030303" pitchFamily="18" charset="0"/>
              </a:rPr>
              <a:t>სარწყავი სავარგულები: </a:t>
            </a:r>
          </a:p>
          <a:p>
            <a:pPr lvl="1">
              <a:buFont typeface="Wingdings" panose="05000000000000000000" pitchFamily="2" charset="2"/>
              <a:buChar char="§"/>
            </a:pPr>
            <a:r>
              <a:rPr lang="ka-GE" sz="1600" dirty="0">
                <a:latin typeface="Sylfaen" panose="010A0502050306030303" pitchFamily="18" charset="0"/>
              </a:rPr>
              <a:t>40,000ჰა 2015 წელს</a:t>
            </a:r>
          </a:p>
          <a:p>
            <a:pPr lvl="1">
              <a:buFont typeface="Wingdings" panose="05000000000000000000" pitchFamily="2" charset="2"/>
              <a:buChar char="§"/>
            </a:pPr>
            <a:r>
              <a:rPr lang="ka-GE" sz="1600" dirty="0">
                <a:latin typeface="Sylfaen" panose="010A0502050306030303" pitchFamily="18" charset="0"/>
              </a:rPr>
              <a:t>200,000ჰა დაგეგმილი 2025 წლისათვის</a:t>
            </a:r>
          </a:p>
        </p:txBody>
      </p:sp>
      <p:sp>
        <p:nvSpPr>
          <p:cNvPr id="3" name="Title 2">
            <a:extLst>
              <a:ext uri="{FF2B5EF4-FFF2-40B4-BE49-F238E27FC236}">
                <a16:creationId xmlns:a16="http://schemas.microsoft.com/office/drawing/2014/main" id="{5008CD8E-A98D-4177-91B3-D09407EC2662}"/>
              </a:ext>
            </a:extLst>
          </p:cNvPr>
          <p:cNvSpPr>
            <a:spLocks noGrp="1"/>
          </p:cNvSpPr>
          <p:nvPr>
            <p:ph type="ctrTitle"/>
          </p:nvPr>
        </p:nvSpPr>
        <p:spPr>
          <a:xfrm>
            <a:off x="0" y="1"/>
            <a:ext cx="9144000" cy="620688"/>
          </a:xfrm>
        </p:spPr>
        <p:txBody>
          <a:bodyPr lIns="457200" tIns="91440"/>
          <a:lstStyle/>
          <a:p>
            <a:pPr algn="l"/>
            <a:r>
              <a:rPr lang="ka-GE" sz="3200" dirty="0">
                <a:solidFill>
                  <a:srgbClr val="508927"/>
                </a:solidFill>
              </a:rPr>
              <a:t>მიწისა და წყლის რესურსების მართვა</a:t>
            </a:r>
          </a:p>
        </p:txBody>
      </p:sp>
    </p:spTree>
    <p:extLst>
      <p:ext uri="{BB962C8B-B14F-4D97-AF65-F5344CB8AC3E}">
        <p14:creationId xmlns:p14="http://schemas.microsoft.com/office/powerpoint/2010/main" val="2734860473"/>
      </p:ext>
    </p:extLst>
  </p:cSld>
  <p:clrMapOvr>
    <a:masterClrMapping/>
  </p:clrMapOvr>
  <p:transition spd="med">
    <p:spli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CDDB0B-4DDB-486A-893B-4EC59D73A6F1}"/>
              </a:ext>
            </a:extLst>
          </p:cNvPr>
          <p:cNvSpPr>
            <a:spLocks noGrp="1"/>
          </p:cNvSpPr>
          <p:nvPr>
            <p:ph idx="1"/>
          </p:nvPr>
        </p:nvSpPr>
        <p:spPr>
          <a:xfrm>
            <a:off x="395536" y="980728"/>
            <a:ext cx="8640960" cy="5534076"/>
          </a:xfrm>
        </p:spPr>
        <p:txBody>
          <a:bodyPr/>
          <a:lstStyle/>
          <a:p>
            <a:pPr>
              <a:spcBef>
                <a:spcPts val="600"/>
              </a:spcBef>
              <a:buSzPct val="80000"/>
              <a:buFont typeface="Franklin Gothic Book" panose="020B0503020102020204" pitchFamily="34" charset="0"/>
              <a:buChar char="►"/>
            </a:pPr>
            <a:r>
              <a:rPr lang="ka-GE" sz="1600" b="1" dirty="0">
                <a:solidFill>
                  <a:schemeClr val="tx1">
                    <a:lumMod val="75000"/>
                    <a:lumOff val="25000"/>
                  </a:schemeClr>
                </a:solidFill>
              </a:rPr>
              <a:t>2017 წელს მიღებული იქნა საქართველოს ირიგაციის 2017-2025 წლების სტრატეგია:</a:t>
            </a:r>
          </a:p>
          <a:p>
            <a:pPr lvl="1">
              <a:spcBef>
                <a:spcPts val="600"/>
              </a:spcBef>
              <a:spcAft>
                <a:spcPts val="600"/>
              </a:spcAft>
              <a:buFont typeface="Wingdings" panose="05000000000000000000" pitchFamily="2" charset="2"/>
              <a:buChar char="§"/>
            </a:pPr>
            <a:r>
              <a:rPr lang="ka-GE" sz="1600" dirty="0">
                <a:solidFill>
                  <a:schemeClr val="tx1">
                    <a:lumMod val="75000"/>
                    <a:lumOff val="25000"/>
                  </a:schemeClr>
                </a:solidFill>
              </a:rPr>
              <a:t>სხვადასხვა საერთაშორისო საფინანსო ინსტიტუტების მიერ (WB; ADB, სხვ.) დაფინანსებული საირიგაციო პროექტები</a:t>
            </a:r>
          </a:p>
          <a:p>
            <a:pPr lvl="1">
              <a:spcBef>
                <a:spcPts val="600"/>
              </a:spcBef>
              <a:spcAft>
                <a:spcPts val="600"/>
              </a:spcAft>
              <a:buFont typeface="Wingdings" panose="05000000000000000000" pitchFamily="2" charset="2"/>
              <a:buChar char="§"/>
            </a:pPr>
            <a:r>
              <a:rPr lang="ka-GE" sz="1600" dirty="0">
                <a:solidFill>
                  <a:schemeClr val="tx1">
                    <a:lumMod val="75000"/>
                    <a:lumOff val="25000"/>
                  </a:schemeClr>
                </a:solidFill>
              </a:rPr>
              <a:t>2019 წელს საქართველოს პარლამენტმა დაამტკიცა კანონი „წყალმომხმარებელთა ორგანიზაციების შესახებ“, რომელიც წყალმომხმარებელთა ორგანიზაციების საქმიანობას არეგულირებს</a:t>
            </a:r>
          </a:p>
          <a:p>
            <a:pPr>
              <a:spcBef>
                <a:spcPts val="600"/>
              </a:spcBef>
              <a:buSzPct val="80000"/>
              <a:buFont typeface="Franklin Gothic Book" panose="020B0503020102020204" pitchFamily="34" charset="0"/>
              <a:buChar char="►"/>
            </a:pPr>
            <a:r>
              <a:rPr lang="ka-GE" sz="1600" b="1" dirty="0">
                <a:solidFill>
                  <a:schemeClr val="tx1">
                    <a:lumMod val="75000"/>
                    <a:lumOff val="25000"/>
                  </a:schemeClr>
                </a:solidFill>
              </a:rPr>
              <a:t>საძოვრების მდგრადი მართვის ეროვნული პოლიტიკის კონცეფცია:</a:t>
            </a:r>
          </a:p>
          <a:p>
            <a:pPr lvl="1">
              <a:spcBef>
                <a:spcPts val="600"/>
              </a:spcBef>
              <a:spcAft>
                <a:spcPts val="600"/>
              </a:spcAft>
              <a:buFont typeface="Wingdings" panose="05000000000000000000" pitchFamily="2" charset="2"/>
              <a:buChar char="§"/>
            </a:pPr>
            <a:r>
              <a:rPr lang="ka-GE" sz="1600" dirty="0">
                <a:solidFill>
                  <a:schemeClr val="tx1">
                    <a:lumMod val="75000"/>
                    <a:lumOff val="25000"/>
                  </a:schemeClr>
                </a:solidFill>
              </a:rPr>
              <a:t>საძოვარი და სათიბი სავარგულების დადგენა, კატეგორიზაცია და დარუკება; საძოვრების კლასიფიკაცია;  საძოვრების ზონირება; საძოვრების შეფასება; </a:t>
            </a:r>
          </a:p>
          <a:p>
            <a:pPr lvl="1">
              <a:spcBef>
                <a:spcPts val="600"/>
              </a:spcBef>
              <a:spcAft>
                <a:spcPts val="600"/>
              </a:spcAft>
              <a:buFont typeface="Wingdings" panose="05000000000000000000" pitchFamily="2" charset="2"/>
              <a:buChar char="§"/>
            </a:pPr>
            <a:r>
              <a:rPr lang="ka-GE" sz="1600" dirty="0">
                <a:solidFill>
                  <a:schemeClr val="tx1">
                    <a:lumMod val="75000"/>
                    <a:lumOff val="25000"/>
                  </a:schemeClr>
                </a:solidFill>
              </a:rPr>
              <a:t>მოსარგებლეების დადგენა; ინფორმაციის მართვა; ადგილობრივ დონეზე დაგეგმვის პროცესის განვითარება; </a:t>
            </a:r>
          </a:p>
          <a:p>
            <a:pPr lvl="1">
              <a:spcBef>
                <a:spcPts val="600"/>
              </a:spcBef>
              <a:spcAft>
                <a:spcPts val="600"/>
              </a:spcAft>
              <a:buFont typeface="Wingdings" panose="05000000000000000000" pitchFamily="2" charset="2"/>
              <a:buChar char="§"/>
            </a:pPr>
            <a:r>
              <a:rPr lang="ka-GE" sz="1600" dirty="0">
                <a:solidFill>
                  <a:schemeClr val="tx1">
                    <a:lumMod val="75000"/>
                    <a:lumOff val="25000"/>
                  </a:schemeClr>
                </a:solidFill>
              </a:rPr>
              <a:t>მუნიციპალიტეტებს შორის პირუტყვის გადაადგილების მექანიზმების შემუშავება; საძოვრებით ერთობლივად სარგებლობა; საძოვრით მოსარგებლეთა გაერთიანებები; საძოვრების იჯარით გაცემის სისტემის რეფორმა; კერძო საძოვრები; საძოვრების მართვა სასოფლო დასახლებული პუნქტების მახლობლად; სახელმძღვანელოებისა და პროცედურების შემუშავება; საძოვრებით მოსარგებლეებისათვის ინფორმაციისა და კონსულტაციების მიწოდება</a:t>
            </a:r>
          </a:p>
          <a:p>
            <a:pPr>
              <a:spcBef>
                <a:spcPts val="600"/>
              </a:spcBef>
              <a:buSzPct val="80000"/>
              <a:buFont typeface="Franklin Gothic Book" panose="020B0503020102020204" pitchFamily="34" charset="0"/>
              <a:buChar char="►"/>
            </a:pPr>
            <a:r>
              <a:rPr lang="ka-GE" sz="1600" b="1" dirty="0">
                <a:solidFill>
                  <a:schemeClr val="tx1">
                    <a:lumMod val="75000"/>
                    <a:lumOff val="25000"/>
                  </a:schemeClr>
                </a:solidFill>
              </a:rPr>
              <a:t>საძოვრების მდგრადი მართვის შესახებ კანონი შემუშავების პროცესშია</a:t>
            </a:r>
          </a:p>
          <a:p>
            <a:pPr algn="just">
              <a:spcBef>
                <a:spcPts val="600"/>
              </a:spcBef>
            </a:pPr>
            <a:endParaRPr lang="ka-GE" sz="1600" dirty="0">
              <a:solidFill>
                <a:schemeClr val="tx1">
                  <a:lumMod val="75000"/>
                  <a:lumOff val="25000"/>
                </a:schemeClr>
              </a:solidFill>
            </a:endParaRPr>
          </a:p>
        </p:txBody>
      </p:sp>
      <p:sp>
        <p:nvSpPr>
          <p:cNvPr id="5" name="Title 2">
            <a:extLst>
              <a:ext uri="{FF2B5EF4-FFF2-40B4-BE49-F238E27FC236}">
                <a16:creationId xmlns:a16="http://schemas.microsoft.com/office/drawing/2014/main" id="{5008CD8E-A98D-4177-91B3-D09407EC2662}"/>
              </a:ext>
            </a:extLst>
          </p:cNvPr>
          <p:cNvSpPr>
            <a:spLocks noGrp="1"/>
          </p:cNvSpPr>
          <p:nvPr>
            <p:ph type="ctrTitle"/>
          </p:nvPr>
        </p:nvSpPr>
        <p:spPr>
          <a:xfrm>
            <a:off x="0" y="1"/>
            <a:ext cx="9144000" cy="620688"/>
          </a:xfrm>
        </p:spPr>
        <p:txBody>
          <a:bodyPr lIns="457200" tIns="91440"/>
          <a:lstStyle/>
          <a:p>
            <a:pPr algn="l"/>
            <a:r>
              <a:rPr lang="ka-GE" sz="3200" dirty="0">
                <a:solidFill>
                  <a:srgbClr val="508927"/>
                </a:solidFill>
              </a:rPr>
              <a:t>მიწისა და წყლის რესურსების მართვა</a:t>
            </a:r>
          </a:p>
        </p:txBody>
      </p:sp>
    </p:spTree>
    <p:extLst>
      <p:ext uri="{BB962C8B-B14F-4D97-AF65-F5344CB8AC3E}">
        <p14:creationId xmlns:p14="http://schemas.microsoft.com/office/powerpoint/2010/main" val="1999052798"/>
      </p:ext>
    </p:extLst>
  </p:cSld>
  <p:clrMapOvr>
    <a:masterClrMapping/>
  </p:clrMapOvr>
  <p:transition spd="med">
    <p:spli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CDDB0B-4DDB-486A-893B-4EC59D73A6F1}"/>
              </a:ext>
            </a:extLst>
          </p:cNvPr>
          <p:cNvSpPr>
            <a:spLocks noGrp="1"/>
          </p:cNvSpPr>
          <p:nvPr>
            <p:ph idx="1"/>
          </p:nvPr>
        </p:nvSpPr>
        <p:spPr>
          <a:xfrm>
            <a:off x="457200" y="980728"/>
            <a:ext cx="8229600" cy="4680520"/>
          </a:xfrm>
        </p:spPr>
        <p:txBody>
          <a:bodyPr/>
          <a:lstStyle/>
          <a:p>
            <a:pPr>
              <a:buSzPct val="80000"/>
              <a:buFont typeface="Franklin Gothic Book" panose="020B0503020102020204" pitchFamily="34" charset="0"/>
              <a:buChar char="►"/>
            </a:pPr>
            <a:r>
              <a:rPr lang="ka-GE" sz="2000" b="1" dirty="0">
                <a:solidFill>
                  <a:schemeClr val="tx1">
                    <a:lumMod val="75000"/>
                    <a:lumOff val="25000"/>
                  </a:schemeClr>
                </a:solidFill>
              </a:rPr>
              <a:t>ხარვეზები ირიგაციის სტრატეგიის სფეროში:</a:t>
            </a:r>
          </a:p>
          <a:p>
            <a:pPr lvl="1">
              <a:spcBef>
                <a:spcPts val="600"/>
              </a:spcBef>
              <a:spcAft>
                <a:spcPts val="600"/>
              </a:spcAft>
              <a:buFont typeface="Wingdings" panose="05000000000000000000" pitchFamily="2" charset="2"/>
              <a:buChar char="§"/>
            </a:pPr>
            <a:r>
              <a:rPr lang="ka-GE" sz="1800" dirty="0">
                <a:solidFill>
                  <a:schemeClr val="tx1">
                    <a:lumMod val="75000"/>
                    <a:lumOff val="25000"/>
                  </a:schemeClr>
                </a:solidFill>
              </a:rPr>
              <a:t>საჭიროა ირიგაციის სტრატეგიის მოთხოვნების შესრულება</a:t>
            </a:r>
          </a:p>
          <a:p>
            <a:pPr lvl="1">
              <a:spcBef>
                <a:spcPts val="600"/>
              </a:spcBef>
              <a:spcAft>
                <a:spcPts val="600"/>
              </a:spcAft>
              <a:buFont typeface="Wingdings" panose="05000000000000000000" pitchFamily="2" charset="2"/>
              <a:buChar char="§"/>
            </a:pPr>
            <a:r>
              <a:rPr lang="ka-GE" sz="1800" dirty="0">
                <a:solidFill>
                  <a:schemeClr val="tx1">
                    <a:lumMod val="75000"/>
                    <a:lumOff val="25000"/>
                  </a:schemeClr>
                </a:solidFill>
              </a:rPr>
              <a:t>შემუშავებული უნდა იქნას კონკრეტული საირიგაციო პროექტები, რომლებიც საერთაშორისო საფინანსო ინსტიტუტებმა უნდა დააფინანსონ თემებსა და ბიზნესებს არ გააჩნიათ ინფორმაცია: სარწყავი სიტემის ოპერირების ეფექტიანი მექანიზმებისა და საერთო სარგებლის შესახებ; ფერმერებს შორის თანამშრომლობისა და ასოციაციების შექმნის მექანიზმების შესახებ; რწყვის თანამედროვე, ეფექტიანი ტექნოლოგიებისა და სქემების შესახებ. </a:t>
            </a:r>
          </a:p>
          <a:p>
            <a:pPr>
              <a:spcBef>
                <a:spcPts val="1800"/>
              </a:spcBef>
              <a:buSzPct val="80000"/>
              <a:buFont typeface="Franklin Gothic Book" panose="020B0503020102020204" pitchFamily="34" charset="0"/>
              <a:buChar char="►"/>
            </a:pPr>
            <a:r>
              <a:rPr lang="ka-GE" sz="2000" b="1" dirty="0">
                <a:solidFill>
                  <a:schemeClr val="tx1">
                    <a:lumMod val="75000"/>
                    <a:lumOff val="25000"/>
                  </a:schemeClr>
                </a:solidFill>
              </a:rPr>
              <a:t>ხარვეზები საძოვრების მდგრადი მართვის სფეროში:</a:t>
            </a:r>
          </a:p>
          <a:p>
            <a:pPr lvl="1">
              <a:spcBef>
                <a:spcPts val="600"/>
              </a:spcBef>
              <a:spcAft>
                <a:spcPts val="600"/>
              </a:spcAft>
              <a:buFont typeface="Wingdings" panose="05000000000000000000" pitchFamily="2" charset="2"/>
              <a:buChar char="§"/>
            </a:pPr>
            <a:r>
              <a:rPr lang="ka-GE" sz="1800" dirty="0">
                <a:solidFill>
                  <a:schemeClr val="tx1">
                    <a:lumMod val="75000"/>
                    <a:lumOff val="25000"/>
                  </a:schemeClr>
                </a:solidFill>
              </a:rPr>
              <a:t>საძოვრების მდგრადი მართვის მარეგულირებელი კანონისა და დეტალური სტრატეგიისა და სამოქმედო გეგმის არარსებობა </a:t>
            </a:r>
          </a:p>
          <a:p>
            <a:pPr lvl="1">
              <a:spcBef>
                <a:spcPts val="600"/>
              </a:spcBef>
              <a:spcAft>
                <a:spcPts val="600"/>
              </a:spcAft>
              <a:buFont typeface="Wingdings" panose="05000000000000000000" pitchFamily="2" charset="2"/>
              <a:buChar char="§"/>
            </a:pPr>
            <a:r>
              <a:rPr lang="ka-GE" sz="1800" dirty="0">
                <a:solidFill>
                  <a:schemeClr val="tx1">
                    <a:lumMod val="75000"/>
                    <a:lumOff val="25000"/>
                  </a:schemeClr>
                </a:solidFill>
              </a:rPr>
              <a:t>საძოვრების ზუსტი ინვენტარიზაცია და კლასიფიკაცია არ არსებობს </a:t>
            </a:r>
          </a:p>
          <a:p>
            <a:pPr lvl="1">
              <a:spcBef>
                <a:spcPts val="600"/>
              </a:spcBef>
              <a:spcAft>
                <a:spcPts val="600"/>
              </a:spcAft>
              <a:buFont typeface="Wingdings" panose="05000000000000000000" pitchFamily="2" charset="2"/>
              <a:buChar char="§"/>
            </a:pPr>
            <a:r>
              <a:rPr lang="ka-GE" sz="1800" dirty="0">
                <a:solidFill>
                  <a:schemeClr val="tx1">
                    <a:lumMod val="75000"/>
                    <a:lumOff val="25000"/>
                  </a:schemeClr>
                </a:solidFill>
              </a:rPr>
              <a:t>ცენტრალური ხელისუფლების, მუნიციპალიტეტებისა და თემების უფლებები და პასუხისმგებლობები ცხადად არ არის განსაზღვრული</a:t>
            </a:r>
          </a:p>
          <a:p>
            <a:pPr algn="just"/>
            <a:endParaRPr lang="ka-GE" sz="1800" dirty="0">
              <a:solidFill>
                <a:schemeClr val="tx1">
                  <a:lumMod val="75000"/>
                  <a:lumOff val="25000"/>
                </a:schemeClr>
              </a:solidFill>
            </a:endParaRPr>
          </a:p>
        </p:txBody>
      </p:sp>
      <p:sp>
        <p:nvSpPr>
          <p:cNvPr id="5" name="Title 2">
            <a:extLst>
              <a:ext uri="{FF2B5EF4-FFF2-40B4-BE49-F238E27FC236}">
                <a16:creationId xmlns:a16="http://schemas.microsoft.com/office/drawing/2014/main" id="{5008CD8E-A98D-4177-91B3-D09407EC2662}"/>
              </a:ext>
            </a:extLst>
          </p:cNvPr>
          <p:cNvSpPr>
            <a:spLocks noGrp="1"/>
          </p:cNvSpPr>
          <p:nvPr>
            <p:ph type="ctrTitle"/>
          </p:nvPr>
        </p:nvSpPr>
        <p:spPr>
          <a:xfrm>
            <a:off x="0" y="1"/>
            <a:ext cx="9144000" cy="620688"/>
          </a:xfrm>
        </p:spPr>
        <p:txBody>
          <a:bodyPr lIns="457200" tIns="91440"/>
          <a:lstStyle/>
          <a:p>
            <a:pPr algn="l"/>
            <a:r>
              <a:rPr lang="ka-GE" sz="3200" dirty="0">
                <a:solidFill>
                  <a:srgbClr val="508927"/>
                </a:solidFill>
              </a:rPr>
              <a:t>მიწისა და წყლის რესურსების მართვა</a:t>
            </a:r>
          </a:p>
        </p:txBody>
      </p:sp>
    </p:spTree>
    <p:extLst>
      <p:ext uri="{BB962C8B-B14F-4D97-AF65-F5344CB8AC3E}">
        <p14:creationId xmlns:p14="http://schemas.microsoft.com/office/powerpoint/2010/main" val="4092464261"/>
      </p:ext>
    </p:extLst>
  </p:cSld>
  <p:clrMapOvr>
    <a:masterClrMapping/>
  </p:clrMapOvr>
  <p:transition spd="med">
    <p:spli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7E9F24-48F0-403B-BE5E-A7F0C0B7A725}"/>
              </a:ext>
            </a:extLst>
          </p:cNvPr>
          <p:cNvSpPr>
            <a:spLocks noGrp="1"/>
          </p:cNvSpPr>
          <p:nvPr>
            <p:ph idx="1"/>
          </p:nvPr>
        </p:nvSpPr>
        <p:spPr>
          <a:xfrm>
            <a:off x="467544" y="1052736"/>
            <a:ext cx="6264696" cy="4608512"/>
          </a:xfrm>
        </p:spPr>
        <p:txBody>
          <a:bodyPr/>
          <a:lstStyle/>
          <a:p>
            <a:pPr marL="0" indent="0">
              <a:buNone/>
            </a:pPr>
            <a:r>
              <a:rPr lang="ka-GE" sz="2000" b="1" dirty="0">
                <a:solidFill>
                  <a:srgbClr val="404040"/>
                </a:solidFill>
                <a:latin typeface="Franklin Gothic Book" panose="020B0503020102020204" pitchFamily="34" charset="0"/>
              </a:rPr>
              <a:t>პრიორიტეტული ინსტრუმენტები:</a:t>
            </a:r>
          </a:p>
          <a:p>
            <a:pPr marL="342900" lvl="1" indent="-342900">
              <a:spcBef>
                <a:spcPts val="600"/>
              </a:spcBef>
              <a:spcAft>
                <a:spcPts val="600"/>
              </a:spcAft>
              <a:buSzPct val="80000"/>
              <a:buFont typeface="Franklin Gothic Book" panose="020B0503020102020204" pitchFamily="34" charset="0"/>
              <a:buChar char="►"/>
            </a:pPr>
            <a:r>
              <a:rPr lang="ka-GE" sz="1600" dirty="0"/>
              <a:t>რეგულაციების დახვეწა, სტრატეგიების დეტალიზაცია, სამოქმედო გეგმებისა და პროგრამების შემუშავება:</a:t>
            </a:r>
          </a:p>
          <a:p>
            <a:pPr lvl="1">
              <a:spcBef>
                <a:spcPts val="600"/>
              </a:spcBef>
              <a:spcAft>
                <a:spcPts val="600"/>
              </a:spcAft>
            </a:pPr>
            <a:r>
              <a:rPr lang="ka-GE" sz="1600" dirty="0"/>
              <a:t>ირიგაციის სტრატეგიის მოთხოვნების შესრულება</a:t>
            </a:r>
          </a:p>
          <a:p>
            <a:pPr lvl="1">
              <a:spcBef>
                <a:spcPts val="600"/>
              </a:spcBef>
              <a:spcAft>
                <a:spcPts val="600"/>
              </a:spcAft>
            </a:pPr>
            <a:r>
              <a:rPr lang="ka-GE" sz="1600" dirty="0"/>
              <a:t>საძოვრების მდგრადი მართვის შესახებ კანონის დასრულება და მიღება </a:t>
            </a:r>
          </a:p>
          <a:p>
            <a:pPr lvl="1">
              <a:spcBef>
                <a:spcPts val="600"/>
              </a:spcBef>
              <a:spcAft>
                <a:spcPts val="600"/>
              </a:spcAft>
            </a:pPr>
            <a:r>
              <a:rPr lang="ka-GE" sz="1600" dirty="0"/>
              <a:t>საძოვრების მდგრადი მართვის სტრატეგიის შემუშავება და განხორციელება </a:t>
            </a:r>
          </a:p>
          <a:p>
            <a:pPr marL="342900" lvl="1" indent="-342900">
              <a:spcBef>
                <a:spcPts val="600"/>
              </a:spcBef>
              <a:spcAft>
                <a:spcPts val="600"/>
              </a:spcAft>
              <a:buSzPct val="80000"/>
              <a:buFont typeface="Franklin Gothic Book" panose="020B0503020102020204" pitchFamily="34" charset="0"/>
              <a:buChar char="►"/>
            </a:pPr>
            <a:r>
              <a:rPr lang="ka-GE" sz="1600" dirty="0"/>
              <a:t>შესაძლებლობების გაძლიერების პროგრამების, ტექნოლოგიური და ბიზნეს საკონსულტაციო ერთეულების ჩამოყალიბება საძოვრების მდგრადი მართვის მხარდაჭერის მიზნით.</a:t>
            </a:r>
          </a:p>
          <a:p>
            <a:pPr marL="342900" lvl="1" indent="-342900">
              <a:spcBef>
                <a:spcPts val="600"/>
              </a:spcBef>
              <a:spcAft>
                <a:spcPts val="600"/>
              </a:spcAft>
              <a:buSzPct val="80000"/>
              <a:buFont typeface="Franklin Gothic Book" panose="020B0503020102020204" pitchFamily="34" charset="0"/>
              <a:buChar char="►"/>
            </a:pPr>
            <a:r>
              <a:rPr lang="ka-GE" sz="1600" dirty="0"/>
              <a:t>შესაძლებლობების გაძლიერების პროგრამების, ტექნოლოგიური და ბიზნეს საკონსულტაციო ერთეულების ჩამოყალიბება, რომლებიც სარწყავი სისტემების მდგრადი მართვის მხარდაჭერას მოახდენს თემის/ საბოლოო მომხმარებლების დონეზე (ირიგაციის ასოციაციების ჩამოყალიბება და მართვა).</a:t>
            </a:r>
          </a:p>
          <a:p>
            <a:endParaRPr lang="ka-GE" sz="2400" dirty="0"/>
          </a:p>
        </p:txBody>
      </p:sp>
      <p:sp>
        <p:nvSpPr>
          <p:cNvPr id="5" name="Title 2">
            <a:extLst>
              <a:ext uri="{FF2B5EF4-FFF2-40B4-BE49-F238E27FC236}">
                <a16:creationId xmlns:a16="http://schemas.microsoft.com/office/drawing/2014/main" id="{5008CD8E-A98D-4177-91B3-D09407EC2662}"/>
              </a:ext>
            </a:extLst>
          </p:cNvPr>
          <p:cNvSpPr>
            <a:spLocks noGrp="1"/>
          </p:cNvSpPr>
          <p:nvPr>
            <p:ph type="ctrTitle"/>
          </p:nvPr>
        </p:nvSpPr>
        <p:spPr>
          <a:xfrm>
            <a:off x="0" y="1"/>
            <a:ext cx="9144000" cy="620688"/>
          </a:xfrm>
        </p:spPr>
        <p:txBody>
          <a:bodyPr lIns="457200" tIns="91440"/>
          <a:lstStyle/>
          <a:p>
            <a:pPr algn="l"/>
            <a:r>
              <a:rPr lang="ka-GE" sz="3200" dirty="0">
                <a:solidFill>
                  <a:srgbClr val="508927"/>
                </a:solidFill>
              </a:rPr>
              <a:t>მიწისა და წყლის რესურსების მართვა</a:t>
            </a:r>
          </a:p>
        </p:txBody>
      </p:sp>
      <p:pic>
        <p:nvPicPr>
          <p:cNvPr id="17412" name="Picture 4" descr="Artistic Wallpaper, Love Wallpaper Backgrounds, Minimal Wallpaper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86525" y="1700808"/>
            <a:ext cx="22479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79845"/>
      </p:ext>
    </p:extLst>
  </p:cSld>
  <p:clrMapOvr>
    <a:masterClrMapping/>
  </p:clrMapOvr>
  <p:transition spd="med">
    <p:spli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55464E-8D4C-46FD-BBEE-BE1E8E28209E}"/>
              </a:ext>
            </a:extLst>
          </p:cNvPr>
          <p:cNvSpPr>
            <a:spLocks noGrp="1"/>
          </p:cNvSpPr>
          <p:nvPr>
            <p:ph idx="1"/>
          </p:nvPr>
        </p:nvSpPr>
        <p:spPr>
          <a:xfrm>
            <a:off x="467544" y="908720"/>
            <a:ext cx="8229600" cy="5174037"/>
          </a:xfrm>
        </p:spPr>
        <p:txBody>
          <a:bodyPr/>
          <a:lstStyle/>
          <a:p>
            <a:pPr marL="0" indent="0">
              <a:spcBef>
                <a:spcPts val="600"/>
              </a:spcBef>
              <a:buNone/>
            </a:pPr>
            <a:r>
              <a:rPr lang="ka-GE" sz="1800" b="1" dirty="0">
                <a:solidFill>
                  <a:srgbClr val="404040"/>
                </a:solidFill>
              </a:rPr>
              <a:t>გზამკვლევზე შემდგომი სამუშაო:</a:t>
            </a:r>
          </a:p>
          <a:p>
            <a:pPr>
              <a:spcBef>
                <a:spcPts val="600"/>
              </a:spcBef>
              <a:buFont typeface="Wingdings" panose="05000000000000000000" pitchFamily="2" charset="2"/>
              <a:buChar char="§"/>
            </a:pPr>
            <a:r>
              <a:rPr lang="ka-GE" sz="1800" dirty="0"/>
              <a:t>მოკლევადიანი ამოცანების და ამ ამოცანების შესაფერისი ინსტრუმენტების განსაზღვრა </a:t>
            </a:r>
          </a:p>
          <a:p>
            <a:pPr>
              <a:spcBef>
                <a:spcPts val="600"/>
              </a:spcBef>
              <a:buFont typeface="Wingdings" panose="05000000000000000000" pitchFamily="2" charset="2"/>
              <a:buChar char="§"/>
            </a:pPr>
            <a:r>
              <a:rPr lang="ka-GE" sz="1800" dirty="0"/>
              <a:t>საშუალოვადიანი ამოცანების და ამ ამოცანების შესაფერისი ინსტრუმენტების განსაზღვრა </a:t>
            </a:r>
          </a:p>
          <a:p>
            <a:pPr>
              <a:spcBef>
                <a:spcPts val="600"/>
              </a:spcBef>
              <a:buFont typeface="Wingdings" panose="05000000000000000000" pitchFamily="2" charset="2"/>
              <a:buChar char="§"/>
            </a:pPr>
            <a:r>
              <a:rPr lang="ka-GE" sz="1800" dirty="0"/>
              <a:t>გრძელვადიანი ამოცანების და ამ ამოცანების შესაფერისი ინსტრუმენტების განსაზღვრა</a:t>
            </a:r>
          </a:p>
          <a:p>
            <a:pPr marL="0" indent="0">
              <a:spcBef>
                <a:spcPts val="2400"/>
              </a:spcBef>
              <a:buNone/>
            </a:pPr>
            <a:r>
              <a:rPr lang="ka-GE" sz="1800" b="1" dirty="0">
                <a:solidFill>
                  <a:srgbClr val="404040"/>
                </a:solidFill>
              </a:rPr>
              <a:t>დაინტერესებულ მხარეებთან კონსულტაციები: </a:t>
            </a:r>
          </a:p>
          <a:p>
            <a:pPr>
              <a:spcBef>
                <a:spcPts val="600"/>
              </a:spcBef>
              <a:buFont typeface="Wingdings" panose="05000000000000000000" pitchFamily="2" charset="2"/>
              <a:buChar char="§"/>
            </a:pPr>
            <a:r>
              <a:rPr lang="ka-GE" sz="1800" dirty="0"/>
              <a:t>ცირკულარული ეკონომიკის სამთავრობო კომისია</a:t>
            </a:r>
          </a:p>
          <a:p>
            <a:pPr>
              <a:spcBef>
                <a:spcPts val="600"/>
              </a:spcBef>
              <a:buFont typeface="Wingdings" panose="05000000000000000000" pitchFamily="2" charset="2"/>
              <a:buChar char="§"/>
            </a:pPr>
            <a:r>
              <a:rPr lang="ka-GE" sz="1800" dirty="0"/>
              <a:t>გარემოს დაცვისა და სოფლის მეურნეობის სამინისტრო</a:t>
            </a:r>
          </a:p>
          <a:p>
            <a:pPr>
              <a:spcBef>
                <a:spcPts val="600"/>
              </a:spcBef>
              <a:buFont typeface="Wingdings" panose="05000000000000000000" pitchFamily="2" charset="2"/>
              <a:buChar char="§"/>
            </a:pPr>
            <a:r>
              <a:rPr lang="ka-GE" sz="1800" dirty="0"/>
              <a:t>ეკონომიკისა და მდგრადი განვითარების სამინისტრო</a:t>
            </a:r>
          </a:p>
          <a:p>
            <a:pPr>
              <a:spcBef>
                <a:spcPts val="600"/>
              </a:spcBef>
              <a:buFont typeface="Wingdings" panose="05000000000000000000" pitchFamily="2" charset="2"/>
              <a:buChar char="§"/>
            </a:pPr>
            <a:r>
              <a:rPr lang="ka-GE" sz="1800" dirty="0"/>
              <a:t>მუნიციპალიტეტები</a:t>
            </a:r>
          </a:p>
          <a:p>
            <a:pPr>
              <a:spcBef>
                <a:spcPts val="600"/>
              </a:spcBef>
              <a:buFont typeface="Wingdings" panose="05000000000000000000" pitchFamily="2" charset="2"/>
              <a:buChar char="§"/>
            </a:pPr>
            <a:r>
              <a:rPr lang="ka-GE" sz="1800" dirty="0"/>
              <a:t>სოფლის მეურნეობაში ჩართული ბიზნესები </a:t>
            </a:r>
          </a:p>
        </p:txBody>
      </p:sp>
      <p:sp>
        <p:nvSpPr>
          <p:cNvPr id="5" name="Title 2">
            <a:extLst>
              <a:ext uri="{FF2B5EF4-FFF2-40B4-BE49-F238E27FC236}">
                <a16:creationId xmlns:a16="http://schemas.microsoft.com/office/drawing/2014/main" id="{5008CD8E-A98D-4177-91B3-D09407EC2662}"/>
              </a:ext>
            </a:extLst>
          </p:cNvPr>
          <p:cNvSpPr txBox="1">
            <a:spLocks/>
          </p:cNvSpPr>
          <p:nvPr/>
        </p:nvSpPr>
        <p:spPr>
          <a:xfrm>
            <a:off x="0" y="1"/>
            <a:ext cx="9144000" cy="620688"/>
          </a:xfrm>
          <a:prstGeom prst="rect">
            <a:avLst/>
          </a:prstGeom>
        </p:spPr>
        <p:txBody>
          <a:bodyPr lIns="457200" tIns="91440"/>
          <a:lstStyle>
            <a:lvl1pPr algn="ctr" rtl="0" fontAlgn="base">
              <a:spcBef>
                <a:spcPct val="0"/>
              </a:spcBef>
              <a:spcAft>
                <a:spcPct val="0"/>
              </a:spcAft>
              <a:defRPr lang="en-US" sz="3600" b="1" kern="1200" dirty="0">
                <a:solidFill>
                  <a:schemeClr val="tx1"/>
                </a:solidFill>
                <a:latin typeface="Franklin Gothic Demi Cond" panose="020B0706030402020204" pitchFamily="34" charset="0"/>
                <a:ea typeface="+mj-ea"/>
                <a:cs typeface="+mj-cs"/>
              </a:defRPr>
            </a:lvl1pPr>
            <a:lvl2pPr algn="ctr" rtl="0" fontAlgn="base">
              <a:spcBef>
                <a:spcPct val="0"/>
              </a:spcBef>
              <a:spcAft>
                <a:spcPct val="0"/>
              </a:spcAft>
              <a:defRPr sz="3575">
                <a:solidFill>
                  <a:schemeClr val="tx1"/>
                </a:solidFill>
                <a:latin typeface="Calibri" pitchFamily="34" charset="0"/>
              </a:defRPr>
            </a:lvl2pPr>
            <a:lvl3pPr algn="ctr" rtl="0" fontAlgn="base">
              <a:spcBef>
                <a:spcPct val="0"/>
              </a:spcBef>
              <a:spcAft>
                <a:spcPct val="0"/>
              </a:spcAft>
              <a:defRPr sz="3575">
                <a:solidFill>
                  <a:schemeClr val="tx1"/>
                </a:solidFill>
                <a:latin typeface="Calibri" pitchFamily="34" charset="0"/>
              </a:defRPr>
            </a:lvl3pPr>
            <a:lvl4pPr algn="ctr" rtl="0" fontAlgn="base">
              <a:spcBef>
                <a:spcPct val="0"/>
              </a:spcBef>
              <a:spcAft>
                <a:spcPct val="0"/>
              </a:spcAft>
              <a:defRPr sz="3575">
                <a:solidFill>
                  <a:schemeClr val="tx1"/>
                </a:solidFill>
                <a:latin typeface="Calibri" pitchFamily="34" charset="0"/>
              </a:defRPr>
            </a:lvl4pPr>
            <a:lvl5pPr algn="ctr" rtl="0" fontAlgn="base">
              <a:spcBef>
                <a:spcPct val="0"/>
              </a:spcBef>
              <a:spcAft>
                <a:spcPct val="0"/>
              </a:spcAft>
              <a:defRPr sz="3575">
                <a:solidFill>
                  <a:schemeClr val="tx1"/>
                </a:solidFill>
                <a:latin typeface="Calibri" pitchFamily="34" charset="0"/>
              </a:defRPr>
            </a:lvl5pPr>
            <a:lvl6pPr marL="371464" algn="ctr" rtl="0" eaLnBrk="1" fontAlgn="base" hangingPunct="1">
              <a:spcBef>
                <a:spcPct val="0"/>
              </a:spcBef>
              <a:spcAft>
                <a:spcPct val="0"/>
              </a:spcAft>
              <a:defRPr sz="3575">
                <a:solidFill>
                  <a:schemeClr val="tx1"/>
                </a:solidFill>
                <a:latin typeface="Calibri" pitchFamily="34" charset="0"/>
              </a:defRPr>
            </a:lvl6pPr>
            <a:lvl7pPr marL="742928" algn="ctr" rtl="0" eaLnBrk="1" fontAlgn="base" hangingPunct="1">
              <a:spcBef>
                <a:spcPct val="0"/>
              </a:spcBef>
              <a:spcAft>
                <a:spcPct val="0"/>
              </a:spcAft>
              <a:defRPr sz="3575">
                <a:solidFill>
                  <a:schemeClr val="tx1"/>
                </a:solidFill>
                <a:latin typeface="Calibri" pitchFamily="34" charset="0"/>
              </a:defRPr>
            </a:lvl7pPr>
            <a:lvl8pPr marL="1114391" algn="ctr" rtl="0" eaLnBrk="1" fontAlgn="base" hangingPunct="1">
              <a:spcBef>
                <a:spcPct val="0"/>
              </a:spcBef>
              <a:spcAft>
                <a:spcPct val="0"/>
              </a:spcAft>
              <a:defRPr sz="3575">
                <a:solidFill>
                  <a:schemeClr val="tx1"/>
                </a:solidFill>
                <a:latin typeface="Calibri" pitchFamily="34" charset="0"/>
              </a:defRPr>
            </a:lvl8pPr>
            <a:lvl9pPr marL="1485854" algn="ctr" rtl="0" eaLnBrk="1" fontAlgn="base" hangingPunct="1">
              <a:spcBef>
                <a:spcPct val="0"/>
              </a:spcBef>
              <a:spcAft>
                <a:spcPct val="0"/>
              </a:spcAft>
              <a:defRPr sz="3575">
                <a:solidFill>
                  <a:schemeClr val="tx1"/>
                </a:solidFill>
                <a:latin typeface="Calibri" pitchFamily="34" charset="0"/>
              </a:defRPr>
            </a:lvl9pPr>
          </a:lstStyle>
          <a:p>
            <a:pPr algn="l"/>
            <a:r>
              <a:rPr lang="ka-GE" sz="3200" dirty="0">
                <a:solidFill>
                  <a:srgbClr val="508927"/>
                </a:solidFill>
              </a:rPr>
              <a:t>მიწისა და წყლის რესურსების მართვა</a:t>
            </a:r>
          </a:p>
        </p:txBody>
      </p:sp>
      <p:pic>
        <p:nvPicPr>
          <p:cNvPr id="18434" name="Picture 2" descr="Today is World Water Day. | elephant journa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15125" y="3526645"/>
            <a:ext cx="2428875"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80444"/>
      </p:ext>
    </p:extLst>
  </p:cSld>
  <p:clrMapOvr>
    <a:masterClrMapping/>
  </p:clrMapOvr>
  <p:transition spd="med">
    <p:spli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ctrTitle"/>
          </p:nvPr>
        </p:nvSpPr>
        <p:spPr>
          <a:xfrm>
            <a:off x="20960" y="476672"/>
            <a:ext cx="9144000" cy="836712"/>
          </a:xfrm>
        </p:spPr>
        <p:txBody>
          <a:bodyPr lIns="457200" tIns="91440"/>
          <a:lstStyle/>
          <a:p>
            <a:pPr lvl="3"/>
            <a:r>
              <a:rPr lang="ka-GE" sz="4800" b="1" dirty="0">
                <a:solidFill>
                  <a:srgbClr val="508927"/>
                </a:solidFill>
                <a:latin typeface="Franklin Gothic Demi" panose="020B0703020102020204" pitchFamily="34" charset="0"/>
              </a:rPr>
              <a:t>მოკლევადიანი, საშუალოვადიანი და გრძელვადიანი მიზნები</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841061"/>
            <a:ext cx="9164960" cy="4010415"/>
          </a:xfrm>
          <a:prstGeom prst="rect">
            <a:avLst/>
          </a:prstGeom>
        </p:spPr>
      </p:pic>
    </p:spTree>
    <p:extLst>
      <p:ext uri="{BB962C8B-B14F-4D97-AF65-F5344CB8AC3E}">
        <p14:creationId xmlns:p14="http://schemas.microsoft.com/office/powerpoint/2010/main" val="3726150081"/>
      </p:ext>
    </p:extLst>
  </p:cSld>
  <p:clrMapOvr>
    <a:masterClrMapping/>
  </p:clrMapOvr>
  <p:transition spd="med">
    <p:spli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04F8F3-F3A5-4A04-8B59-1B45549F6B15}"/>
              </a:ext>
            </a:extLst>
          </p:cNvPr>
          <p:cNvSpPr>
            <a:spLocks noGrp="1"/>
          </p:cNvSpPr>
          <p:nvPr>
            <p:ph idx="1"/>
          </p:nvPr>
        </p:nvSpPr>
        <p:spPr>
          <a:xfrm>
            <a:off x="457200" y="1303696"/>
            <a:ext cx="8291264" cy="2592288"/>
          </a:xfrm>
        </p:spPr>
        <p:txBody>
          <a:bodyPr/>
          <a:lstStyle/>
          <a:p>
            <a:pPr marL="278598" lvl="1" indent="-278598">
              <a:spcBef>
                <a:spcPts val="600"/>
              </a:spcBef>
              <a:spcAft>
                <a:spcPts val="1200"/>
              </a:spcAft>
              <a:buFont typeface="Wingdings" panose="05000000000000000000" pitchFamily="2" charset="2"/>
              <a:buChar char="§"/>
            </a:pPr>
            <a:r>
              <a:rPr lang="ka-GE" sz="1800" dirty="0">
                <a:cs typeface="Arial" charset="0"/>
              </a:rPr>
              <a:t>ენერგიის იმპორტის, შენახვის, მოხმარებისა და ექსპორტის სქემების ოპტიმიზაცია</a:t>
            </a:r>
          </a:p>
          <a:p>
            <a:pPr marL="278598" lvl="1" indent="-278598">
              <a:spcBef>
                <a:spcPts val="600"/>
              </a:spcBef>
              <a:spcAft>
                <a:spcPts val="1200"/>
              </a:spcAft>
              <a:buFont typeface="Wingdings" panose="05000000000000000000" pitchFamily="2" charset="2"/>
              <a:buChar char="§"/>
            </a:pPr>
            <a:r>
              <a:rPr lang="ka-GE" sz="1800" dirty="0">
                <a:cs typeface="Arial" charset="0"/>
              </a:rPr>
              <a:t>განახლებადი ენერგიის წილის გაზრდა</a:t>
            </a:r>
          </a:p>
          <a:p>
            <a:pPr marL="278598" lvl="1" indent="-278598">
              <a:spcBef>
                <a:spcPts val="600"/>
              </a:spcBef>
              <a:spcAft>
                <a:spcPts val="1200"/>
              </a:spcAft>
              <a:buFont typeface="Wingdings" panose="05000000000000000000" pitchFamily="2" charset="2"/>
              <a:buChar char="§"/>
            </a:pPr>
            <a:r>
              <a:rPr lang="ka-GE" sz="1800" dirty="0">
                <a:cs typeface="Arial" charset="0"/>
              </a:rPr>
              <a:t>ენერგიის არსებული სატრანზიტო და სატრანსპორტო დერეფნების ეფექტიანობის გაზრდა (მიწათსარგებლობის ოპტიმიზება)</a:t>
            </a:r>
          </a:p>
          <a:p>
            <a:pPr marL="278598" lvl="1" indent="-278598">
              <a:spcBef>
                <a:spcPts val="600"/>
              </a:spcBef>
              <a:spcAft>
                <a:spcPts val="1200"/>
              </a:spcAft>
              <a:buFont typeface="Wingdings" panose="05000000000000000000" pitchFamily="2" charset="2"/>
              <a:buChar char="§"/>
            </a:pPr>
            <a:r>
              <a:rPr lang="ka-GE" sz="1800" dirty="0">
                <a:cs typeface="Arial" charset="0"/>
              </a:rPr>
              <a:t>ენერგოეფექტიანობა</a:t>
            </a:r>
          </a:p>
        </p:txBody>
      </p:sp>
      <p:sp>
        <p:nvSpPr>
          <p:cNvPr id="3" name="Title 2">
            <a:extLst>
              <a:ext uri="{FF2B5EF4-FFF2-40B4-BE49-F238E27FC236}">
                <a16:creationId xmlns:a16="http://schemas.microsoft.com/office/drawing/2014/main" id="{0E8FE7D7-0D88-4978-AF30-04952DB0D33E}"/>
              </a:ext>
            </a:extLst>
          </p:cNvPr>
          <p:cNvSpPr>
            <a:spLocks noGrp="1"/>
          </p:cNvSpPr>
          <p:nvPr>
            <p:ph type="ctrTitle"/>
          </p:nvPr>
        </p:nvSpPr>
        <p:spPr/>
        <p:txBody>
          <a:bodyPr lIns="457200" tIns="91440"/>
          <a:lstStyle/>
          <a:p>
            <a:pPr lvl="3" algn="l"/>
            <a:r>
              <a:rPr lang="ka-GE" sz="3200" b="1" dirty="0">
                <a:solidFill>
                  <a:srgbClr val="508927"/>
                </a:solidFill>
                <a:latin typeface="Franklin Gothic Demi Cond" panose="020B0706030402020204" pitchFamily="34" charset="0"/>
              </a:rPr>
              <a:t>ცირკულარობის გზამკვლევის პრიორიტეტული ამოცანები</a:t>
            </a:r>
          </a:p>
        </p:txBody>
      </p:sp>
      <p:pic>
        <p:nvPicPr>
          <p:cNvPr id="1026" name="Picture 2" descr="The Question Every Project Team Should Answ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43305" y="3681536"/>
            <a:ext cx="2699792" cy="26997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6956" y="3933056"/>
            <a:ext cx="5853236" cy="2492990"/>
          </a:xfrm>
          <a:prstGeom prst="rect">
            <a:avLst/>
          </a:prstGeom>
        </p:spPr>
        <p:txBody>
          <a:bodyPr wrap="square">
            <a:spAutoFit/>
          </a:bodyPr>
          <a:lstStyle/>
          <a:p>
            <a:pPr marL="278598" lvl="1" indent="-278598">
              <a:spcBef>
                <a:spcPts val="600"/>
              </a:spcBef>
              <a:spcAft>
                <a:spcPts val="1200"/>
              </a:spcAft>
              <a:buFont typeface="Wingdings" panose="05000000000000000000" pitchFamily="2" charset="2"/>
              <a:buChar char="§"/>
            </a:pPr>
            <a:r>
              <a:rPr lang="ka-GE" dirty="0">
                <a:solidFill>
                  <a:srgbClr val="404040"/>
                </a:solidFill>
                <a:latin typeface="Franklin Gothic Book" panose="020B0503020102020204" pitchFamily="34" charset="0"/>
              </a:rPr>
              <a:t>მასალების გამოსავლიანობის გაზრდა (სასოფლო-სამეურნეო სავარგულების გაუმჯობესება და სხვა</a:t>
            </a:r>
            <a:r>
              <a:rPr lang="ka-GE" dirty="0" smtClean="0">
                <a:solidFill>
                  <a:srgbClr val="404040"/>
                </a:solidFill>
                <a:latin typeface="Franklin Gothic Book" panose="020B0503020102020204" pitchFamily="34" charset="0"/>
              </a:rPr>
              <a:t>)</a:t>
            </a:r>
            <a:endParaRPr lang="en-US" dirty="0" smtClean="0">
              <a:solidFill>
                <a:srgbClr val="404040"/>
              </a:solidFill>
              <a:latin typeface="Franklin Gothic Book" panose="020B0503020102020204" pitchFamily="34" charset="0"/>
            </a:endParaRPr>
          </a:p>
          <a:p>
            <a:pPr marL="278598" lvl="1" indent="-278598">
              <a:spcBef>
                <a:spcPts val="600"/>
              </a:spcBef>
              <a:spcAft>
                <a:spcPts val="1200"/>
              </a:spcAft>
              <a:buFont typeface="Wingdings" panose="05000000000000000000" pitchFamily="2" charset="2"/>
              <a:buChar char="§"/>
            </a:pPr>
            <a:r>
              <a:rPr lang="ka-GE" dirty="0" smtClean="0">
                <a:solidFill>
                  <a:srgbClr val="404040"/>
                </a:solidFill>
                <a:latin typeface="Franklin Gothic Book" panose="020B0503020102020204" pitchFamily="34" charset="0"/>
              </a:rPr>
              <a:t>მიწისა </a:t>
            </a:r>
            <a:r>
              <a:rPr lang="ka-GE" dirty="0">
                <a:solidFill>
                  <a:srgbClr val="404040"/>
                </a:solidFill>
                <a:latin typeface="Franklin Gothic Book" panose="020B0503020102020204" pitchFamily="34" charset="0"/>
              </a:rPr>
              <a:t>და წყლის რესურსების მართვის გაუმჯობესება</a:t>
            </a:r>
          </a:p>
          <a:p>
            <a:pPr marL="278598" lvl="1" indent="-278598">
              <a:spcBef>
                <a:spcPts val="600"/>
              </a:spcBef>
              <a:spcAft>
                <a:spcPts val="1200"/>
              </a:spcAft>
              <a:buFont typeface="Wingdings" panose="05000000000000000000" pitchFamily="2" charset="2"/>
              <a:buChar char="§"/>
            </a:pPr>
            <a:r>
              <a:rPr lang="ka-GE" dirty="0">
                <a:solidFill>
                  <a:srgbClr val="404040"/>
                </a:solidFill>
                <a:latin typeface="Franklin Gothic Book" panose="020B0503020102020204" pitchFamily="34" charset="0"/>
              </a:rPr>
              <a:t> მასალების (საგნების; შენობა-ნაგებობების; მატერიალური რესურსების) მოხმარების მინიმუმამდე დაყვანა</a:t>
            </a:r>
          </a:p>
        </p:txBody>
      </p:sp>
    </p:spTree>
    <p:extLst>
      <p:ext uri="{BB962C8B-B14F-4D97-AF65-F5344CB8AC3E}">
        <p14:creationId xmlns:p14="http://schemas.microsoft.com/office/powerpoint/2010/main" val="3702642301"/>
      </p:ext>
    </p:extLst>
  </p:cSld>
  <p:clrMapOvr>
    <a:masterClrMapping/>
  </p:clrMapOvr>
  <p:transition spd="med">
    <p:spli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ctrTitle"/>
          </p:nvPr>
        </p:nvSpPr>
        <p:spPr>
          <a:xfrm>
            <a:off x="0" y="0"/>
            <a:ext cx="9144000" cy="836712"/>
          </a:xfrm>
        </p:spPr>
        <p:txBody>
          <a:bodyPr lIns="457200" tIns="45720"/>
          <a:lstStyle/>
          <a:p>
            <a:pPr lvl="3" algn="l"/>
            <a:r>
              <a:rPr lang="ka-GE" sz="3200" b="1" dirty="0">
                <a:solidFill>
                  <a:srgbClr val="508927"/>
                </a:solidFill>
                <a:latin typeface="Franklin Gothic Demi" panose="020B0703020102020204" pitchFamily="34" charset="0"/>
              </a:rPr>
              <a:t>მოკლევადიანი მიზნები </a:t>
            </a:r>
          </a:p>
        </p:txBody>
      </p:sp>
      <p:sp>
        <p:nvSpPr>
          <p:cNvPr id="13" name="Rectangle 12"/>
          <p:cNvSpPr/>
          <p:nvPr/>
        </p:nvSpPr>
        <p:spPr>
          <a:xfrm>
            <a:off x="395536" y="620688"/>
            <a:ext cx="8640960" cy="923330"/>
          </a:xfrm>
          <a:prstGeom prst="rect">
            <a:avLst/>
          </a:prstGeom>
          <a:solidFill>
            <a:srgbClr val="D9D9D9"/>
          </a:solidFill>
        </p:spPr>
        <p:txBody>
          <a:bodyPr wrap="square">
            <a:spAutoFit/>
          </a:bodyPr>
          <a:lstStyle/>
          <a:p>
            <a:r>
              <a:rPr lang="ka-GE" b="1" dirty="0">
                <a:solidFill>
                  <a:srgbClr val="508927"/>
                </a:solidFill>
                <a:latin typeface="Franklin Gothic Demi Cond" panose="020B0706030402020204" pitchFamily="34" charset="0"/>
              </a:rPr>
              <a:t>ცირკულარულ ეკონომიკაზე გადასვლის ხელშემწყობი ყოვლისმომცველი პოლიტიკის შემუშავება ყველა </a:t>
            </a:r>
            <a:r>
              <a:rPr lang="ka-GE" b="1" dirty="0" err="1">
                <a:solidFill>
                  <a:srgbClr val="508927"/>
                </a:solidFill>
                <a:latin typeface="Franklin Gothic Demi Cond" panose="020B0706030402020204" pitchFamily="34" charset="0"/>
              </a:rPr>
              <a:t>კლასტერისა</a:t>
            </a:r>
            <a:r>
              <a:rPr lang="ka-GE" b="1" dirty="0">
                <a:solidFill>
                  <a:srgbClr val="508927"/>
                </a:solidFill>
                <a:latin typeface="Franklin Gothic Demi Cond" panose="020B0706030402020204" pitchFamily="34" charset="0"/>
              </a:rPr>
              <a:t> და ეკონომიკის პრიორიტეტული დარგისათვის </a:t>
            </a:r>
          </a:p>
        </p:txBody>
      </p:sp>
      <p:sp>
        <p:nvSpPr>
          <p:cNvPr id="7" name="Content Placeholder 1"/>
          <p:cNvSpPr>
            <a:spLocks noGrp="1"/>
          </p:cNvSpPr>
          <p:nvPr>
            <p:ph idx="1"/>
          </p:nvPr>
        </p:nvSpPr>
        <p:spPr>
          <a:xfrm>
            <a:off x="382657" y="1772816"/>
            <a:ext cx="8641080" cy="4752528"/>
          </a:xfrm>
          <a:ln>
            <a:solidFill>
              <a:srgbClr val="7F7F7F"/>
            </a:solidFill>
          </a:ln>
        </p:spPr>
        <p:txBody>
          <a:bodyPr/>
          <a:lstStyle/>
          <a:p>
            <a:pPr>
              <a:spcBef>
                <a:spcPts val="1800"/>
              </a:spcBef>
              <a:buSzPct val="80000"/>
              <a:buFont typeface="Franklin Gothic Book" panose="020B0503020102020204" pitchFamily="34" charset="0"/>
              <a:buChar char="►"/>
              <a:tabLst>
                <a:tab pos="457200" algn="l"/>
              </a:tabLst>
            </a:pPr>
            <a:r>
              <a:rPr lang="ka-GE" sz="1700" b="1" dirty="0">
                <a:solidFill>
                  <a:srgbClr val="404040"/>
                </a:solidFill>
              </a:rPr>
              <a:t>ამოცანები:</a:t>
            </a:r>
          </a:p>
          <a:p>
            <a:pPr marL="571500" lvl="1" indent="-279400">
              <a:spcBef>
                <a:spcPts val="600"/>
              </a:spcBef>
              <a:spcAft>
                <a:spcPts val="600"/>
              </a:spcAft>
              <a:buFont typeface="Wingdings" panose="05000000000000000000" pitchFamily="2" charset="2"/>
              <a:buChar char="§"/>
              <a:tabLst>
                <a:tab pos="457200" algn="l"/>
              </a:tabLst>
            </a:pPr>
            <a:r>
              <a:rPr lang="ka-GE" sz="1700" dirty="0">
                <a:solidFill>
                  <a:srgbClr val="404040"/>
                </a:solidFill>
              </a:rPr>
              <a:t>ცირკულარულ ეკონომიკასთან დაკავშირებული სტრატეგიული დოკუმენტების მომზადება და ცირკულარულ ეკონომიკაზე გადასვლის სამთავრობო კომიტეტის ჩამოყალიბება</a:t>
            </a:r>
          </a:p>
          <a:p>
            <a:pPr marL="863600" lvl="2" indent="-292100">
              <a:spcBef>
                <a:spcPts val="600"/>
              </a:spcBef>
              <a:spcAft>
                <a:spcPts val="600"/>
              </a:spcAft>
              <a:buFont typeface="Franklin Gothic Book" panose="020B0503020102020204" pitchFamily="34" charset="0"/>
              <a:buChar char="–"/>
              <a:tabLst>
                <a:tab pos="457200" algn="l"/>
              </a:tabLst>
            </a:pPr>
            <a:r>
              <a:rPr lang="ka-GE" sz="1700" dirty="0">
                <a:solidFill>
                  <a:srgbClr val="404040"/>
                </a:solidFill>
              </a:rPr>
              <a:t>ცირკულარული ეკონომიკის ეროვნული გზამკვლევის დასრულება საქართველოსთვის</a:t>
            </a:r>
          </a:p>
          <a:p>
            <a:pPr marL="863600" lvl="2" indent="-292100">
              <a:spcBef>
                <a:spcPts val="600"/>
              </a:spcBef>
              <a:spcAft>
                <a:spcPts val="600"/>
              </a:spcAft>
              <a:buFont typeface="Franklin Gothic Book" panose="020B0503020102020204" pitchFamily="34" charset="0"/>
              <a:buChar char="–"/>
              <a:tabLst>
                <a:tab pos="457200" algn="l"/>
              </a:tabLst>
            </a:pPr>
            <a:r>
              <a:rPr lang="ka-GE" sz="1700" dirty="0">
                <a:solidFill>
                  <a:srgbClr val="404040"/>
                </a:solidFill>
              </a:rPr>
              <a:t>ცირკულარული ეკონომიკის სტრატეგიის შემუშავება საქართველოსთვის</a:t>
            </a:r>
          </a:p>
          <a:p>
            <a:pPr marL="863600" lvl="2" indent="-292100">
              <a:spcBef>
                <a:spcPts val="600"/>
              </a:spcBef>
              <a:spcAft>
                <a:spcPts val="600"/>
              </a:spcAft>
              <a:buFont typeface="Franklin Gothic Book" panose="020B0503020102020204" pitchFamily="34" charset="0"/>
              <a:buChar char="–"/>
              <a:tabLst>
                <a:tab pos="457200" algn="l"/>
              </a:tabLst>
            </a:pPr>
            <a:r>
              <a:rPr lang="ka-GE" sz="1700" dirty="0">
                <a:solidFill>
                  <a:srgbClr val="404040"/>
                </a:solidFill>
              </a:rPr>
              <a:t>საქართველოში ცირკულარული ეკონომიკის განვითარების სტრატეგიული სამოქმედო გეგმის შემუშავება</a:t>
            </a:r>
          </a:p>
          <a:p>
            <a:pPr marL="863600" lvl="2" indent="-292100">
              <a:spcBef>
                <a:spcPts val="600"/>
              </a:spcBef>
              <a:spcAft>
                <a:spcPts val="600"/>
              </a:spcAft>
              <a:buFont typeface="Franklin Gothic Book" panose="020B0503020102020204" pitchFamily="34" charset="0"/>
              <a:buChar char="–"/>
              <a:tabLst>
                <a:tab pos="457200" algn="l"/>
              </a:tabLst>
            </a:pPr>
            <a:r>
              <a:rPr lang="ka-GE" sz="1700" dirty="0">
                <a:solidFill>
                  <a:srgbClr val="404040"/>
                </a:solidFill>
              </a:rPr>
              <a:t>ცირკულარულ ეკონომიკაზე გადასვლის სამთავრობო კომიტეტის ჩამოყალიბება, რომელსაც გარემოს დაცვისა და სოფლის მეურნეობის სამინისტრო უხელმძღვანელებს</a:t>
            </a:r>
          </a:p>
          <a:p>
            <a:pPr marL="863600" lvl="2" indent="-292100">
              <a:spcBef>
                <a:spcPts val="600"/>
              </a:spcBef>
              <a:spcAft>
                <a:spcPts val="600"/>
              </a:spcAft>
              <a:buFont typeface="Franklin Gothic Book" panose="020B0503020102020204" pitchFamily="34" charset="0"/>
              <a:buChar char="–"/>
              <a:tabLst>
                <a:tab pos="457200" algn="l"/>
              </a:tabLst>
            </a:pPr>
            <a:r>
              <a:rPr lang="ka-GE" sz="1700" dirty="0">
                <a:solidFill>
                  <a:srgbClr val="404040"/>
                </a:solidFill>
              </a:rPr>
              <a:t>რეგიონის განვითარების სტრატეგიებსა და სტრატეგიულ სამოქმედო გეგმებში ცირკულარული ეკონომიკის კომპონენტის შეტანა</a:t>
            </a:r>
          </a:p>
        </p:txBody>
      </p:sp>
    </p:spTree>
    <p:extLst>
      <p:ext uri="{BB962C8B-B14F-4D97-AF65-F5344CB8AC3E}">
        <p14:creationId xmlns:p14="http://schemas.microsoft.com/office/powerpoint/2010/main" val="639216064"/>
      </p:ext>
    </p:extLst>
  </p:cSld>
  <p:clrMapOvr>
    <a:masterClrMapping/>
  </p:clrMapOvr>
  <p:transition spd="med">
    <p:spli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12776"/>
            <a:ext cx="8640960" cy="4248472"/>
          </a:xfrm>
        </p:spPr>
        <p:txBody>
          <a:bodyPr/>
          <a:lstStyle/>
          <a:p>
            <a:pPr marL="0" indent="0">
              <a:spcBef>
                <a:spcPts val="600"/>
              </a:spcBef>
              <a:spcAft>
                <a:spcPts val="0"/>
              </a:spcAft>
              <a:buNone/>
              <a:tabLst>
                <a:tab pos="457200" algn="l"/>
              </a:tabLst>
            </a:pPr>
            <a:r>
              <a:rPr lang="ka-GE" sz="1600" b="1" u="sng" dirty="0">
                <a:solidFill>
                  <a:srgbClr val="404040"/>
                </a:solidFill>
                <a:latin typeface="Franklin Gothic Book" panose="020B0503020102020204" pitchFamily="34" charset="0"/>
              </a:rPr>
              <a:t>ქმედებები:</a:t>
            </a:r>
          </a:p>
          <a:p>
            <a:pPr>
              <a:spcBef>
                <a:spcPts val="0"/>
              </a:spcBef>
              <a:buFont typeface="Wingdings" panose="05000000000000000000" pitchFamily="2" charset="2"/>
              <a:buChar char="§"/>
              <a:tabLst>
                <a:tab pos="457200" algn="l"/>
              </a:tabLst>
            </a:pPr>
            <a:r>
              <a:rPr lang="ka-GE" sz="1500" dirty="0">
                <a:solidFill>
                  <a:srgbClr val="404040"/>
                </a:solidFill>
                <a:latin typeface="Franklin Gothic Book" panose="020B0503020102020204" pitchFamily="34" charset="0"/>
              </a:rPr>
              <a:t>კრიტერიუმებისა და ინდიკატორების შემუშავება, რომლებიც შეავსებს საქართველოში, ქვეყნის მასშტაბით მიღებულ მაკროეკონომიკურ ინდიკატორებს და რომელთა მეშვეობითაც რეგიონულ, ადგილობრივ, დარგობრივ და კორპორაციულ დონეზე ცირკულარული ეკონომიკის ეფექტიანობის შეფასება, მონიტორინგი და საორიენტაციო მაჩვენებლების დადგენა მოხდება. </a:t>
            </a:r>
          </a:p>
          <a:p>
            <a:pPr>
              <a:spcBef>
                <a:spcPts val="0"/>
              </a:spcBef>
              <a:buFont typeface="Wingdings" panose="05000000000000000000" pitchFamily="2" charset="2"/>
              <a:buChar char="§"/>
              <a:tabLst>
                <a:tab pos="457200" algn="l"/>
              </a:tabLst>
            </a:pPr>
            <a:r>
              <a:rPr lang="ka-GE" sz="1500" dirty="0">
                <a:solidFill>
                  <a:srgbClr val="404040"/>
                </a:solidFill>
                <a:latin typeface="Franklin Gothic Book" panose="020B0503020102020204" pitchFamily="34" charset="0"/>
              </a:rPr>
              <a:t>ცირკულარული ეკონომიკის ინდიკატორების გადაქცევა სტატისტიკური ანგარიშგების ძირითად ნაწილად ისე, რომ ახალი ინდიკატორები არსებულ სტატისტიკურ და ანგარიშგების სისტემებს ითვალისწინებდეს და ავსებდეს მათ.</a:t>
            </a:r>
          </a:p>
          <a:p>
            <a:pPr>
              <a:spcBef>
                <a:spcPts val="0"/>
              </a:spcBef>
              <a:buFont typeface="Wingdings" panose="05000000000000000000" pitchFamily="2" charset="2"/>
              <a:buChar char="§"/>
              <a:tabLst>
                <a:tab pos="457200" algn="l"/>
              </a:tabLst>
            </a:pPr>
            <a:r>
              <a:rPr lang="ka-GE" sz="1500" dirty="0">
                <a:solidFill>
                  <a:srgbClr val="404040"/>
                </a:solidFill>
                <a:latin typeface="Franklin Gothic Book" panose="020B0503020102020204" pitchFamily="34" charset="0"/>
              </a:rPr>
              <a:t>ინვესტიციებისა და ბიზნესების თანმხლები წრფივი რისკების შესახებ ანგარიშგების ევროკავშირისეული სტანდარტების შესაბამისი ანგარიშგების სტანდარტების შემუშავება ქართული კომპანიებისთვის და სტანდარტულ საბუღალტრო აღრიცხვაში მათი გათვალისწინება.</a:t>
            </a:r>
          </a:p>
          <a:p>
            <a:pPr marL="0" indent="0">
              <a:spcBef>
                <a:spcPts val="600"/>
              </a:spcBef>
              <a:spcAft>
                <a:spcPts val="0"/>
              </a:spcAft>
              <a:buNone/>
              <a:tabLst>
                <a:tab pos="457200" algn="l"/>
              </a:tabLst>
            </a:pPr>
            <a:r>
              <a:rPr lang="ka-GE" sz="1600" b="1" u="sng" dirty="0">
                <a:solidFill>
                  <a:srgbClr val="404040"/>
                </a:solidFill>
                <a:latin typeface="Franklin Gothic Book" panose="020B0503020102020204" pitchFamily="34" charset="0"/>
              </a:rPr>
              <a:t>საკვანძო ხელშემწყობი მხარეები:</a:t>
            </a:r>
          </a:p>
          <a:p>
            <a:pPr>
              <a:spcBef>
                <a:spcPts val="0"/>
              </a:spcBef>
              <a:spcAft>
                <a:spcPts val="0"/>
              </a:spcAft>
              <a:buFont typeface="Wingdings" panose="05000000000000000000" pitchFamily="2" charset="2"/>
              <a:buChar char="§"/>
              <a:tabLst>
                <a:tab pos="457200" algn="l"/>
              </a:tabLst>
            </a:pPr>
            <a:r>
              <a:rPr lang="ka-GE" sz="1500" dirty="0">
                <a:solidFill>
                  <a:srgbClr val="404040"/>
                </a:solidFill>
                <a:latin typeface="Franklin Gothic Book" panose="020B0503020102020204" pitchFamily="34" charset="0"/>
              </a:rPr>
              <a:t>გარემოს დაცვისა და სოფლის მეურნეობის სამინისტრო</a:t>
            </a:r>
          </a:p>
          <a:p>
            <a:pPr>
              <a:spcBef>
                <a:spcPts val="0"/>
              </a:spcBef>
              <a:spcAft>
                <a:spcPts val="0"/>
              </a:spcAft>
              <a:buFont typeface="Wingdings" panose="05000000000000000000" pitchFamily="2" charset="2"/>
              <a:buChar char="§"/>
              <a:tabLst>
                <a:tab pos="457200" algn="l"/>
              </a:tabLst>
            </a:pPr>
            <a:r>
              <a:rPr lang="ka-GE" sz="1500" dirty="0">
                <a:solidFill>
                  <a:srgbClr val="404040"/>
                </a:solidFill>
                <a:latin typeface="Franklin Gothic Book" panose="020B0503020102020204" pitchFamily="34" charset="0"/>
              </a:rPr>
              <a:t>ეკონომიკისა და მდგრადი განვითარების სამინისტრო</a:t>
            </a:r>
          </a:p>
          <a:p>
            <a:pPr>
              <a:spcBef>
                <a:spcPts val="0"/>
              </a:spcBef>
              <a:spcAft>
                <a:spcPts val="0"/>
              </a:spcAft>
              <a:buFont typeface="Wingdings" panose="05000000000000000000" pitchFamily="2" charset="2"/>
              <a:buChar char="§"/>
              <a:tabLst>
                <a:tab pos="457200" algn="l"/>
              </a:tabLst>
            </a:pPr>
            <a:r>
              <a:rPr lang="ka-GE" sz="1500" dirty="0">
                <a:solidFill>
                  <a:srgbClr val="404040"/>
                </a:solidFill>
                <a:latin typeface="Franklin Gothic Book" panose="020B0503020102020204" pitchFamily="34" charset="0"/>
              </a:rPr>
              <a:t>საქართველოს ფინანსთა სამინისტრო</a:t>
            </a:r>
          </a:p>
          <a:p>
            <a:pPr>
              <a:spcBef>
                <a:spcPts val="0"/>
              </a:spcBef>
              <a:spcAft>
                <a:spcPts val="0"/>
              </a:spcAft>
              <a:buFont typeface="Wingdings" panose="05000000000000000000" pitchFamily="2" charset="2"/>
              <a:buChar char="§"/>
              <a:tabLst>
                <a:tab pos="457200" algn="l"/>
              </a:tabLst>
            </a:pPr>
            <a:r>
              <a:rPr lang="ka-GE" sz="1500" dirty="0">
                <a:solidFill>
                  <a:srgbClr val="404040"/>
                </a:solidFill>
                <a:latin typeface="Franklin Gothic Book" panose="020B0503020102020204" pitchFamily="34" charset="0"/>
              </a:rPr>
              <a:t>ცირკულარულ ეკონომიკაზე გადასვლის სამთავრობო კომიტეტი (ჩამოსაყალიბებელია)</a:t>
            </a:r>
          </a:p>
          <a:p>
            <a:pPr>
              <a:spcBef>
                <a:spcPts val="0"/>
              </a:spcBef>
              <a:spcAft>
                <a:spcPts val="0"/>
              </a:spcAft>
              <a:buFont typeface="Wingdings" panose="05000000000000000000" pitchFamily="2" charset="2"/>
              <a:buChar char="§"/>
              <a:tabLst>
                <a:tab pos="457200" algn="l"/>
              </a:tabLst>
            </a:pPr>
            <a:r>
              <a:rPr lang="ka-GE" sz="1500" dirty="0">
                <a:solidFill>
                  <a:srgbClr val="404040"/>
                </a:solidFill>
                <a:latin typeface="Franklin Gothic Book" panose="020B0503020102020204" pitchFamily="34" charset="0"/>
              </a:rPr>
              <a:t>საქართველოს სტატისტიკის ეროვნული სამსახური (საქსტატი)</a:t>
            </a:r>
          </a:p>
          <a:p>
            <a:pPr marL="0" indent="0">
              <a:spcAft>
                <a:spcPts val="0"/>
              </a:spcAft>
              <a:buNone/>
              <a:tabLst>
                <a:tab pos="457200" algn="l"/>
              </a:tabLst>
            </a:pPr>
            <a:r>
              <a:rPr lang="ka-GE" sz="1600" b="1" u="sng" dirty="0">
                <a:solidFill>
                  <a:srgbClr val="404040"/>
                </a:solidFill>
                <a:latin typeface="Franklin Gothic Book" panose="020B0503020102020204" pitchFamily="34" charset="0"/>
              </a:rPr>
              <a:t>მხარდამჭერი დაინტერესებული მხარეები:</a:t>
            </a:r>
          </a:p>
          <a:p>
            <a:pPr>
              <a:spcBef>
                <a:spcPts val="0"/>
              </a:spcBef>
              <a:spcAft>
                <a:spcPts val="0"/>
              </a:spcAft>
              <a:buFont typeface="Wingdings" panose="05000000000000000000" pitchFamily="2" charset="2"/>
              <a:buChar char="§"/>
              <a:tabLst>
                <a:tab pos="457200" algn="l"/>
              </a:tabLst>
            </a:pPr>
            <a:r>
              <a:rPr lang="ka-GE" sz="1500" dirty="0">
                <a:solidFill>
                  <a:srgbClr val="404040"/>
                </a:solidFill>
                <a:latin typeface="Franklin Gothic Book" panose="020B0503020102020204" pitchFamily="34" charset="0"/>
              </a:rPr>
              <a:t>ბიზნესასოციაციები</a:t>
            </a:r>
          </a:p>
        </p:txBody>
      </p:sp>
      <p:sp>
        <p:nvSpPr>
          <p:cNvPr id="10" name="Title 2"/>
          <p:cNvSpPr>
            <a:spLocks noGrp="1"/>
          </p:cNvSpPr>
          <p:nvPr>
            <p:ph type="ctrTitle"/>
          </p:nvPr>
        </p:nvSpPr>
        <p:spPr>
          <a:xfrm>
            <a:off x="0" y="0"/>
            <a:ext cx="9144000" cy="836712"/>
          </a:xfrm>
        </p:spPr>
        <p:txBody>
          <a:bodyPr lIns="457200" tIns="45720"/>
          <a:lstStyle/>
          <a:p>
            <a:pPr lvl="3" algn="l"/>
            <a:r>
              <a:rPr lang="ka-GE" sz="3200" b="1" dirty="0">
                <a:solidFill>
                  <a:srgbClr val="508927"/>
                </a:solidFill>
                <a:latin typeface="Franklin Gothic Demi" panose="020B0703020102020204" pitchFamily="34" charset="0"/>
              </a:rPr>
              <a:t>მოკლევადიანი მიზნები</a:t>
            </a:r>
          </a:p>
        </p:txBody>
      </p:sp>
      <p:sp>
        <p:nvSpPr>
          <p:cNvPr id="11" name="Rectangle 10"/>
          <p:cNvSpPr/>
          <p:nvPr/>
        </p:nvSpPr>
        <p:spPr>
          <a:xfrm>
            <a:off x="395536" y="632882"/>
            <a:ext cx="8640960" cy="553998"/>
          </a:xfrm>
          <a:prstGeom prst="rect">
            <a:avLst/>
          </a:prstGeom>
          <a:solidFill>
            <a:srgbClr val="D9D9D9"/>
          </a:solidFill>
        </p:spPr>
        <p:txBody>
          <a:bodyPr wrap="square" tIns="0" bIns="0">
            <a:spAutoFit/>
          </a:bodyPr>
          <a:lstStyle/>
          <a:p>
            <a:r>
              <a:rPr lang="ka-GE" b="1" dirty="0">
                <a:solidFill>
                  <a:srgbClr val="508927"/>
                </a:solidFill>
                <a:latin typeface="Franklin Gothic Demi Cond" panose="020B0706030402020204" pitchFamily="34" charset="0"/>
              </a:rPr>
              <a:t>ცირკულარულ ეკონომიკაზე გადასვლის ხელშემწყობი ყოვლისმომცველი პოლიტიკის შემუშავება</a:t>
            </a:r>
          </a:p>
        </p:txBody>
      </p:sp>
    </p:spTree>
    <p:extLst>
      <p:ext uri="{BB962C8B-B14F-4D97-AF65-F5344CB8AC3E}">
        <p14:creationId xmlns:p14="http://schemas.microsoft.com/office/powerpoint/2010/main" val="1988921401"/>
      </p:ext>
    </p:extLst>
  </p:cSld>
  <p:clrMapOvr>
    <a:masterClrMapping/>
  </p:clrMapOvr>
  <p:transition spd="med">
    <p:spli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556792"/>
            <a:ext cx="8640960" cy="4248472"/>
          </a:xfrm>
        </p:spPr>
        <p:txBody>
          <a:bodyPr/>
          <a:lstStyle/>
          <a:p>
            <a:pPr marL="0" indent="0">
              <a:spcBef>
                <a:spcPts val="600"/>
              </a:spcBef>
              <a:spcAft>
                <a:spcPts val="0"/>
              </a:spcAft>
              <a:buNone/>
              <a:tabLst>
                <a:tab pos="457200" algn="l"/>
              </a:tabLst>
            </a:pPr>
            <a:r>
              <a:rPr lang="ka-GE" sz="1600" b="1" u="sng" dirty="0">
                <a:solidFill>
                  <a:srgbClr val="404040"/>
                </a:solidFill>
                <a:latin typeface="Franklin Gothic Book" panose="020B0503020102020204" pitchFamily="34" charset="0"/>
              </a:rPr>
              <a:t>შემდგომი ქმედებები:</a:t>
            </a:r>
          </a:p>
          <a:p>
            <a:pPr>
              <a:spcBef>
                <a:spcPts val="0"/>
              </a:spcBef>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სხვადასხვა დაინტერესებული მხარეების ცნობიერების ამაღლებისა და შესაძლებლობების განვითარების პროგრამების შემუშავება და განხორციელება</a:t>
            </a:r>
          </a:p>
          <a:p>
            <a:pPr>
              <a:spcBef>
                <a:spcPts val="0"/>
              </a:spcBef>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საქართველოში ისეთი ტექნიკური და ფინანსური საკონსულტაციო სამსახურების ჩამოყალიბება, რომლებიც ცირკულარული ეკონომიკის ბიზნესმოდელების შემუშავებას დაეხმარება </a:t>
            </a:r>
          </a:p>
          <a:p>
            <a:pPr>
              <a:spcBef>
                <a:spcPts val="0"/>
              </a:spcBef>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ცირკულარული ეკონომიკის სფეროში </a:t>
            </a:r>
            <a:r>
              <a:rPr lang="ka-GE" sz="1600" dirty="0" err="1">
                <a:solidFill>
                  <a:srgbClr val="404040"/>
                </a:solidFill>
                <a:latin typeface="Franklin Gothic Book" panose="020B0503020102020204" pitchFamily="34" charset="0"/>
              </a:rPr>
              <a:t>ბიზნესინკუბატორებისა</a:t>
            </a:r>
            <a:r>
              <a:rPr lang="ka-GE" sz="1600" dirty="0">
                <a:solidFill>
                  <a:srgbClr val="404040"/>
                </a:solidFill>
                <a:latin typeface="Franklin Gothic Book" panose="020B0503020102020204" pitchFamily="34" charset="0"/>
              </a:rPr>
              <a:t> და საკონსულტაციო მომსახურების განვითარება ბიზნესებისა და სხვადასხვა დაინტერესებული მხარეებისათვის</a:t>
            </a:r>
          </a:p>
          <a:p>
            <a:pPr marL="0" indent="0">
              <a:spcBef>
                <a:spcPts val="600"/>
              </a:spcBef>
              <a:spcAft>
                <a:spcPts val="0"/>
              </a:spcAft>
              <a:buNone/>
              <a:tabLst>
                <a:tab pos="457200" algn="l"/>
              </a:tabLst>
            </a:pPr>
            <a:r>
              <a:rPr lang="ka-GE" sz="1600" b="1" u="sng" dirty="0">
                <a:solidFill>
                  <a:srgbClr val="404040"/>
                </a:solidFill>
                <a:latin typeface="Franklin Gothic Book" panose="020B0503020102020204" pitchFamily="34" charset="0"/>
              </a:rPr>
              <a:t>საკვანძო ხელშემწყობი მხარეები:</a:t>
            </a:r>
          </a:p>
          <a:p>
            <a:pPr>
              <a:spcBef>
                <a:spcPts val="0"/>
              </a:spcBef>
              <a:spcAft>
                <a:spcPts val="0"/>
              </a:spcAft>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გარემოს დაცვისა და სოფლის მეურნეობის სამინისტრო</a:t>
            </a:r>
          </a:p>
          <a:p>
            <a:pPr>
              <a:spcBef>
                <a:spcPts val="0"/>
              </a:spcBef>
              <a:spcAft>
                <a:spcPts val="0"/>
              </a:spcAft>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ეკონომიკისა და მდგრადი განვითარების სამინისტრო</a:t>
            </a:r>
          </a:p>
          <a:p>
            <a:pPr>
              <a:spcBef>
                <a:spcPts val="0"/>
              </a:spcBef>
              <a:spcAft>
                <a:spcPts val="0"/>
              </a:spcAft>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განათლების და მეცნიერების სამინისტრო</a:t>
            </a:r>
          </a:p>
          <a:p>
            <a:pPr>
              <a:spcBef>
                <a:spcPts val="0"/>
              </a:spcBef>
              <a:spcAft>
                <a:spcPts val="0"/>
              </a:spcAft>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საქართველოს მეცნიერებათა ეროვნული აკადემია</a:t>
            </a:r>
          </a:p>
          <a:p>
            <a:pPr>
              <a:spcBef>
                <a:spcPts val="0"/>
              </a:spcBef>
              <a:spcAft>
                <a:spcPts val="0"/>
              </a:spcAft>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ცირკულარულ ეკონომიკაზე გადასვლის </a:t>
            </a:r>
            <a:r>
              <a:rPr lang="ka-GE" sz="1600" dirty="0" smtClean="0">
                <a:solidFill>
                  <a:srgbClr val="404040"/>
                </a:solidFill>
                <a:latin typeface="Franklin Gothic Book" panose="020B0503020102020204" pitchFamily="34" charset="0"/>
              </a:rPr>
              <a:t>სამთავრობო</a:t>
            </a:r>
            <a:endParaRPr lang="en-US" sz="1600" dirty="0" smtClean="0">
              <a:solidFill>
                <a:srgbClr val="404040"/>
              </a:solidFill>
              <a:latin typeface="Franklin Gothic Book" panose="020B0503020102020204" pitchFamily="34" charset="0"/>
            </a:endParaRPr>
          </a:p>
          <a:p>
            <a:pPr marL="0" indent="0">
              <a:spcBef>
                <a:spcPts val="0"/>
              </a:spcBef>
              <a:spcAft>
                <a:spcPts val="0"/>
              </a:spcAft>
              <a:buNone/>
              <a:tabLst>
                <a:tab pos="457200" algn="l"/>
              </a:tabLst>
            </a:pPr>
            <a:r>
              <a:rPr lang="en-US" sz="1600" dirty="0"/>
              <a:t> </a:t>
            </a:r>
            <a:r>
              <a:rPr lang="en-US" sz="1600" dirty="0" smtClean="0"/>
              <a:t>    </a:t>
            </a:r>
            <a:r>
              <a:rPr lang="ka-GE" sz="1600" dirty="0" smtClean="0">
                <a:solidFill>
                  <a:srgbClr val="404040"/>
                </a:solidFill>
                <a:latin typeface="Franklin Gothic Book" panose="020B0503020102020204" pitchFamily="34" charset="0"/>
              </a:rPr>
              <a:t>კომიტეტი </a:t>
            </a:r>
            <a:r>
              <a:rPr lang="ka-GE" sz="1600" dirty="0">
                <a:solidFill>
                  <a:srgbClr val="404040"/>
                </a:solidFill>
                <a:latin typeface="Franklin Gothic Book" panose="020B0503020102020204" pitchFamily="34" charset="0"/>
              </a:rPr>
              <a:t>(ჩამოსაყალიბებელია)</a:t>
            </a:r>
          </a:p>
          <a:p>
            <a:pPr marL="0" indent="0">
              <a:spcAft>
                <a:spcPts val="0"/>
              </a:spcAft>
              <a:buNone/>
              <a:tabLst>
                <a:tab pos="457200" algn="l"/>
              </a:tabLst>
            </a:pPr>
            <a:r>
              <a:rPr lang="ka-GE" sz="1600" b="1" u="sng" dirty="0">
                <a:solidFill>
                  <a:srgbClr val="404040"/>
                </a:solidFill>
                <a:latin typeface="Franklin Gothic Book" panose="020B0503020102020204" pitchFamily="34" charset="0"/>
              </a:rPr>
              <a:t>მხარდამჭერი დაინტერესებული მხარეები:</a:t>
            </a:r>
          </a:p>
          <a:p>
            <a:pPr>
              <a:spcBef>
                <a:spcPts val="0"/>
              </a:spcBef>
              <a:spcAft>
                <a:spcPts val="0"/>
              </a:spcAft>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უნივერსიტეტები და ექსპერტთა საზოგადოება</a:t>
            </a:r>
          </a:p>
          <a:p>
            <a:pPr>
              <a:spcBef>
                <a:spcPts val="0"/>
              </a:spcBef>
              <a:spcAft>
                <a:spcPts val="0"/>
              </a:spcAft>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ბიზნესასოციაციები</a:t>
            </a:r>
          </a:p>
        </p:txBody>
      </p:sp>
      <p:sp>
        <p:nvSpPr>
          <p:cNvPr id="10" name="Title 2"/>
          <p:cNvSpPr>
            <a:spLocks noGrp="1"/>
          </p:cNvSpPr>
          <p:nvPr>
            <p:ph type="ctrTitle"/>
          </p:nvPr>
        </p:nvSpPr>
        <p:spPr>
          <a:xfrm>
            <a:off x="0" y="0"/>
            <a:ext cx="9144000" cy="836712"/>
          </a:xfrm>
        </p:spPr>
        <p:txBody>
          <a:bodyPr lIns="457200" tIns="91440"/>
          <a:lstStyle/>
          <a:p>
            <a:pPr lvl="3" algn="l"/>
            <a:r>
              <a:rPr lang="ka-GE" sz="3200" b="1" dirty="0">
                <a:solidFill>
                  <a:srgbClr val="508927"/>
                </a:solidFill>
                <a:latin typeface="Franklin Gothic Demi" panose="020B0703020102020204" pitchFamily="34" charset="0"/>
              </a:rPr>
              <a:t>მოკლევადიანი მიზნები</a:t>
            </a:r>
          </a:p>
        </p:txBody>
      </p:sp>
      <p:sp>
        <p:nvSpPr>
          <p:cNvPr id="11" name="Rectangle 10"/>
          <p:cNvSpPr/>
          <p:nvPr/>
        </p:nvSpPr>
        <p:spPr>
          <a:xfrm>
            <a:off x="395536" y="632882"/>
            <a:ext cx="8640960" cy="646331"/>
          </a:xfrm>
          <a:prstGeom prst="rect">
            <a:avLst/>
          </a:prstGeom>
          <a:solidFill>
            <a:srgbClr val="D9D9D9"/>
          </a:solidFill>
        </p:spPr>
        <p:txBody>
          <a:bodyPr wrap="square">
            <a:spAutoFit/>
          </a:bodyPr>
          <a:lstStyle/>
          <a:p>
            <a:r>
              <a:rPr lang="ka-GE" b="1" dirty="0">
                <a:solidFill>
                  <a:srgbClr val="508927"/>
                </a:solidFill>
                <a:latin typeface="Franklin Gothic Demi Cond" panose="020B0706030402020204" pitchFamily="34" charset="0"/>
              </a:rPr>
              <a:t>ცირკულარულ ეკონომიკაზე გადასვლის ხელშემწყობი ყოვლისმომცველი პოლიტიკის </a:t>
            </a:r>
            <a:r>
              <a:rPr lang="ka-GE" b="1" dirty="0" smtClean="0">
                <a:solidFill>
                  <a:srgbClr val="508927"/>
                </a:solidFill>
                <a:latin typeface="Franklin Gothic Demi Cond" panose="020B0706030402020204" pitchFamily="34" charset="0"/>
              </a:rPr>
              <a:t>შემუშავება</a:t>
            </a:r>
            <a:endParaRPr lang="ka-GE" b="1" dirty="0">
              <a:solidFill>
                <a:srgbClr val="508927"/>
              </a:solidFill>
              <a:latin typeface="Franklin Gothic Demi Cond" panose="020B0706030402020204" pitchFamily="34" charset="0"/>
            </a:endParaRPr>
          </a:p>
        </p:txBody>
      </p:sp>
      <p:pic>
        <p:nvPicPr>
          <p:cNvPr id="5" name="Picture 4" descr="Short Length T-Shirts: 3D Proportional Sizing for the Perfect Fit ..."/>
          <p:cNvPicPr/>
          <p:nvPr/>
        </p:nvPicPr>
        <p:blipFill>
          <a:blip r:embed="rId2" cstate="email">
            <a:extLst>
              <a:ext uri="{28A0092B-C50C-407E-A947-70E740481C1C}">
                <a14:useLocalDpi xmlns:a14="http://schemas.microsoft.com/office/drawing/2010/main"/>
              </a:ext>
            </a:extLst>
          </a:blip>
          <a:srcRect/>
          <a:stretch>
            <a:fillRect/>
          </a:stretch>
        </p:blipFill>
        <p:spPr bwMode="auto">
          <a:xfrm>
            <a:off x="6462459" y="4149080"/>
            <a:ext cx="2646045" cy="2572385"/>
          </a:xfrm>
          <a:prstGeom prst="rect">
            <a:avLst/>
          </a:prstGeom>
          <a:noFill/>
        </p:spPr>
      </p:pic>
    </p:spTree>
    <p:extLst>
      <p:ext uri="{BB962C8B-B14F-4D97-AF65-F5344CB8AC3E}">
        <p14:creationId xmlns:p14="http://schemas.microsoft.com/office/powerpoint/2010/main" val="2841805651"/>
      </p:ext>
    </p:extLst>
  </p:cSld>
  <p:clrMapOvr>
    <a:masterClrMapping/>
  </p:clrMapOvr>
  <p:transition spd="med">
    <p:spli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ctrTitle"/>
          </p:nvPr>
        </p:nvSpPr>
        <p:spPr>
          <a:xfrm>
            <a:off x="0" y="0"/>
            <a:ext cx="9144000" cy="836712"/>
          </a:xfrm>
        </p:spPr>
        <p:txBody>
          <a:bodyPr lIns="457200" tIns="91440"/>
          <a:lstStyle/>
          <a:p>
            <a:pPr lvl="3" algn="l"/>
            <a:r>
              <a:rPr lang="ka-GE" sz="3200" b="1" dirty="0">
                <a:solidFill>
                  <a:srgbClr val="508927"/>
                </a:solidFill>
                <a:latin typeface="Franklin Gothic Demi" panose="020B0703020102020204" pitchFamily="34" charset="0"/>
              </a:rPr>
              <a:t>მოკლევადიანი მიზნები</a:t>
            </a:r>
          </a:p>
        </p:txBody>
      </p:sp>
      <p:sp>
        <p:nvSpPr>
          <p:cNvPr id="13" name="Rectangle 12"/>
          <p:cNvSpPr/>
          <p:nvPr/>
        </p:nvSpPr>
        <p:spPr>
          <a:xfrm>
            <a:off x="395536" y="632882"/>
            <a:ext cx="8640960" cy="369332"/>
          </a:xfrm>
          <a:prstGeom prst="rect">
            <a:avLst/>
          </a:prstGeom>
          <a:solidFill>
            <a:srgbClr val="D9D9D9"/>
          </a:solidFill>
        </p:spPr>
        <p:txBody>
          <a:bodyPr wrap="square">
            <a:spAutoFit/>
          </a:bodyPr>
          <a:lstStyle/>
          <a:p>
            <a:r>
              <a:rPr lang="ka-GE" b="1" dirty="0">
                <a:solidFill>
                  <a:srgbClr val="699841"/>
                </a:solidFill>
                <a:latin typeface="Franklin Gothic Demi Cond" panose="020B0706030402020204" pitchFamily="34" charset="0"/>
              </a:rPr>
              <a:t>ცირკულარული ეკონომიკის საპილოტე პროექტების განხორციელება</a:t>
            </a:r>
          </a:p>
        </p:txBody>
      </p:sp>
      <p:sp>
        <p:nvSpPr>
          <p:cNvPr id="8" name="Content Placeholder 1"/>
          <p:cNvSpPr>
            <a:spLocks noGrp="1"/>
          </p:cNvSpPr>
          <p:nvPr>
            <p:ph idx="1"/>
          </p:nvPr>
        </p:nvSpPr>
        <p:spPr>
          <a:xfrm>
            <a:off x="395536" y="1124744"/>
            <a:ext cx="8640960" cy="4248472"/>
          </a:xfrm>
        </p:spPr>
        <p:txBody>
          <a:bodyPr/>
          <a:lstStyle/>
          <a:p>
            <a:pPr>
              <a:spcBef>
                <a:spcPts val="1800"/>
              </a:spcBef>
              <a:buSzPct val="80000"/>
              <a:buFont typeface="Franklin Gothic Book" panose="020B0503020102020204" pitchFamily="34" charset="0"/>
              <a:buChar char="►"/>
              <a:tabLst>
                <a:tab pos="457200" algn="l"/>
              </a:tabLst>
            </a:pPr>
            <a:r>
              <a:rPr lang="ka-GE" sz="1500" b="1" dirty="0">
                <a:solidFill>
                  <a:srgbClr val="404040"/>
                </a:solidFill>
              </a:rPr>
              <a:t>ამოცანები: </a:t>
            </a:r>
          </a:p>
          <a:p>
            <a:pPr marL="278598" lvl="1" indent="-278598">
              <a:spcBef>
                <a:spcPts val="0"/>
              </a:spcBef>
              <a:spcAft>
                <a:spcPts val="0"/>
              </a:spcAft>
              <a:buSzPct val="80000"/>
              <a:buFont typeface="Wingdings" panose="05000000000000000000" pitchFamily="2" charset="2"/>
              <a:buChar char="§"/>
              <a:tabLst>
                <a:tab pos="457200" algn="l"/>
              </a:tabLst>
            </a:pPr>
            <a:r>
              <a:rPr lang="ka-GE" sz="1500" dirty="0">
                <a:solidFill>
                  <a:srgbClr val="404040"/>
                </a:solidFill>
              </a:rPr>
              <a:t>ცირკულარული ეკონომიკის მოდელების ეფექტიანობისა და მიზანშეწონილობის დემონსტრირება</a:t>
            </a:r>
          </a:p>
          <a:p>
            <a:pPr>
              <a:spcBef>
                <a:spcPts val="1800"/>
              </a:spcBef>
              <a:buSzPct val="80000"/>
              <a:buFont typeface="Franklin Gothic Book" panose="020B0503020102020204" pitchFamily="34" charset="0"/>
              <a:buChar char="►"/>
              <a:tabLst>
                <a:tab pos="457200" algn="l"/>
              </a:tabLst>
            </a:pPr>
            <a:r>
              <a:rPr lang="ka-GE" sz="1500" b="1" dirty="0">
                <a:solidFill>
                  <a:srgbClr val="404040"/>
                </a:solidFill>
              </a:rPr>
              <a:t>ქმედებები:</a:t>
            </a:r>
          </a:p>
          <a:p>
            <a:pPr>
              <a:spcBef>
                <a:spcPts val="0"/>
              </a:spcBef>
              <a:spcAft>
                <a:spcPts val="0"/>
              </a:spcAft>
              <a:buFont typeface="Wingdings" panose="05000000000000000000" pitchFamily="2" charset="2"/>
              <a:buChar char="§"/>
              <a:tabLst>
                <a:tab pos="457200" algn="l"/>
              </a:tabLst>
            </a:pPr>
            <a:r>
              <a:rPr lang="ka-GE" sz="1500" dirty="0">
                <a:solidFill>
                  <a:srgbClr val="404040"/>
                </a:solidFill>
              </a:rPr>
              <a:t>ცირკულარული ეკონომიკის მუნიციპალური საპილოტე პროექტის შემუშავება</a:t>
            </a:r>
          </a:p>
          <a:p>
            <a:pPr>
              <a:spcBef>
                <a:spcPts val="0"/>
              </a:spcBef>
              <a:spcAft>
                <a:spcPts val="0"/>
              </a:spcAft>
              <a:buFont typeface="Wingdings" panose="05000000000000000000" pitchFamily="2" charset="2"/>
              <a:buChar char="§"/>
              <a:tabLst>
                <a:tab pos="457200" algn="l"/>
              </a:tabLst>
            </a:pPr>
            <a:r>
              <a:rPr lang="ka-GE" sz="1500" dirty="0">
                <a:solidFill>
                  <a:srgbClr val="404040"/>
                </a:solidFill>
              </a:rPr>
              <a:t>ბიზნესსექტორის მიერ შემოთავაზებული ცირკულარული ეკონომიკის საპილოტე პროექტების შერჩევა</a:t>
            </a:r>
          </a:p>
          <a:p>
            <a:pPr>
              <a:spcBef>
                <a:spcPts val="0"/>
              </a:spcBef>
              <a:spcAft>
                <a:spcPts val="0"/>
              </a:spcAft>
              <a:buFont typeface="Wingdings" panose="05000000000000000000" pitchFamily="2" charset="2"/>
              <a:buChar char="§"/>
              <a:tabLst>
                <a:tab pos="457200" algn="l"/>
              </a:tabLst>
            </a:pPr>
            <a:r>
              <a:rPr lang="ka-GE" sz="1500" dirty="0">
                <a:solidFill>
                  <a:srgbClr val="404040"/>
                </a:solidFill>
              </a:rPr>
              <a:t>ცირკულარული ეკონომიკის საპილოტე პროექტებისათვის ფინანსების მოზიდვის ხელშეწყობა</a:t>
            </a:r>
          </a:p>
          <a:p>
            <a:pPr>
              <a:spcBef>
                <a:spcPts val="0"/>
              </a:spcBef>
              <a:spcAft>
                <a:spcPts val="0"/>
              </a:spcAft>
              <a:buFont typeface="Wingdings" panose="05000000000000000000" pitchFamily="2" charset="2"/>
              <a:buChar char="§"/>
              <a:tabLst>
                <a:tab pos="457200" algn="l"/>
              </a:tabLst>
            </a:pPr>
            <a:r>
              <a:rPr lang="ka-GE" sz="1500" dirty="0">
                <a:solidFill>
                  <a:srgbClr val="404040"/>
                </a:solidFill>
              </a:rPr>
              <a:t>ცირკულარული ეკონომიკის საპილოტე პროექტების განხორციელების ხელშეწყობა</a:t>
            </a:r>
          </a:p>
          <a:p>
            <a:pPr>
              <a:spcBef>
                <a:spcPts val="0"/>
              </a:spcBef>
              <a:spcAft>
                <a:spcPts val="0"/>
              </a:spcAft>
              <a:buFont typeface="Wingdings" panose="05000000000000000000" pitchFamily="2" charset="2"/>
              <a:buChar char="§"/>
              <a:tabLst>
                <a:tab pos="457200" algn="l"/>
              </a:tabLst>
            </a:pPr>
            <a:r>
              <a:rPr lang="ka-GE" sz="1500" dirty="0">
                <a:solidFill>
                  <a:srgbClr val="404040"/>
                </a:solidFill>
              </a:rPr>
              <a:t>ცნობიერების ამაღლების პროგრამებში მაგალითებად ცირკულარული ეკონომიკის საპილოტე პროექტების გამოყენება</a:t>
            </a:r>
          </a:p>
          <a:p>
            <a:pPr marL="0" indent="0">
              <a:spcBef>
                <a:spcPts val="600"/>
              </a:spcBef>
              <a:buNone/>
              <a:tabLst>
                <a:tab pos="457200" algn="l"/>
              </a:tabLst>
            </a:pPr>
            <a:r>
              <a:rPr lang="ka-GE" sz="1500" b="1" u="sng" dirty="0">
                <a:solidFill>
                  <a:srgbClr val="404040"/>
                </a:solidFill>
              </a:rPr>
              <a:t>საკვანძო ხელშემწყობი მხარეები:</a:t>
            </a:r>
          </a:p>
          <a:p>
            <a:pPr>
              <a:spcBef>
                <a:spcPts val="0"/>
              </a:spcBef>
              <a:spcAft>
                <a:spcPts val="0"/>
              </a:spcAft>
              <a:buFont typeface="Wingdings" panose="05000000000000000000" pitchFamily="2" charset="2"/>
              <a:buChar char="§"/>
              <a:tabLst>
                <a:tab pos="457200" algn="l"/>
              </a:tabLst>
            </a:pPr>
            <a:r>
              <a:rPr lang="ka-GE" sz="1500" dirty="0">
                <a:solidFill>
                  <a:srgbClr val="404040"/>
                </a:solidFill>
              </a:rPr>
              <a:t>გარემოს დაცვისა და სოფლის მეურნეობის სამინისტრო</a:t>
            </a:r>
          </a:p>
          <a:p>
            <a:pPr>
              <a:spcBef>
                <a:spcPts val="0"/>
              </a:spcBef>
              <a:spcAft>
                <a:spcPts val="0"/>
              </a:spcAft>
              <a:buFont typeface="Wingdings" panose="05000000000000000000" pitchFamily="2" charset="2"/>
              <a:buChar char="§"/>
              <a:tabLst>
                <a:tab pos="457200" algn="l"/>
              </a:tabLst>
            </a:pPr>
            <a:r>
              <a:rPr lang="ka-GE" sz="1500" dirty="0">
                <a:solidFill>
                  <a:srgbClr val="404040"/>
                </a:solidFill>
              </a:rPr>
              <a:t>ეკონომიკისა და მდგრადი განვითარების სამინისტრო</a:t>
            </a:r>
          </a:p>
          <a:p>
            <a:pPr>
              <a:spcBef>
                <a:spcPts val="0"/>
              </a:spcBef>
              <a:spcAft>
                <a:spcPts val="0"/>
              </a:spcAft>
              <a:buFont typeface="Wingdings" panose="05000000000000000000" pitchFamily="2" charset="2"/>
              <a:buChar char="§"/>
              <a:tabLst>
                <a:tab pos="457200" algn="l"/>
              </a:tabLst>
            </a:pPr>
            <a:r>
              <a:rPr lang="ka-GE" sz="1500" dirty="0">
                <a:solidFill>
                  <a:srgbClr val="404040"/>
                </a:solidFill>
              </a:rPr>
              <a:t>ცირკულარულ ეკონომიკაზე გადასვლის სამთავრობო კომიტეტი (ჩამოსაყალიბებელია)</a:t>
            </a:r>
          </a:p>
          <a:p>
            <a:pPr>
              <a:spcBef>
                <a:spcPts val="0"/>
              </a:spcBef>
              <a:spcAft>
                <a:spcPts val="0"/>
              </a:spcAft>
              <a:buFont typeface="Wingdings" panose="05000000000000000000" pitchFamily="2" charset="2"/>
              <a:buChar char="§"/>
              <a:tabLst>
                <a:tab pos="457200" algn="l"/>
              </a:tabLst>
            </a:pPr>
            <a:r>
              <a:rPr lang="ka-GE" sz="1500" dirty="0">
                <a:solidFill>
                  <a:srgbClr val="404040"/>
                </a:solidFill>
              </a:rPr>
              <a:t>მუნიციპალური ხელისუფლება</a:t>
            </a:r>
          </a:p>
          <a:p>
            <a:pPr marL="0" indent="0">
              <a:spcBef>
                <a:spcPts val="600"/>
              </a:spcBef>
              <a:buNone/>
              <a:tabLst>
                <a:tab pos="457200" algn="l"/>
              </a:tabLst>
            </a:pPr>
            <a:r>
              <a:rPr lang="ka-GE" sz="1500" b="1" u="sng" dirty="0">
                <a:solidFill>
                  <a:srgbClr val="404040"/>
                </a:solidFill>
              </a:rPr>
              <a:t>მხარდამჭერი დაინტერესებული მხარეები:</a:t>
            </a:r>
          </a:p>
          <a:p>
            <a:pPr>
              <a:spcBef>
                <a:spcPts val="0"/>
              </a:spcBef>
              <a:spcAft>
                <a:spcPts val="0"/>
              </a:spcAft>
              <a:buFont typeface="Wingdings" panose="05000000000000000000" pitchFamily="2" charset="2"/>
              <a:buChar char="§"/>
              <a:tabLst>
                <a:tab pos="457200" algn="l"/>
              </a:tabLst>
            </a:pPr>
            <a:r>
              <a:rPr lang="ka-GE" sz="1500" dirty="0">
                <a:solidFill>
                  <a:srgbClr val="404040"/>
                </a:solidFill>
              </a:rPr>
              <a:t>უნივერსიტეტები და ექსპერტთა საზოგადოება</a:t>
            </a:r>
          </a:p>
          <a:p>
            <a:pPr>
              <a:spcBef>
                <a:spcPts val="0"/>
              </a:spcBef>
              <a:spcAft>
                <a:spcPts val="0"/>
              </a:spcAft>
              <a:buFont typeface="Wingdings" panose="05000000000000000000" pitchFamily="2" charset="2"/>
              <a:buChar char="§"/>
              <a:tabLst>
                <a:tab pos="457200" algn="l"/>
              </a:tabLst>
            </a:pPr>
            <a:r>
              <a:rPr lang="ka-GE" sz="1500" dirty="0">
                <a:solidFill>
                  <a:srgbClr val="404040"/>
                </a:solidFill>
              </a:rPr>
              <a:t>ბიზნესასოციაციები</a:t>
            </a:r>
          </a:p>
          <a:p>
            <a:pPr>
              <a:spcBef>
                <a:spcPts val="0"/>
              </a:spcBef>
              <a:spcAft>
                <a:spcPts val="0"/>
              </a:spcAft>
              <a:buFont typeface="Wingdings" panose="05000000000000000000" pitchFamily="2" charset="2"/>
              <a:buChar char="§"/>
              <a:tabLst>
                <a:tab pos="457200" algn="l"/>
              </a:tabLst>
            </a:pPr>
            <a:r>
              <a:rPr lang="ka-GE" sz="1500" dirty="0">
                <a:solidFill>
                  <a:srgbClr val="404040"/>
                </a:solidFill>
              </a:rPr>
              <a:t>სოფლის მოსახლეობა</a:t>
            </a:r>
          </a:p>
          <a:p>
            <a:pPr marL="406400" indent="-406400">
              <a:spcBef>
                <a:spcPts val="600"/>
              </a:spcBef>
              <a:buFont typeface="Franklin Gothic Book" panose="020B0503020102020204" pitchFamily="34" charset="0"/>
              <a:buChar char="►"/>
              <a:tabLst>
                <a:tab pos="457200" algn="l"/>
              </a:tabLst>
            </a:pPr>
            <a:endParaRPr lang="en-US" sz="1500" dirty="0">
              <a:solidFill>
                <a:srgbClr val="404040"/>
              </a:solidFill>
            </a:endParaRPr>
          </a:p>
        </p:txBody>
      </p:sp>
    </p:spTree>
    <p:extLst>
      <p:ext uri="{BB962C8B-B14F-4D97-AF65-F5344CB8AC3E}">
        <p14:creationId xmlns:p14="http://schemas.microsoft.com/office/powerpoint/2010/main" val="917773936"/>
      </p:ext>
    </p:extLst>
  </p:cSld>
  <p:clrMapOvr>
    <a:masterClrMapping/>
  </p:clrMapOvr>
  <p:transition spd="med">
    <p:spli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80+ Target Icon Fill Illustrations, Royalty-Free Vector Graphics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2240" y="4533323"/>
            <a:ext cx="2383794" cy="229420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95536" y="1230655"/>
            <a:ext cx="8640960" cy="4248472"/>
          </a:xfrm>
        </p:spPr>
        <p:txBody>
          <a:bodyPr/>
          <a:lstStyle/>
          <a:p>
            <a:pPr>
              <a:spcBef>
                <a:spcPts val="0"/>
              </a:spcBef>
              <a:buSzPct val="80000"/>
              <a:buFont typeface="Franklin Gothic Book" panose="020B0503020102020204" pitchFamily="34" charset="0"/>
              <a:buChar char="►"/>
              <a:tabLst>
                <a:tab pos="457200" algn="l"/>
              </a:tabLst>
            </a:pPr>
            <a:r>
              <a:rPr lang="ka-GE" sz="1600" b="1" dirty="0">
                <a:solidFill>
                  <a:srgbClr val="404040"/>
                </a:solidFill>
                <a:latin typeface="Franklin Gothic Book" panose="020B0503020102020204" pitchFamily="34" charset="0"/>
              </a:rPr>
              <a:t>მიზანი 1. </a:t>
            </a:r>
            <a:r>
              <a:rPr lang="ka-GE" sz="1600" dirty="0">
                <a:solidFill>
                  <a:srgbClr val="404040"/>
                </a:solidFill>
                <a:latin typeface="Franklin Gothic Book" panose="020B0503020102020204" pitchFamily="34" charset="0"/>
              </a:rPr>
              <a:t>ცირკულარული ეკონომიკის სტრატეგიისა და სამოქმედო გეგმის განხორციელება მომავალი 10 წლისათვის</a:t>
            </a:r>
          </a:p>
          <a:p>
            <a:pPr>
              <a:spcBef>
                <a:spcPts val="0"/>
              </a:spcBef>
              <a:buSzPct val="80000"/>
              <a:buFont typeface="Franklin Gothic Book" panose="020B0503020102020204" pitchFamily="34" charset="0"/>
              <a:buChar char="►"/>
              <a:tabLst>
                <a:tab pos="457200" algn="l"/>
              </a:tabLst>
            </a:pPr>
            <a:r>
              <a:rPr lang="ka-GE" sz="1600" b="1" dirty="0">
                <a:solidFill>
                  <a:srgbClr val="404040"/>
                </a:solidFill>
                <a:latin typeface="Franklin Gothic Book" panose="020B0503020102020204" pitchFamily="34" charset="0"/>
              </a:rPr>
              <a:t>მიზანი 2. </a:t>
            </a:r>
            <a:r>
              <a:rPr lang="ka-GE" sz="1600" dirty="0">
                <a:solidFill>
                  <a:srgbClr val="404040"/>
                </a:solidFill>
                <a:latin typeface="Franklin Gothic Book" panose="020B0503020102020204" pitchFamily="34" charset="0"/>
              </a:rPr>
              <a:t>სხვადასხვა დაინტერესებული მხარეების ცნობიერების ამაღლებისა და შესაძლებლობების განვითარების პროგრამების განხორციელება</a:t>
            </a:r>
          </a:p>
          <a:p>
            <a:pPr>
              <a:spcBef>
                <a:spcPts val="0"/>
              </a:spcBef>
              <a:buSzPct val="80000"/>
              <a:buFont typeface="Franklin Gothic Book" panose="020B0503020102020204" pitchFamily="34" charset="0"/>
              <a:buChar char="►"/>
              <a:tabLst>
                <a:tab pos="457200" algn="l"/>
              </a:tabLst>
            </a:pPr>
            <a:r>
              <a:rPr lang="ka-GE" sz="1600" b="1" dirty="0">
                <a:solidFill>
                  <a:srgbClr val="404040"/>
                </a:solidFill>
                <a:latin typeface="Franklin Gothic Book" panose="020B0503020102020204" pitchFamily="34" charset="0"/>
              </a:rPr>
              <a:t>მიზანი 3. </a:t>
            </a:r>
            <a:r>
              <a:rPr lang="ka-GE" sz="1600" dirty="0">
                <a:solidFill>
                  <a:srgbClr val="404040"/>
                </a:solidFill>
                <a:latin typeface="Franklin Gothic Book" panose="020B0503020102020204" pitchFamily="34" charset="0"/>
              </a:rPr>
              <a:t>ბიზნესკომპანიების წახალისება და ტექნიკური მხარდაჭერა საკუთარი ნარჩენებისა და დარგში მოქმედი მსგავსი კომპანიების მიერ წარმოქმნილი ნარჩენების გადამუშავებაში</a:t>
            </a:r>
          </a:p>
          <a:p>
            <a:pPr marL="0" indent="0">
              <a:spcBef>
                <a:spcPts val="600"/>
              </a:spcBef>
              <a:buNone/>
              <a:tabLst>
                <a:tab pos="457200" algn="l"/>
              </a:tabLst>
            </a:pPr>
            <a:r>
              <a:rPr lang="ka-GE" sz="1600" b="1" u="sng" dirty="0">
                <a:solidFill>
                  <a:srgbClr val="404040"/>
                </a:solidFill>
                <a:latin typeface="Franklin Gothic Book" panose="020B0503020102020204" pitchFamily="34" charset="0"/>
              </a:rPr>
              <a:t>საკვანძო ხელშემწყობი მხარეები:</a:t>
            </a:r>
          </a:p>
          <a:p>
            <a:pPr>
              <a:spcBef>
                <a:spcPts val="600"/>
              </a:spcBef>
              <a:spcAft>
                <a:spcPts val="0"/>
              </a:spcAft>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გარემოს დაცვისა და სოფლის მეურნეობის სამინისტრო</a:t>
            </a:r>
          </a:p>
          <a:p>
            <a:pPr>
              <a:spcBef>
                <a:spcPts val="600"/>
              </a:spcBef>
              <a:spcAft>
                <a:spcPts val="0"/>
              </a:spcAft>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ეკონომიკისა და მდგრადი განვითარების სამინისტრო</a:t>
            </a:r>
          </a:p>
          <a:p>
            <a:pPr>
              <a:spcBef>
                <a:spcPts val="600"/>
              </a:spcBef>
              <a:spcAft>
                <a:spcPts val="0"/>
              </a:spcAft>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ცირკულარულ ეკონომიკაზე გადასვლის სამთავრობო კომიტეტი (ჩამოსაყალიბებელია)</a:t>
            </a:r>
          </a:p>
          <a:p>
            <a:pPr marL="0" indent="0">
              <a:buNone/>
              <a:tabLst>
                <a:tab pos="457200" algn="l"/>
              </a:tabLst>
            </a:pPr>
            <a:r>
              <a:rPr lang="ka-GE" sz="1600" b="1" u="sng" dirty="0">
                <a:solidFill>
                  <a:srgbClr val="404040"/>
                </a:solidFill>
                <a:latin typeface="Franklin Gothic Book" panose="020B0503020102020204" pitchFamily="34" charset="0"/>
              </a:rPr>
              <a:t>მხარდამჭერი დაინტერესებული მხარეები:</a:t>
            </a:r>
          </a:p>
          <a:p>
            <a:pPr>
              <a:spcBef>
                <a:spcPts val="600"/>
              </a:spcBef>
              <a:spcAft>
                <a:spcPts val="0"/>
              </a:spcAft>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დარგობრივი სამინისტროები</a:t>
            </a:r>
          </a:p>
          <a:p>
            <a:pPr>
              <a:spcBef>
                <a:spcPts val="600"/>
              </a:spcBef>
              <a:spcAft>
                <a:spcPts val="0"/>
              </a:spcAft>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უნივერსიტეტები და ექსპერტთა საზოგადოება</a:t>
            </a:r>
          </a:p>
          <a:p>
            <a:pPr>
              <a:spcBef>
                <a:spcPts val="600"/>
              </a:spcBef>
              <a:spcAft>
                <a:spcPts val="0"/>
              </a:spcAft>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ბიზნესასოციაციები</a:t>
            </a:r>
          </a:p>
          <a:p>
            <a:pPr>
              <a:spcBef>
                <a:spcPts val="600"/>
              </a:spcBef>
              <a:spcAft>
                <a:spcPts val="0"/>
              </a:spcAft>
              <a:buFont typeface="Wingdings" panose="05000000000000000000" pitchFamily="2" charset="2"/>
              <a:buChar char="§"/>
              <a:tabLst>
                <a:tab pos="457200" algn="l"/>
              </a:tabLst>
            </a:pPr>
            <a:r>
              <a:rPr lang="ka-GE" sz="1600" dirty="0">
                <a:solidFill>
                  <a:srgbClr val="404040"/>
                </a:solidFill>
                <a:latin typeface="Franklin Gothic Book" panose="020B0503020102020204" pitchFamily="34" charset="0"/>
              </a:rPr>
              <a:t>რეგიონული და მუნიციპალური ხელისუფლების ორგანოები</a:t>
            </a:r>
          </a:p>
        </p:txBody>
      </p:sp>
      <p:sp>
        <p:nvSpPr>
          <p:cNvPr id="12" name="Title 2"/>
          <p:cNvSpPr>
            <a:spLocks noGrp="1"/>
          </p:cNvSpPr>
          <p:nvPr>
            <p:ph type="ctrTitle"/>
          </p:nvPr>
        </p:nvSpPr>
        <p:spPr>
          <a:xfrm>
            <a:off x="0" y="0"/>
            <a:ext cx="9144000" cy="836712"/>
          </a:xfrm>
        </p:spPr>
        <p:txBody>
          <a:bodyPr lIns="457200" tIns="91440"/>
          <a:lstStyle/>
          <a:p>
            <a:pPr lvl="3" algn="l"/>
            <a:r>
              <a:rPr lang="ka-GE" sz="3200" b="1" dirty="0">
                <a:solidFill>
                  <a:srgbClr val="508927"/>
                </a:solidFill>
                <a:latin typeface="Franklin Gothic Demi" panose="020B0703020102020204" pitchFamily="34" charset="0"/>
              </a:rPr>
              <a:t>საშუალო და გრძელვადიანი მიზნები</a:t>
            </a:r>
          </a:p>
        </p:txBody>
      </p:sp>
      <p:sp>
        <p:nvSpPr>
          <p:cNvPr id="13" name="Rectangle 12"/>
          <p:cNvSpPr/>
          <p:nvPr/>
        </p:nvSpPr>
        <p:spPr>
          <a:xfrm>
            <a:off x="395536" y="632882"/>
            <a:ext cx="8640960" cy="369332"/>
          </a:xfrm>
          <a:prstGeom prst="rect">
            <a:avLst/>
          </a:prstGeom>
          <a:solidFill>
            <a:srgbClr val="D9D9D9"/>
          </a:solidFill>
        </p:spPr>
        <p:txBody>
          <a:bodyPr wrap="square">
            <a:spAutoFit/>
          </a:bodyPr>
          <a:lstStyle/>
          <a:p>
            <a:r>
              <a:rPr lang="ka-GE" b="1" dirty="0">
                <a:solidFill>
                  <a:srgbClr val="699841"/>
                </a:solidFill>
                <a:latin typeface="Franklin Gothic Demi Cond" panose="020B0706030402020204" pitchFamily="34" charset="0"/>
              </a:rPr>
              <a:t>საშუალოვადიანი მიზნები (10 წლიანი):</a:t>
            </a:r>
          </a:p>
        </p:txBody>
      </p:sp>
    </p:spTree>
    <p:extLst>
      <p:ext uri="{BB962C8B-B14F-4D97-AF65-F5344CB8AC3E}">
        <p14:creationId xmlns:p14="http://schemas.microsoft.com/office/powerpoint/2010/main" val="1487003734"/>
      </p:ext>
    </p:extLst>
  </p:cSld>
  <p:clrMapOvr>
    <a:masterClrMapping/>
  </p:clrMapOvr>
  <p:transition spd="med">
    <p:spli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33379" y="4725144"/>
            <a:ext cx="2481920" cy="2120176"/>
          </a:xfrm>
          <a:prstGeom prst="rect">
            <a:avLst/>
          </a:prstGeom>
        </p:spPr>
      </p:pic>
      <p:sp>
        <p:nvSpPr>
          <p:cNvPr id="2" name="Content Placeholder 1"/>
          <p:cNvSpPr>
            <a:spLocks noGrp="1"/>
          </p:cNvSpPr>
          <p:nvPr>
            <p:ph idx="1"/>
          </p:nvPr>
        </p:nvSpPr>
        <p:spPr>
          <a:xfrm>
            <a:off x="364952" y="1412776"/>
            <a:ext cx="8640960" cy="4248472"/>
          </a:xfrm>
        </p:spPr>
        <p:txBody>
          <a:bodyPr/>
          <a:lstStyle/>
          <a:p>
            <a:pPr marL="46433" indent="0" algn="just">
              <a:spcBef>
                <a:spcPts val="600"/>
              </a:spcBef>
              <a:spcAft>
                <a:spcPts val="0"/>
              </a:spcAft>
              <a:buSzPct val="80000"/>
              <a:buNone/>
              <a:tabLst>
                <a:tab pos="457200" algn="l"/>
              </a:tabLst>
            </a:pPr>
            <a:r>
              <a:rPr lang="ka-GE" sz="1600" b="1" u="sng" dirty="0">
                <a:solidFill>
                  <a:srgbClr val="404040"/>
                </a:solidFill>
              </a:rPr>
              <a:t>ქმედებები:</a:t>
            </a:r>
          </a:p>
          <a:p>
            <a:pPr marL="278598" lvl="1" indent="-278598">
              <a:spcBef>
                <a:spcPts val="600"/>
              </a:spcBef>
              <a:spcAft>
                <a:spcPts val="0"/>
              </a:spcAft>
              <a:buSzPct val="80000"/>
              <a:buFont typeface="Wingdings" panose="05000000000000000000" pitchFamily="2" charset="2"/>
              <a:buChar char="§"/>
              <a:tabLst>
                <a:tab pos="457200" algn="l"/>
              </a:tabLst>
            </a:pPr>
            <a:r>
              <a:rPr lang="ka-GE" sz="1600" dirty="0">
                <a:solidFill>
                  <a:srgbClr val="404040"/>
                </a:solidFill>
              </a:rPr>
              <a:t>ეროვნული თანამშრომლობითი და ინტერაქტიული პლატფორმების ჩამოყალიბება, რათა ახლო კავშირები დამყარდეს ბიზნესებს შორის, რომლებიც, როგორც წესი, ბაზარზე ერთმანეთთან არ ურთიერთობენ. </a:t>
            </a:r>
          </a:p>
          <a:p>
            <a:pPr marL="278598" lvl="1" indent="-278598">
              <a:spcBef>
                <a:spcPts val="600"/>
              </a:spcBef>
              <a:spcAft>
                <a:spcPts val="0"/>
              </a:spcAft>
              <a:buSzPct val="80000"/>
              <a:buFont typeface="Wingdings" panose="05000000000000000000" pitchFamily="2" charset="2"/>
              <a:buChar char="§"/>
              <a:tabLst>
                <a:tab pos="457200" algn="l"/>
              </a:tabLst>
            </a:pPr>
            <a:r>
              <a:rPr lang="ka-GE" sz="1600" dirty="0">
                <a:solidFill>
                  <a:srgbClr val="404040"/>
                </a:solidFill>
              </a:rPr>
              <a:t>ღირებულებათა ჯაჭვის რგოლებსა და სხვადასხვა ჯაჭვებს შორის თანამშრომლობის ინოვაციური ფორმების, ასევე ცირკულარული ეკონომიკის პროექტების ხარჯებისა და სარგებელის იმ კომპანიებს შორის განაწილების ინოვაციური გზების განვითარება, რომელთაც თანამშრომლობისათვის სხვაგვარად საბაზრო სტიმული არ გააჩნიათ. </a:t>
            </a:r>
          </a:p>
          <a:p>
            <a:pPr marL="278598" lvl="1" indent="-278598">
              <a:spcBef>
                <a:spcPts val="600"/>
              </a:spcBef>
              <a:spcAft>
                <a:spcPts val="0"/>
              </a:spcAft>
              <a:buSzPct val="80000"/>
              <a:buFont typeface="Wingdings" panose="05000000000000000000" pitchFamily="2" charset="2"/>
              <a:buChar char="§"/>
              <a:tabLst>
                <a:tab pos="457200" algn="l"/>
              </a:tabLst>
            </a:pPr>
            <a:r>
              <a:rPr lang="ka-GE" sz="1600" dirty="0">
                <a:solidFill>
                  <a:srgbClr val="404040"/>
                </a:solidFill>
              </a:rPr>
              <a:t>გარანტორის როლში გამოსვლა, როცა ცალკეული კომპანიებისათვის ცირკულარულ პროექტში ჩართვის რისკი ძალიან მაღალია.</a:t>
            </a:r>
          </a:p>
          <a:p>
            <a:pPr marL="0" indent="0">
              <a:spcBef>
                <a:spcPts val="600"/>
              </a:spcBef>
              <a:buNone/>
              <a:tabLst>
                <a:tab pos="457200" algn="l"/>
              </a:tabLst>
            </a:pPr>
            <a:r>
              <a:rPr lang="ka-GE" sz="1600" b="1" u="sng" dirty="0">
                <a:solidFill>
                  <a:srgbClr val="404040"/>
                </a:solidFill>
              </a:rPr>
              <a:t>საკვანძო ხელშემწყობი მხარეები:</a:t>
            </a:r>
          </a:p>
          <a:p>
            <a:pPr>
              <a:spcBef>
                <a:spcPts val="600"/>
              </a:spcBef>
              <a:spcAft>
                <a:spcPts val="0"/>
              </a:spcAft>
              <a:buFont typeface="Wingdings" panose="05000000000000000000" pitchFamily="2" charset="2"/>
              <a:buChar char="§"/>
              <a:tabLst>
                <a:tab pos="457200" algn="l"/>
              </a:tabLst>
            </a:pPr>
            <a:r>
              <a:rPr lang="ka-GE" sz="1600" dirty="0">
                <a:solidFill>
                  <a:srgbClr val="404040"/>
                </a:solidFill>
              </a:rPr>
              <a:t>გარემოს დაცვისა და სოფლის მეურნეობის სამინისტრო</a:t>
            </a:r>
          </a:p>
          <a:p>
            <a:pPr>
              <a:spcBef>
                <a:spcPts val="600"/>
              </a:spcBef>
              <a:spcAft>
                <a:spcPts val="0"/>
              </a:spcAft>
              <a:buFont typeface="Wingdings" panose="05000000000000000000" pitchFamily="2" charset="2"/>
              <a:buChar char="§"/>
              <a:tabLst>
                <a:tab pos="457200" algn="l"/>
              </a:tabLst>
            </a:pPr>
            <a:r>
              <a:rPr lang="ka-GE" sz="1600" dirty="0">
                <a:solidFill>
                  <a:srgbClr val="404040"/>
                </a:solidFill>
              </a:rPr>
              <a:t>ეკონომიკისა და მდგრადი განვითარების სამინისტრო</a:t>
            </a:r>
          </a:p>
          <a:p>
            <a:pPr>
              <a:spcBef>
                <a:spcPts val="600"/>
              </a:spcBef>
              <a:spcAft>
                <a:spcPts val="0"/>
              </a:spcAft>
              <a:buFont typeface="Wingdings" panose="05000000000000000000" pitchFamily="2" charset="2"/>
              <a:buChar char="§"/>
              <a:tabLst>
                <a:tab pos="457200" algn="l"/>
              </a:tabLst>
            </a:pPr>
            <a:r>
              <a:rPr lang="ka-GE" sz="1600" dirty="0">
                <a:solidFill>
                  <a:srgbClr val="404040"/>
                </a:solidFill>
              </a:rPr>
              <a:t>ცირკულარულ ეკონომიკაზე გადასვლის </a:t>
            </a:r>
            <a:endParaRPr lang="en-US" sz="1600" dirty="0" smtClean="0">
              <a:solidFill>
                <a:srgbClr val="404040"/>
              </a:solidFill>
            </a:endParaRPr>
          </a:p>
          <a:p>
            <a:pPr marL="0" indent="0">
              <a:spcBef>
                <a:spcPts val="600"/>
              </a:spcBef>
              <a:spcAft>
                <a:spcPts val="0"/>
              </a:spcAft>
              <a:buNone/>
              <a:tabLst>
                <a:tab pos="457200" algn="l"/>
              </a:tabLst>
            </a:pPr>
            <a:r>
              <a:rPr lang="en-US" sz="1600" dirty="0"/>
              <a:t> </a:t>
            </a:r>
            <a:r>
              <a:rPr lang="en-US" sz="1600" dirty="0" smtClean="0"/>
              <a:t>    </a:t>
            </a:r>
            <a:r>
              <a:rPr lang="ka-GE" sz="1600" dirty="0" smtClean="0">
                <a:solidFill>
                  <a:srgbClr val="404040"/>
                </a:solidFill>
              </a:rPr>
              <a:t>სამთავრობო </a:t>
            </a:r>
            <a:r>
              <a:rPr lang="ka-GE" sz="1600" dirty="0">
                <a:solidFill>
                  <a:srgbClr val="404040"/>
                </a:solidFill>
              </a:rPr>
              <a:t>კომიტეტი (ჩამოსაყალიბებელია)</a:t>
            </a:r>
          </a:p>
          <a:p>
            <a:pPr marL="0" indent="0">
              <a:spcBef>
                <a:spcPts val="600"/>
              </a:spcBef>
              <a:buNone/>
              <a:tabLst>
                <a:tab pos="457200" algn="l"/>
              </a:tabLst>
            </a:pPr>
            <a:r>
              <a:rPr lang="ka-GE" sz="1600" b="1" u="sng" dirty="0">
                <a:solidFill>
                  <a:srgbClr val="404040"/>
                </a:solidFill>
              </a:rPr>
              <a:t>მხარდამჭერი დაინტერესებული მხარეები:</a:t>
            </a:r>
          </a:p>
          <a:p>
            <a:pPr>
              <a:spcBef>
                <a:spcPts val="0"/>
              </a:spcBef>
              <a:spcAft>
                <a:spcPts val="0"/>
              </a:spcAft>
              <a:buFont typeface="Wingdings" panose="05000000000000000000" pitchFamily="2" charset="2"/>
              <a:buChar char="§"/>
              <a:tabLst>
                <a:tab pos="457200" algn="l"/>
              </a:tabLst>
            </a:pPr>
            <a:r>
              <a:rPr lang="ka-GE" sz="1600" dirty="0">
                <a:solidFill>
                  <a:srgbClr val="404040"/>
                </a:solidFill>
              </a:rPr>
              <a:t>ბიზნესასოციაციები</a:t>
            </a:r>
          </a:p>
          <a:p>
            <a:pPr>
              <a:spcBef>
                <a:spcPts val="0"/>
              </a:spcBef>
              <a:spcAft>
                <a:spcPts val="0"/>
              </a:spcAft>
              <a:buFont typeface="Wingdings" panose="05000000000000000000" pitchFamily="2" charset="2"/>
              <a:buChar char="§"/>
              <a:tabLst>
                <a:tab pos="457200" algn="l"/>
              </a:tabLst>
            </a:pPr>
            <a:r>
              <a:rPr lang="ka-GE" sz="1600" dirty="0">
                <a:solidFill>
                  <a:srgbClr val="404040"/>
                </a:solidFill>
              </a:rPr>
              <a:t>არსებული საერთაშორისო პლატფორმები</a:t>
            </a:r>
          </a:p>
          <a:p>
            <a:pPr marL="406400" indent="-406400">
              <a:spcBef>
                <a:spcPts val="600"/>
              </a:spcBef>
              <a:buFont typeface="Franklin Gothic Book" panose="020B0503020102020204" pitchFamily="34" charset="0"/>
              <a:buChar char="►"/>
              <a:tabLst>
                <a:tab pos="457200" algn="l"/>
              </a:tabLst>
            </a:pPr>
            <a:endParaRPr lang="en-US" sz="1600" dirty="0">
              <a:solidFill>
                <a:srgbClr val="404040"/>
              </a:solidFill>
            </a:endParaRPr>
          </a:p>
        </p:txBody>
      </p:sp>
      <p:sp>
        <p:nvSpPr>
          <p:cNvPr id="12" name="Title 2"/>
          <p:cNvSpPr>
            <a:spLocks noGrp="1"/>
          </p:cNvSpPr>
          <p:nvPr>
            <p:ph type="ctrTitle"/>
          </p:nvPr>
        </p:nvSpPr>
        <p:spPr>
          <a:xfrm>
            <a:off x="0" y="0"/>
            <a:ext cx="9144000" cy="836712"/>
          </a:xfrm>
        </p:spPr>
        <p:txBody>
          <a:bodyPr lIns="457200" tIns="91440"/>
          <a:lstStyle/>
          <a:p>
            <a:pPr lvl="3" algn="l"/>
            <a:r>
              <a:rPr lang="ka-GE" sz="3200" b="1" dirty="0">
                <a:solidFill>
                  <a:srgbClr val="508927"/>
                </a:solidFill>
                <a:latin typeface="Franklin Gothic Demi" panose="020B0703020102020204" pitchFamily="34" charset="0"/>
              </a:rPr>
              <a:t>საშუალო და გრძელვადიანი მიზნები</a:t>
            </a:r>
          </a:p>
        </p:txBody>
      </p:sp>
      <p:sp>
        <p:nvSpPr>
          <p:cNvPr id="13" name="Rectangle 12"/>
          <p:cNvSpPr/>
          <p:nvPr/>
        </p:nvSpPr>
        <p:spPr>
          <a:xfrm>
            <a:off x="395536" y="632882"/>
            <a:ext cx="8640960" cy="646331"/>
          </a:xfrm>
          <a:prstGeom prst="rect">
            <a:avLst/>
          </a:prstGeom>
          <a:solidFill>
            <a:srgbClr val="D9D9D9"/>
          </a:solidFill>
        </p:spPr>
        <p:txBody>
          <a:bodyPr wrap="square">
            <a:spAutoFit/>
          </a:bodyPr>
          <a:lstStyle/>
          <a:p>
            <a:r>
              <a:rPr lang="ka-GE" b="1" dirty="0">
                <a:solidFill>
                  <a:srgbClr val="699841"/>
                </a:solidFill>
                <a:latin typeface="Franklin Gothic Demi Cond" panose="020B0706030402020204" pitchFamily="34" charset="0"/>
              </a:rPr>
              <a:t>საშუალო და გრძელვადიანი მიზნები:</a:t>
            </a:r>
            <a:r>
              <a:rPr lang="ka-GE" dirty="0">
                <a:solidFill>
                  <a:srgbClr val="699841"/>
                </a:solidFill>
                <a:latin typeface="Franklin Gothic Demi Cond" panose="020B0706030402020204" pitchFamily="34" charset="0"/>
              </a:rPr>
              <a:t> </a:t>
            </a:r>
            <a:r>
              <a:rPr lang="ka-GE" b="1" dirty="0">
                <a:solidFill>
                  <a:srgbClr val="699841"/>
                </a:solidFill>
                <a:latin typeface="Franklin Gothic Demi Cond" panose="020B0706030402020204" pitchFamily="34" charset="0"/>
              </a:rPr>
              <a:t>მიზანი 4.</a:t>
            </a:r>
            <a:r>
              <a:rPr lang="ka-GE" dirty="0">
                <a:solidFill>
                  <a:srgbClr val="699841"/>
                </a:solidFill>
                <a:latin typeface="Franklin Gothic Demi Cond" panose="020B0706030402020204" pitchFamily="34" charset="0"/>
              </a:rPr>
              <a:t> </a:t>
            </a:r>
            <a:r>
              <a:rPr lang="ka-GE" b="1" dirty="0">
                <a:solidFill>
                  <a:srgbClr val="699841"/>
                </a:solidFill>
                <a:latin typeface="Franklin Gothic Demi Cond" panose="020B0706030402020204" pitchFamily="34" charset="0"/>
              </a:rPr>
              <a:t>თანამშრომლობის ეროვნული და ინტერაქტიული პლატფორმების ჩამოყალიბება:</a:t>
            </a:r>
          </a:p>
        </p:txBody>
      </p:sp>
    </p:spTree>
    <p:extLst>
      <p:ext uri="{BB962C8B-B14F-4D97-AF65-F5344CB8AC3E}">
        <p14:creationId xmlns:p14="http://schemas.microsoft.com/office/powerpoint/2010/main" val="326772937"/>
      </p:ext>
    </p:extLst>
  </p:cSld>
  <p:clrMapOvr>
    <a:masterClrMapping/>
  </p:clrMapOvr>
  <p:transition spd="med">
    <p:spli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ircular economy Archives - Forest-based Sector Technology Platform (FT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04296" y="4509120"/>
            <a:ext cx="2339704" cy="234888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64952" y="1469594"/>
            <a:ext cx="8640960" cy="4248472"/>
          </a:xfrm>
        </p:spPr>
        <p:txBody>
          <a:bodyPr/>
          <a:lstStyle/>
          <a:p>
            <a:pPr marL="46433" indent="0" algn="just">
              <a:spcBef>
                <a:spcPts val="0"/>
              </a:spcBef>
              <a:spcAft>
                <a:spcPts val="0"/>
              </a:spcAft>
              <a:buSzPct val="80000"/>
              <a:buNone/>
              <a:tabLst>
                <a:tab pos="457200" algn="l"/>
              </a:tabLst>
            </a:pPr>
            <a:r>
              <a:rPr lang="ka-GE" sz="1800" b="1" u="sng" dirty="0">
                <a:solidFill>
                  <a:srgbClr val="404040"/>
                </a:solidFill>
                <a:latin typeface="Franklin Gothic Book" panose="020B0503020102020204" pitchFamily="34" charset="0"/>
              </a:rPr>
              <a:t>ქმედებები:</a:t>
            </a:r>
          </a:p>
          <a:p>
            <a:pPr marL="278598" lvl="1" indent="-278598">
              <a:spcBef>
                <a:spcPts val="600"/>
              </a:spcBef>
              <a:spcAft>
                <a:spcPts val="0"/>
              </a:spcAft>
              <a:buSzPct val="80000"/>
              <a:buFont typeface="Wingdings" panose="05000000000000000000" pitchFamily="2" charset="2"/>
              <a:buChar char="§"/>
              <a:tabLst>
                <a:tab pos="457200" algn="l"/>
              </a:tabLst>
            </a:pPr>
            <a:r>
              <a:rPr lang="ka-GE" sz="1800" dirty="0">
                <a:solidFill>
                  <a:srgbClr val="404040"/>
                </a:solidFill>
              </a:rPr>
              <a:t>ახალი საერთაშორისო პლატფორმების შექმნის მხარდაჭერა და არსებულ საერთაშორისო </a:t>
            </a:r>
            <a:r>
              <a:rPr lang="ka-GE" sz="1800" dirty="0" err="1">
                <a:solidFill>
                  <a:srgbClr val="404040"/>
                </a:solidFill>
              </a:rPr>
              <a:t>პლატფორმებში</a:t>
            </a:r>
            <a:r>
              <a:rPr lang="ka-GE" sz="1800" dirty="0">
                <a:solidFill>
                  <a:srgbClr val="404040"/>
                </a:solidFill>
              </a:rPr>
              <a:t> მონაწილეობა, რათა ცირკულარული ეკონომიკის პრინციპები მიწოდების მთელ ჯაჭვში დაინერგოს</a:t>
            </a:r>
          </a:p>
          <a:p>
            <a:pPr marL="46433" indent="0" algn="just">
              <a:spcBef>
                <a:spcPts val="0"/>
              </a:spcBef>
              <a:spcAft>
                <a:spcPts val="0"/>
              </a:spcAft>
              <a:buSzPct val="80000"/>
              <a:buNone/>
              <a:tabLst>
                <a:tab pos="457200" algn="l"/>
              </a:tabLst>
            </a:pPr>
            <a:endParaRPr lang="en-US" sz="2125" b="1" u="sng" dirty="0">
              <a:solidFill>
                <a:srgbClr val="404040"/>
              </a:solidFill>
              <a:latin typeface="Franklin Gothic Book" panose="020B0503020102020204" pitchFamily="34" charset="0"/>
            </a:endParaRPr>
          </a:p>
          <a:p>
            <a:pPr marL="46433" indent="0" algn="just">
              <a:spcBef>
                <a:spcPts val="600"/>
              </a:spcBef>
              <a:spcAft>
                <a:spcPts val="0"/>
              </a:spcAft>
              <a:buSzPct val="80000"/>
              <a:buNone/>
              <a:tabLst>
                <a:tab pos="457200" algn="l"/>
              </a:tabLst>
            </a:pPr>
            <a:r>
              <a:rPr lang="ka-GE" sz="1800" b="1" u="sng" dirty="0">
                <a:solidFill>
                  <a:srgbClr val="404040"/>
                </a:solidFill>
                <a:latin typeface="Franklin Gothic Book" panose="020B0503020102020204" pitchFamily="34" charset="0"/>
              </a:rPr>
              <a:t>საკვანძო ხელშემწყობი მხარეები:</a:t>
            </a:r>
          </a:p>
          <a:p>
            <a:pPr>
              <a:spcBef>
                <a:spcPts val="600"/>
              </a:spcBef>
              <a:spcAft>
                <a:spcPts val="0"/>
              </a:spcAft>
              <a:buFont typeface="Wingdings" panose="05000000000000000000" pitchFamily="2" charset="2"/>
              <a:buChar char="§"/>
              <a:tabLst>
                <a:tab pos="457200" algn="l"/>
              </a:tabLst>
            </a:pPr>
            <a:r>
              <a:rPr lang="ka-GE" sz="1800" dirty="0">
                <a:solidFill>
                  <a:srgbClr val="404040"/>
                </a:solidFill>
                <a:latin typeface="Franklin Gothic Book" panose="020B0503020102020204" pitchFamily="34" charset="0"/>
              </a:rPr>
              <a:t>გარემოს დაცვისა და სოფლის მეურნეობის სამინისტრო</a:t>
            </a:r>
          </a:p>
          <a:p>
            <a:pPr>
              <a:spcBef>
                <a:spcPts val="600"/>
              </a:spcBef>
              <a:spcAft>
                <a:spcPts val="0"/>
              </a:spcAft>
              <a:buFont typeface="Wingdings" panose="05000000000000000000" pitchFamily="2" charset="2"/>
              <a:buChar char="§"/>
              <a:tabLst>
                <a:tab pos="457200" algn="l"/>
              </a:tabLst>
            </a:pPr>
            <a:r>
              <a:rPr lang="ka-GE" sz="1800" dirty="0">
                <a:solidFill>
                  <a:srgbClr val="404040"/>
                </a:solidFill>
                <a:latin typeface="Franklin Gothic Book" panose="020B0503020102020204" pitchFamily="34" charset="0"/>
              </a:rPr>
              <a:t>ეკონომიკისა და მდგრადი განვითარების სამინისტრო</a:t>
            </a:r>
          </a:p>
          <a:p>
            <a:pPr>
              <a:spcBef>
                <a:spcPts val="600"/>
              </a:spcBef>
              <a:spcAft>
                <a:spcPts val="0"/>
              </a:spcAft>
              <a:buFont typeface="Wingdings" panose="05000000000000000000" pitchFamily="2" charset="2"/>
              <a:buChar char="§"/>
              <a:tabLst>
                <a:tab pos="457200" algn="l"/>
              </a:tabLst>
            </a:pPr>
            <a:r>
              <a:rPr lang="ka-GE" sz="1800" dirty="0">
                <a:solidFill>
                  <a:srgbClr val="404040"/>
                </a:solidFill>
                <a:latin typeface="Franklin Gothic Book" panose="020B0503020102020204" pitchFamily="34" charset="0"/>
              </a:rPr>
              <a:t>ცირკულარულ ეკონომიკაზე გადასვლის სამთავრობო კომიტეტი (ჩამოსაყალიბებელია)</a:t>
            </a:r>
          </a:p>
          <a:p>
            <a:pPr marL="0" indent="0">
              <a:spcBef>
                <a:spcPts val="600"/>
              </a:spcBef>
              <a:buNone/>
              <a:tabLst>
                <a:tab pos="457200" algn="l"/>
              </a:tabLst>
            </a:pPr>
            <a:endParaRPr lang="en-US" sz="1800" b="1" u="sng" dirty="0">
              <a:solidFill>
                <a:srgbClr val="404040"/>
              </a:solidFill>
              <a:latin typeface="Franklin Gothic Book" panose="020B0503020102020204" pitchFamily="34" charset="0"/>
            </a:endParaRPr>
          </a:p>
          <a:p>
            <a:pPr marL="0" indent="0">
              <a:spcBef>
                <a:spcPts val="600"/>
              </a:spcBef>
              <a:buNone/>
              <a:tabLst>
                <a:tab pos="457200" algn="l"/>
              </a:tabLst>
            </a:pPr>
            <a:r>
              <a:rPr lang="ka-GE" sz="1800" b="1" u="sng" dirty="0">
                <a:solidFill>
                  <a:srgbClr val="404040"/>
                </a:solidFill>
                <a:latin typeface="Franklin Gothic Book" panose="020B0503020102020204" pitchFamily="34" charset="0"/>
              </a:rPr>
              <a:t>მხარდამჭერი დაინტერესებული მხარეები:</a:t>
            </a:r>
          </a:p>
          <a:p>
            <a:pPr>
              <a:spcBef>
                <a:spcPts val="600"/>
              </a:spcBef>
              <a:spcAft>
                <a:spcPts val="0"/>
              </a:spcAft>
              <a:buFont typeface="Wingdings" panose="05000000000000000000" pitchFamily="2" charset="2"/>
              <a:buChar char="§"/>
              <a:tabLst>
                <a:tab pos="457200" algn="l"/>
              </a:tabLst>
            </a:pPr>
            <a:r>
              <a:rPr lang="ka-GE" sz="1800" dirty="0">
                <a:solidFill>
                  <a:srgbClr val="404040"/>
                </a:solidFill>
                <a:latin typeface="Franklin Gothic Book" panose="020B0503020102020204" pitchFamily="34" charset="0"/>
              </a:rPr>
              <a:t>ბიზნესასოციაციები</a:t>
            </a:r>
          </a:p>
          <a:p>
            <a:pPr>
              <a:spcBef>
                <a:spcPts val="600"/>
              </a:spcBef>
              <a:spcAft>
                <a:spcPts val="0"/>
              </a:spcAft>
              <a:buFont typeface="Wingdings" panose="05000000000000000000" pitchFamily="2" charset="2"/>
              <a:buChar char="§"/>
              <a:tabLst>
                <a:tab pos="457200" algn="l"/>
              </a:tabLst>
            </a:pPr>
            <a:r>
              <a:rPr lang="ka-GE" sz="1800" dirty="0">
                <a:solidFill>
                  <a:srgbClr val="404040"/>
                </a:solidFill>
                <a:latin typeface="Franklin Gothic Book" panose="020B0503020102020204" pitchFamily="34" charset="0"/>
              </a:rPr>
              <a:t>არსებული საერთაშორისო პლატფორმები</a:t>
            </a:r>
          </a:p>
          <a:p>
            <a:pPr marL="406400" indent="-406400">
              <a:spcBef>
                <a:spcPts val="600"/>
              </a:spcBef>
              <a:buFont typeface="Franklin Gothic Book" panose="020B0503020102020204" pitchFamily="34" charset="0"/>
              <a:buChar char="►"/>
              <a:tabLst>
                <a:tab pos="457200" algn="l"/>
              </a:tabLst>
            </a:pPr>
            <a:endParaRPr lang="en-US" sz="1800" dirty="0">
              <a:solidFill>
                <a:srgbClr val="404040"/>
              </a:solidFill>
              <a:latin typeface="Franklin Gothic Book" panose="020B0503020102020204" pitchFamily="34" charset="0"/>
            </a:endParaRPr>
          </a:p>
        </p:txBody>
      </p:sp>
      <p:sp>
        <p:nvSpPr>
          <p:cNvPr id="12" name="Title 2"/>
          <p:cNvSpPr>
            <a:spLocks noGrp="1"/>
          </p:cNvSpPr>
          <p:nvPr>
            <p:ph type="ctrTitle"/>
          </p:nvPr>
        </p:nvSpPr>
        <p:spPr>
          <a:xfrm>
            <a:off x="0" y="0"/>
            <a:ext cx="9144000" cy="836712"/>
          </a:xfrm>
        </p:spPr>
        <p:txBody>
          <a:bodyPr lIns="457200" tIns="91440"/>
          <a:lstStyle/>
          <a:p>
            <a:pPr lvl="3" algn="l"/>
            <a:r>
              <a:rPr lang="ka-GE" sz="3200" b="1" dirty="0">
                <a:solidFill>
                  <a:srgbClr val="508927"/>
                </a:solidFill>
                <a:latin typeface="Franklin Gothic Demi" panose="020B0703020102020204" pitchFamily="34" charset="0"/>
              </a:rPr>
              <a:t>საშუალო და გრძელვადიანი მიზნები</a:t>
            </a:r>
          </a:p>
        </p:txBody>
      </p:sp>
      <p:sp>
        <p:nvSpPr>
          <p:cNvPr id="13" name="Rectangle 12"/>
          <p:cNvSpPr/>
          <p:nvPr/>
        </p:nvSpPr>
        <p:spPr>
          <a:xfrm>
            <a:off x="395536" y="632882"/>
            <a:ext cx="8640960" cy="646331"/>
          </a:xfrm>
          <a:prstGeom prst="rect">
            <a:avLst/>
          </a:prstGeom>
          <a:solidFill>
            <a:srgbClr val="D9D9D9"/>
          </a:solidFill>
        </p:spPr>
        <p:txBody>
          <a:bodyPr wrap="square">
            <a:spAutoFit/>
          </a:bodyPr>
          <a:lstStyle/>
          <a:p>
            <a:r>
              <a:rPr lang="ka-GE" b="1" dirty="0">
                <a:solidFill>
                  <a:srgbClr val="508927"/>
                </a:solidFill>
                <a:latin typeface="Franklin Gothic Demi Cond" panose="020B0706030402020204" pitchFamily="34" charset="0"/>
              </a:rPr>
              <a:t>საშუალო და გრძელვადიანი მიზნები:</a:t>
            </a:r>
            <a:r>
              <a:rPr lang="ka-GE" dirty="0">
                <a:solidFill>
                  <a:srgbClr val="508927"/>
                </a:solidFill>
                <a:latin typeface="Franklin Gothic Demi Cond" panose="020B0706030402020204" pitchFamily="34" charset="0"/>
              </a:rPr>
              <a:t> მიზანი 5. </a:t>
            </a:r>
            <a:r>
              <a:rPr lang="ka-GE" b="1" dirty="0">
                <a:solidFill>
                  <a:srgbClr val="508927"/>
                </a:solidFill>
                <a:latin typeface="Franklin Gothic Demi Cond" panose="020B0706030402020204" pitchFamily="34" charset="0"/>
              </a:rPr>
              <a:t>საერთაშორისო პლატფორმების შექმნა</a:t>
            </a:r>
          </a:p>
        </p:txBody>
      </p:sp>
    </p:spTree>
    <p:extLst>
      <p:ext uri="{BB962C8B-B14F-4D97-AF65-F5344CB8AC3E}">
        <p14:creationId xmlns:p14="http://schemas.microsoft.com/office/powerpoint/2010/main" val="4051298893"/>
      </p:ext>
    </p:extLst>
  </p:cSld>
  <p:clrMapOvr>
    <a:masterClrMapping/>
  </p:clrMapOvr>
  <p:transition spd="med">
    <p:spli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4952" y="1268760"/>
            <a:ext cx="8640960" cy="4248472"/>
          </a:xfrm>
        </p:spPr>
        <p:txBody>
          <a:bodyPr/>
          <a:lstStyle/>
          <a:p>
            <a:pPr marL="46433" indent="0" algn="just">
              <a:spcBef>
                <a:spcPts val="0"/>
              </a:spcBef>
              <a:spcAft>
                <a:spcPts val="0"/>
              </a:spcAft>
              <a:buSzPct val="80000"/>
              <a:buNone/>
              <a:tabLst>
                <a:tab pos="457200" algn="l"/>
              </a:tabLst>
            </a:pPr>
            <a:r>
              <a:rPr lang="ka-GE" sz="1600" b="1" u="sng" dirty="0">
                <a:solidFill>
                  <a:srgbClr val="404040"/>
                </a:solidFill>
              </a:rPr>
              <a:t>ქმედებები:</a:t>
            </a:r>
          </a:p>
          <a:p>
            <a:pPr marL="278598" lvl="1" indent="-278598">
              <a:spcBef>
                <a:spcPts val="600"/>
              </a:spcBef>
              <a:spcAft>
                <a:spcPts val="0"/>
              </a:spcAft>
              <a:buSzPct val="80000"/>
              <a:buFont typeface="Wingdings" panose="05000000000000000000" pitchFamily="2" charset="2"/>
              <a:buChar char="§"/>
              <a:tabLst>
                <a:tab pos="457200" algn="l"/>
              </a:tabLst>
            </a:pPr>
            <a:r>
              <a:rPr lang="ka-GE" sz="1600" dirty="0">
                <a:solidFill>
                  <a:srgbClr val="404040"/>
                </a:solidFill>
              </a:rPr>
              <a:t>საბიუჯეტო სახსრების გამოყენება „რისკების შემამცირებელი“ ინსტრუმენტის სახით, რათა ცირკულარული საქმიანობის მასშტაბის გასაზრდელად მეტ კერძო კაპიტალს მოეყაროს თავი. </a:t>
            </a:r>
          </a:p>
          <a:p>
            <a:pPr marL="278598" lvl="1" indent="-278598">
              <a:spcBef>
                <a:spcPts val="600"/>
              </a:spcBef>
              <a:spcAft>
                <a:spcPts val="0"/>
              </a:spcAft>
              <a:buSzPct val="80000"/>
              <a:buFont typeface="Wingdings" panose="05000000000000000000" pitchFamily="2" charset="2"/>
              <a:buChar char="§"/>
              <a:tabLst>
                <a:tab pos="457200" algn="l"/>
              </a:tabLst>
            </a:pPr>
            <a:r>
              <a:rPr lang="ka-GE" sz="1600" dirty="0">
                <a:solidFill>
                  <a:srgbClr val="404040"/>
                </a:solidFill>
              </a:rPr>
              <a:t>საქართველოში არსებული ან დაგეგმილი ფინანსური ინსტრუმენტებიდან შერჩეულის ფარგლებში ფინანსების წილის განსაზღვრა, რომელიც ცირკულარულ ეკონომიკაში ჩადებულ ინვესტიციებისა და ცირკულარული ბიზნესების მხარდაჭერას მოემსახურება. ცირკულარული ეკონომიკისთვის განკუთვნილი ფონდები ან ინსტრუმენტები ცირკულარული ბიზნესებისა და პროდუქტების დაფინანსების მასშტაბის გაზრდას შეუწყობს ხელს.</a:t>
            </a:r>
          </a:p>
          <a:p>
            <a:pPr marL="46433" indent="0" algn="just">
              <a:spcBef>
                <a:spcPts val="0"/>
              </a:spcBef>
              <a:spcAft>
                <a:spcPts val="0"/>
              </a:spcAft>
              <a:buSzPct val="80000"/>
              <a:buNone/>
              <a:tabLst>
                <a:tab pos="457200" algn="l"/>
              </a:tabLst>
            </a:pPr>
            <a:endParaRPr lang="en-US" sz="1600" b="1" u="sng" dirty="0">
              <a:solidFill>
                <a:srgbClr val="404040"/>
              </a:solidFill>
            </a:endParaRPr>
          </a:p>
          <a:p>
            <a:pPr marL="46433" indent="0" algn="just">
              <a:spcBef>
                <a:spcPts val="0"/>
              </a:spcBef>
              <a:spcAft>
                <a:spcPts val="0"/>
              </a:spcAft>
              <a:buSzPct val="80000"/>
              <a:buNone/>
              <a:tabLst>
                <a:tab pos="457200" algn="l"/>
              </a:tabLst>
            </a:pPr>
            <a:r>
              <a:rPr lang="ka-GE" sz="1600" b="1" u="sng" dirty="0">
                <a:solidFill>
                  <a:srgbClr val="404040"/>
                </a:solidFill>
              </a:rPr>
              <a:t>საკვანძო ხელშემწყობი მხარეები:</a:t>
            </a:r>
          </a:p>
          <a:p>
            <a:pPr>
              <a:spcBef>
                <a:spcPts val="600"/>
              </a:spcBef>
              <a:spcAft>
                <a:spcPts val="0"/>
              </a:spcAft>
              <a:buFont typeface="Wingdings" panose="05000000000000000000" pitchFamily="2" charset="2"/>
              <a:buChar char="§"/>
              <a:tabLst>
                <a:tab pos="457200" algn="l"/>
              </a:tabLst>
            </a:pPr>
            <a:r>
              <a:rPr lang="ka-GE" sz="1600" dirty="0">
                <a:solidFill>
                  <a:srgbClr val="404040"/>
                </a:solidFill>
              </a:rPr>
              <a:t>გარემოს დაცვისა და სოფლის მეურნეობის სამინისტრო</a:t>
            </a:r>
          </a:p>
          <a:p>
            <a:pPr>
              <a:spcBef>
                <a:spcPts val="600"/>
              </a:spcBef>
              <a:spcAft>
                <a:spcPts val="0"/>
              </a:spcAft>
              <a:buFont typeface="Wingdings" panose="05000000000000000000" pitchFamily="2" charset="2"/>
              <a:buChar char="§"/>
              <a:tabLst>
                <a:tab pos="457200" algn="l"/>
              </a:tabLst>
            </a:pPr>
            <a:r>
              <a:rPr lang="ka-GE" sz="1600" dirty="0">
                <a:solidFill>
                  <a:srgbClr val="404040"/>
                </a:solidFill>
              </a:rPr>
              <a:t>ფინანსთა სამინისტრო</a:t>
            </a:r>
          </a:p>
          <a:p>
            <a:pPr>
              <a:spcBef>
                <a:spcPts val="600"/>
              </a:spcBef>
              <a:spcAft>
                <a:spcPts val="0"/>
              </a:spcAft>
              <a:buFont typeface="Wingdings" panose="05000000000000000000" pitchFamily="2" charset="2"/>
              <a:buChar char="§"/>
              <a:tabLst>
                <a:tab pos="457200" algn="l"/>
              </a:tabLst>
            </a:pPr>
            <a:r>
              <a:rPr lang="ka-GE" sz="1600" dirty="0">
                <a:solidFill>
                  <a:srgbClr val="404040"/>
                </a:solidFill>
              </a:rPr>
              <a:t>ეკონომიკისა და მდგრადი განვითარების სამინისტრო </a:t>
            </a:r>
          </a:p>
          <a:p>
            <a:pPr>
              <a:spcBef>
                <a:spcPts val="600"/>
              </a:spcBef>
              <a:spcAft>
                <a:spcPts val="0"/>
              </a:spcAft>
              <a:buFont typeface="Wingdings" panose="05000000000000000000" pitchFamily="2" charset="2"/>
              <a:buChar char="§"/>
              <a:tabLst>
                <a:tab pos="457200" algn="l"/>
              </a:tabLst>
            </a:pPr>
            <a:r>
              <a:rPr lang="ka-GE" sz="1600" dirty="0">
                <a:solidFill>
                  <a:srgbClr val="404040"/>
                </a:solidFill>
              </a:rPr>
              <a:t>ცირკულარულ ეკონომიკაზე გადასვლის სამთავრობო კომიტეტი (ჩამოსაყალიბებელია)</a:t>
            </a:r>
          </a:p>
          <a:p>
            <a:pPr marL="0" indent="0">
              <a:spcBef>
                <a:spcPts val="1800"/>
              </a:spcBef>
              <a:buNone/>
              <a:tabLst>
                <a:tab pos="457200" algn="l"/>
              </a:tabLst>
            </a:pPr>
            <a:r>
              <a:rPr lang="ka-GE" sz="1600" b="1" u="sng" dirty="0" smtClean="0">
                <a:solidFill>
                  <a:srgbClr val="404040"/>
                </a:solidFill>
              </a:rPr>
              <a:t>მხარდამჭერი </a:t>
            </a:r>
            <a:r>
              <a:rPr lang="ka-GE" sz="1600" b="1" u="sng" dirty="0">
                <a:solidFill>
                  <a:srgbClr val="404040"/>
                </a:solidFill>
              </a:rPr>
              <a:t>დაინტერესებული მხარეები:</a:t>
            </a:r>
          </a:p>
          <a:p>
            <a:pPr>
              <a:spcBef>
                <a:spcPts val="600"/>
              </a:spcBef>
              <a:spcAft>
                <a:spcPts val="0"/>
              </a:spcAft>
              <a:buFont typeface="Wingdings" panose="05000000000000000000" pitchFamily="2" charset="2"/>
              <a:buChar char="§"/>
              <a:tabLst>
                <a:tab pos="457200" algn="l"/>
              </a:tabLst>
            </a:pPr>
            <a:r>
              <a:rPr lang="ka-GE" sz="1600" dirty="0">
                <a:solidFill>
                  <a:srgbClr val="404040"/>
                </a:solidFill>
              </a:rPr>
              <a:t>ბიზნესასოციაციები</a:t>
            </a:r>
          </a:p>
        </p:txBody>
      </p:sp>
      <p:sp>
        <p:nvSpPr>
          <p:cNvPr id="12" name="Title 2"/>
          <p:cNvSpPr>
            <a:spLocks noGrp="1"/>
          </p:cNvSpPr>
          <p:nvPr>
            <p:ph type="ctrTitle"/>
          </p:nvPr>
        </p:nvSpPr>
        <p:spPr>
          <a:xfrm>
            <a:off x="0" y="0"/>
            <a:ext cx="9144000" cy="836712"/>
          </a:xfrm>
        </p:spPr>
        <p:txBody>
          <a:bodyPr lIns="457200" tIns="91440"/>
          <a:lstStyle/>
          <a:p>
            <a:pPr lvl="3" algn="l"/>
            <a:r>
              <a:rPr lang="ka-GE" sz="3200" b="1" dirty="0">
                <a:solidFill>
                  <a:srgbClr val="508927"/>
                </a:solidFill>
                <a:latin typeface="Franklin Gothic Demi Cond" panose="020B0706030402020204" pitchFamily="34" charset="0"/>
              </a:rPr>
              <a:t>საშუალო და გრძელვადიანი მიზნები</a:t>
            </a:r>
          </a:p>
        </p:txBody>
      </p:sp>
      <p:sp>
        <p:nvSpPr>
          <p:cNvPr id="13" name="Rectangle 12"/>
          <p:cNvSpPr/>
          <p:nvPr/>
        </p:nvSpPr>
        <p:spPr>
          <a:xfrm>
            <a:off x="395536" y="632882"/>
            <a:ext cx="8640960" cy="369332"/>
          </a:xfrm>
          <a:prstGeom prst="rect">
            <a:avLst/>
          </a:prstGeom>
          <a:solidFill>
            <a:srgbClr val="D9D9D9"/>
          </a:solidFill>
        </p:spPr>
        <p:txBody>
          <a:bodyPr wrap="square">
            <a:spAutoFit/>
          </a:bodyPr>
          <a:lstStyle/>
          <a:p>
            <a:r>
              <a:rPr lang="ka-GE" b="1" dirty="0">
                <a:solidFill>
                  <a:srgbClr val="508927"/>
                </a:solidFill>
                <a:latin typeface="Franklin Gothic Demi Cond" panose="020B0706030402020204" pitchFamily="34" charset="0"/>
              </a:rPr>
              <a:t>საშუალო და გრძელვადიანი მიზნები:</a:t>
            </a:r>
            <a:r>
              <a:rPr lang="ka-GE" dirty="0">
                <a:solidFill>
                  <a:srgbClr val="508927"/>
                </a:solidFill>
                <a:latin typeface="Franklin Gothic Demi Cond" panose="020B0706030402020204" pitchFamily="34" charset="0"/>
              </a:rPr>
              <a:t> </a:t>
            </a:r>
            <a:r>
              <a:rPr lang="ka-GE" b="1" dirty="0">
                <a:solidFill>
                  <a:srgbClr val="508927"/>
                </a:solidFill>
                <a:latin typeface="Franklin Gothic Demi Cond" panose="020B0706030402020204" pitchFamily="34" charset="0"/>
              </a:rPr>
              <a:t>მიზანი 6:</a:t>
            </a:r>
            <a:r>
              <a:rPr lang="ka-GE" dirty="0">
                <a:solidFill>
                  <a:srgbClr val="508927"/>
                </a:solidFill>
                <a:latin typeface="Franklin Gothic Demi Cond" panose="020B0706030402020204" pitchFamily="34" charset="0"/>
              </a:rPr>
              <a:t> </a:t>
            </a:r>
            <a:r>
              <a:rPr lang="ka-GE" b="1" dirty="0">
                <a:solidFill>
                  <a:srgbClr val="508927"/>
                </a:solidFill>
                <a:latin typeface="Franklin Gothic Demi Cond" panose="020B0706030402020204" pitchFamily="34" charset="0"/>
              </a:rPr>
              <a:t>სახელმწიფო ფონდების დაარსება</a:t>
            </a:r>
          </a:p>
        </p:txBody>
      </p:sp>
    </p:spTree>
    <p:extLst>
      <p:ext uri="{BB962C8B-B14F-4D97-AF65-F5344CB8AC3E}">
        <p14:creationId xmlns:p14="http://schemas.microsoft.com/office/powerpoint/2010/main" val="385252313"/>
      </p:ext>
    </p:extLst>
  </p:cSld>
  <p:clrMapOvr>
    <a:masterClrMapping/>
  </p:clrMapOvr>
  <p:transition spd="med">
    <p:spli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96975"/>
            <a:ext cx="9144000" cy="3816350"/>
          </a:xfrm>
        </p:spPr>
        <p:txBody>
          <a:bodyPr/>
          <a:lstStyle/>
          <a:p>
            <a:pPr marL="0" indent="0" algn="ctr">
              <a:buNone/>
            </a:pPr>
            <a:r>
              <a:rPr lang="ka-GE" sz="4500" b="1">
                <a:solidFill>
                  <a:srgbClr val="508927"/>
                </a:solidFill>
                <a:latin typeface="Franklin Gothic Demi" panose="020B0703020102020204" pitchFamily="34" charset="0"/>
              </a:rPr>
              <a:t>გმადლობთ!</a:t>
            </a:r>
          </a:p>
          <a:p>
            <a:pPr algn="ctr"/>
            <a:endParaRPr lang="en-GB" dirty="0">
              <a:latin typeface="Franklin Gothic Demi" panose="020B0703020102020204" pitchFamily="34" charset="0"/>
            </a:endParaRPr>
          </a:p>
          <a:p>
            <a:pPr marL="0" indent="0" algn="ctr">
              <a:buNone/>
            </a:pPr>
            <a:r>
              <a:rPr lang="ka-GE">
                <a:solidFill>
                  <a:srgbClr val="7F7F7F"/>
                </a:solidFill>
                <a:latin typeface="Franklin Gothic Demi" panose="020B0703020102020204" pitchFamily="34" charset="0"/>
              </a:rPr>
              <a:t>საკონტაქტო ინფორმაცია:</a:t>
            </a:r>
          </a:p>
          <a:p>
            <a:pPr marL="0" indent="0" algn="ctr">
              <a:buNone/>
            </a:pPr>
            <a:endParaRPr lang="ka-GE" dirty="0">
              <a:solidFill>
                <a:srgbClr val="7F7F7F"/>
              </a:solidFill>
              <a:latin typeface="Franklin Gothic Demi" panose="020B0703020102020204" pitchFamily="34" charset="0"/>
            </a:endParaRPr>
          </a:p>
          <a:p>
            <a:pPr marL="0" indent="0" algn="ctr">
              <a:buNone/>
            </a:pPr>
            <a:r>
              <a:rPr lang="ka-GE">
                <a:solidFill>
                  <a:srgbClr val="7F7F7F"/>
                </a:solidFill>
                <a:latin typeface="Franklin Gothic Demi" panose="020B0703020102020204" pitchFamily="34" charset="0"/>
              </a:rPr>
              <a:t>დ-რი მედგარ ჭელიძე</a:t>
            </a:r>
          </a:p>
          <a:p>
            <a:pPr marL="0" indent="0" algn="ctr">
              <a:buNone/>
            </a:pPr>
            <a:r>
              <a:rPr lang="ka-GE">
                <a:solidFill>
                  <a:srgbClr val="7F7F7F"/>
                </a:solidFill>
                <a:latin typeface="Franklin Gothic Demi" panose="020B0703020102020204" pitchFamily="34" charset="0"/>
              </a:rPr>
              <a:t>medgarcorresp@yahoo.com </a:t>
            </a:r>
          </a:p>
          <a:p>
            <a:pPr marL="0" indent="0" algn="ctr">
              <a:spcBef>
                <a:spcPts val="0"/>
              </a:spcBef>
              <a:spcAft>
                <a:spcPts val="0"/>
              </a:spcAft>
              <a:buNone/>
            </a:pPr>
            <a:r>
              <a:rPr lang="ka-GE">
                <a:solidFill>
                  <a:srgbClr val="7F7F7F"/>
                </a:solidFill>
                <a:latin typeface="Franklin Gothic Demi" panose="020B0703020102020204" pitchFamily="34" charset="0"/>
              </a:rPr>
              <a:t>orchisge@yahoo.com</a:t>
            </a:r>
          </a:p>
          <a:p>
            <a:pPr marL="0" indent="0" algn="ctr">
              <a:buNone/>
            </a:pPr>
            <a:endParaRPr lang="en-GB" dirty="0">
              <a:latin typeface="Franklin Gothic Demi" panose="020B0703020102020204" pitchFamily="34" charset="0"/>
            </a:endParaRPr>
          </a:p>
        </p:txBody>
      </p:sp>
    </p:spTree>
    <p:extLst>
      <p:ext uri="{BB962C8B-B14F-4D97-AF65-F5344CB8AC3E}">
        <p14:creationId xmlns:p14="http://schemas.microsoft.com/office/powerpoint/2010/main" val="2045314602"/>
      </p:ext>
    </p:extLst>
  </p:cSld>
  <p:clrMapOvr>
    <a:masterClrMapping/>
  </p:clrMapOvr>
  <p:transition spd="med">
    <p:spli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Graphical user interface, application&#10;&#10;Description automatically generat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67739" y="260648"/>
            <a:ext cx="581025" cy="8429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Icon&#10;&#10;Description automatically generat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11013" y="486112"/>
            <a:ext cx="1454150" cy="425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GEO, my smal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71762" y="382391"/>
            <a:ext cx="1336675" cy="555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logo orkisis_new_new-page-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6674" y="394792"/>
            <a:ext cx="525462" cy="50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2420888"/>
            <a:ext cx="9144000" cy="2308324"/>
          </a:xfrm>
          <a:prstGeom prst="rect">
            <a:avLst/>
          </a:prstGeom>
        </p:spPr>
        <p:txBody>
          <a:bodyPr wrap="square">
            <a:spAutoFit/>
          </a:bodyPr>
          <a:lstStyle/>
          <a:p>
            <a:pPr algn="ctr"/>
            <a:r>
              <a:rPr lang="ka-GE" sz="2400" b="1" dirty="0">
                <a:solidFill>
                  <a:schemeClr val="bg1">
                    <a:lumMod val="50000"/>
                  </a:schemeClr>
                </a:solidFill>
                <a:latin typeface="Sylfaen" panose="010A0502050306030303" pitchFamily="18" charset="0"/>
                <a:ea typeface="Calibri" panose="020F0502020204030204" pitchFamily="34" charset="0"/>
              </a:rPr>
              <a:t>პროექტი „მმართველობის რეფორმის ფონდი“ (GRF)</a:t>
            </a:r>
          </a:p>
          <a:p>
            <a:pPr algn="ctr"/>
            <a:endParaRPr lang="en-GB" sz="2400" b="1" dirty="0">
              <a:solidFill>
                <a:srgbClr val="404040"/>
              </a:solidFill>
              <a:latin typeface="Sylfaen" panose="010A0502050306030303" pitchFamily="18" charset="0"/>
            </a:endParaRPr>
          </a:p>
          <a:p>
            <a:pPr algn="ctr"/>
            <a:r>
              <a:rPr lang="ka-GE" sz="2400" b="1" dirty="0">
                <a:solidFill>
                  <a:srgbClr val="404040"/>
                </a:solidFill>
                <a:latin typeface="Sylfaen" panose="010A0502050306030303" pitchFamily="18" charset="0"/>
              </a:rPr>
              <a:t>„ცირკულარულ ეკონომიკაზე გადასვლის პროცესში საქართველოს მთავრობის მხარდაჭერა მმართველობისა და პოლიტიკის გასაძლიერებლად“ </a:t>
            </a:r>
          </a:p>
          <a:p>
            <a:pPr algn="ctr"/>
            <a:endParaRPr lang="ka-GE" sz="2400" b="1" dirty="0">
              <a:solidFill>
                <a:srgbClr val="404040"/>
              </a:solidFill>
              <a:latin typeface="Sylfaen" panose="010A0502050306030303" pitchFamily="18" charset="0"/>
            </a:endParaRPr>
          </a:p>
        </p:txBody>
      </p:sp>
    </p:spTree>
    <p:extLst>
      <p:ext uri="{BB962C8B-B14F-4D97-AF65-F5344CB8AC3E}">
        <p14:creationId xmlns:p14="http://schemas.microsoft.com/office/powerpoint/2010/main" val="2196904485"/>
      </p:ext>
    </p:extLst>
  </p:cSld>
  <p:clrMapOvr>
    <a:masterClrMapping/>
  </p:clrMapOvr>
  <p:transition spd="med">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8703" y="1228494"/>
            <a:ext cx="8431658" cy="2196244"/>
          </a:xfrm>
        </p:spPr>
        <p:txBody>
          <a:bodyPr/>
          <a:lstStyle/>
          <a:p>
            <a:pPr>
              <a:spcBef>
                <a:spcPts val="600"/>
              </a:spcBef>
              <a:spcAft>
                <a:spcPts val="1200"/>
              </a:spcAft>
              <a:buFont typeface="Wingdings" panose="05000000000000000000" pitchFamily="2" charset="2"/>
              <a:buChar char="§"/>
            </a:pPr>
            <a:r>
              <a:rPr lang="ka-GE" sz="2000" dirty="0">
                <a:cs typeface="Arial" charset="0"/>
              </a:rPr>
              <a:t>ცირკულარული რეგულაციები (კანონები; რეგლამენტები; პოლიტიკა და ა.შ.)</a:t>
            </a:r>
          </a:p>
          <a:p>
            <a:pPr>
              <a:spcBef>
                <a:spcPts val="600"/>
              </a:spcBef>
              <a:spcAft>
                <a:spcPts val="1200"/>
              </a:spcAft>
              <a:buFont typeface="Wingdings" panose="05000000000000000000" pitchFamily="2" charset="2"/>
              <a:buChar char="§"/>
            </a:pPr>
            <a:r>
              <a:rPr lang="ka-GE" sz="2000" dirty="0">
                <a:cs typeface="Arial" charset="0"/>
              </a:rPr>
              <a:t>ცირკულარული ეკონომიკის პრინციპების ჩანერგვა საჯარო შესყიდვებში</a:t>
            </a:r>
          </a:p>
          <a:p>
            <a:pPr>
              <a:spcBef>
                <a:spcPts val="600"/>
              </a:spcBef>
              <a:spcAft>
                <a:spcPts val="1200"/>
              </a:spcAft>
              <a:buFont typeface="Wingdings" panose="05000000000000000000" pitchFamily="2" charset="2"/>
              <a:buChar char="§"/>
            </a:pPr>
            <a:r>
              <a:rPr lang="ka-GE" sz="2000" dirty="0">
                <a:cs typeface="Arial" charset="0"/>
              </a:rPr>
              <a:t>ტექნიკური სტანდარტებისა და ანგარიშვალდებულების სტანდარტების ჩანერგვა კომპანიების ცირკულარობის მაჩვენებლის შეფასების მიზნით; ეკომარკირება</a:t>
            </a:r>
          </a:p>
        </p:txBody>
      </p:sp>
      <p:sp>
        <p:nvSpPr>
          <p:cNvPr id="3" name="Title 2"/>
          <p:cNvSpPr>
            <a:spLocks noGrp="1"/>
          </p:cNvSpPr>
          <p:nvPr>
            <p:ph type="ctrTitle"/>
          </p:nvPr>
        </p:nvSpPr>
        <p:spPr>
          <a:xfrm>
            <a:off x="0" y="0"/>
            <a:ext cx="9144000" cy="836712"/>
          </a:xfrm>
        </p:spPr>
        <p:txBody>
          <a:bodyPr lIns="548640" tIns="91440"/>
          <a:lstStyle/>
          <a:p>
            <a:pPr algn="l">
              <a:spcBef>
                <a:spcPts val="1200"/>
              </a:spcBef>
              <a:spcAft>
                <a:spcPts val="1200"/>
              </a:spcAft>
            </a:pPr>
            <a:r>
              <a:rPr lang="ka-GE" sz="3200" dirty="0">
                <a:solidFill>
                  <a:srgbClr val="508927"/>
                </a:solidFill>
                <a:latin typeface="Franklin Gothic Demi Cond" panose="020B0706030402020204" pitchFamily="34" charset="0"/>
              </a:rPr>
              <a:t>სათანადო ინსტრუმენტები ცირკულარულ ეკონომიკაზე გადასვლისათვის</a:t>
            </a:r>
          </a:p>
        </p:txBody>
      </p:sp>
      <p:pic>
        <p:nvPicPr>
          <p:cNvPr id="2052" name="Picture 4" descr="Some Highly Effective Ways to Reduce Energy Consumption | Techno FAQ"/>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28183" y="3771002"/>
            <a:ext cx="2790785" cy="30184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8119" y="4156851"/>
            <a:ext cx="5779480" cy="2246769"/>
          </a:xfrm>
          <a:prstGeom prst="rect">
            <a:avLst/>
          </a:prstGeom>
        </p:spPr>
        <p:txBody>
          <a:bodyPr wrap="square">
            <a:spAutoFit/>
          </a:bodyPr>
          <a:lstStyle/>
          <a:p>
            <a:pPr marL="278598" lvl="0" indent="-278598">
              <a:spcBef>
                <a:spcPts val="1200"/>
              </a:spcBef>
              <a:spcAft>
                <a:spcPts val="1200"/>
              </a:spcAft>
              <a:buFont typeface="Wingdings" panose="05000000000000000000" pitchFamily="2" charset="2"/>
              <a:buChar char="§"/>
            </a:pPr>
            <a:r>
              <a:rPr lang="ka-GE" sz="2000" dirty="0">
                <a:solidFill>
                  <a:srgbClr val="404040"/>
                </a:solidFill>
                <a:latin typeface="Franklin Gothic Book" panose="020B0503020102020204" pitchFamily="34" charset="0"/>
              </a:rPr>
              <a:t>საქონლისა და მასალების წრებრუნვის გაზრდის მხარდამჭერი და წამახალისებელი მარეგულირებელი ჩარჩოს ჩამოყალიბება</a:t>
            </a:r>
          </a:p>
          <a:p>
            <a:pPr marL="278598" lvl="0" indent="-278598">
              <a:spcBef>
                <a:spcPts val="1200"/>
              </a:spcBef>
              <a:spcAft>
                <a:spcPts val="1200"/>
              </a:spcAft>
              <a:buFont typeface="Wingdings" panose="05000000000000000000" pitchFamily="2" charset="2"/>
              <a:buChar char="§"/>
            </a:pPr>
            <a:r>
              <a:rPr lang="ka-GE" sz="2000" dirty="0">
                <a:solidFill>
                  <a:srgbClr val="404040"/>
                </a:solidFill>
                <a:latin typeface="Franklin Gothic Book" panose="020B0503020102020204" pitchFamily="34" charset="0"/>
              </a:rPr>
              <a:t>საქონლითა და მასალებით საზიარო სარგებლობის პლატფორმებისა და ცენტრების შექმნა და მხარდაჭერა</a:t>
            </a:r>
          </a:p>
        </p:txBody>
      </p:sp>
    </p:spTree>
    <p:extLst>
      <p:ext uri="{BB962C8B-B14F-4D97-AF65-F5344CB8AC3E}">
        <p14:creationId xmlns:p14="http://schemas.microsoft.com/office/powerpoint/2010/main" val="3748120479"/>
      </p:ext>
    </p:extLst>
  </p:cSld>
  <p:clrMapOvr>
    <a:masterClrMapping/>
  </p:clrMapOvr>
  <p:transition spd="med">
    <p:spli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852DD1-F41E-4E2A-A14E-AE03769B8F14}"/>
              </a:ext>
            </a:extLst>
          </p:cNvPr>
          <p:cNvSpPr>
            <a:spLocks noGrp="1"/>
          </p:cNvSpPr>
          <p:nvPr>
            <p:ph idx="1"/>
          </p:nvPr>
        </p:nvSpPr>
        <p:spPr>
          <a:xfrm>
            <a:off x="0" y="1440709"/>
            <a:ext cx="8820472" cy="5156643"/>
          </a:xfrm>
        </p:spPr>
        <p:txBody>
          <a:bodyPr/>
          <a:lstStyle/>
          <a:p>
            <a:pPr lvl="1">
              <a:spcBef>
                <a:spcPts val="600"/>
              </a:spcBef>
              <a:spcAft>
                <a:spcPts val="600"/>
              </a:spcAft>
              <a:buFont typeface="Wingdings" panose="05000000000000000000" pitchFamily="2" charset="2"/>
              <a:buChar char="§"/>
            </a:pPr>
            <a:r>
              <a:rPr lang="ka-GE" sz="1600" dirty="0">
                <a:cs typeface="Arial" charset="0"/>
              </a:rPr>
              <a:t>საქონლითა და მასალებით საზიარო სარგებლობის პლატფორმებისა და ცენტრების შექმნა და მხარდაჭერა</a:t>
            </a:r>
          </a:p>
          <a:p>
            <a:pPr lvl="1">
              <a:spcBef>
                <a:spcPts val="600"/>
              </a:spcBef>
              <a:spcAft>
                <a:spcPts val="600"/>
              </a:spcAft>
              <a:buFont typeface="Wingdings" panose="05000000000000000000" pitchFamily="2" charset="2"/>
              <a:buChar char="§"/>
            </a:pPr>
            <a:r>
              <a:rPr lang="ka-GE" sz="1600" dirty="0">
                <a:cs typeface="Arial" charset="0"/>
              </a:rPr>
              <a:t>სხვადასხვა დაინტერესებული მხარეების ქცევის ცვლილება და ცნობიერების ამაღლება</a:t>
            </a:r>
          </a:p>
          <a:p>
            <a:pPr lvl="1">
              <a:spcBef>
                <a:spcPts val="600"/>
              </a:spcBef>
              <a:spcAft>
                <a:spcPts val="600"/>
              </a:spcAft>
              <a:buFont typeface="Wingdings" panose="05000000000000000000" pitchFamily="2" charset="2"/>
              <a:buChar char="§"/>
            </a:pPr>
            <a:r>
              <a:rPr lang="ka-GE" sz="1600" dirty="0">
                <a:cs typeface="Arial" charset="0"/>
              </a:rPr>
              <a:t>ბიზნესებთან მუშაობა ცირკულარული დიზაინის მაჩვენებლის გაზრდის მიზნით</a:t>
            </a:r>
          </a:p>
          <a:p>
            <a:pPr lvl="1">
              <a:spcBef>
                <a:spcPts val="600"/>
              </a:spcBef>
              <a:spcAft>
                <a:spcPts val="600"/>
              </a:spcAft>
              <a:buFont typeface="Wingdings" panose="05000000000000000000" pitchFamily="2" charset="2"/>
              <a:buChar char="§"/>
            </a:pPr>
            <a:r>
              <a:rPr lang="ka-GE" sz="1600" dirty="0">
                <a:cs typeface="Arial" charset="0"/>
              </a:rPr>
              <a:t>ცირკულარული ეკონომიკის დაფინანსების პროგრამის ჩამოყალიბება და მხარდამჭერი მექანიზმების შემუშავება (</a:t>
            </a:r>
            <a:r>
              <a:rPr lang="ka-GE" sz="1600" dirty="0" err="1">
                <a:cs typeface="Arial" charset="0"/>
              </a:rPr>
              <a:t>ბიზნესინკუბატორები</a:t>
            </a:r>
            <a:r>
              <a:rPr lang="ka-GE" sz="1600" dirty="0">
                <a:cs typeface="Arial" charset="0"/>
              </a:rPr>
              <a:t>, საკონსულტაციო ცენტრები, სატრენინგო ცენტრები, რომლებიც ცირკულარული ეკონომიკისათვის საჭირო კვალიფიკაციას განავითარებს)</a:t>
            </a:r>
          </a:p>
          <a:p>
            <a:pPr lvl="1">
              <a:spcBef>
                <a:spcPts val="600"/>
              </a:spcBef>
              <a:spcAft>
                <a:spcPts val="600"/>
              </a:spcAft>
              <a:buFont typeface="Wingdings" panose="05000000000000000000" pitchFamily="2" charset="2"/>
              <a:buChar char="§"/>
            </a:pPr>
            <a:r>
              <a:rPr lang="ka-GE" sz="1600" dirty="0">
                <a:cs typeface="Arial" charset="0"/>
              </a:rPr>
              <a:t>ცირკულარული ეკონომიკის პრინციპების შეტანა განათლების ყველა საფეხურზე</a:t>
            </a:r>
          </a:p>
          <a:p>
            <a:pPr lvl="1">
              <a:spcBef>
                <a:spcPts val="600"/>
              </a:spcBef>
              <a:spcAft>
                <a:spcPts val="600"/>
              </a:spcAft>
              <a:buFont typeface="Wingdings" panose="05000000000000000000" pitchFamily="2" charset="2"/>
              <a:buChar char="§"/>
            </a:pPr>
            <a:r>
              <a:rPr lang="ka-GE" sz="1600" dirty="0">
                <a:cs typeface="Arial" charset="0"/>
              </a:rPr>
              <a:t>მომავლის პროფესიების პროგრამების შემუშავება და ახლანდელი პროგრამების გადახედვა სამართლიანი გარდაქმნის ხელშეწყობის მიზნით</a:t>
            </a:r>
          </a:p>
          <a:p>
            <a:pPr lvl="1">
              <a:spcBef>
                <a:spcPts val="600"/>
              </a:spcBef>
              <a:spcAft>
                <a:spcPts val="600"/>
              </a:spcAft>
              <a:buFont typeface="Wingdings" panose="05000000000000000000" pitchFamily="2" charset="2"/>
              <a:buChar char="§"/>
            </a:pPr>
            <a:r>
              <a:rPr lang="ka-GE" sz="1600" dirty="0">
                <a:cs typeface="Arial" charset="0"/>
              </a:rPr>
              <a:t>მწვანე სამუშაო ადგილების შექმნა</a:t>
            </a:r>
          </a:p>
          <a:p>
            <a:pPr lvl="1">
              <a:spcBef>
                <a:spcPts val="600"/>
              </a:spcBef>
              <a:spcAft>
                <a:spcPts val="600"/>
              </a:spcAft>
              <a:buFont typeface="Wingdings" panose="05000000000000000000" pitchFamily="2" charset="2"/>
              <a:buChar char="§"/>
            </a:pPr>
            <a:r>
              <a:rPr lang="ka-GE" sz="1600" dirty="0">
                <a:cs typeface="Arial" charset="0"/>
              </a:rPr>
              <a:t>უნარჩენო კომპანიები და ცირკულარული მოდელების ხელშეწყობა. ცირკულარული ეკონომიკის კვლევა და განვითარება, სტრატეგიული თანამშრომლობა მაღალი ზემოქმედების მქონე ცირკულარული ეკონომიკური გადაწყვეტილებებისთვის</a:t>
            </a:r>
          </a:p>
        </p:txBody>
      </p:sp>
      <p:sp>
        <p:nvSpPr>
          <p:cNvPr id="3" name="Title 2">
            <a:extLst>
              <a:ext uri="{FF2B5EF4-FFF2-40B4-BE49-F238E27FC236}">
                <a16:creationId xmlns:a16="http://schemas.microsoft.com/office/drawing/2014/main" id="{B14769FE-A8E3-4752-AD24-79E6AE2AF38B}"/>
              </a:ext>
            </a:extLst>
          </p:cNvPr>
          <p:cNvSpPr>
            <a:spLocks noGrp="1"/>
          </p:cNvSpPr>
          <p:nvPr>
            <p:ph type="ctrTitle"/>
          </p:nvPr>
        </p:nvSpPr>
        <p:spPr/>
        <p:txBody>
          <a:bodyPr lIns="457200" tIns="91440"/>
          <a:lstStyle/>
          <a:p>
            <a:pPr algn="l"/>
            <a:r>
              <a:rPr lang="ka-GE" sz="3200" dirty="0">
                <a:solidFill>
                  <a:srgbClr val="508927"/>
                </a:solidFill>
                <a:latin typeface="Franklin Gothic Demi Cond" panose="020B0706030402020204" pitchFamily="34" charset="0"/>
              </a:rPr>
              <a:t>სათანადო ინსტრუმენტები ცირკულარულ ეკონომიკაზე გადასვლისათვის</a:t>
            </a:r>
          </a:p>
        </p:txBody>
      </p:sp>
    </p:spTree>
    <p:extLst>
      <p:ext uri="{BB962C8B-B14F-4D97-AF65-F5344CB8AC3E}">
        <p14:creationId xmlns:p14="http://schemas.microsoft.com/office/powerpoint/2010/main" val="2060467982"/>
      </p:ext>
    </p:extLst>
  </p:cSld>
  <p:clrMapOvr>
    <a:masterClrMapping/>
  </p:clrMapOvr>
  <p:transition spd="med">
    <p:spli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3854741"/>
            <a:ext cx="5256584" cy="2808312"/>
          </a:xfrm>
        </p:spPr>
        <p:txBody>
          <a:bodyPr/>
          <a:lstStyle/>
          <a:p>
            <a:pPr lvl="0">
              <a:spcAft>
                <a:spcPts val="1200"/>
              </a:spcAft>
              <a:buFont typeface="Wingdings" panose="05000000000000000000" pitchFamily="2" charset="2"/>
              <a:buChar char="§"/>
            </a:pPr>
            <a:r>
              <a:rPr lang="ka-GE" sz="1800" dirty="0">
                <a:solidFill>
                  <a:srgbClr val="404040"/>
                </a:solidFill>
              </a:rPr>
              <a:t>არსებული მდგომარეობა და ხარვეზები</a:t>
            </a:r>
          </a:p>
          <a:p>
            <a:pPr lvl="0">
              <a:spcAft>
                <a:spcPts val="1200"/>
              </a:spcAft>
              <a:buFont typeface="Wingdings" panose="05000000000000000000" pitchFamily="2" charset="2"/>
              <a:buChar char="§"/>
            </a:pPr>
            <a:r>
              <a:rPr lang="ka-GE" sz="1800" dirty="0">
                <a:solidFill>
                  <a:srgbClr val="404040"/>
                </a:solidFill>
              </a:rPr>
              <a:t>პრიორიტეტული ინსტრუმენტები</a:t>
            </a:r>
          </a:p>
          <a:p>
            <a:pPr lvl="0">
              <a:spcAft>
                <a:spcPts val="1200"/>
              </a:spcAft>
              <a:buFont typeface="Wingdings" panose="05000000000000000000" pitchFamily="2" charset="2"/>
              <a:buChar char="§"/>
            </a:pPr>
            <a:r>
              <a:rPr lang="ka-GE" sz="1800" dirty="0">
                <a:solidFill>
                  <a:srgbClr val="404040"/>
                </a:solidFill>
              </a:rPr>
              <a:t>მოკლევადიანი მიზნები</a:t>
            </a:r>
          </a:p>
          <a:p>
            <a:pPr lvl="0">
              <a:spcAft>
                <a:spcPts val="1200"/>
              </a:spcAft>
              <a:buFont typeface="Wingdings" panose="05000000000000000000" pitchFamily="2" charset="2"/>
              <a:buChar char="§"/>
            </a:pPr>
            <a:r>
              <a:rPr lang="ka-GE" sz="1800" dirty="0">
                <a:solidFill>
                  <a:srgbClr val="404040"/>
                </a:solidFill>
              </a:rPr>
              <a:t>საშუალოვადიანი მიზნები</a:t>
            </a:r>
          </a:p>
          <a:p>
            <a:pPr lvl="0">
              <a:spcAft>
                <a:spcPts val="1200"/>
              </a:spcAft>
              <a:buFont typeface="Wingdings" panose="05000000000000000000" pitchFamily="2" charset="2"/>
              <a:buChar char="§"/>
            </a:pPr>
            <a:r>
              <a:rPr lang="ka-GE" sz="1800" dirty="0">
                <a:solidFill>
                  <a:srgbClr val="404040"/>
                </a:solidFill>
              </a:rPr>
              <a:t>გრძელვადიანი მიზნები</a:t>
            </a:r>
          </a:p>
        </p:txBody>
      </p:sp>
      <p:sp>
        <p:nvSpPr>
          <p:cNvPr id="3" name="Title 2"/>
          <p:cNvSpPr>
            <a:spLocks noGrp="1"/>
          </p:cNvSpPr>
          <p:nvPr>
            <p:ph type="ctrTitle"/>
          </p:nvPr>
        </p:nvSpPr>
        <p:spPr>
          <a:xfrm>
            <a:off x="0" y="0"/>
            <a:ext cx="9144000" cy="836712"/>
          </a:xfrm>
        </p:spPr>
        <p:txBody>
          <a:bodyPr lIns="548640" tIns="91440"/>
          <a:lstStyle/>
          <a:p>
            <a:pPr lvl="3" algn="l"/>
            <a:r>
              <a:rPr lang="ka-GE" sz="3200" b="1" dirty="0">
                <a:solidFill>
                  <a:srgbClr val="508927"/>
                </a:solidFill>
                <a:latin typeface="Franklin Gothic Demi" panose="020B0703020102020204" pitchFamily="34" charset="0"/>
              </a:rPr>
              <a:t>II ნაწილის შინაარსი - წინადადებები </a:t>
            </a:r>
            <a:r>
              <a:rPr lang="ka-GE" sz="3200" b="1" dirty="0" err="1">
                <a:solidFill>
                  <a:srgbClr val="508927"/>
                </a:solidFill>
                <a:latin typeface="Franklin Gothic Demi" panose="020B0703020102020204" pitchFamily="34" charset="0"/>
              </a:rPr>
              <a:t>გზამკვლევისათვის</a:t>
            </a:r>
            <a:r>
              <a:rPr lang="ka-GE" sz="3200" b="1" dirty="0">
                <a:solidFill>
                  <a:srgbClr val="508927"/>
                </a:solidFill>
                <a:latin typeface="Franklin Gothic Demi" panose="020B0703020102020204" pitchFamily="34" charset="0"/>
              </a:rPr>
              <a:t> პრიორიტეტული დარგების მიხედვით</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6684504" y="4161694"/>
            <a:ext cx="2459495" cy="2696306"/>
          </a:xfrm>
          <a:prstGeom prst="rect">
            <a:avLst/>
          </a:prstGeom>
        </p:spPr>
      </p:pic>
      <p:sp>
        <p:nvSpPr>
          <p:cNvPr id="5" name="Content Placeholder 1">
            <a:extLst>
              <a:ext uri="{FF2B5EF4-FFF2-40B4-BE49-F238E27FC236}">
                <a16:creationId xmlns:a16="http://schemas.microsoft.com/office/drawing/2014/main" id="{D9BF1495-263C-4ACC-9F3C-5EA57F9D32CA}"/>
              </a:ext>
            </a:extLst>
          </p:cNvPr>
          <p:cNvSpPr txBox="1">
            <a:spLocks/>
          </p:cNvSpPr>
          <p:nvPr/>
        </p:nvSpPr>
        <p:spPr>
          <a:xfrm>
            <a:off x="-11102" y="1982533"/>
            <a:ext cx="7956376" cy="1872208"/>
          </a:xfrm>
          <a:prstGeom prst="rect">
            <a:avLst/>
          </a:prstGeom>
        </p:spPr>
        <p:txBody>
          <a:bodyPr/>
          <a:lstStyle>
            <a:lvl1pPr marL="278598" indent="-278598" algn="l" rtl="0" fontAlgn="base">
              <a:spcBef>
                <a:spcPts val="1200"/>
              </a:spcBef>
              <a:spcAft>
                <a:spcPts val="600"/>
              </a:spcAft>
              <a:buFont typeface="Arial" charset="0"/>
              <a:buChar char="•"/>
              <a:defRPr sz="2600" kern="1200">
                <a:solidFill>
                  <a:schemeClr val="tx1"/>
                </a:solidFill>
                <a:latin typeface="Franklin Gothic Demi" panose="020B0703020102020204" pitchFamily="34" charset="0"/>
                <a:ea typeface="+mn-ea"/>
                <a:cs typeface="+mn-cs"/>
              </a:defRPr>
            </a:lvl1pPr>
            <a:lvl2pPr marL="603629" indent="-232165" algn="l" rtl="0" fontAlgn="base">
              <a:spcBef>
                <a:spcPct val="20000"/>
              </a:spcBef>
              <a:spcAft>
                <a:spcPct val="0"/>
              </a:spcAft>
              <a:buFont typeface="Arial" charset="0"/>
              <a:buChar char="–"/>
              <a:defRPr sz="2275" kern="1200">
                <a:solidFill>
                  <a:schemeClr val="tx1"/>
                </a:solidFill>
                <a:latin typeface="Franklin Gothic Book" panose="020B0503020102020204" pitchFamily="34" charset="0"/>
                <a:ea typeface="+mn-ea"/>
                <a:cs typeface="+mn-cs"/>
              </a:defRPr>
            </a:lvl2pPr>
            <a:lvl3pPr marL="928659" indent="-185732" algn="l" rtl="0" fontAlgn="base">
              <a:spcBef>
                <a:spcPct val="20000"/>
              </a:spcBef>
              <a:spcAft>
                <a:spcPct val="0"/>
              </a:spcAft>
              <a:buFont typeface="Arial" charset="0"/>
              <a:buChar char="•"/>
              <a:defRPr sz="1950" kern="1200">
                <a:solidFill>
                  <a:schemeClr val="tx1"/>
                </a:solidFill>
                <a:latin typeface="Franklin Gothic Book" panose="020B0503020102020204" pitchFamily="34" charset="0"/>
                <a:ea typeface="+mn-ea"/>
                <a:cs typeface="+mn-cs"/>
              </a:defRPr>
            </a:lvl3pPr>
            <a:lvl4pPr marL="1300123"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4pPr>
            <a:lvl5pPr marL="1671586"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5pPr>
            <a:lvl6pPr marL="204305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13"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77"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4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pPr marL="800100" lvl="1" indent="-428625">
              <a:spcBef>
                <a:spcPts val="1200"/>
              </a:spcBef>
              <a:spcAft>
                <a:spcPts val="1200"/>
              </a:spcAft>
              <a:buFont typeface="Franklin Gothic Book" panose="020B0503020102020204" pitchFamily="34" charset="0"/>
              <a:buChar char="►"/>
            </a:pPr>
            <a:r>
              <a:rPr lang="ka-GE" sz="1800" dirty="0">
                <a:solidFill>
                  <a:srgbClr val="404040"/>
                </a:solidFill>
                <a:cs typeface="Arial" charset="0"/>
              </a:rPr>
              <a:t>მასალების რეციკლირება, მასალების აღდგენა</a:t>
            </a:r>
          </a:p>
          <a:p>
            <a:pPr marL="800100" lvl="1" indent="-428625">
              <a:spcBef>
                <a:spcPts val="1200"/>
              </a:spcBef>
              <a:spcAft>
                <a:spcPts val="1200"/>
              </a:spcAft>
              <a:buFont typeface="Franklin Gothic Book" panose="020B0503020102020204" pitchFamily="34" charset="0"/>
              <a:buChar char="►"/>
            </a:pPr>
            <a:r>
              <a:rPr lang="ka-GE" sz="1800" dirty="0">
                <a:solidFill>
                  <a:srgbClr val="404040"/>
                </a:solidFill>
                <a:cs typeface="Arial" charset="0"/>
              </a:rPr>
              <a:t>ენერგიისა და მასალის დანაკარგების მინიმუმამდე შემცირება</a:t>
            </a:r>
          </a:p>
          <a:p>
            <a:pPr marL="800100" lvl="1" indent="-428625">
              <a:spcBef>
                <a:spcPts val="1200"/>
              </a:spcBef>
              <a:spcAft>
                <a:spcPts val="1200"/>
              </a:spcAft>
              <a:buFont typeface="Franklin Gothic Book" panose="020B0503020102020204" pitchFamily="34" charset="0"/>
              <a:buChar char="►"/>
            </a:pPr>
            <a:r>
              <a:rPr lang="ka-GE" sz="1800" dirty="0">
                <a:solidFill>
                  <a:srgbClr val="404040"/>
                </a:solidFill>
                <a:cs typeface="Arial" charset="0"/>
              </a:rPr>
              <a:t>მიწისა და წყლის რესურსების მართვის გაუმჯობესება</a:t>
            </a:r>
          </a:p>
        </p:txBody>
      </p:sp>
    </p:spTree>
    <p:extLst>
      <p:ext uri="{BB962C8B-B14F-4D97-AF65-F5344CB8AC3E}">
        <p14:creationId xmlns:p14="http://schemas.microsoft.com/office/powerpoint/2010/main" val="1083826971"/>
      </p:ext>
    </p:extLst>
  </p:cSld>
  <p:clrMapOvr>
    <a:masterClrMapping/>
  </p:clrMapOvr>
  <p:transition spd="med">
    <p:split/>
  </p:transition>
</p:sld>
</file>

<file path=ppt/theme/theme1.xml><?xml version="1.0" encoding="utf-8"?>
<a:theme xmlns:a="http://schemas.openxmlformats.org/drawingml/2006/main" name="Theme12">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ustom 4">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
  <TotalTime>32053</TotalTime>
  <Words>6003</Words>
  <Application>Microsoft Office PowerPoint</Application>
  <PresentationFormat>On-screen Show (4:3)</PresentationFormat>
  <Paragraphs>748</Paragraphs>
  <Slides>69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69</vt:i4>
      </vt:variant>
    </vt:vector>
  </HeadingPairs>
  <TitlesOfParts>
    <vt:vector size="80" baseType="lpstr">
      <vt:lpstr>Arial</vt:lpstr>
      <vt:lpstr>Book Antiqua</vt:lpstr>
      <vt:lpstr>Calibri</vt:lpstr>
      <vt:lpstr>Franklin Gothic Book</vt:lpstr>
      <vt:lpstr>Franklin Gothic Demi</vt:lpstr>
      <vt:lpstr>Franklin Gothic Demi Cond</vt:lpstr>
      <vt:lpstr>Franklin Gothic Heavy</vt:lpstr>
      <vt:lpstr>Sylfaen</vt:lpstr>
      <vt:lpstr>Times New Roman</vt:lpstr>
      <vt:lpstr>Wingdings</vt:lpstr>
      <vt:lpstr>Theme12</vt:lpstr>
      <vt:lpstr>PowerPoint Presentation</vt:lpstr>
      <vt:lpstr>I ნაწილის შინაარსი</vt:lpstr>
      <vt:lpstr>საქართველოს ეკონომიკის ცირკულარობის დონის შეფასების ძირითადი შედეგები</vt:lpstr>
      <vt:lpstr>ხედვა, სტრატეგიული მიზნები და სამიზნე მაჩვენებლები ცირკულარული ეკონომიკის გზამკვლევისათვის</vt:lpstr>
      <vt:lpstr>ცირკულარობის გზამკვლევის პრიორიტეტული ამოცანები</vt:lpstr>
      <vt:lpstr>ცირკულარობის გზამკვლევის პრიორიტეტული ამოცანები</vt:lpstr>
      <vt:lpstr>სათანადო ინსტრუმენტები ცირკულარულ ეკონომიკაზე გადასვლისათვის</vt:lpstr>
      <vt:lpstr>სათანადო ინსტრუმენტები ცირკულარულ ეკონომიკაზე გადასვლისათვის</vt:lpstr>
      <vt:lpstr>II ნაწილის შინაარსი - წინადადებები გზამკვლევისათვის პრიორიტეტული დარგების მიხედვით</vt:lpstr>
      <vt:lpstr>ცირკულარობის დარგობრივი ასპექტები</vt:lpstr>
      <vt:lpstr>1. ნარჩენების შეგროვების, დამუშავებისა და განთავსების საქმიანობა </vt:lpstr>
      <vt:lpstr>1. ნარჩენების შეგროვების, დამუშავებისა და განთავსების საქმიანობა</vt:lpstr>
      <vt:lpstr>1. ნარჩენების შეგროვების, დამუშავებისა და განთავსების საქმიანობა</vt:lpstr>
      <vt:lpstr>1. ნარჩენების შეგროვების, დამუშავებისა და განთავსების საქმიანობა</vt:lpstr>
      <vt:lpstr>2. სამთომოპოვებითი მრეწველობა და კარიერების დამუშავება; ძირითადი ლითონების წარმოება </vt:lpstr>
      <vt:lpstr>2. სამთომოპოვებითი მრეწველობა და კარიერების დამუშავება; ძირითადი ლითონების წარმოება </vt:lpstr>
      <vt:lpstr>2. სამთომოპოვებითი მრეწველობა და კარიერების დამუშავება; ძირითადი ლითონების წარმოება </vt:lpstr>
      <vt:lpstr>2. სამთომოპოვებითი მრეწველობა და კარიერების დამუშავება; ძირითადი ლითონების წარმოება</vt:lpstr>
      <vt:lpstr>3. მერქნისა და ხის ნაწარმის წარმოება </vt:lpstr>
      <vt:lpstr>3. მერქნისა და ხის ნაწარმის წარმოება </vt:lpstr>
      <vt:lpstr>3. მერქნისა და ხის ნაწარმის წარმოება </vt:lpstr>
      <vt:lpstr>3. მერქნისა და ხის ნაწარმის წარმოება</vt:lpstr>
      <vt:lpstr>4. მეცხოველეობა; კვების პროდუქტების წარმოება; განთავსების საშუალებებით უზრუნველყოფისა და საკვებით მომსახურების საქმიანობა </vt:lpstr>
      <vt:lpstr>4. მეცხოველეობა; კვების პროდუქტების წარმოება; განთავსების საშუალებებით უზრუნველყოფისა და საკვებით მომსახურების საქმიანობა </vt:lpstr>
      <vt:lpstr>4. მეცხოველეობა; კვების პროდუქტების წარმოება; განთავსების საშუალებებით უზრუნველყოფისა და საკვებით მომსახურების საქმიანობა </vt:lpstr>
      <vt:lpstr>4. მეცხოველეობა; კვების პროდუქტების წარმოება; განთავსების საშუალებებით უზრუნველყოფისა და საკვებით მომსახურების საქმიანობა </vt:lpstr>
      <vt:lpstr>4. მეცხოველეობა და კვების პროდუქტების წარმოება</vt:lpstr>
      <vt:lpstr>5. სოფლის მეურნეობა (ერთწლოვანი და მრავალწლოვანი კულტურების მოყვანა; ღვინის წარმოება; მეთევზეობა და თევზის გადამუშავება)</vt:lpstr>
      <vt:lpstr>5. სოფლის მეურნეობა (ერთწლოვანი და მრავალწლოვანი კულტურების მოყვანა; ღვინის წარმოება; მეთევზეობა და თევზის გადამუშავება) </vt:lpstr>
      <vt:lpstr>5. სოფლის მეურნეობა (ერთწლოვანი და მრავალწლოვანი კულტურების მოყვანა; ღვინის წარმოება; მეთევზეობა და თევზის გადამუშავება) </vt:lpstr>
      <vt:lpstr>5. სოფლის მეურნეობა (ერთწლოვანი და მრავალწლოვანი კულტურების მოყვანა; ღვინის წარმოება; მეთევზეობა და თევზის გადამუშავება) </vt:lpstr>
      <vt:lpstr>5. სოფლის მეურნეობა (ერთწლოვანი და მრავალწლოვანი კულტურების მოყვანა; ღვინის წარმოება; მეთევზეობა და თევზის გადამუშავება)</vt:lpstr>
      <vt:lpstr>6. მშენებლობა</vt:lpstr>
      <vt:lpstr>6. მშენებლობა </vt:lpstr>
      <vt:lpstr>6. მშენებლობა</vt:lpstr>
      <vt:lpstr>PowerPoint Presentation</vt:lpstr>
      <vt:lpstr>7. საბითუმო და საცალო ვაჭრობა და ავტომობილებისა და მოტოციკლების რემონტი </vt:lpstr>
      <vt:lpstr>7. საბითუმო და საცალო ვაჭრობა და ავტომობილებისა და მოტოციკლების რემონტი </vt:lpstr>
      <vt:lpstr>7. საბითუმო და საცალო ვაჭრობა და ავტომობილებისა და მოტოციკლების რემონტი </vt:lpstr>
      <vt:lpstr>7. საბითუმო და საცალო ვაჭრობა და ავტომობილებისა და მოტოციკლების რემონტი </vt:lpstr>
      <vt:lpstr>7. საბითუმო და საცალო ვაჭრობა და ავტომობილებისა და მოტოციკლების რემონტი </vt:lpstr>
      <vt:lpstr>ცირკულარობის დარგობრივი ასპექტები</vt:lpstr>
      <vt:lpstr>ენერგოსექტორი: ელექტროენერგიის წარმოება და გადაცემა</vt:lpstr>
      <vt:lpstr>ენერგოსექტორი: ელ.ენერგიის წარმოება და გადაცემა</vt:lpstr>
      <vt:lpstr>ენერგოსექტორი: ელ.ენერგიის წარმოება და გადაცემა</vt:lpstr>
      <vt:lpstr>PowerPoint Presentation</vt:lpstr>
      <vt:lpstr>ენერგოსექტორი: ელ.ენერგიის წარმოება და გადაცემა</vt:lpstr>
      <vt:lpstr>ენერგოსექტორი: ნავთობისა და ბუნებრივი აირის მოპოვება და გადაზიდვა</vt:lpstr>
      <vt:lpstr>ენერგოსექტორი: ნავთობისა და ბუნებრივი აირის მოპოვება და გადაზიდვა</vt:lpstr>
      <vt:lpstr>ენერგოსექტორი: ნავთობისა და ბუნებრივი აირის მოპოვება და გადაზიდვა</vt:lpstr>
      <vt:lpstr>ენერგოსექტორი: ნავთობისა და ბუნებრივი აირის მოპოვება და გადაზიდვა</vt:lpstr>
      <vt:lpstr>ენერგოსექტორი: ნავთობისა და ბუნებრივი აირის მოპოვება და გადაზიდვა</vt:lpstr>
      <vt:lpstr>ცირკულარობის დარგობრივი ასპექტები</vt:lpstr>
      <vt:lpstr>მიწისა და წყლის რესურსების მართვა</vt:lpstr>
      <vt:lpstr>მიწისა და წყლის რესურსების მართვა</vt:lpstr>
      <vt:lpstr>მიწისა და წყლის რესურსების მართვა</vt:lpstr>
      <vt:lpstr>მიწისა და წყლის რესურსების მართვა</vt:lpstr>
      <vt:lpstr>PowerPoint Presentation</vt:lpstr>
      <vt:lpstr>მოკლევადიანი, საშუალოვადიანი და გრძელვადიანი მიზნები</vt:lpstr>
      <vt:lpstr>მოკლევადიანი მიზნები </vt:lpstr>
      <vt:lpstr>მოკლევადიანი მიზნები</vt:lpstr>
      <vt:lpstr>მოკლევადიანი მიზნები</vt:lpstr>
      <vt:lpstr>მოკლევადიანი მიზნები</vt:lpstr>
      <vt:lpstr>საშუალო და გრძელვადიანი მიზნები</vt:lpstr>
      <vt:lpstr>საშუალო და გრძელვადიანი მიზნები</vt:lpstr>
      <vt:lpstr>საშუალო და გრძელვადიანი მიზნები</vt:lpstr>
      <vt:lpstr>საშუალო და გრძელვადიანი მიზნები</vt:lpstr>
      <vt:lpstr>PowerPoint Presentation</vt:lpstr>
      <vt:lpstr>PowerPoint Presentation</vt:lpstr>
    </vt:vector>
  </TitlesOfParts>
  <Company>Home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Dariusz Prasek</dc:creator>
  <cp:lastModifiedBy>Manana Petashvili</cp:lastModifiedBy>
  <cp:revision>1260</cp:revision>
  <dcterms:created xsi:type="dcterms:W3CDTF">2014-11-13T12:09:18Z</dcterms:created>
  <dcterms:modified xsi:type="dcterms:W3CDTF">2024-03-13T14:38:09Z</dcterms:modified>
</cp:coreProperties>
</file>