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71"/>
  </p:notesMasterIdLst>
  <p:handoutMasterIdLst>
    <p:handoutMasterId r:id="rId72"/>
  </p:handoutMasterIdLst>
  <p:sldIdLst>
    <p:sldId id="745" r:id="rId2"/>
    <p:sldId id="744" r:id="rId3"/>
    <p:sldId id="728" r:id="rId4"/>
    <p:sldId id="718" r:id="rId5"/>
    <p:sldId id="746" r:id="rId6"/>
    <p:sldId id="774" r:id="rId7"/>
    <p:sldId id="747" r:id="rId8"/>
    <p:sldId id="775" r:id="rId9"/>
    <p:sldId id="748" r:id="rId10"/>
    <p:sldId id="805" r:id="rId11"/>
    <p:sldId id="750" r:id="rId12"/>
    <p:sldId id="776" r:id="rId13"/>
    <p:sldId id="779" r:id="rId14"/>
    <p:sldId id="778" r:id="rId15"/>
    <p:sldId id="780" r:id="rId16"/>
    <p:sldId id="785" r:id="rId17"/>
    <p:sldId id="781" r:id="rId18"/>
    <p:sldId id="783" r:id="rId19"/>
    <p:sldId id="786" r:id="rId20"/>
    <p:sldId id="787" r:id="rId21"/>
    <p:sldId id="788" r:id="rId22"/>
    <p:sldId id="789" r:id="rId23"/>
    <p:sldId id="797" r:id="rId24"/>
    <p:sldId id="792" r:id="rId25"/>
    <p:sldId id="793" r:id="rId26"/>
    <p:sldId id="794" r:id="rId27"/>
    <p:sldId id="795" r:id="rId28"/>
    <p:sldId id="798" r:id="rId29"/>
    <p:sldId id="799" r:id="rId30"/>
    <p:sldId id="800" r:id="rId31"/>
    <p:sldId id="801" r:id="rId32"/>
    <p:sldId id="802" r:id="rId33"/>
    <p:sldId id="806" r:id="rId34"/>
    <p:sldId id="807" r:id="rId35"/>
    <p:sldId id="809" r:id="rId36"/>
    <p:sldId id="810" r:id="rId37"/>
    <p:sldId id="812" r:id="rId38"/>
    <p:sldId id="813" r:id="rId39"/>
    <p:sldId id="814" r:id="rId40"/>
    <p:sldId id="815" r:id="rId41"/>
    <p:sldId id="816" r:id="rId42"/>
    <p:sldId id="817" r:id="rId43"/>
    <p:sldId id="818" r:id="rId44"/>
    <p:sldId id="819" r:id="rId45"/>
    <p:sldId id="820" r:id="rId46"/>
    <p:sldId id="825" r:id="rId47"/>
    <p:sldId id="832" r:id="rId48"/>
    <p:sldId id="826" r:id="rId49"/>
    <p:sldId id="827" r:id="rId50"/>
    <p:sldId id="830" r:id="rId51"/>
    <p:sldId id="831" r:id="rId52"/>
    <p:sldId id="833" r:id="rId53"/>
    <p:sldId id="821" r:id="rId54"/>
    <p:sldId id="829" r:id="rId55"/>
    <p:sldId id="837" r:id="rId56"/>
    <p:sldId id="838" r:id="rId57"/>
    <p:sldId id="841" r:id="rId58"/>
    <p:sldId id="842" r:id="rId59"/>
    <p:sldId id="773" r:id="rId60"/>
    <p:sldId id="759" r:id="rId61"/>
    <p:sldId id="760" r:id="rId62"/>
    <p:sldId id="762" r:id="rId63"/>
    <p:sldId id="763" r:id="rId64"/>
    <p:sldId id="764" r:id="rId65"/>
    <p:sldId id="767" r:id="rId66"/>
    <p:sldId id="766" r:id="rId67"/>
    <p:sldId id="768" r:id="rId68"/>
    <p:sldId id="843" r:id="rId69"/>
    <p:sldId id="844"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na Petashvili" initials="MP" lastIdx="48" clrIdx="0"/>
  <p:cmAuthor id="2" name="manana petashvili" initials="mp" lastIdx="3" clrIdx="1"/>
  <p:cmAuthor id="3" name="Dariusz Prasek" initials="DP" lastIdx="8" clrIdx="2"/>
  <p:cmAuthor id="4" name="Mariam Kimeridze" initials="M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8927"/>
    <a:srgbClr val="D9D9D9"/>
    <a:srgbClr val="699841"/>
    <a:srgbClr val="7F7F7F"/>
    <a:srgbClr val="E4F1CB"/>
    <a:srgbClr val="DDEDB4"/>
    <a:srgbClr val="729D51"/>
    <a:srgbClr val="CDE49F"/>
    <a:srgbClr val="D2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6395" autoAdjust="0"/>
  </p:normalViewPr>
  <p:slideViewPr>
    <p:cSldViewPr>
      <p:cViewPr varScale="1">
        <p:scale>
          <a:sx n="74" d="100"/>
          <a:sy n="74" d="100"/>
        </p:scale>
        <p:origin x="84" y="8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295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ED5DBD-3DF6-4DBD-8DA5-D1BCD0937A8C}" type="datetimeFigureOut">
              <a:rPr lang="en-US" smtClean="0"/>
              <a:t>3/13/2024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1CF45B-EF8D-4EE5-AA41-078C6E8D5199}" type="slidenum">
              <a:rPr lang="en-US" smtClean="0"/>
              <a:t>‹#›</a:t>
            </a:fld>
            <a:endParaRPr lang="en-US"/>
          </a:p>
        </p:txBody>
      </p:sp>
    </p:spTree>
    <p:extLst>
      <p:ext uri="{BB962C8B-B14F-4D97-AF65-F5344CB8AC3E}">
        <p14:creationId xmlns:p14="http://schemas.microsoft.com/office/powerpoint/2010/main" val="1009736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0F7F7-120A-4AD7-982F-9FFED16A3EC7}" type="datetimeFigureOut">
              <a:rPr lang="en-US" smtClean="0"/>
              <a:pPr/>
              <a:t>3/13/2024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4D6BE-4A1A-4FF4-9598-71095DFE4CDD}" type="slidenum">
              <a:rPr lang="en-US" smtClean="0"/>
              <a:pPr/>
              <a:t>‹#›</a:t>
            </a:fld>
            <a:endParaRPr lang="en-US"/>
          </a:p>
        </p:txBody>
      </p:sp>
    </p:spTree>
    <p:extLst>
      <p:ext uri="{BB962C8B-B14F-4D97-AF65-F5344CB8AC3E}">
        <p14:creationId xmlns:p14="http://schemas.microsoft.com/office/powerpoint/2010/main" val="89340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1</a:t>
            </a:fld>
            <a:endParaRPr lang="en-US"/>
          </a:p>
        </p:txBody>
      </p:sp>
    </p:spTree>
    <p:extLst>
      <p:ext uri="{BB962C8B-B14F-4D97-AF65-F5344CB8AC3E}">
        <p14:creationId xmlns:p14="http://schemas.microsoft.com/office/powerpoint/2010/main" val="331540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52000"/>
          </a:xfrm>
          <a:prstGeom prst="rect">
            <a:avLst/>
          </a:prstGeom>
        </p:spPr>
        <p:txBody>
          <a:bodyPr lIns="548640" tIns="252000"/>
          <a:lstStyle>
            <a:lvl1pPr algn="l">
              <a:defRPr sz="3600" b="1">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396000" y="1484784"/>
            <a:ext cx="8280000" cy="4968552"/>
          </a:xfrm>
          <a:prstGeom prst="rect">
            <a:avLst/>
          </a:prstGeom>
        </p:spPr>
        <p:txBody>
          <a:bodyPr/>
          <a:lstStyle>
            <a:lvl1pPr marL="457200" indent="-457200" algn="l">
              <a:buFont typeface="Arial" panose="020B0604020202020204" pitchFamily="34" charset="0"/>
              <a:buChar char="•"/>
              <a:defRPr>
                <a:solidFill>
                  <a:srgbClr val="404040"/>
                </a:solidFill>
                <a:latin typeface="Franklin Gothic Book" panose="020B0503020102020204" pitchFamily="34" charset="0"/>
              </a:defRPr>
            </a:lvl1pPr>
            <a:lvl2pPr marL="371464" indent="0" algn="ctr">
              <a:buNone/>
              <a:defRPr>
                <a:solidFill>
                  <a:schemeClr val="tx1">
                    <a:tint val="75000"/>
                  </a:schemeClr>
                </a:solidFill>
              </a:defRPr>
            </a:lvl2pPr>
            <a:lvl3pPr marL="742928" indent="0" algn="ctr">
              <a:buNone/>
              <a:defRPr>
                <a:solidFill>
                  <a:schemeClr val="tx1">
                    <a:tint val="75000"/>
                  </a:schemeClr>
                </a:solidFill>
              </a:defRPr>
            </a:lvl3pPr>
            <a:lvl4pPr marL="1114391" indent="0" algn="ctr">
              <a:buNone/>
              <a:defRPr>
                <a:solidFill>
                  <a:schemeClr val="tx1">
                    <a:tint val="75000"/>
                  </a:schemeClr>
                </a:solidFill>
              </a:defRPr>
            </a:lvl4pPr>
            <a:lvl5pPr marL="1485854" indent="0" algn="ctr">
              <a:buNone/>
              <a:defRPr>
                <a:solidFill>
                  <a:schemeClr val="tx1">
                    <a:tint val="75000"/>
                  </a:schemeClr>
                </a:solidFill>
              </a:defRPr>
            </a:lvl5pPr>
            <a:lvl6pPr marL="1857318" indent="0" algn="ctr">
              <a:buNone/>
              <a:defRPr>
                <a:solidFill>
                  <a:schemeClr val="tx1">
                    <a:tint val="75000"/>
                  </a:schemeClr>
                </a:solidFill>
              </a:defRPr>
            </a:lvl6pPr>
            <a:lvl7pPr marL="2228782" indent="0" algn="ctr">
              <a:buNone/>
              <a:defRPr>
                <a:solidFill>
                  <a:schemeClr val="tx1">
                    <a:tint val="75000"/>
                  </a:schemeClr>
                </a:solidFill>
              </a:defRPr>
            </a:lvl7pPr>
            <a:lvl8pPr marL="2600245" indent="0" algn="ctr">
              <a:buNone/>
              <a:defRPr>
                <a:solidFill>
                  <a:schemeClr val="tx1">
                    <a:tint val="75000"/>
                  </a:schemeClr>
                </a:solidFill>
              </a:defRPr>
            </a:lvl8pPr>
            <a:lvl9pPr marL="2971709"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4"/>
            <a:ext cx="8229600" cy="4525963"/>
          </a:xfrm>
          <a:prstGeom prst="rect">
            <a:avLst/>
          </a:prstGeom>
        </p:spPr>
        <p:txBody>
          <a:bodyPr/>
          <a:lstStyle>
            <a:lvl1pPr>
              <a:defRPr>
                <a:solidFill>
                  <a:srgbClr val="404040"/>
                </a:solidFill>
                <a:latin typeface="Franklin Gothic Book" panose="020B0503020102020204" pitchFamily="34" charset="0"/>
              </a:defRPr>
            </a:lvl1pPr>
            <a:lvl2pPr>
              <a:defRPr>
                <a:solidFill>
                  <a:srgbClr val="404040"/>
                </a:solidFill>
                <a:latin typeface="Franklin Gothic Book" panose="020B0503020102020204" pitchFamily="34" charset="0"/>
              </a:defRPr>
            </a:lvl2pPr>
            <a:lvl3pPr>
              <a:defRPr>
                <a:solidFill>
                  <a:srgbClr val="404040"/>
                </a:solidFill>
                <a:latin typeface="Franklin Gothic Book" panose="020B0503020102020204" pitchFamily="34" charset="0"/>
              </a:defRPr>
            </a:lvl3pPr>
            <a:lvl4pPr>
              <a:defRPr>
                <a:solidFill>
                  <a:srgbClr val="404040"/>
                </a:solidFill>
                <a:latin typeface="Franklin Gothic Book" panose="020B0503020102020204" pitchFamily="34" charset="0"/>
              </a:defRPr>
            </a:lvl4pPr>
            <a:lvl5pPr>
              <a:defRPr>
                <a:solidFill>
                  <a:srgbClr val="404040"/>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0" y="0"/>
            <a:ext cx="9144000" cy="1152000"/>
          </a:xfrm>
          <a:prstGeom prst="rect">
            <a:avLst/>
          </a:prstGeom>
        </p:spPr>
        <p:txBody>
          <a:bodyPr lIns="548640" tIns="252000"/>
          <a:lstStyle>
            <a:lvl1pPr>
              <a:defRPr lang="en-US" sz="3600" b="1" dirty="0">
                <a:latin typeface="Franklin Gothic Demi Cond" panose="020B0706030402020204" pitchFamily="34" charset="0"/>
              </a:defRPr>
            </a:lvl1pPr>
          </a:lstStyle>
          <a:p>
            <a:pPr lvl="0" algn="l"/>
            <a:r>
              <a:rPr lang="en-US" dirty="0"/>
              <a:t>Click to edit Master title style</a:t>
            </a:r>
          </a:p>
        </p:txBody>
      </p:sp>
    </p:spTree>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5"/>
            <a:ext cx="4038600" cy="4525963"/>
          </a:xfrm>
          <a:prstGeom prst="rect">
            <a:avLst/>
          </a:prstGeom>
        </p:spPr>
        <p:txBody>
          <a:bodyPr/>
          <a:lstStyle>
            <a:lvl1pPr>
              <a:defRPr sz="2275">
                <a:solidFill>
                  <a:srgbClr val="404040"/>
                </a:solidFill>
                <a:latin typeface="Franklin Gothic Book" panose="020B0503020102020204" pitchFamily="34" charset="0"/>
              </a:defRPr>
            </a:lvl1pPr>
            <a:lvl2pPr>
              <a:defRPr sz="1950">
                <a:solidFill>
                  <a:srgbClr val="404040"/>
                </a:solidFill>
                <a:latin typeface="Franklin Gothic Book" panose="020B0503020102020204" pitchFamily="34" charset="0"/>
              </a:defRPr>
            </a:lvl2pPr>
            <a:lvl3pPr>
              <a:defRPr sz="1625">
                <a:solidFill>
                  <a:srgbClr val="404040"/>
                </a:solidFill>
                <a:latin typeface="Franklin Gothic Book" panose="020B0503020102020204" pitchFamily="34" charset="0"/>
              </a:defRPr>
            </a:lvl3pPr>
            <a:lvl4pPr>
              <a:defRPr sz="1463">
                <a:solidFill>
                  <a:srgbClr val="404040"/>
                </a:solidFill>
                <a:latin typeface="Franklin Gothic Book" panose="020B0503020102020204" pitchFamily="34" charset="0"/>
              </a:defRPr>
            </a:lvl4pPr>
            <a:lvl5pPr>
              <a:defRPr sz="1463">
                <a:solidFill>
                  <a:srgbClr val="404040"/>
                </a:solidFill>
                <a:latin typeface="Franklin Gothic Book" panose="020B0503020102020204" pitchFamily="34" charset="0"/>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25963"/>
          </a:xfrm>
          <a:prstGeom prst="rect">
            <a:avLst/>
          </a:prstGeom>
        </p:spPr>
        <p:txBody>
          <a:bodyPr/>
          <a:lstStyle>
            <a:lvl1pPr>
              <a:defRPr sz="2275">
                <a:solidFill>
                  <a:srgbClr val="404040"/>
                </a:solidFill>
                <a:latin typeface="Franklin Gothic Book" panose="020B0503020102020204" pitchFamily="34" charset="0"/>
              </a:defRPr>
            </a:lvl1pPr>
            <a:lvl2pPr>
              <a:defRPr sz="1950">
                <a:solidFill>
                  <a:srgbClr val="404040"/>
                </a:solidFill>
                <a:latin typeface="Franklin Gothic Book" panose="020B0503020102020204" pitchFamily="34" charset="0"/>
              </a:defRPr>
            </a:lvl2pPr>
            <a:lvl3pPr>
              <a:defRPr sz="1625">
                <a:solidFill>
                  <a:srgbClr val="404040"/>
                </a:solidFill>
                <a:latin typeface="Franklin Gothic Book" panose="020B0503020102020204" pitchFamily="34" charset="0"/>
              </a:defRPr>
            </a:lvl3pPr>
            <a:lvl4pPr>
              <a:defRPr sz="1463">
                <a:solidFill>
                  <a:srgbClr val="404040"/>
                </a:solidFill>
                <a:latin typeface="Franklin Gothic Book" panose="020B0503020102020204" pitchFamily="34" charset="0"/>
              </a:defRPr>
            </a:lvl4pPr>
            <a:lvl5pPr>
              <a:defRPr sz="1463">
                <a:solidFill>
                  <a:srgbClr val="404040"/>
                </a:solidFill>
                <a:latin typeface="Franklin Gothic Book" panose="020B0503020102020204" pitchFamily="34" charset="0"/>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p:nvPr>
        </p:nvSpPr>
        <p:spPr>
          <a:xfrm>
            <a:off x="0" y="0"/>
            <a:ext cx="9144000" cy="1152000"/>
          </a:xfrm>
          <a:prstGeom prst="rect">
            <a:avLst/>
          </a:prstGeom>
        </p:spPr>
        <p:txBody>
          <a:bodyPr lIns="548640" tIns="252000"/>
          <a:lstStyle>
            <a:lvl1pPr>
              <a:defRPr lang="en-US" sz="3600" b="1" dirty="0">
                <a:solidFill>
                  <a:srgbClr val="508927"/>
                </a:solidFill>
                <a:latin typeface="Franklin Gothic Demi Cond" panose="020B0706030402020204" pitchFamily="34" charset="0"/>
              </a:defRPr>
            </a:lvl1pPr>
          </a:lstStyle>
          <a:p>
            <a:pPr lvl="0" algn="l"/>
            <a:r>
              <a:rPr lang="en-US" dirty="0"/>
              <a:t>Click to edit Master title style</a:t>
            </a:r>
          </a:p>
        </p:txBody>
      </p:sp>
    </p:spTree>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950" b="1">
                <a:latin typeface="Franklin Gothic Demi" panose="020B0703020102020204" pitchFamily="34" charset="0"/>
              </a:defRPr>
            </a:lvl1pPr>
            <a:lvl2pPr marL="371464" indent="0">
              <a:buNone/>
              <a:defRPr sz="1625" b="1"/>
            </a:lvl2pPr>
            <a:lvl3pPr marL="742928" indent="0">
              <a:buNone/>
              <a:defRPr sz="1463" b="1"/>
            </a:lvl3pPr>
            <a:lvl4pPr marL="1114391" indent="0">
              <a:buNone/>
              <a:defRPr sz="1300" b="1"/>
            </a:lvl4pPr>
            <a:lvl5pPr marL="1485854" indent="0">
              <a:buNone/>
              <a:defRPr sz="1300" b="1"/>
            </a:lvl5pPr>
            <a:lvl6pPr marL="1857318" indent="0">
              <a:buNone/>
              <a:defRPr sz="1300" b="1"/>
            </a:lvl6pPr>
            <a:lvl7pPr marL="2228782" indent="0">
              <a:buNone/>
              <a:defRPr sz="1300" b="1"/>
            </a:lvl7pPr>
            <a:lvl8pPr marL="2600245" indent="0">
              <a:buNone/>
              <a:defRPr sz="1300" b="1"/>
            </a:lvl8pPr>
            <a:lvl9pPr marL="2971709"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950">
                <a:latin typeface="Franklin Gothic Book" panose="020B0503020102020204" pitchFamily="34" charset="0"/>
              </a:defRPr>
            </a:lvl1pPr>
            <a:lvl2pPr>
              <a:defRPr sz="1625">
                <a:latin typeface="Franklin Gothic Book" panose="020B0503020102020204" pitchFamily="34" charset="0"/>
              </a:defRPr>
            </a:lvl2pPr>
            <a:lvl3pPr>
              <a:defRPr sz="1463">
                <a:latin typeface="Franklin Gothic Book" panose="020B0503020102020204" pitchFamily="34" charset="0"/>
              </a:defRPr>
            </a:lvl3pPr>
            <a:lvl4pPr>
              <a:defRPr sz="1300">
                <a:latin typeface="Franklin Gothic Book" panose="020B0503020102020204" pitchFamily="34" charset="0"/>
              </a:defRPr>
            </a:lvl4pPr>
            <a:lvl5pPr>
              <a:defRPr sz="1300">
                <a:latin typeface="Franklin Gothic Book" panose="020B0503020102020204"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6" cy="639762"/>
          </a:xfrm>
          <a:prstGeom prst="rect">
            <a:avLst/>
          </a:prstGeom>
        </p:spPr>
        <p:txBody>
          <a:bodyPr anchor="b"/>
          <a:lstStyle>
            <a:lvl1pPr marL="0" indent="0">
              <a:buNone/>
              <a:defRPr sz="1950" b="1">
                <a:latin typeface="Franklin Gothic Demi" panose="020B0703020102020204" pitchFamily="34" charset="0"/>
              </a:defRPr>
            </a:lvl1pPr>
            <a:lvl2pPr marL="371464" indent="0">
              <a:buNone/>
              <a:defRPr sz="1625" b="1"/>
            </a:lvl2pPr>
            <a:lvl3pPr marL="742928" indent="0">
              <a:buNone/>
              <a:defRPr sz="1463" b="1"/>
            </a:lvl3pPr>
            <a:lvl4pPr marL="1114391" indent="0">
              <a:buNone/>
              <a:defRPr sz="1300" b="1"/>
            </a:lvl4pPr>
            <a:lvl5pPr marL="1485854" indent="0">
              <a:buNone/>
              <a:defRPr sz="1300" b="1"/>
            </a:lvl5pPr>
            <a:lvl6pPr marL="1857318" indent="0">
              <a:buNone/>
              <a:defRPr sz="1300" b="1"/>
            </a:lvl6pPr>
            <a:lvl7pPr marL="2228782" indent="0">
              <a:buNone/>
              <a:defRPr sz="1300" b="1"/>
            </a:lvl7pPr>
            <a:lvl8pPr marL="2600245" indent="0">
              <a:buNone/>
              <a:defRPr sz="1300" b="1"/>
            </a:lvl8pPr>
            <a:lvl9pPr marL="2971709"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6" cy="3951288"/>
          </a:xfrm>
          <a:prstGeom prst="rect">
            <a:avLst/>
          </a:prstGeom>
        </p:spPr>
        <p:txBody>
          <a:bodyPr/>
          <a:lstStyle>
            <a:lvl1pPr>
              <a:defRPr sz="1950">
                <a:latin typeface="Franklin Gothic Book" panose="020B0503020102020204" pitchFamily="34" charset="0"/>
              </a:defRPr>
            </a:lvl1pPr>
            <a:lvl2pPr>
              <a:defRPr sz="1625">
                <a:latin typeface="Franklin Gothic Book" panose="020B0503020102020204" pitchFamily="34" charset="0"/>
              </a:defRPr>
            </a:lvl2pPr>
            <a:lvl3pPr>
              <a:defRPr sz="1463">
                <a:latin typeface="Franklin Gothic Book" panose="020B0503020102020204" pitchFamily="34" charset="0"/>
              </a:defRPr>
            </a:lvl3pPr>
            <a:lvl4pPr>
              <a:defRPr sz="1300">
                <a:latin typeface="Franklin Gothic Book" panose="020B0503020102020204" pitchFamily="34" charset="0"/>
              </a:defRPr>
            </a:lvl4pPr>
            <a:lvl5pPr>
              <a:defRPr sz="1300">
                <a:latin typeface="Franklin Gothic Book" panose="020B0503020102020204"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ctrTitle"/>
          </p:nvPr>
        </p:nvSpPr>
        <p:spPr>
          <a:xfrm>
            <a:off x="0" y="0"/>
            <a:ext cx="9144000" cy="1152000"/>
          </a:xfrm>
          <a:prstGeom prst="rect">
            <a:avLst/>
          </a:prstGeom>
        </p:spPr>
        <p:txBody>
          <a:bodyPr lIns="548640" tIns="252000"/>
          <a:lstStyle>
            <a:lvl1pPr>
              <a:defRPr lang="en-US" sz="3600" b="1" dirty="0">
                <a:latin typeface="Franklin Gothic Demi Cond" panose="020B0706030402020204" pitchFamily="34" charset="0"/>
              </a:defRPr>
            </a:lvl1pPr>
          </a:lstStyle>
          <a:p>
            <a:pPr lvl="0" algn="l"/>
            <a:r>
              <a:rPr lang="en-US" dirty="0"/>
              <a:t>Click to edit Master title style</a:t>
            </a:r>
          </a:p>
        </p:txBody>
      </p:sp>
    </p:spTree>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spd="med">
    <p:spli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9" r:id="rId1"/>
    <p:sldLayoutId id="2147483728" r:id="rId2"/>
    <p:sldLayoutId id="2147483731" r:id="rId3"/>
    <p:sldLayoutId id="2147483732" r:id="rId4"/>
    <p:sldLayoutId id="2147483734" r:id="rId5"/>
  </p:sldLayoutIdLst>
  <p:transition spd="med">
    <p:split/>
  </p:transition>
  <p:txStyles>
    <p:titleStyle>
      <a:lvl1pPr algn="ctr" rtl="0" fontAlgn="base">
        <a:spcBef>
          <a:spcPct val="0"/>
        </a:spcBef>
        <a:spcAft>
          <a:spcPct val="0"/>
        </a:spcAft>
        <a:defRPr sz="3575" kern="1200">
          <a:solidFill>
            <a:schemeClr val="tx1"/>
          </a:solidFill>
          <a:latin typeface="+mj-lt"/>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p:titleStyle>
    <p:bodyStyle>
      <a:lvl1pPr marL="278598" indent="-278598" algn="l" rtl="0" fontAlgn="base">
        <a:spcBef>
          <a:spcPts val="1200"/>
        </a:spcBef>
        <a:spcAft>
          <a:spcPts val="600"/>
        </a:spcAft>
        <a:buFont typeface="Arial" charset="0"/>
        <a:buChar char="•"/>
        <a:defRPr sz="2600" kern="1200">
          <a:solidFill>
            <a:schemeClr val="tx1"/>
          </a:solidFill>
          <a:latin typeface="Book Antiqua" panose="02040602050305030304" pitchFamily="18"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Book Antiqua" panose="02040602050305030304" pitchFamily="18"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Book Antiqua" panose="02040602050305030304" pitchFamily="18"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Book Antiqua" panose="02040602050305030304" pitchFamily="18"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Book Antiqua" panose="02040602050305030304" pitchFamily="18"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1" algn="l" defTabSz="742928" rtl="0" eaLnBrk="1" latinLnBrk="0" hangingPunct="1">
        <a:defRPr sz="1463" kern="1200">
          <a:solidFill>
            <a:schemeClr val="tx1"/>
          </a:solidFill>
          <a:latin typeface="+mn-lt"/>
          <a:ea typeface="+mn-ea"/>
          <a:cs typeface="+mn-cs"/>
        </a:defRPr>
      </a:lvl4pPr>
      <a:lvl5pPr marL="1485854" algn="l" defTabSz="742928" rtl="0" eaLnBrk="1" latinLnBrk="0" hangingPunct="1">
        <a:defRPr sz="1463" kern="1200">
          <a:solidFill>
            <a:schemeClr val="tx1"/>
          </a:solidFill>
          <a:latin typeface="+mn-lt"/>
          <a:ea typeface="+mn-ea"/>
          <a:cs typeface="+mn-cs"/>
        </a:defRPr>
      </a:lvl5pPr>
      <a:lvl6pPr marL="1857318" algn="l" defTabSz="742928" rtl="0" eaLnBrk="1" latinLnBrk="0" hangingPunct="1">
        <a:defRPr sz="1463" kern="1200">
          <a:solidFill>
            <a:schemeClr val="tx1"/>
          </a:solidFill>
          <a:latin typeface="+mn-lt"/>
          <a:ea typeface="+mn-ea"/>
          <a:cs typeface="+mn-cs"/>
        </a:defRPr>
      </a:lvl6pPr>
      <a:lvl7pPr marL="2228782" algn="l" defTabSz="742928" rtl="0" eaLnBrk="1" latinLnBrk="0" hangingPunct="1">
        <a:defRPr sz="1463" kern="1200">
          <a:solidFill>
            <a:schemeClr val="tx1"/>
          </a:solidFill>
          <a:latin typeface="+mn-lt"/>
          <a:ea typeface="+mn-ea"/>
          <a:cs typeface="+mn-cs"/>
        </a:defRPr>
      </a:lvl7pPr>
      <a:lvl8pPr marL="2600245" algn="l" defTabSz="742928" rtl="0" eaLnBrk="1" latinLnBrk="0" hangingPunct="1">
        <a:defRPr sz="1463" kern="1200">
          <a:solidFill>
            <a:schemeClr val="tx1"/>
          </a:solidFill>
          <a:latin typeface="+mn-lt"/>
          <a:ea typeface="+mn-ea"/>
          <a:cs typeface="+mn-cs"/>
        </a:defRPr>
      </a:lvl8pPr>
      <a:lvl9pPr marL="2971709" algn="l" defTabSz="742928"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p:cNvSpPr>
            <a:spLocks noGrp="1"/>
          </p:cNvSpPr>
          <p:nvPr>
            <p:ph type="subTitle" idx="1"/>
          </p:nvPr>
        </p:nvSpPr>
        <p:spPr>
          <a:xfrm>
            <a:off x="-1683" y="2780928"/>
            <a:ext cx="9133124" cy="3505201"/>
          </a:xfrm>
        </p:spPr>
        <p:txBody>
          <a:bodyPr>
            <a:normAutofit fontScale="25000" lnSpcReduction="20000"/>
          </a:bodyPr>
          <a:lstStyle/>
          <a:p>
            <a:pPr marL="0" indent="0" algn="ctr">
              <a:lnSpc>
                <a:spcPct val="134000"/>
              </a:lnSpc>
              <a:spcBef>
                <a:spcPts val="0"/>
              </a:spcBef>
              <a:spcAft>
                <a:spcPts val="0"/>
              </a:spcAft>
              <a:buNone/>
            </a:pPr>
            <a:r>
              <a:rPr lang="en-US" sz="14400" b="1" dirty="0">
                <a:solidFill>
                  <a:srgbClr val="508927"/>
                </a:solidFill>
                <a:latin typeface="Franklin Gothic Heavy" panose="020B0903020102020204" pitchFamily="34" charset="0"/>
                <a:cs typeface="Arial" panose="020B0604020202020204" pitchFamily="34" charset="0"/>
              </a:rPr>
              <a:t>Road Map for Developing Circularity Strategy in Georgia</a:t>
            </a:r>
          </a:p>
          <a:p>
            <a:pPr marL="0" indent="0" algn="ctr">
              <a:lnSpc>
                <a:spcPct val="134000"/>
              </a:lnSpc>
              <a:spcBef>
                <a:spcPts val="0"/>
              </a:spcBef>
              <a:spcAft>
                <a:spcPts val="1200"/>
              </a:spcAft>
              <a:buNone/>
            </a:pPr>
            <a:endParaRPr lang="ka-GE" sz="5600" b="1" dirty="0">
              <a:solidFill>
                <a:srgbClr val="508927"/>
              </a:solidFill>
              <a:latin typeface="Franklin Gothic Demi" panose="020B0703020102020204" pitchFamily="34" charset="0"/>
              <a:cs typeface="Arial" panose="020B0604020202020204" pitchFamily="34" charset="0"/>
            </a:endParaRPr>
          </a:p>
          <a:p>
            <a:pPr marL="0" indent="0" algn="ctr">
              <a:lnSpc>
                <a:spcPct val="134000"/>
              </a:lnSpc>
              <a:spcBef>
                <a:spcPts val="0"/>
              </a:spcBef>
              <a:spcAft>
                <a:spcPts val="1200"/>
              </a:spcAft>
              <a:buNone/>
            </a:pPr>
            <a:r>
              <a:rPr lang="en-GB" sz="11200" b="1" dirty="0">
                <a:solidFill>
                  <a:srgbClr val="508927"/>
                </a:solidFill>
                <a:latin typeface="Franklin Gothic Heavy" panose="020B0903020102020204" pitchFamily="34" charset="0"/>
                <a:cs typeface="Arial" panose="020B0604020202020204" pitchFamily="34" charset="0"/>
              </a:rPr>
              <a:t>Outline of the Road Map</a:t>
            </a:r>
          </a:p>
          <a:p>
            <a:pPr marL="0" indent="0" algn="ctr">
              <a:lnSpc>
                <a:spcPct val="120000"/>
              </a:lnSpc>
              <a:spcBef>
                <a:spcPts val="0"/>
              </a:spcBef>
              <a:spcAft>
                <a:spcPts val="1200"/>
              </a:spcAft>
              <a:buNone/>
            </a:pPr>
            <a:endParaRPr lang="en-GB" sz="7200" b="1" dirty="0">
              <a:solidFill>
                <a:srgbClr val="404040"/>
              </a:solidFill>
              <a:cs typeface="Arial" panose="020B0604020202020204" pitchFamily="34" charset="0"/>
            </a:endParaRPr>
          </a:p>
          <a:p>
            <a:pPr marL="0" indent="0" algn="ctr">
              <a:lnSpc>
                <a:spcPct val="120000"/>
              </a:lnSpc>
              <a:spcBef>
                <a:spcPts val="600"/>
              </a:spcBef>
              <a:buNone/>
            </a:pPr>
            <a:r>
              <a:rPr lang="en-GB" sz="7200" b="1" dirty="0">
                <a:solidFill>
                  <a:srgbClr val="404040"/>
                </a:solidFill>
                <a:cs typeface="Arial" panose="020B0604020202020204" pitchFamily="34" charset="0"/>
              </a:rPr>
              <a:t>Dr Medgar Tchelidze</a:t>
            </a:r>
            <a:endParaRPr lang="en-GB" sz="1477" b="1" dirty="0">
              <a:solidFill>
                <a:srgbClr val="404040"/>
              </a:solidFill>
              <a:cs typeface="Arial" panose="020B0604020202020204" pitchFamily="34" charset="0"/>
            </a:endParaRPr>
          </a:p>
          <a:p>
            <a:pPr marL="0" indent="0" algn="ctr" defTabSz="681038">
              <a:lnSpc>
                <a:spcPct val="120000"/>
              </a:lnSpc>
              <a:spcBef>
                <a:spcPts val="600"/>
              </a:spcBef>
              <a:buNone/>
            </a:pPr>
            <a:r>
              <a:rPr lang="en-GB" sz="5600" b="1" dirty="0">
                <a:solidFill>
                  <a:srgbClr val="404040"/>
                </a:solidFill>
                <a:cs typeface="Arial" panose="020B0604020202020204" pitchFamily="34" charset="0"/>
              </a:rPr>
              <a:t>Georgian Society of Nature Explorers “Orchis”</a:t>
            </a:r>
            <a:endParaRPr lang="en-US" sz="5600" b="1" dirty="0">
              <a:solidFill>
                <a:srgbClr val="404040"/>
              </a:solidFill>
              <a:cs typeface="Arial" panose="020B0604020202020204" pitchFamily="34" charset="0"/>
            </a:endParaRPr>
          </a:p>
          <a:p>
            <a:pPr marL="0" indent="0" algn="ctr" defTabSz="681038">
              <a:lnSpc>
                <a:spcPct val="120000"/>
              </a:lnSpc>
              <a:spcBef>
                <a:spcPts val="600"/>
              </a:spcBef>
              <a:buNone/>
            </a:pPr>
            <a:r>
              <a:rPr lang="en-US" sz="4800" b="1" dirty="0">
                <a:solidFill>
                  <a:srgbClr val="404040"/>
                </a:solidFill>
                <a:cs typeface="Arial" panose="020B0604020202020204" pitchFamily="34" charset="0"/>
              </a:rPr>
              <a:t>14 </a:t>
            </a:r>
            <a:r>
              <a:rPr lang="en-US" sz="4800" b="1" baseline="30000" dirty="0" err="1">
                <a:solidFill>
                  <a:srgbClr val="404040"/>
                </a:solidFill>
                <a:cs typeface="Arial" panose="020B0604020202020204" pitchFamily="34" charset="0"/>
              </a:rPr>
              <a:t>th</a:t>
            </a:r>
            <a:r>
              <a:rPr lang="en-US" sz="4800" b="1" dirty="0">
                <a:solidFill>
                  <a:srgbClr val="404040"/>
                </a:solidFill>
                <a:cs typeface="Arial" panose="020B0604020202020204" pitchFamily="34" charset="0"/>
              </a:rPr>
              <a:t> March of 2024</a:t>
            </a:r>
          </a:p>
          <a:p>
            <a:pPr marL="0" indent="0" algn="r" defTabSz="887413">
              <a:lnSpc>
                <a:spcPct val="120000"/>
              </a:lnSpc>
              <a:spcBef>
                <a:spcPts val="200"/>
              </a:spcBef>
              <a:spcAft>
                <a:spcPts val="300"/>
              </a:spcAft>
              <a:buNone/>
            </a:pPr>
            <a:r>
              <a:rPr lang="en-GB" sz="4800" dirty="0">
                <a:solidFill>
                  <a:schemeClr val="tx1"/>
                </a:solidFill>
                <a:latin typeface="Book Antiqua" panose="02040602050305030304" pitchFamily="18" charset="0"/>
                <a:cs typeface="Arial" panose="020B0604020202020204" pitchFamily="34" charset="0"/>
              </a:rPr>
              <a:t>	</a:t>
            </a:r>
            <a:r>
              <a:rPr lang="en-GB" sz="4800" b="1" dirty="0">
                <a:solidFill>
                  <a:schemeClr val="tx1"/>
                </a:solidFill>
                <a:latin typeface="Book Antiqua" panose="02040602050305030304" pitchFamily="18" charset="0"/>
                <a:cs typeface="Arial" panose="020B0604020202020204" pitchFamily="34" charset="0"/>
              </a:rPr>
              <a:t>		</a:t>
            </a:r>
          </a:p>
          <a:p>
            <a:pPr marL="0" indent="0" algn="r" defTabSz="711200">
              <a:lnSpc>
                <a:spcPct val="120000"/>
              </a:lnSpc>
              <a:spcBef>
                <a:spcPts val="200"/>
              </a:spcBef>
              <a:spcAft>
                <a:spcPts val="300"/>
              </a:spcAft>
              <a:buNone/>
            </a:pPr>
            <a:r>
              <a:rPr lang="en-US" sz="4800" b="1" dirty="0">
                <a:solidFill>
                  <a:schemeClr val="tx1"/>
                </a:solidFill>
                <a:latin typeface="Book Antiqua" panose="02040602050305030304" pitchFamily="18" charset="0"/>
                <a:cs typeface="Arial" panose="020B0604020202020204" pitchFamily="34" charset="0"/>
              </a:rPr>
              <a:t>	</a:t>
            </a:r>
            <a:r>
              <a:rPr lang="en-US" sz="1477" b="1" dirty="0">
                <a:solidFill>
                  <a:schemeClr val="tx1"/>
                </a:solidFill>
                <a:latin typeface="Book Antiqua" panose="02040602050305030304" pitchFamily="18" charset="0"/>
                <a:cs typeface="Arial" panose="020B0604020202020204" pitchFamily="34" charset="0"/>
              </a:rPr>
              <a:t>	</a:t>
            </a:r>
          </a:p>
        </p:txBody>
      </p:sp>
      <p:sp>
        <p:nvSpPr>
          <p:cNvPr id="21" name="Rectangle 20"/>
          <p:cNvSpPr/>
          <p:nvPr/>
        </p:nvSpPr>
        <p:spPr>
          <a:xfrm>
            <a:off x="-1684" y="1036042"/>
            <a:ext cx="9133125" cy="1200329"/>
          </a:xfrm>
          <a:prstGeom prst="rect">
            <a:avLst/>
          </a:prstGeom>
        </p:spPr>
        <p:txBody>
          <a:bodyPr wrap="square">
            <a:spAutoFit/>
          </a:bodyPr>
          <a:lstStyle/>
          <a:p>
            <a:pPr algn="ctr"/>
            <a:r>
              <a:rPr lang="en-US" sz="2400" b="1" dirty="0">
                <a:solidFill>
                  <a:srgbClr val="404040"/>
                </a:solidFill>
                <a:latin typeface="Franklin Gothic Demi Cond" panose="020B0706030402020204" pitchFamily="34" charset="0"/>
                <a:ea typeface="Calibri" panose="020F0502020204030204" pitchFamily="34" charset="0"/>
              </a:rPr>
              <a:t>Governance Reform Fund (GRF) Project</a:t>
            </a:r>
            <a:endParaRPr lang="en-GB" sz="2400" b="1" dirty="0">
              <a:solidFill>
                <a:srgbClr val="404040"/>
              </a:solidFill>
              <a:latin typeface="Franklin Gothic Demi Cond" panose="020B0706030402020204" pitchFamily="34" charset="0"/>
            </a:endParaRPr>
          </a:p>
          <a:p>
            <a:pPr algn="ctr">
              <a:spcBef>
                <a:spcPts val="0"/>
              </a:spcBef>
            </a:pPr>
            <a:r>
              <a:rPr lang="en-US" sz="2400" b="1" dirty="0">
                <a:solidFill>
                  <a:srgbClr val="404040"/>
                </a:solidFill>
                <a:latin typeface="Franklin Gothic Demi Cond" panose="020B0706030402020204" pitchFamily="34" charset="0"/>
              </a:rPr>
              <a:t>Supporting the Government of Georgia in Enhancing Governance </a:t>
            </a:r>
            <a:r>
              <a:rPr lang="ka-GE" sz="2400" b="1" dirty="0">
                <a:solidFill>
                  <a:srgbClr val="404040"/>
                </a:solidFill>
                <a:latin typeface="Franklin Gothic Demi Cond" panose="020B0706030402020204" pitchFamily="34" charset="0"/>
              </a:rPr>
              <a:t>&amp;</a:t>
            </a:r>
            <a:r>
              <a:rPr lang="en-US" sz="2400" b="1" dirty="0">
                <a:solidFill>
                  <a:srgbClr val="404040"/>
                </a:solidFill>
                <a:latin typeface="Franklin Gothic Demi Cond" panose="020B0706030402020204" pitchFamily="34" charset="0"/>
              </a:rPr>
              <a:t> Policies for a Transition to a Circular Economy</a:t>
            </a:r>
            <a:endParaRPr lang="en-US" sz="4400" b="1" dirty="0">
              <a:solidFill>
                <a:srgbClr val="404040"/>
              </a:solidFill>
              <a:latin typeface="Franklin Gothic Demi Cond" panose="020B0706030402020204" pitchFamily="34" charset="0"/>
            </a:endParaRPr>
          </a:p>
        </p:txBody>
      </p:sp>
      <p:pic>
        <p:nvPicPr>
          <p:cNvPr id="2051" name="Picture 8" descr="Graphical user interface, applicati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7739" y="1952"/>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9" descr="Icon&#10;&#10;Description automatically generat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1013" y="227416"/>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descr="GEO, my sm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1762" y="123695"/>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 descr="logo orkisis_new_new-p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6674" y="136096"/>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627261" y="-3211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6"/>
          <p:cNvSpPr>
            <a:spLocks noChangeArrowheads="1"/>
          </p:cNvSpPr>
          <p:nvPr/>
        </p:nvSpPr>
        <p:spPr bwMode="auto">
          <a:xfrm>
            <a:off x="627261" y="1360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3" name="Straight Connector 22"/>
          <p:cNvCxnSpPr/>
          <p:nvPr/>
        </p:nvCxnSpPr>
        <p:spPr>
          <a:xfrm>
            <a:off x="1" y="2545070"/>
            <a:ext cx="9151326" cy="0"/>
          </a:xfrm>
          <a:prstGeom prst="line">
            <a:avLst/>
          </a:prstGeom>
          <a:ln w="60325" cmpd="thickThin">
            <a:solidFill>
              <a:srgbClr val="404040"/>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65506"/>
      </p:ext>
    </p:extLst>
  </p:cSld>
  <p:clrMapOvr>
    <a:masterClrMapping/>
  </p:clrMapOvr>
  <p:transition spd="med">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B168D9-D0C4-488D-A06A-867CB0DA1F37}"/>
              </a:ext>
            </a:extLst>
          </p:cNvPr>
          <p:cNvSpPr>
            <a:spLocks noGrp="1"/>
          </p:cNvSpPr>
          <p:nvPr>
            <p:ph idx="1"/>
          </p:nvPr>
        </p:nvSpPr>
        <p:spPr>
          <a:xfrm>
            <a:off x="460648" y="1268760"/>
            <a:ext cx="8222704" cy="2210252"/>
          </a:xfrm>
        </p:spPr>
        <p:txBody>
          <a:bodyPr/>
          <a:lstStyle/>
          <a:p>
            <a:pPr>
              <a:spcAft>
                <a:spcPts val="1200"/>
              </a:spcAft>
              <a:buFont typeface="Franklin Gothic Book" panose="020B0503020102020204" pitchFamily="34" charset="0"/>
              <a:buChar char="►"/>
            </a:pPr>
            <a:r>
              <a:rPr lang="en-US" sz="2800" dirty="0">
                <a:cs typeface="Arial" charset="0"/>
              </a:rPr>
              <a:t>Priority objectives related to recycling of wastes</a:t>
            </a:r>
          </a:p>
          <a:p>
            <a:pPr lvl="1">
              <a:spcAft>
                <a:spcPts val="1200"/>
              </a:spcAft>
              <a:buFont typeface="Arial" panose="020B0604020202020204" pitchFamily="34" charset="0"/>
              <a:buChar char="•"/>
            </a:pPr>
            <a:r>
              <a:rPr lang="en-US" sz="2800" dirty="0">
                <a:cs typeface="Arial" charset="0"/>
              </a:rPr>
              <a:t>Increase the recycling rate</a:t>
            </a:r>
          </a:p>
          <a:p>
            <a:pPr lvl="1">
              <a:spcAft>
                <a:spcPts val="1200"/>
              </a:spcAft>
              <a:buFont typeface="Arial" panose="020B0604020202020204" pitchFamily="34" charset="0"/>
              <a:buChar char="•"/>
            </a:pPr>
            <a:r>
              <a:rPr lang="en-US" sz="2800" dirty="0">
                <a:cs typeface="Arial" charset="0"/>
              </a:rPr>
              <a:t>Recover of materials.</a:t>
            </a:r>
          </a:p>
        </p:txBody>
      </p:sp>
      <p:sp>
        <p:nvSpPr>
          <p:cNvPr id="3" name="Title 2">
            <a:extLst>
              <a:ext uri="{FF2B5EF4-FFF2-40B4-BE49-F238E27FC236}">
                <a16:creationId xmlns:a16="http://schemas.microsoft.com/office/drawing/2014/main" id="{5535B4D0-16C6-4FD0-B441-0923CB38BCFF}"/>
              </a:ext>
            </a:extLst>
          </p:cNvPr>
          <p:cNvSpPr>
            <a:spLocks noGrp="1"/>
          </p:cNvSpPr>
          <p:nvPr>
            <p:ph type="ctrTitle"/>
          </p:nvPr>
        </p:nvSpPr>
        <p:spPr/>
        <p:txBody>
          <a:bodyPr/>
          <a:lstStyle/>
          <a:p>
            <a:pPr algn="l"/>
            <a:r>
              <a:rPr lang="en-GB" dirty="0">
                <a:solidFill>
                  <a:srgbClr val="508927"/>
                </a:solidFill>
                <a:latin typeface="Franklin Gothic Demi Cond" panose="020B0706030402020204" pitchFamily="34" charset="0"/>
              </a:rPr>
              <a:t>Sectoral Dimensions of Circularity</a:t>
            </a:r>
            <a:endParaRPr lang="ka-GE" dirty="0"/>
          </a:p>
        </p:txBody>
      </p:sp>
      <p:pic>
        <p:nvPicPr>
          <p:cNvPr id="4" name="Picture 2" descr="Solid Waste Management Plan Review | Engage East Kootenay">
            <a:extLst>
              <a:ext uri="{FF2B5EF4-FFF2-40B4-BE49-F238E27FC236}">
                <a16:creationId xmlns:a16="http://schemas.microsoft.com/office/drawing/2014/main" id="{386332E8-5D3F-494C-A550-4BF886DF86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3933056"/>
            <a:ext cx="5544616"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75917"/>
      </p:ext>
    </p:extLst>
  </p:cSld>
  <p:clrMapOvr>
    <a:masterClrMapping/>
  </p:clrMapOvr>
  <p:transition spd="med">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18375" y="5085184"/>
            <a:ext cx="1326463" cy="1800200"/>
          </a:xfrm>
          <a:prstGeom prst="rect">
            <a:avLst/>
          </a:prstGeom>
        </p:spPr>
      </p:pic>
      <p:sp>
        <p:nvSpPr>
          <p:cNvPr id="2" name="Content Placeholder 1"/>
          <p:cNvSpPr>
            <a:spLocks noGrp="1"/>
          </p:cNvSpPr>
          <p:nvPr>
            <p:ph idx="1"/>
          </p:nvPr>
        </p:nvSpPr>
        <p:spPr>
          <a:xfrm>
            <a:off x="395536" y="1124744"/>
            <a:ext cx="8208912" cy="4824536"/>
          </a:xfrm>
          <a:ln>
            <a:noFill/>
          </a:ln>
        </p:spPr>
        <p:txBody>
          <a:bodyPr/>
          <a:lstStyle/>
          <a:p>
            <a:pPr marL="0" indent="0">
              <a:spcBef>
                <a:spcPts val="600"/>
              </a:spcBef>
              <a:spcAft>
                <a:spcPts val="1200"/>
              </a:spcAft>
              <a:buNone/>
              <a:tabLst>
                <a:tab pos="457200" algn="l"/>
              </a:tabLst>
            </a:pPr>
            <a:r>
              <a:rPr lang="en-US" sz="2000" b="1" u="sng" dirty="0">
                <a:latin typeface="Franklin Gothic Book" panose="020B0503020102020204" pitchFamily="34" charset="0"/>
              </a:rPr>
              <a:t>Current Situation:</a:t>
            </a:r>
          </a:p>
          <a:p>
            <a:pPr>
              <a:spcBef>
                <a:spcPts val="600"/>
              </a:spcBef>
              <a:spcAft>
                <a:spcPts val="1200"/>
              </a:spcAft>
              <a:buFont typeface="Wingdings" panose="05000000000000000000" pitchFamily="2" charset="2"/>
              <a:buChar char="§"/>
              <a:tabLst>
                <a:tab pos="457200" algn="l"/>
              </a:tabLst>
            </a:pPr>
            <a:r>
              <a:rPr lang="en-GB" sz="1800" dirty="0">
                <a:latin typeface="Franklin Gothic Book" panose="020B0503020102020204" pitchFamily="34" charset="0"/>
              </a:rPr>
              <a:t>The National Waste Management Strategy (2016-2030) of Georgia was adopted in April 2016 by Ordinance #160 of the Government of Georgia.</a:t>
            </a:r>
            <a:endParaRPr lang="en-US" sz="1800" dirty="0">
              <a:latin typeface="Franklin Gothic Book" panose="020B0503020102020204" pitchFamily="34" charset="0"/>
            </a:endParaRPr>
          </a:p>
          <a:p>
            <a:pPr>
              <a:spcBef>
                <a:spcPts val="600"/>
              </a:spcBef>
              <a:spcAft>
                <a:spcPts val="1200"/>
              </a:spcAft>
              <a:buFont typeface="Wingdings" panose="05000000000000000000" pitchFamily="2" charset="2"/>
              <a:buChar char="§"/>
              <a:tabLst>
                <a:tab pos="457200" algn="l"/>
              </a:tabLst>
            </a:pPr>
            <a:r>
              <a:rPr lang="en-GB" sz="1800" dirty="0">
                <a:latin typeface="Franklin Gothic Book" panose="020B0503020102020204" pitchFamily="34" charset="0"/>
              </a:rPr>
              <a:t>The Waste Management Code was adopted 26 December 2014 and came into force in January 2015.</a:t>
            </a:r>
            <a:endParaRPr lang="en-US" sz="1800" dirty="0">
              <a:latin typeface="Franklin Gothic Book" panose="020B0503020102020204" pitchFamily="34" charset="0"/>
            </a:endParaRPr>
          </a:p>
          <a:p>
            <a:pPr>
              <a:spcBef>
                <a:spcPts val="600"/>
              </a:spcBef>
              <a:spcAft>
                <a:spcPts val="1200"/>
              </a:spcAft>
              <a:buFont typeface="Wingdings" panose="05000000000000000000" pitchFamily="2" charset="2"/>
              <a:buChar char="§"/>
              <a:tabLst>
                <a:tab pos="457200" algn="l"/>
              </a:tabLst>
            </a:pPr>
            <a:r>
              <a:rPr lang="en-GB" sz="1800" dirty="0">
                <a:latin typeface="Franklin Gothic Book" panose="020B0503020102020204" pitchFamily="34" charset="0"/>
              </a:rPr>
              <a:t>The principle of the Extended Producers Responsibility (EPR) was introduced by the Code and adopted. Adoption of the EPR principle is a significant achievement for Georgia.</a:t>
            </a:r>
          </a:p>
          <a:p>
            <a:pPr>
              <a:spcBef>
                <a:spcPts val="600"/>
              </a:spcBef>
              <a:spcAft>
                <a:spcPts val="1200"/>
              </a:spcAft>
              <a:buFont typeface="Wingdings" panose="05000000000000000000" pitchFamily="2" charset="2"/>
              <a:buChar char="§"/>
              <a:tabLst>
                <a:tab pos="457200" algn="l"/>
              </a:tabLst>
            </a:pPr>
            <a:r>
              <a:rPr lang="en-US" sz="1800" dirty="0"/>
              <a:t>On May 25, 2020 the GoG adopted four technical regulations for EPR : waste oil management, tire waste management, waste management of electrical and electronic equipment, waste management of batteries, and accumulators.</a:t>
            </a:r>
          </a:p>
          <a:p>
            <a:pPr>
              <a:spcBef>
                <a:spcPts val="600"/>
              </a:spcBef>
              <a:spcAft>
                <a:spcPts val="1200"/>
              </a:spcAft>
              <a:buFont typeface="Wingdings" panose="05000000000000000000" pitchFamily="2" charset="2"/>
              <a:buChar char="§"/>
              <a:tabLst>
                <a:tab pos="457200" algn="l"/>
              </a:tabLst>
            </a:pPr>
            <a:r>
              <a:rPr lang="en-US" sz="1800" dirty="0"/>
              <a:t>The fifth regulation related to packaging waste management has been developed and is passing approval procedures</a:t>
            </a:r>
          </a:p>
          <a:p>
            <a:pPr>
              <a:spcBef>
                <a:spcPts val="600"/>
              </a:spcBef>
              <a:spcAft>
                <a:spcPts val="1200"/>
              </a:spcAft>
              <a:buFont typeface="Wingdings" panose="05000000000000000000" pitchFamily="2" charset="2"/>
              <a:buChar char="§"/>
              <a:tabLst>
                <a:tab pos="457200" algn="l"/>
              </a:tabLst>
            </a:pPr>
            <a:r>
              <a:rPr lang="en-US" sz="1800" dirty="0"/>
              <a:t>Several PROs have been established</a:t>
            </a:r>
          </a:p>
          <a:p>
            <a:pPr>
              <a:spcBef>
                <a:spcPts val="600"/>
              </a:spcBef>
              <a:spcAft>
                <a:spcPts val="1200"/>
              </a:spcAft>
              <a:buFont typeface="Wingdings" panose="05000000000000000000" pitchFamily="2" charset="2"/>
              <a:buChar char="§"/>
              <a:tabLst>
                <a:tab pos="457200" algn="l"/>
              </a:tabLst>
            </a:pPr>
            <a:endParaRPr lang="en-US" sz="1800" dirty="0">
              <a:latin typeface="Franklin Gothic Book" panose="020B0503020102020204" pitchFamily="34" charset="0"/>
            </a:endParaRPr>
          </a:p>
        </p:txBody>
      </p:sp>
      <p:sp>
        <p:nvSpPr>
          <p:cNvPr id="3" name="Title 2"/>
          <p:cNvSpPr>
            <a:spLocks noGrp="1"/>
          </p:cNvSpPr>
          <p:nvPr>
            <p:ph type="ctrTitle"/>
          </p:nvPr>
        </p:nvSpPr>
        <p:spPr>
          <a:xfrm>
            <a:off x="839" y="-1506"/>
            <a:ext cx="9144000" cy="836712"/>
          </a:xfrm>
        </p:spPr>
        <p:txBody>
          <a:bodyPr lIns="457200" tIns="182880"/>
          <a:lstStyle/>
          <a:p>
            <a:pPr lvl="3" algn="l"/>
            <a:r>
              <a:rPr lang="en-US" sz="3200" b="1" dirty="0">
                <a:solidFill>
                  <a:srgbClr val="508927"/>
                </a:solidFill>
                <a:latin typeface="Franklin Gothic Demi Cond" panose="020B0706030402020204" pitchFamily="34" charset="0"/>
              </a:rPr>
              <a:t>1. </a:t>
            </a:r>
            <a:r>
              <a:rPr lang="en-US" sz="3200" b="1" kern="1200" dirty="0">
                <a:solidFill>
                  <a:srgbClr val="508927"/>
                </a:solidFill>
                <a:latin typeface="Franklin Gothic Demi Cond" panose="020B0706030402020204" pitchFamily="34" charset="0"/>
                <a:ea typeface="+mn-ea"/>
                <a:cs typeface="Arial" charset="0"/>
              </a:rPr>
              <a:t>Waste collection, treatment and disposal activities </a:t>
            </a:r>
          </a:p>
        </p:txBody>
      </p:sp>
    </p:spTree>
    <p:extLst>
      <p:ext uri="{BB962C8B-B14F-4D97-AF65-F5344CB8AC3E}">
        <p14:creationId xmlns:p14="http://schemas.microsoft.com/office/powerpoint/2010/main" val="2759393266"/>
      </p:ext>
    </p:extLst>
  </p:cSld>
  <p:clrMapOvr>
    <a:masterClrMapping/>
  </p:clrMapOvr>
  <p:transition spd="med">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52736"/>
            <a:ext cx="8352928" cy="5184576"/>
          </a:xfrm>
        </p:spPr>
        <p:txBody>
          <a:bodyPr/>
          <a:lstStyle/>
          <a:p>
            <a:pPr marL="0" indent="0">
              <a:spcBef>
                <a:spcPts val="600"/>
              </a:spcBef>
              <a:buNone/>
            </a:pPr>
            <a:r>
              <a:rPr lang="en-US" sz="2000" b="1" u="sng" dirty="0"/>
              <a:t>Gaps:</a:t>
            </a:r>
          </a:p>
          <a:p>
            <a:pPr algn="just">
              <a:spcBef>
                <a:spcPts val="600"/>
              </a:spcBef>
              <a:buFont typeface="Wingdings" panose="05000000000000000000" pitchFamily="2" charset="2"/>
              <a:buChar char="§"/>
              <a:tabLst>
                <a:tab pos="457200" algn="l"/>
              </a:tabLst>
            </a:pPr>
            <a:r>
              <a:rPr lang="en-US" sz="1700" dirty="0"/>
              <a:t>Approval of the fifth EPR regulation related to packaging waste management is pending for too long and still needs to be finalized</a:t>
            </a:r>
          </a:p>
          <a:p>
            <a:pPr algn="just">
              <a:spcBef>
                <a:spcPts val="600"/>
              </a:spcBef>
              <a:buFont typeface="Wingdings" panose="05000000000000000000" pitchFamily="2" charset="2"/>
              <a:buChar char="§"/>
              <a:tabLst>
                <a:tab pos="457200" algn="l"/>
              </a:tabLst>
            </a:pPr>
            <a:r>
              <a:rPr lang="en-GB" sz="1700" dirty="0"/>
              <a:t>Existing practice of waste preventing, reuse, recycling and recovery is very limited in Georgia due to lack of fiscal incentives and poor source separation. With the support of IFIs first steps are made for gradual implementation of source separation practices. </a:t>
            </a:r>
          </a:p>
          <a:p>
            <a:pPr algn="just">
              <a:spcBef>
                <a:spcPts val="600"/>
              </a:spcBef>
              <a:buFont typeface="Wingdings" panose="05000000000000000000" pitchFamily="2" charset="2"/>
              <a:buChar char="§"/>
              <a:tabLst>
                <a:tab pos="457200" algn="l"/>
              </a:tabLst>
            </a:pPr>
            <a:r>
              <a:rPr lang="en-GB" sz="1700" dirty="0"/>
              <a:t>Incineration of waste for recovery of energy does not exist in Georgia.</a:t>
            </a:r>
          </a:p>
          <a:p>
            <a:pPr algn="just">
              <a:spcBef>
                <a:spcPts val="600"/>
              </a:spcBef>
              <a:buFont typeface="Wingdings" panose="05000000000000000000" pitchFamily="2" charset="2"/>
              <a:buChar char="§"/>
              <a:tabLst>
                <a:tab pos="457200" algn="l"/>
              </a:tabLst>
            </a:pPr>
            <a:r>
              <a:rPr lang="en-GB" sz="1700" dirty="0"/>
              <a:t>The Code does not regulate waste generated from extractive industries (mining waste). Mining waste is supposed to be regulated by the Law on Mineral Resources. However, the law does not correspond to the AA requirements.</a:t>
            </a:r>
          </a:p>
          <a:p>
            <a:pPr algn="just">
              <a:spcBef>
                <a:spcPts val="600"/>
              </a:spcBef>
              <a:buFont typeface="Wingdings" panose="05000000000000000000" pitchFamily="2" charset="2"/>
              <a:buChar char="§"/>
              <a:tabLst>
                <a:tab pos="457200" algn="l"/>
              </a:tabLst>
            </a:pPr>
            <a:r>
              <a:rPr lang="en-GB" sz="1700" dirty="0"/>
              <a:t>Construction waste management needs significant improvement. At present construction wastes are disposed at the official and illegal landfills and a lot of small illegal dumpsites. The construction waste disposal and treatment is not well regulated by legislation and no special landfills or treatment facilities are available to recycle the construction wastes.</a:t>
            </a:r>
          </a:p>
          <a:p>
            <a:pPr algn="just">
              <a:spcBef>
                <a:spcPts val="600"/>
              </a:spcBef>
              <a:buFont typeface="Wingdings" panose="05000000000000000000" pitchFamily="2" charset="2"/>
              <a:buChar char="§"/>
              <a:tabLst>
                <a:tab pos="457200" algn="l"/>
              </a:tabLst>
            </a:pPr>
            <a:r>
              <a:rPr lang="en-GB" sz="1700" dirty="0"/>
              <a:t>There is a lack of regulations related to forestry and wood industry and food and animal husbandry wastes</a:t>
            </a:r>
            <a:endParaRPr lang="en-US" sz="1700" b="1" dirty="0"/>
          </a:p>
          <a:p>
            <a:pPr>
              <a:spcBef>
                <a:spcPts val="600"/>
              </a:spcBef>
            </a:pPr>
            <a:endParaRPr lang="ru-RU" sz="1700" dirty="0"/>
          </a:p>
        </p:txBody>
      </p:sp>
      <p:sp>
        <p:nvSpPr>
          <p:cNvPr id="3" name="Title 2"/>
          <p:cNvSpPr>
            <a:spLocks noGrp="1"/>
          </p:cNvSpPr>
          <p:nvPr>
            <p:ph type="ctrTitle"/>
          </p:nvPr>
        </p:nvSpPr>
        <p:spPr>
          <a:xfrm>
            <a:off x="0" y="0"/>
            <a:ext cx="9144000" cy="908720"/>
          </a:xfrm>
        </p:spPr>
        <p:txBody>
          <a:bodyPr lIns="457200" tIns="182880"/>
          <a:lstStyle/>
          <a:p>
            <a:pPr algn="l"/>
            <a:r>
              <a:rPr lang="en-US" sz="3200" dirty="0">
                <a:solidFill>
                  <a:srgbClr val="508927"/>
                </a:solidFill>
              </a:rPr>
              <a:t>1. </a:t>
            </a:r>
            <a:r>
              <a:rPr lang="en-US" sz="3200" dirty="0">
                <a:solidFill>
                  <a:srgbClr val="508927"/>
                </a:solidFill>
                <a:cs typeface="Arial" charset="0"/>
              </a:rPr>
              <a:t>Waste collection, treatment and disposal activities</a:t>
            </a:r>
            <a:endParaRPr lang="ru-RU" sz="3200" dirty="0">
              <a:solidFill>
                <a:srgbClr val="508927"/>
              </a:solidFill>
            </a:endParaRPr>
          </a:p>
        </p:txBody>
      </p:sp>
    </p:spTree>
    <p:extLst>
      <p:ext uri="{BB962C8B-B14F-4D97-AF65-F5344CB8AC3E}">
        <p14:creationId xmlns:p14="http://schemas.microsoft.com/office/powerpoint/2010/main" val="63064382"/>
      </p:ext>
    </p:extLst>
  </p:cSld>
  <p:clrMapOvr>
    <a:masterClrMapping/>
  </p:clrMapOvr>
  <p:transition spd="med">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8229600" cy="5544616"/>
          </a:xfrm>
        </p:spPr>
        <p:txBody>
          <a:bodyPr/>
          <a:lstStyle/>
          <a:p>
            <a:pPr marL="0" indent="0">
              <a:buNone/>
            </a:pPr>
            <a:r>
              <a:rPr lang="en-US" sz="2000" b="1" u="sng" dirty="0">
                <a:solidFill>
                  <a:srgbClr val="404040"/>
                </a:solidFill>
                <a:latin typeface="Franklin Gothic Book" panose="020B0503020102020204" pitchFamily="34" charset="0"/>
              </a:rPr>
              <a:t>Priority Instruments:</a:t>
            </a:r>
          </a:p>
          <a:p>
            <a:pPr>
              <a:buFont typeface="Franklin Gothic Book" panose="020B0503020102020204" pitchFamily="34" charset="0"/>
              <a:buChar char="►"/>
            </a:pPr>
            <a:r>
              <a:rPr lang="en-US" sz="1800" b="1" dirty="0">
                <a:solidFill>
                  <a:srgbClr val="404040"/>
                </a:solidFill>
                <a:latin typeface="Franklin Gothic Book" panose="020B0503020102020204" pitchFamily="34" charset="0"/>
              </a:rPr>
              <a:t>Further improvement of waste management regulations:</a:t>
            </a:r>
            <a:endParaRPr lang="ru-RU" sz="1800" dirty="0"/>
          </a:p>
          <a:p>
            <a:pPr lvl="1"/>
            <a:r>
              <a:rPr lang="en-US" sz="1800" dirty="0"/>
              <a:t>Further development of the EPR regulations (packaging etc.)</a:t>
            </a:r>
          </a:p>
          <a:p>
            <a:pPr lvl="1"/>
            <a:r>
              <a:rPr lang="en-US" sz="1800" dirty="0"/>
              <a:t>Work with businesses (producers and traders)</a:t>
            </a:r>
            <a:r>
              <a:rPr lang="ka-GE" sz="1800" dirty="0"/>
              <a:t> </a:t>
            </a:r>
            <a:r>
              <a:rPr lang="en-US" sz="1800" dirty="0"/>
              <a:t>to increase circular awareness</a:t>
            </a:r>
            <a:endParaRPr lang="ru-RU" sz="1800" dirty="0"/>
          </a:p>
          <a:p>
            <a:pPr lvl="1"/>
            <a:r>
              <a:rPr lang="en-US" sz="1800" dirty="0"/>
              <a:t>Development of the strategy, action plan and regulations for managing mining and basic metal production wastes, construction wastes, wood industry wastes, food and animal husbandry wastes</a:t>
            </a:r>
          </a:p>
          <a:p>
            <a:pPr lvl="1"/>
            <a:r>
              <a:rPr lang="en-US" sz="1800" dirty="0"/>
              <a:t>Propose and Participate in development of the international platforms for better engagement of all participants of the production/consumption chain (producers, exporters, importers, distributors, end users) in the EPR process</a:t>
            </a:r>
          </a:p>
          <a:p>
            <a:pPr marL="278598" lvl="1" indent="-278598">
              <a:spcBef>
                <a:spcPts val="1200"/>
              </a:spcBef>
              <a:spcAft>
                <a:spcPts val="600"/>
              </a:spcAft>
              <a:buFont typeface="Franklin Gothic Book" panose="020B0503020102020204" pitchFamily="34" charset="0"/>
              <a:buChar char="►"/>
            </a:pPr>
            <a:r>
              <a:rPr lang="en-US" sz="1800" b="1" dirty="0"/>
              <a:t>General instruments for building circularity:</a:t>
            </a:r>
            <a:endParaRPr lang="ru-RU" sz="1800" b="1" dirty="0"/>
          </a:p>
          <a:p>
            <a:pPr lvl="1"/>
            <a:r>
              <a:rPr lang="en-US" sz="1800" dirty="0"/>
              <a:t>Create a regulatory framework that supports and incentivizes CE</a:t>
            </a:r>
          </a:p>
          <a:p>
            <a:pPr lvl="1"/>
            <a:r>
              <a:rPr lang="en-US" sz="1800" dirty="0"/>
              <a:t>Embed accountability standards to estimate circularity degree of the companies; Develop and implement </a:t>
            </a:r>
            <a:r>
              <a:rPr lang="en-US" sz="1800" dirty="0" err="1"/>
              <a:t>Ecolabling</a:t>
            </a:r>
            <a:r>
              <a:rPr lang="en-US" sz="1800" dirty="0"/>
              <a:t> schemes</a:t>
            </a:r>
            <a:endParaRPr lang="ru-RU" sz="1800" dirty="0"/>
          </a:p>
          <a:p>
            <a:pPr lvl="1"/>
            <a:r>
              <a:rPr lang="en-US" sz="1800" dirty="0"/>
              <a:t>Develop technological and business consulting capacity and business incubators to assist companies in developing waste recycling projects</a:t>
            </a:r>
            <a:endParaRPr lang="ka-GE" sz="1200" b="1" dirty="0">
              <a:solidFill>
                <a:srgbClr val="404040"/>
              </a:solidFill>
            </a:endParaRPr>
          </a:p>
          <a:p>
            <a:endParaRPr lang="ru-RU" dirty="0"/>
          </a:p>
        </p:txBody>
      </p:sp>
      <p:sp>
        <p:nvSpPr>
          <p:cNvPr id="3" name="Title 2"/>
          <p:cNvSpPr>
            <a:spLocks noGrp="1"/>
          </p:cNvSpPr>
          <p:nvPr>
            <p:ph type="ctrTitle"/>
          </p:nvPr>
        </p:nvSpPr>
        <p:spPr>
          <a:xfrm>
            <a:off x="0" y="0"/>
            <a:ext cx="9144000" cy="648072"/>
          </a:xfrm>
        </p:spPr>
        <p:txBody>
          <a:bodyPr lIns="457200" tIns="182880"/>
          <a:lstStyle/>
          <a:p>
            <a:pPr algn="l"/>
            <a:r>
              <a:rPr lang="en-US" sz="3200" dirty="0">
                <a:solidFill>
                  <a:srgbClr val="508927"/>
                </a:solidFill>
              </a:rPr>
              <a:t>1. Waste collection, treatment and disposal activities</a:t>
            </a:r>
            <a:endParaRPr lang="ru-RU" sz="3200" dirty="0">
              <a:solidFill>
                <a:srgbClr val="508927"/>
              </a:solidFill>
            </a:endParaRPr>
          </a:p>
        </p:txBody>
      </p:sp>
    </p:spTree>
    <p:extLst>
      <p:ext uri="{BB962C8B-B14F-4D97-AF65-F5344CB8AC3E}">
        <p14:creationId xmlns:p14="http://schemas.microsoft.com/office/powerpoint/2010/main" val="2994978288"/>
      </p:ext>
    </p:extLst>
  </p:cSld>
  <p:clrMapOvr>
    <a:masterClrMapping/>
  </p:clrMapOvr>
  <p:transition spd="med">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184576"/>
          </a:xfrm>
        </p:spPr>
        <p:txBody>
          <a:bodyPr/>
          <a:lstStyle/>
          <a:p>
            <a:pPr marL="0" indent="0">
              <a:buNone/>
            </a:pPr>
            <a:r>
              <a:rPr lang="en-US" sz="2000" b="1" dirty="0">
                <a:solidFill>
                  <a:srgbClr val="404040"/>
                </a:solidFill>
                <a:latin typeface="Franklin Gothic Book" panose="020B0503020102020204" pitchFamily="34" charset="0"/>
              </a:rPr>
              <a:t>Further works on Road Map:</a:t>
            </a:r>
          </a:p>
          <a:p>
            <a:pPr>
              <a:buFont typeface="Wingdings" panose="05000000000000000000" pitchFamily="2" charset="2"/>
              <a:buChar char="§"/>
            </a:pPr>
            <a:r>
              <a:rPr lang="en-US" sz="1800" dirty="0">
                <a:latin typeface="Franklin Gothic Book" panose="020B0503020102020204" pitchFamily="34" charset="0"/>
              </a:rPr>
              <a:t>Define short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medium term objectives and instruments appropriate for these objectives </a:t>
            </a:r>
          </a:p>
          <a:p>
            <a:pPr>
              <a:spcAft>
                <a:spcPts val="1200"/>
              </a:spcAft>
              <a:buFont typeface="Wingdings" panose="05000000000000000000" pitchFamily="2" charset="2"/>
              <a:buChar char="§"/>
            </a:pPr>
            <a:r>
              <a:rPr lang="en-US" sz="1800" dirty="0">
                <a:latin typeface="Franklin Gothic Book" panose="020B0503020102020204" pitchFamily="34" charset="0"/>
              </a:rPr>
              <a:t>Define long-term objectives and instruments appropriate for these objectives</a:t>
            </a:r>
          </a:p>
          <a:p>
            <a:pPr marL="0" indent="0">
              <a:spcBef>
                <a:spcPts val="1800"/>
              </a:spcBef>
              <a:buNone/>
            </a:pPr>
            <a:r>
              <a:rPr lang="en-US" sz="2000" b="1" dirty="0">
                <a:solidFill>
                  <a:srgbClr val="404040"/>
                </a:solidFill>
                <a:latin typeface="Franklin Gothic Book" panose="020B0503020102020204" pitchFamily="34" charset="0"/>
              </a:rPr>
              <a:t>Stakeholder Consultations: </a:t>
            </a:r>
          </a:p>
          <a:p>
            <a:pPr>
              <a:spcBef>
                <a:spcPts val="600"/>
              </a:spcBef>
              <a:buFont typeface="Wingdings" panose="05000000000000000000" pitchFamily="2" charset="2"/>
              <a:buChar char="§"/>
            </a:pPr>
            <a:r>
              <a:rPr lang="en-US" sz="1800" dirty="0">
                <a:latin typeface="Franklin Gothic Book" panose="020B0503020102020204" pitchFamily="34" charset="0"/>
              </a:rPr>
              <a:t>Governmental Commission</a:t>
            </a:r>
          </a:p>
          <a:p>
            <a:pPr>
              <a:spcBef>
                <a:spcPts val="600"/>
              </a:spcBef>
              <a:buFont typeface="Wingdings" panose="05000000000000000000" pitchFamily="2" charset="2"/>
              <a:buChar char="§"/>
            </a:pPr>
            <a:r>
              <a:rPr lang="en-US" sz="1800" dirty="0">
                <a:latin typeface="Franklin Gothic Book" panose="020B0503020102020204" pitchFamily="34" charset="0"/>
              </a:rPr>
              <a:t>Ministry of Environmental Protection and Agriculture</a:t>
            </a:r>
          </a:p>
          <a:p>
            <a:pPr>
              <a:spcBef>
                <a:spcPts val="600"/>
              </a:spcBef>
              <a:buFont typeface="Wingdings" panose="05000000000000000000" pitchFamily="2" charset="2"/>
              <a:buChar char="§"/>
            </a:pPr>
            <a:r>
              <a:rPr lang="en-US" sz="1800" dirty="0">
                <a:latin typeface="Franklin Gothic Book" panose="020B0503020102020204" pitchFamily="34" charset="0"/>
              </a:rPr>
              <a:t>International Financial Institutions</a:t>
            </a:r>
          </a:p>
          <a:p>
            <a:pPr>
              <a:spcBef>
                <a:spcPts val="600"/>
              </a:spcBef>
              <a:buFont typeface="Wingdings" panose="05000000000000000000" pitchFamily="2" charset="2"/>
              <a:buChar char="§"/>
            </a:pPr>
            <a:r>
              <a:rPr lang="en-US" sz="1800" dirty="0">
                <a:latin typeface="Franklin Gothic Book" panose="020B0503020102020204" pitchFamily="34" charset="0"/>
              </a:rPr>
              <a:t>International CE programs in Georgia</a:t>
            </a:r>
          </a:p>
          <a:p>
            <a:pPr>
              <a:spcBef>
                <a:spcPts val="600"/>
              </a:spcBef>
              <a:buFont typeface="Wingdings" panose="05000000000000000000" pitchFamily="2" charset="2"/>
              <a:buChar char="§"/>
            </a:pPr>
            <a:r>
              <a:rPr lang="en-US" sz="1800" dirty="0">
                <a:latin typeface="Franklin Gothic Book" panose="020B0503020102020204" pitchFamily="34" charset="0"/>
              </a:rPr>
              <a:t>International CE Platforms </a:t>
            </a:r>
          </a:p>
          <a:p>
            <a:pPr>
              <a:spcBef>
                <a:spcPts val="600"/>
              </a:spcBef>
              <a:buFont typeface="Wingdings" panose="05000000000000000000" pitchFamily="2" charset="2"/>
              <a:buChar char="§"/>
            </a:pPr>
            <a:r>
              <a:rPr lang="en-US" sz="1800" dirty="0">
                <a:latin typeface="Franklin Gothic Book" panose="020B0503020102020204" pitchFamily="34" charset="0"/>
              </a:rPr>
              <a:t>Business Associations</a:t>
            </a:r>
          </a:p>
          <a:p>
            <a:pPr marL="0" indent="0">
              <a:buNone/>
            </a:pPr>
            <a:endParaRPr lang="en-US" sz="20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ru-RU" sz="18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lIns="457200" tIns="182880"/>
          <a:lstStyle/>
          <a:p>
            <a:pPr algn="l"/>
            <a:r>
              <a:rPr lang="en-US" sz="3200" dirty="0">
                <a:solidFill>
                  <a:srgbClr val="508927"/>
                </a:solidFill>
              </a:rPr>
              <a:t>1. </a:t>
            </a:r>
            <a:r>
              <a:rPr lang="en-US" sz="3200" dirty="0">
                <a:solidFill>
                  <a:srgbClr val="508927"/>
                </a:solidFill>
                <a:cs typeface="Arial" charset="0"/>
              </a:rPr>
              <a:t>Waste </a:t>
            </a:r>
            <a:r>
              <a:rPr lang="en-US" sz="3200" dirty="0">
                <a:solidFill>
                  <a:srgbClr val="508927"/>
                </a:solidFill>
              </a:rPr>
              <a:t>collection</a:t>
            </a:r>
            <a:r>
              <a:rPr lang="en-US" sz="3200" dirty="0">
                <a:solidFill>
                  <a:srgbClr val="508927"/>
                </a:solidFill>
                <a:cs typeface="Arial" charset="0"/>
              </a:rPr>
              <a:t>, treatment and disposal activities</a:t>
            </a:r>
            <a:endParaRPr lang="ru-RU" sz="3200" dirty="0">
              <a:solidFill>
                <a:srgbClr val="508927"/>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60232" y="4280853"/>
            <a:ext cx="2483768" cy="2376725"/>
          </a:xfrm>
          <a:prstGeom prst="rect">
            <a:avLst/>
          </a:prstGeom>
        </p:spPr>
      </p:pic>
    </p:spTree>
    <p:extLst>
      <p:ext uri="{BB962C8B-B14F-4D97-AF65-F5344CB8AC3E}">
        <p14:creationId xmlns:p14="http://schemas.microsoft.com/office/powerpoint/2010/main" val="1966351835"/>
      </p:ext>
    </p:extLst>
  </p:cSld>
  <p:clrMapOvr>
    <a:masterClrMapping/>
  </p:clrMapOvr>
  <p:transition spd="med">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207" y="971600"/>
            <a:ext cx="8688946" cy="3446754"/>
          </a:xfrm>
          <a:ln>
            <a:noFill/>
          </a:ln>
        </p:spPr>
        <p:txBody>
          <a:bodyPr/>
          <a:lstStyle/>
          <a:p>
            <a:pPr marL="0" indent="0">
              <a:spcBef>
                <a:spcPts val="600"/>
              </a:spcBef>
              <a:spcAft>
                <a:spcPts val="1200"/>
              </a:spcAft>
              <a:buNone/>
              <a:tabLst>
                <a:tab pos="457200" algn="l"/>
              </a:tabLst>
            </a:pPr>
            <a:r>
              <a:rPr lang="en-US" sz="2000" b="1" u="sng" dirty="0">
                <a:solidFill>
                  <a:srgbClr val="404040"/>
                </a:solidFill>
                <a:latin typeface="Franklin Gothic Book" panose="020B0503020102020204" pitchFamily="34" charset="0"/>
              </a:rPr>
              <a:t>Current Situation in Mining Industry:</a:t>
            </a:r>
          </a:p>
          <a:p>
            <a:pPr>
              <a:spcBef>
                <a:spcPts val="600"/>
              </a:spcBef>
              <a:spcAft>
                <a:spcPts val="1200"/>
              </a:spcAft>
              <a:buFont typeface="Wingdings" panose="05000000000000000000" pitchFamily="2" charset="2"/>
              <a:buChar char="§"/>
              <a:tabLst>
                <a:tab pos="457200" algn="l"/>
              </a:tabLst>
            </a:pPr>
            <a:r>
              <a:rPr lang="en-GB" sz="1800" dirty="0">
                <a:solidFill>
                  <a:srgbClr val="404040"/>
                </a:solidFill>
                <a:latin typeface="Franklin Gothic Book" panose="020B0503020102020204" pitchFamily="34" charset="0"/>
              </a:rPr>
              <a:t>Important mining sites in Georgia include: the </a:t>
            </a:r>
            <a:r>
              <a:rPr lang="en-GB" sz="1800" dirty="0" err="1">
                <a:solidFill>
                  <a:srgbClr val="404040"/>
                </a:solidFill>
                <a:latin typeface="Franklin Gothic Book" panose="020B0503020102020204" pitchFamily="34" charset="0"/>
              </a:rPr>
              <a:t>Madneuli</a:t>
            </a:r>
            <a:r>
              <a:rPr lang="en-GB" sz="1800" dirty="0">
                <a:solidFill>
                  <a:srgbClr val="404040"/>
                </a:solidFill>
                <a:latin typeface="Franklin Gothic Book" panose="020B0503020102020204" pitchFamily="34" charset="0"/>
              </a:rPr>
              <a:t> gold-</a:t>
            </a:r>
            <a:r>
              <a:rPr lang="en-GB" sz="1800" dirty="0" err="1">
                <a:solidFill>
                  <a:srgbClr val="404040"/>
                </a:solidFill>
                <a:latin typeface="Franklin Gothic Book" panose="020B0503020102020204" pitchFamily="34" charset="0"/>
              </a:rPr>
              <a:t>polymetal</a:t>
            </a:r>
            <a:r>
              <a:rPr lang="en-GB" sz="1800" dirty="0">
                <a:solidFill>
                  <a:srgbClr val="404040"/>
                </a:solidFill>
                <a:latin typeface="Franklin Gothic Book" panose="020B0503020102020204" pitchFamily="34" charset="0"/>
              </a:rPr>
              <a:t>, </a:t>
            </a:r>
            <a:r>
              <a:rPr lang="en-GB" sz="1800" dirty="0" err="1">
                <a:solidFill>
                  <a:srgbClr val="404040"/>
                </a:solidFill>
                <a:latin typeface="Franklin Gothic Book" panose="020B0503020102020204" pitchFamily="34" charset="0"/>
              </a:rPr>
              <a:t>Chiatura</a:t>
            </a:r>
            <a:r>
              <a:rPr lang="en-GB" sz="1800" dirty="0">
                <a:solidFill>
                  <a:srgbClr val="404040"/>
                </a:solidFill>
                <a:latin typeface="Franklin Gothic Book" panose="020B0503020102020204" pitchFamily="34" charset="0"/>
              </a:rPr>
              <a:t> manganese, </a:t>
            </a:r>
            <a:r>
              <a:rPr lang="en-GB" sz="1800" dirty="0" err="1">
                <a:solidFill>
                  <a:srgbClr val="404040"/>
                </a:solidFill>
                <a:latin typeface="Franklin Gothic Book" panose="020B0503020102020204" pitchFamily="34" charset="0"/>
              </a:rPr>
              <a:t>Tkibuli</a:t>
            </a:r>
            <a:r>
              <a:rPr lang="en-GB" sz="1800" dirty="0">
                <a:solidFill>
                  <a:srgbClr val="404040"/>
                </a:solidFill>
                <a:latin typeface="Franklin Gothic Book" panose="020B0503020102020204" pitchFamily="34" charset="0"/>
              </a:rPr>
              <a:t> coal and </a:t>
            </a:r>
            <a:r>
              <a:rPr lang="en-GB" sz="1800" dirty="0" err="1">
                <a:solidFill>
                  <a:srgbClr val="404040"/>
                </a:solidFill>
                <a:latin typeface="Franklin Gothic Book" panose="020B0503020102020204" pitchFamily="34" charset="0"/>
              </a:rPr>
              <a:t>Chordi</a:t>
            </a:r>
            <a:r>
              <a:rPr lang="en-GB" sz="1800" dirty="0">
                <a:solidFill>
                  <a:srgbClr val="404040"/>
                </a:solidFill>
                <a:latin typeface="Franklin Gothic Book" panose="020B0503020102020204" pitchFamily="34" charset="0"/>
              </a:rPr>
              <a:t> barite deposits.</a:t>
            </a:r>
          </a:p>
          <a:p>
            <a:pPr>
              <a:spcBef>
                <a:spcPts val="600"/>
              </a:spcBef>
              <a:spcAft>
                <a:spcPts val="1200"/>
              </a:spcAft>
              <a:buFont typeface="Wingdings" panose="05000000000000000000" pitchFamily="2" charset="2"/>
              <a:buChar char="§"/>
              <a:tabLst>
                <a:tab pos="457200" algn="l"/>
              </a:tabLst>
            </a:pPr>
            <a:r>
              <a:rPr lang="en-GB" sz="1800" dirty="0">
                <a:solidFill>
                  <a:srgbClr val="404040"/>
                </a:solidFill>
                <a:latin typeface="Franklin Gothic Book" panose="020B0503020102020204" pitchFamily="34" charset="0"/>
              </a:rPr>
              <a:t>Limited number of large companies are engaged in mining industry</a:t>
            </a:r>
          </a:p>
          <a:p>
            <a:pPr>
              <a:spcBef>
                <a:spcPts val="600"/>
              </a:spcBef>
              <a:spcAft>
                <a:spcPts val="1200"/>
              </a:spcAft>
              <a:buFont typeface="Wingdings" panose="05000000000000000000" pitchFamily="2" charset="2"/>
              <a:buChar char="§"/>
              <a:tabLst>
                <a:tab pos="457200" algn="l"/>
              </a:tabLst>
            </a:pPr>
            <a:endParaRPr lang="en-US" sz="1800" dirty="0">
              <a:solidFill>
                <a:srgbClr val="404040"/>
              </a:solidFill>
              <a:latin typeface="Franklin Gothic Book" panose="020B0503020102020204" pitchFamily="34" charset="0"/>
            </a:endParaRPr>
          </a:p>
          <a:p>
            <a:pPr marL="0" indent="0">
              <a:spcBef>
                <a:spcPts val="600"/>
              </a:spcBef>
              <a:spcAft>
                <a:spcPts val="1200"/>
              </a:spcAft>
              <a:buNone/>
              <a:tabLst>
                <a:tab pos="457200" algn="l"/>
              </a:tabLst>
            </a:pPr>
            <a:endParaRPr lang="en-US" sz="1800" dirty="0">
              <a:solidFill>
                <a:srgbClr val="404040"/>
              </a:solidFill>
              <a:latin typeface="Franklin Gothic Book" panose="020B0503020102020204" pitchFamily="34" charset="0"/>
            </a:endParaRPr>
          </a:p>
          <a:p>
            <a:pPr marL="406400" indent="-406400">
              <a:spcBef>
                <a:spcPts val="600"/>
              </a:spcBef>
              <a:spcAft>
                <a:spcPts val="1200"/>
              </a:spcAft>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839" y="-10132"/>
            <a:ext cx="9144000" cy="720080"/>
          </a:xfrm>
        </p:spPr>
        <p:txBody>
          <a:bodyPr lIns="457200" tIns="91440"/>
          <a:lstStyle/>
          <a:p>
            <a:pPr lvl="3" algn="l"/>
            <a:r>
              <a:rPr lang="en-US" sz="3200" b="1" dirty="0">
                <a:solidFill>
                  <a:srgbClr val="508927"/>
                </a:solidFill>
                <a:latin typeface="Franklin Gothic Demi Cond" panose="020B0706030402020204" pitchFamily="34" charset="0"/>
              </a:rPr>
              <a:t>2. </a:t>
            </a:r>
            <a:r>
              <a:rPr lang="en-US" sz="3200" kern="1200" dirty="0">
                <a:solidFill>
                  <a:srgbClr val="508927"/>
                </a:solidFill>
                <a:latin typeface="Franklin Gothic Demi Cond" panose="020B0706030402020204" pitchFamily="34" charset="0"/>
                <a:ea typeface="+mn-ea"/>
                <a:cs typeface="Arial" charset="0"/>
              </a:rPr>
              <a:t>Mining and quarrying; </a:t>
            </a:r>
            <a:r>
              <a:rPr lang="en-GB" sz="3200" kern="1200" dirty="0">
                <a:solidFill>
                  <a:srgbClr val="508927"/>
                </a:solidFill>
                <a:latin typeface="Franklin Gothic Demi Cond" panose="020B0706030402020204" pitchFamily="34" charset="0"/>
                <a:ea typeface="+mn-ea"/>
                <a:cs typeface="Arial" charset="0"/>
              </a:rPr>
              <a:t>Manufacture of basic metals</a:t>
            </a:r>
            <a:r>
              <a:rPr lang="en-US" sz="3200" kern="1200" dirty="0">
                <a:solidFill>
                  <a:srgbClr val="508927"/>
                </a:solidFill>
                <a:latin typeface="Franklin Gothic Demi Cond" panose="020B0706030402020204" pitchFamily="34" charset="0"/>
                <a:ea typeface="+mn-ea"/>
                <a:cs typeface="Arial" charset="0"/>
              </a:rPr>
              <a:t> </a:t>
            </a:r>
          </a:p>
        </p:txBody>
      </p:sp>
      <p:sp>
        <p:nvSpPr>
          <p:cNvPr id="5" name="Content Placeholder 1"/>
          <p:cNvSpPr txBox="1">
            <a:spLocks/>
          </p:cNvSpPr>
          <p:nvPr/>
        </p:nvSpPr>
        <p:spPr>
          <a:xfrm>
            <a:off x="413437" y="4581128"/>
            <a:ext cx="8637716" cy="2088232"/>
          </a:xfrm>
          <a:prstGeom prst="rect">
            <a:avLst/>
          </a:prstGeom>
          <a:ln>
            <a:solidFill>
              <a:srgbClr val="7F7F7F"/>
            </a:solidFill>
          </a:ln>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indent="0">
              <a:spcBef>
                <a:spcPts val="600"/>
              </a:spcBef>
              <a:buNone/>
            </a:pPr>
            <a:r>
              <a:rPr lang="en-US" sz="1800" b="1" u="sng" dirty="0">
                <a:solidFill>
                  <a:srgbClr val="404040"/>
                </a:solidFill>
                <a:latin typeface="Franklin Gothic Book" panose="020B0503020102020204" pitchFamily="34" charset="0"/>
              </a:rPr>
              <a:t>Gaps in Mining Industry:</a:t>
            </a:r>
          </a:p>
          <a:p>
            <a:pPr algn="just">
              <a:spcBef>
                <a:spcPts val="600"/>
              </a:spcBef>
              <a:buFont typeface="Wingdings" panose="05000000000000000000" pitchFamily="2" charset="2"/>
              <a:buChar char="§"/>
              <a:tabLst>
                <a:tab pos="457200" algn="l"/>
              </a:tabLst>
            </a:pPr>
            <a:r>
              <a:rPr lang="en-GB" sz="1800" dirty="0">
                <a:solidFill>
                  <a:srgbClr val="404040"/>
                </a:solidFill>
                <a:latin typeface="Franklin Gothic Book" panose="020B0503020102020204" pitchFamily="34" charset="0"/>
              </a:rPr>
              <a:t>The Code does not regulate waste generated from extractive industries. Mining waste is supposed to be regulated by the Law on Mineral Resources. However, the law does not correspond to the AA requirements.</a:t>
            </a:r>
          </a:p>
          <a:p>
            <a:pPr algn="just">
              <a:spcBef>
                <a:spcPts val="600"/>
              </a:spcBef>
              <a:buFont typeface="Wingdings" panose="05000000000000000000" pitchFamily="2" charset="2"/>
              <a:buChar char="§"/>
              <a:tabLst>
                <a:tab pos="457200" algn="l"/>
              </a:tabLst>
            </a:pPr>
            <a:r>
              <a:rPr lang="en-GB" sz="1800" dirty="0">
                <a:solidFill>
                  <a:srgbClr val="404040"/>
                </a:solidFill>
                <a:latin typeface="Franklin Gothic Book" panose="020B0503020102020204" pitchFamily="34" charset="0"/>
              </a:rPr>
              <a:t>Existing practice of tailing recycling and recovery is very limited in Georgia due to lack of fiscal incentives and limited access to modern technologies</a:t>
            </a:r>
            <a:endParaRPr lang="en-US" sz="1800" b="1"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53011435"/>
              </p:ext>
            </p:extLst>
          </p:nvPr>
        </p:nvGraphicFramePr>
        <p:xfrm>
          <a:off x="435040" y="2780928"/>
          <a:ext cx="8616113" cy="1577340"/>
        </p:xfrm>
        <a:graphic>
          <a:graphicData uri="http://schemas.openxmlformats.org/drawingml/2006/table">
            <a:tbl>
              <a:tblPr firstRow="1" firstCol="1" bandRow="1">
                <a:tableStyleId>{5C22544A-7EE6-4342-B048-85BDC9FD1C3A}</a:tableStyleId>
              </a:tblPr>
              <a:tblGrid>
                <a:gridCol w="5136468">
                  <a:extLst>
                    <a:ext uri="{9D8B030D-6E8A-4147-A177-3AD203B41FA5}">
                      <a16:colId xmlns:a16="http://schemas.microsoft.com/office/drawing/2014/main" val="20000"/>
                    </a:ext>
                  </a:extLst>
                </a:gridCol>
                <a:gridCol w="3479645">
                  <a:extLst>
                    <a:ext uri="{9D8B030D-6E8A-4147-A177-3AD203B41FA5}">
                      <a16:colId xmlns:a16="http://schemas.microsoft.com/office/drawing/2014/main" val="20001"/>
                    </a:ext>
                  </a:extLst>
                </a:gridCol>
              </a:tblGrid>
              <a:tr h="0">
                <a:tc>
                  <a:txBody>
                    <a:bodyPr/>
                    <a:lstStyle/>
                    <a:p>
                      <a:pPr marL="0" marR="0" algn="just">
                        <a:lnSpc>
                          <a:spcPct val="115000"/>
                        </a:lnSpc>
                        <a:spcBef>
                          <a:spcPts val="200"/>
                        </a:spcBef>
                        <a:spcAft>
                          <a:spcPts val="200"/>
                        </a:spcAft>
                      </a:pPr>
                      <a:r>
                        <a:rPr lang="en-GB" sz="1800" dirty="0">
                          <a:effectLst/>
                          <a:latin typeface="Franklin Gothic Book" panose="020B0503020102020204" pitchFamily="34" charset="0"/>
                        </a:rPr>
                        <a:t>Waste description</a:t>
                      </a:r>
                      <a:endParaRPr lang="en-US" sz="1800" dirty="0">
                        <a:effectLst/>
                        <a:latin typeface="Franklin Gothic Book" panose="020B0503020102020204" pitchFamily="34" charset="0"/>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GB" sz="1800">
                          <a:effectLst/>
                          <a:latin typeface="Franklin Gothic Book" panose="020B0503020102020204" pitchFamily="34" charset="0"/>
                        </a:rPr>
                        <a:t>Total Wastes, Tones</a:t>
                      </a:r>
                      <a:endParaRPr lang="en-US" sz="1800">
                        <a:effectLst/>
                        <a:latin typeface="Franklin Gothic Book" panose="020B0503020102020204" pitchFamily="34" charset="0"/>
                        <a:ea typeface="Calibri"/>
                        <a:cs typeface="Times New Roman"/>
                      </a:endParaRPr>
                    </a:p>
                  </a:txBody>
                  <a:tcPr marL="68580" marR="68580" marT="0" marB="0" anchor="ctr"/>
                </a:tc>
                <a:extLst>
                  <a:ext uri="{0D108BD9-81ED-4DB2-BD59-A6C34878D82A}">
                    <a16:rowId xmlns:a16="http://schemas.microsoft.com/office/drawing/2014/main" val="10000"/>
                  </a:ext>
                </a:extLst>
              </a:tr>
              <a:tr h="0">
                <a:tc>
                  <a:txBody>
                    <a:bodyPr/>
                    <a:lstStyle/>
                    <a:p>
                      <a:pPr marL="0" marR="0" algn="l">
                        <a:lnSpc>
                          <a:spcPct val="115000"/>
                        </a:lnSpc>
                        <a:spcBef>
                          <a:spcPts val="200"/>
                        </a:spcBef>
                        <a:spcAft>
                          <a:spcPts val="200"/>
                        </a:spcAft>
                      </a:pPr>
                      <a:r>
                        <a:rPr lang="en-GB" sz="1800" dirty="0">
                          <a:effectLst/>
                          <a:latin typeface="Franklin Gothic Book" panose="020B0503020102020204" pitchFamily="34" charset="0"/>
                        </a:rPr>
                        <a:t>Coal ore tailings</a:t>
                      </a:r>
                      <a:endParaRPr lang="en-US" sz="1800" dirty="0">
                        <a:effectLst/>
                        <a:latin typeface="Franklin Gothic Book" panose="020B0503020102020204" pitchFamily="34" charset="0"/>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GB" sz="1800">
                          <a:effectLst/>
                          <a:latin typeface="Franklin Gothic Book" panose="020B0503020102020204" pitchFamily="34" charset="0"/>
                        </a:rPr>
                        <a:t>49,076</a:t>
                      </a:r>
                      <a:endParaRPr lang="en-US" sz="1800">
                        <a:effectLst/>
                        <a:latin typeface="Franklin Gothic Book" panose="020B0503020102020204" pitchFamily="34" charset="0"/>
                        <a:ea typeface="Calibri"/>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marL="0" marR="0" algn="l">
                        <a:lnSpc>
                          <a:spcPct val="115000"/>
                        </a:lnSpc>
                        <a:spcBef>
                          <a:spcPts val="200"/>
                        </a:spcBef>
                        <a:spcAft>
                          <a:spcPts val="200"/>
                        </a:spcAft>
                      </a:pPr>
                      <a:r>
                        <a:rPr lang="en-GB" sz="1800" dirty="0">
                          <a:effectLst/>
                          <a:latin typeface="Franklin Gothic Book" panose="020B0503020102020204" pitchFamily="34" charset="0"/>
                        </a:rPr>
                        <a:t>Manganese</a:t>
                      </a:r>
                      <a:r>
                        <a:rPr lang="en-GB" sz="1800" u="sng" dirty="0">
                          <a:effectLst/>
                          <a:latin typeface="Franklin Gothic Book" panose="020B0503020102020204" pitchFamily="34" charset="0"/>
                        </a:rPr>
                        <a:t> </a:t>
                      </a:r>
                      <a:r>
                        <a:rPr lang="en-GB" sz="1800" dirty="0">
                          <a:effectLst/>
                          <a:latin typeface="Franklin Gothic Book" panose="020B0503020102020204" pitchFamily="34" charset="0"/>
                        </a:rPr>
                        <a:t>tailings</a:t>
                      </a:r>
                      <a:endParaRPr lang="en-US" sz="1800" dirty="0">
                        <a:effectLst/>
                        <a:latin typeface="Franklin Gothic Book" panose="020B0503020102020204" pitchFamily="34" charset="0"/>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GB" sz="1800" dirty="0">
                          <a:effectLst/>
                          <a:latin typeface="Franklin Gothic Book" panose="020B0503020102020204" pitchFamily="34" charset="0"/>
                        </a:rPr>
                        <a:t>1,349,000</a:t>
                      </a:r>
                      <a:endParaRPr lang="en-US" sz="1800" dirty="0">
                        <a:effectLst/>
                        <a:latin typeface="Franklin Gothic Book" panose="020B0503020102020204" pitchFamily="34" charset="0"/>
                        <a:ea typeface="Calibri"/>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marL="0" marR="0" algn="l">
                        <a:lnSpc>
                          <a:spcPct val="115000"/>
                        </a:lnSpc>
                        <a:spcBef>
                          <a:spcPts val="200"/>
                        </a:spcBef>
                        <a:spcAft>
                          <a:spcPts val="200"/>
                        </a:spcAft>
                      </a:pPr>
                      <a:r>
                        <a:rPr lang="en-GB" sz="1800" dirty="0">
                          <a:effectLst/>
                          <a:latin typeface="Franklin Gothic Book" panose="020B0503020102020204" pitchFamily="34" charset="0"/>
                        </a:rPr>
                        <a:t>Precious Metals (Gold and Silver) ore tailings</a:t>
                      </a:r>
                      <a:endParaRPr lang="en-US" sz="1800" dirty="0">
                        <a:effectLst/>
                        <a:latin typeface="Franklin Gothic Book" panose="020B0503020102020204" pitchFamily="34" charset="0"/>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GB" sz="1800" dirty="0">
                          <a:effectLst/>
                          <a:latin typeface="Franklin Gothic Book" panose="020B0503020102020204" pitchFamily="34" charset="0"/>
                        </a:rPr>
                        <a:t>4,362,570</a:t>
                      </a:r>
                      <a:endParaRPr lang="en-US" sz="1800" dirty="0">
                        <a:effectLst/>
                        <a:latin typeface="Franklin Gothic Book" panose="020B0503020102020204" pitchFamily="34" charset="0"/>
                        <a:ea typeface="Calibri"/>
                        <a:cs typeface="Times New Roman"/>
                      </a:endParaRPr>
                    </a:p>
                  </a:txBody>
                  <a:tcPr marL="68580" marR="68580" marT="0" marB="0" anchor="ctr"/>
                </a:tc>
                <a:extLst>
                  <a:ext uri="{0D108BD9-81ED-4DB2-BD59-A6C34878D82A}">
                    <a16:rowId xmlns:a16="http://schemas.microsoft.com/office/drawing/2014/main" val="10003"/>
                  </a:ext>
                </a:extLst>
              </a:tr>
              <a:tr h="0">
                <a:tc>
                  <a:txBody>
                    <a:bodyPr/>
                    <a:lstStyle/>
                    <a:p>
                      <a:pPr marL="0" marR="0" algn="l">
                        <a:lnSpc>
                          <a:spcPct val="115000"/>
                        </a:lnSpc>
                        <a:spcBef>
                          <a:spcPts val="200"/>
                        </a:spcBef>
                        <a:spcAft>
                          <a:spcPts val="200"/>
                        </a:spcAft>
                      </a:pPr>
                      <a:r>
                        <a:rPr lang="en-GB" sz="1800" dirty="0">
                          <a:effectLst/>
                          <a:latin typeface="Franklin Gothic Book" panose="020B0503020102020204" pitchFamily="34" charset="0"/>
                        </a:rPr>
                        <a:t>Copper ore tailings</a:t>
                      </a:r>
                      <a:endParaRPr lang="en-US" sz="1800" dirty="0">
                        <a:effectLst/>
                        <a:latin typeface="Franklin Gothic Book" panose="020B0503020102020204" pitchFamily="34" charset="0"/>
                        <a:ea typeface="Calibri"/>
                        <a:cs typeface="Times New Roman"/>
                      </a:endParaRPr>
                    </a:p>
                  </a:txBody>
                  <a:tcPr marL="68580" marR="68580" marT="0" marB="0" anchor="ctr"/>
                </a:tc>
                <a:tc>
                  <a:txBody>
                    <a:bodyPr/>
                    <a:lstStyle/>
                    <a:p>
                      <a:pPr marL="0" marR="0" algn="ctr">
                        <a:lnSpc>
                          <a:spcPct val="115000"/>
                        </a:lnSpc>
                        <a:spcBef>
                          <a:spcPts val="200"/>
                        </a:spcBef>
                        <a:spcAft>
                          <a:spcPts val="200"/>
                        </a:spcAft>
                      </a:pPr>
                      <a:r>
                        <a:rPr lang="en-GB" sz="1800" dirty="0">
                          <a:effectLst/>
                          <a:latin typeface="Franklin Gothic Book" panose="020B0503020102020204" pitchFamily="34" charset="0"/>
                        </a:rPr>
                        <a:t>3,818,601</a:t>
                      </a:r>
                      <a:endParaRPr lang="en-US" sz="1800" dirty="0">
                        <a:effectLst/>
                        <a:latin typeface="Franklin Gothic Book" panose="020B0503020102020204" pitchFamily="34" charset="0"/>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83877528"/>
      </p:ext>
    </p:extLst>
  </p:cSld>
  <p:clrMapOvr>
    <a:masterClrMapping/>
  </p:clrMapOvr>
  <p:transition spd="med">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561" y="1052736"/>
            <a:ext cx="8640960" cy="3423312"/>
          </a:xfrm>
          <a:ln>
            <a:solidFill>
              <a:srgbClr val="7F7F7F"/>
            </a:solidFill>
          </a:ln>
        </p:spPr>
        <p:txBody>
          <a:bodyPr/>
          <a:lstStyle/>
          <a:p>
            <a:pPr marL="0" indent="0">
              <a:spcBef>
                <a:spcPts val="600"/>
              </a:spcBef>
              <a:buNone/>
              <a:tabLst>
                <a:tab pos="457200" algn="l"/>
              </a:tabLst>
            </a:pPr>
            <a:r>
              <a:rPr lang="en-US" sz="2000" b="1" dirty="0">
                <a:solidFill>
                  <a:srgbClr val="404040"/>
                </a:solidFill>
                <a:latin typeface="Franklin Gothic Book" panose="020B0503020102020204" pitchFamily="34" charset="0"/>
              </a:rPr>
              <a:t>Current Situation in Manufacture of Basic Metals:</a:t>
            </a:r>
          </a:p>
          <a:p>
            <a:pPr>
              <a:buFont typeface="Wingdings" panose="05000000000000000000" pitchFamily="2" charset="2"/>
              <a:buChar char="§"/>
            </a:pPr>
            <a:r>
              <a:rPr lang="en-GB" sz="2000" dirty="0">
                <a:solidFill>
                  <a:srgbClr val="404040"/>
                </a:solidFill>
                <a:latin typeface="Franklin Gothic Book" panose="020B0503020102020204" pitchFamily="34" charset="0"/>
              </a:rPr>
              <a:t>The annual production of </a:t>
            </a:r>
            <a:r>
              <a:rPr lang="en-GB" sz="2000" dirty="0" err="1">
                <a:solidFill>
                  <a:srgbClr val="404040"/>
                </a:solidFill>
                <a:latin typeface="Franklin Gothic Book" panose="020B0503020102020204" pitchFamily="34" charset="0"/>
              </a:rPr>
              <a:t>Zestaponi</a:t>
            </a:r>
            <a:r>
              <a:rPr lang="en-GB" sz="2000" dirty="0">
                <a:solidFill>
                  <a:srgbClr val="404040"/>
                </a:solidFill>
                <a:latin typeface="Franklin Gothic Book" panose="020B0503020102020204" pitchFamily="34" charset="0"/>
              </a:rPr>
              <a:t> Ferroalloy Plant is 220 000 tons of ferroalloys. The manufacturing of this volume of ferroalloys can produce the same amount of tailings – the output depends on the purification degree of the raw materials (concentrate).. </a:t>
            </a:r>
          </a:p>
          <a:p>
            <a:pPr>
              <a:buFont typeface="Wingdings" panose="05000000000000000000" pitchFamily="2" charset="2"/>
              <a:buChar char="§"/>
            </a:pPr>
            <a:r>
              <a:rPr lang="en-GB" sz="2000" dirty="0">
                <a:solidFill>
                  <a:srgbClr val="404040"/>
                </a:solidFill>
                <a:latin typeface="Franklin Gothic Book" panose="020B0503020102020204" pitchFamily="34" charset="0"/>
              </a:rPr>
              <a:t>Steel and iron products are manufactured by 2 companies – Rustavi Steel and </a:t>
            </a:r>
            <a:r>
              <a:rPr lang="en-GB" sz="2000" dirty="0" err="1">
                <a:solidFill>
                  <a:srgbClr val="404040"/>
                </a:solidFill>
                <a:latin typeface="Franklin Gothic Book" panose="020B0503020102020204" pitchFamily="34" charset="0"/>
              </a:rPr>
              <a:t>GeoSteel</a:t>
            </a:r>
            <a:r>
              <a:rPr lang="en-GB" sz="2000" dirty="0">
                <a:solidFill>
                  <a:srgbClr val="404040"/>
                </a:solidFill>
                <a:latin typeface="Franklin Gothic Book" panose="020B0503020102020204" pitchFamily="34" charset="0"/>
              </a:rPr>
              <a:t>. In 2020 Rustavi Steel JSC and </a:t>
            </a:r>
            <a:r>
              <a:rPr lang="en-GB" sz="2000" dirty="0" err="1">
                <a:solidFill>
                  <a:srgbClr val="404040"/>
                </a:solidFill>
                <a:latin typeface="Franklin Gothic Book" panose="020B0503020102020204" pitchFamily="34" charset="0"/>
              </a:rPr>
              <a:t>GeoSteel</a:t>
            </a:r>
            <a:r>
              <a:rPr lang="en-GB" sz="2000" dirty="0">
                <a:solidFill>
                  <a:srgbClr val="404040"/>
                </a:solidFill>
                <a:latin typeface="Franklin Gothic Book" panose="020B0503020102020204" pitchFamily="34" charset="0"/>
              </a:rPr>
              <a:t> LLC together produced 363 000 tons of steel. Around 40 300 tailings in average is generated during manufacturing 363 000 tons of this product.</a:t>
            </a:r>
          </a:p>
          <a:p>
            <a:pPr>
              <a:spcBef>
                <a:spcPts val="0"/>
              </a:spcBef>
              <a:spcAft>
                <a:spcPts val="0"/>
              </a:spcAft>
              <a:buFont typeface="Wingdings" panose="05000000000000000000" pitchFamily="2" charset="2"/>
              <a:buChar char="§"/>
              <a:tabLst>
                <a:tab pos="457200" algn="l"/>
              </a:tabLst>
            </a:pPr>
            <a:endParaRPr lang="en-US" sz="2000" dirty="0">
              <a:solidFill>
                <a:srgbClr val="404040"/>
              </a:solidFill>
              <a:latin typeface="Franklin Gothic Book" panose="020B0503020102020204" pitchFamily="34" charset="0"/>
            </a:endParaRPr>
          </a:p>
          <a:p>
            <a:pPr marL="0" indent="0">
              <a:spcBef>
                <a:spcPts val="0"/>
              </a:spcBef>
              <a:spcAft>
                <a:spcPts val="0"/>
              </a:spcAft>
              <a:buNone/>
              <a:tabLst>
                <a:tab pos="457200" algn="l"/>
              </a:tabLst>
            </a:pPr>
            <a:endParaRPr lang="en-US" sz="20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20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0" y="0"/>
            <a:ext cx="9144000" cy="720080"/>
          </a:xfrm>
        </p:spPr>
        <p:txBody>
          <a:bodyPr lIns="457200" tIns="91440"/>
          <a:lstStyle/>
          <a:p>
            <a:pPr lvl="3" algn="l"/>
            <a:r>
              <a:rPr lang="en-US" sz="3200" b="1" dirty="0">
                <a:solidFill>
                  <a:srgbClr val="508927"/>
                </a:solidFill>
                <a:latin typeface="Franklin Gothic Demi Cond" panose="020B0706030402020204" pitchFamily="34" charset="0"/>
              </a:rPr>
              <a:t>2. Mining and quarrying; </a:t>
            </a:r>
            <a:r>
              <a:rPr lang="en-GB" sz="3200" b="1" dirty="0">
                <a:solidFill>
                  <a:srgbClr val="508927"/>
                </a:solidFill>
                <a:latin typeface="Franklin Gothic Demi Cond" panose="020B0706030402020204" pitchFamily="34" charset="0"/>
              </a:rPr>
              <a:t>Manufacture of basic metals</a:t>
            </a:r>
            <a:r>
              <a:rPr lang="en-US" sz="3200" b="1" dirty="0">
                <a:solidFill>
                  <a:srgbClr val="508927"/>
                </a:solidFill>
                <a:latin typeface="Franklin Gothic Demi Cond" panose="020B0706030402020204" pitchFamily="34" charset="0"/>
              </a:rPr>
              <a:t> </a:t>
            </a:r>
          </a:p>
        </p:txBody>
      </p:sp>
      <p:sp>
        <p:nvSpPr>
          <p:cNvPr id="5" name="Content Placeholder 1"/>
          <p:cNvSpPr txBox="1">
            <a:spLocks/>
          </p:cNvSpPr>
          <p:nvPr/>
        </p:nvSpPr>
        <p:spPr>
          <a:xfrm>
            <a:off x="351561" y="4725144"/>
            <a:ext cx="8640960" cy="1872208"/>
          </a:xfrm>
          <a:prstGeom prst="rect">
            <a:avLst/>
          </a:prstGeom>
          <a:ln>
            <a:solidFill>
              <a:srgbClr val="7F7F7F"/>
            </a:solidFill>
          </a:ln>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indent="0">
              <a:spcBef>
                <a:spcPts val="600"/>
              </a:spcBef>
              <a:buNone/>
            </a:pPr>
            <a:r>
              <a:rPr lang="en-US" sz="2000" b="1" dirty="0">
                <a:solidFill>
                  <a:srgbClr val="404040"/>
                </a:solidFill>
                <a:latin typeface="Franklin Gothic Book" panose="020B0503020102020204" pitchFamily="34" charset="0"/>
              </a:rPr>
              <a:t>Gaps in Mining Industry :</a:t>
            </a:r>
          </a:p>
          <a:p>
            <a:pPr algn="just">
              <a:spcBef>
                <a:spcPts val="600"/>
              </a:spcBef>
              <a:buFont typeface="Wingdings" panose="05000000000000000000" pitchFamily="2" charset="2"/>
              <a:buChar char="§"/>
              <a:tabLst>
                <a:tab pos="457200" algn="l"/>
              </a:tabLst>
            </a:pPr>
            <a:r>
              <a:rPr lang="en-GB" sz="2000" dirty="0">
                <a:solidFill>
                  <a:srgbClr val="404040"/>
                </a:solidFill>
                <a:latin typeface="Franklin Gothic Book" panose="020B0503020102020204" pitchFamily="34" charset="0"/>
              </a:rPr>
              <a:t>The Code does not regulate tailing waste generated from mining or manufacture of basic metals. </a:t>
            </a:r>
          </a:p>
          <a:p>
            <a:pPr algn="just">
              <a:spcBef>
                <a:spcPts val="600"/>
              </a:spcBef>
              <a:buFont typeface="Wingdings" panose="05000000000000000000" pitchFamily="2" charset="2"/>
              <a:buChar char="§"/>
              <a:tabLst>
                <a:tab pos="457200" algn="l"/>
              </a:tabLst>
            </a:pPr>
            <a:r>
              <a:rPr lang="en-GB" sz="2000" dirty="0">
                <a:solidFill>
                  <a:srgbClr val="404040"/>
                </a:solidFill>
                <a:latin typeface="Franklin Gothic Book" panose="020B0503020102020204" pitchFamily="34" charset="0"/>
              </a:rPr>
              <a:t>Existing practice of tailing recycling and recovery is very limited in Georgia due to lack of fiscal incentives and limited access to modern technologies</a:t>
            </a:r>
          </a:p>
          <a:p>
            <a:pPr marL="0" indent="0">
              <a:spcBef>
                <a:spcPts val="600"/>
              </a:spcBef>
              <a:buFont typeface="Arial" charset="0"/>
              <a:buNone/>
              <a:tabLst>
                <a:tab pos="457200" algn="l"/>
              </a:tabLst>
            </a:pPr>
            <a:endParaRPr lang="en-US" sz="2000" b="1"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2000" dirty="0">
              <a:solidFill>
                <a:srgbClr val="404040"/>
              </a:solidFill>
              <a:latin typeface="Franklin Gothic Book" panose="020B0503020102020204" pitchFamily="34" charset="0"/>
            </a:endParaRPr>
          </a:p>
        </p:txBody>
      </p:sp>
    </p:spTree>
    <p:extLst>
      <p:ext uri="{BB962C8B-B14F-4D97-AF65-F5344CB8AC3E}">
        <p14:creationId xmlns:p14="http://schemas.microsoft.com/office/powerpoint/2010/main" val="1611330424"/>
      </p:ext>
    </p:extLst>
  </p:cSld>
  <p:clrMapOvr>
    <a:masterClrMapping/>
  </p:clrMapOvr>
  <p:transition spd="med">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7992888" cy="5328592"/>
          </a:xfrm>
        </p:spPr>
        <p:txBody>
          <a:bodyPr/>
          <a:lstStyle/>
          <a:p>
            <a:pPr marL="0" indent="0">
              <a:spcBef>
                <a:spcPts val="600"/>
              </a:spcBef>
              <a:spcAft>
                <a:spcPts val="1200"/>
              </a:spcAft>
              <a:buNone/>
            </a:pPr>
            <a:r>
              <a:rPr lang="en-US" sz="2400" b="1" dirty="0">
                <a:latin typeface="Franklin Gothic Book" panose="020B0503020102020204" pitchFamily="34" charset="0"/>
              </a:rPr>
              <a:t>Priority Instruments:</a:t>
            </a:r>
          </a:p>
          <a:p>
            <a:pPr marL="398463" lvl="1" indent="-398463">
              <a:spcBef>
                <a:spcPts val="600"/>
              </a:spcBef>
              <a:spcAft>
                <a:spcPts val="1200"/>
              </a:spcAft>
              <a:buFont typeface="Franklin Gothic Book" panose="020B0503020102020204" pitchFamily="34" charset="0"/>
              <a:buChar char="►"/>
            </a:pPr>
            <a:r>
              <a:rPr lang="en-US" sz="1800" dirty="0"/>
              <a:t>Further improvement of waste management regulations:</a:t>
            </a:r>
            <a:endParaRPr lang="ru-RU" sz="1800" dirty="0"/>
          </a:p>
          <a:p>
            <a:pPr marL="798513" lvl="2" indent="-450850">
              <a:spcBef>
                <a:spcPts val="600"/>
              </a:spcBef>
              <a:spcAft>
                <a:spcPts val="1200"/>
              </a:spcAft>
              <a:buFont typeface="Franklin Gothic Book" panose="020B0503020102020204" pitchFamily="34" charset="0"/>
              <a:buChar char="―"/>
            </a:pPr>
            <a:r>
              <a:rPr lang="en-US" sz="1800" dirty="0"/>
              <a:t>Development of the strategy, action plan and regulations for managing mining and basic metal production wastes </a:t>
            </a:r>
          </a:p>
          <a:p>
            <a:pPr marL="398463" lvl="1" indent="-398463">
              <a:spcBef>
                <a:spcPts val="600"/>
              </a:spcBef>
              <a:spcAft>
                <a:spcPts val="1200"/>
              </a:spcAft>
              <a:buFont typeface="Franklin Gothic Book" panose="020B0503020102020204" pitchFamily="34" charset="0"/>
              <a:buChar char="►"/>
            </a:pPr>
            <a:r>
              <a:rPr lang="en-US" sz="1800" dirty="0"/>
              <a:t>Work with businesses to increase circular awareness</a:t>
            </a:r>
            <a:endParaRPr lang="ru-RU" sz="1800" dirty="0"/>
          </a:p>
          <a:p>
            <a:pPr marL="398463" lvl="1" indent="-398463">
              <a:spcBef>
                <a:spcPts val="600"/>
              </a:spcBef>
              <a:spcAft>
                <a:spcPts val="1200"/>
              </a:spcAft>
              <a:buFont typeface="Franklin Gothic Book" panose="020B0503020102020204" pitchFamily="34" charset="0"/>
              <a:buChar char="►"/>
            </a:pPr>
            <a:r>
              <a:rPr lang="en-US" sz="1800" dirty="0"/>
              <a:t>Create a regulatory framework that supports and incentivizes CE</a:t>
            </a:r>
          </a:p>
          <a:p>
            <a:pPr marL="398463" lvl="1" indent="-398463">
              <a:spcBef>
                <a:spcPts val="600"/>
              </a:spcBef>
              <a:spcAft>
                <a:spcPts val="1200"/>
              </a:spcAft>
              <a:buFont typeface="Franklin Gothic Book" panose="020B0503020102020204" pitchFamily="34" charset="0"/>
              <a:buChar char="►"/>
            </a:pPr>
            <a:r>
              <a:rPr lang="en-US" sz="1800" dirty="0"/>
              <a:t>Embed technical standards and accountability standards to estimate circularity degree of the companies; Develop and implement </a:t>
            </a:r>
            <a:r>
              <a:rPr lang="en-US" sz="1800" dirty="0" smtClean="0"/>
              <a:t>Ecolabelling </a:t>
            </a:r>
            <a:r>
              <a:rPr lang="en-US" sz="1800" dirty="0"/>
              <a:t>schemes</a:t>
            </a:r>
            <a:endParaRPr lang="ru-RU" sz="1800" dirty="0"/>
          </a:p>
          <a:p>
            <a:pPr marL="398463" lvl="1" indent="-398463">
              <a:spcBef>
                <a:spcPts val="600"/>
              </a:spcBef>
              <a:spcAft>
                <a:spcPts val="1200"/>
              </a:spcAft>
              <a:buFont typeface="Franklin Gothic Book" panose="020B0503020102020204" pitchFamily="34" charset="0"/>
              <a:buChar char="►"/>
            </a:pPr>
            <a:endParaRPr lang="en-US" sz="1800" dirty="0"/>
          </a:p>
          <a:p>
            <a:pPr marL="398463" lvl="1" indent="-398463">
              <a:spcBef>
                <a:spcPts val="600"/>
              </a:spcBef>
              <a:spcAft>
                <a:spcPts val="1200"/>
              </a:spcAft>
              <a:buFont typeface="Franklin Gothic Book" panose="020B0503020102020204" pitchFamily="34" charset="0"/>
              <a:buChar char="►"/>
            </a:pPr>
            <a:endParaRPr lang="en-US" sz="1800" dirty="0"/>
          </a:p>
          <a:p>
            <a:pPr>
              <a:spcBef>
                <a:spcPts val="600"/>
              </a:spcBef>
              <a:spcAft>
                <a:spcPts val="1200"/>
              </a:spcAft>
            </a:pPr>
            <a:endParaRPr lang="ru-RU" dirty="0"/>
          </a:p>
        </p:txBody>
      </p:sp>
      <p:sp>
        <p:nvSpPr>
          <p:cNvPr id="3" name="Title 2"/>
          <p:cNvSpPr>
            <a:spLocks noGrp="1"/>
          </p:cNvSpPr>
          <p:nvPr>
            <p:ph type="ctrTitle"/>
          </p:nvPr>
        </p:nvSpPr>
        <p:spPr>
          <a:xfrm>
            <a:off x="0" y="0"/>
            <a:ext cx="9144000" cy="908720"/>
          </a:xfrm>
        </p:spPr>
        <p:txBody>
          <a:bodyPr lIns="457200" tIns="182880"/>
          <a:lstStyle/>
          <a:p>
            <a:pPr algn="l"/>
            <a:r>
              <a:rPr lang="en-US" sz="3200" dirty="0">
                <a:solidFill>
                  <a:srgbClr val="508927"/>
                </a:solidFill>
              </a:rPr>
              <a:t>2. </a:t>
            </a:r>
            <a:r>
              <a:rPr lang="en-US" sz="3200" dirty="0">
                <a:solidFill>
                  <a:srgbClr val="508927"/>
                </a:solidFill>
                <a:cs typeface="Arial" charset="0"/>
              </a:rPr>
              <a:t>Mining and quarrying; </a:t>
            </a:r>
            <a:r>
              <a:rPr lang="en-GB" sz="3200" dirty="0">
                <a:solidFill>
                  <a:srgbClr val="508927"/>
                </a:solidFill>
                <a:cs typeface="Arial" charset="0"/>
              </a:rPr>
              <a:t>Manufacture of basic metals</a:t>
            </a:r>
            <a:r>
              <a:rPr lang="en-US" sz="3200" dirty="0">
                <a:solidFill>
                  <a:srgbClr val="508927"/>
                </a:solidFill>
                <a:cs typeface="Arial" charset="0"/>
              </a:rPr>
              <a:t> </a:t>
            </a:r>
            <a:endParaRPr lang="ru-RU" sz="3200" dirty="0">
              <a:solidFill>
                <a:srgbClr val="508927"/>
              </a:solidFill>
            </a:endParaRPr>
          </a:p>
        </p:txBody>
      </p:sp>
      <p:pic>
        <p:nvPicPr>
          <p:cNvPr id="3074" name="Picture 2" descr="mining-industry - ID Partne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1" y="4859617"/>
            <a:ext cx="3835670" cy="1998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4926360"/>
            <a:ext cx="4572000" cy="1200329"/>
          </a:xfrm>
          <a:prstGeom prst="rect">
            <a:avLst/>
          </a:prstGeom>
        </p:spPr>
        <p:txBody>
          <a:bodyPr>
            <a:spAutoFit/>
          </a:bodyPr>
          <a:lstStyle/>
          <a:p>
            <a:pPr marL="398463" lvl="1" indent="-398463">
              <a:spcBef>
                <a:spcPts val="600"/>
              </a:spcBef>
              <a:spcAft>
                <a:spcPts val="1200"/>
              </a:spcAft>
              <a:buFont typeface="Franklin Gothic Book" panose="020B0503020102020204" pitchFamily="34" charset="0"/>
              <a:buChar char="►"/>
            </a:pPr>
            <a:r>
              <a:rPr lang="en-US" dirty="0">
                <a:solidFill>
                  <a:srgbClr val="404040"/>
                </a:solidFill>
                <a:latin typeface="Franklin Gothic Book" panose="020B0503020102020204" pitchFamily="34" charset="0"/>
                <a:cs typeface="+mn-cs"/>
              </a:rPr>
              <a:t>Develop technological and business consulting capacity and business incubators to assist companies in developing waste recycling projects</a:t>
            </a:r>
            <a:endParaRPr lang="ru-RU" dirty="0">
              <a:solidFill>
                <a:srgbClr val="404040"/>
              </a:solidFill>
              <a:latin typeface="Franklin Gothic Book" panose="020B0503020102020204" pitchFamily="34" charset="0"/>
              <a:cs typeface="+mn-cs"/>
            </a:endParaRPr>
          </a:p>
        </p:txBody>
      </p:sp>
    </p:spTree>
    <p:extLst>
      <p:ext uri="{BB962C8B-B14F-4D97-AF65-F5344CB8AC3E}">
        <p14:creationId xmlns:p14="http://schemas.microsoft.com/office/powerpoint/2010/main" val="4066456792"/>
      </p:ext>
    </p:extLst>
  </p:cSld>
  <p:clrMapOvr>
    <a:masterClrMapping/>
  </p:clrMapOvr>
  <p:transition spd="med">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608512"/>
          </a:xfrm>
        </p:spPr>
        <p:txBody>
          <a:bodyPr/>
          <a:lstStyle/>
          <a:p>
            <a:pPr marL="0" indent="0">
              <a:buNone/>
            </a:pPr>
            <a:r>
              <a:rPr lang="en-US" sz="2000" b="1" dirty="0">
                <a:solidFill>
                  <a:srgbClr val="404040"/>
                </a:solidFill>
                <a:latin typeface="Franklin Gothic Book" panose="020B0503020102020204" pitchFamily="34" charset="0"/>
              </a:rPr>
              <a:t>Further works on Road Map:</a:t>
            </a:r>
          </a:p>
          <a:p>
            <a:pPr>
              <a:buFont typeface="Wingdings" panose="05000000000000000000" pitchFamily="2" charset="2"/>
              <a:buChar char="§"/>
            </a:pPr>
            <a:r>
              <a:rPr lang="en-US" sz="1800" dirty="0">
                <a:latin typeface="Franklin Gothic Book" panose="020B0503020102020204" pitchFamily="34" charset="0"/>
              </a:rPr>
              <a:t>Define short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medium term objectives and instruments appropriate for these objectives </a:t>
            </a:r>
          </a:p>
          <a:p>
            <a:pPr>
              <a:spcAft>
                <a:spcPts val="1800"/>
              </a:spcAft>
              <a:buFont typeface="Wingdings" panose="05000000000000000000" pitchFamily="2" charset="2"/>
              <a:buChar char="§"/>
            </a:pPr>
            <a:r>
              <a:rPr lang="en-US" sz="1800" dirty="0">
                <a:latin typeface="Franklin Gothic Book" panose="020B0503020102020204" pitchFamily="34" charset="0"/>
              </a:rPr>
              <a:t>Define long-term objectives and instruments appropriate for these objectives</a:t>
            </a:r>
          </a:p>
          <a:p>
            <a:pPr marL="0" indent="0">
              <a:spcBef>
                <a:spcPts val="2400"/>
              </a:spcBef>
              <a:buNone/>
            </a:pPr>
            <a:r>
              <a:rPr lang="en-US" sz="2000" b="1" dirty="0">
                <a:solidFill>
                  <a:srgbClr val="404040"/>
                </a:solidFill>
                <a:latin typeface="Franklin Gothic Book" panose="020B0503020102020204" pitchFamily="34" charset="0"/>
              </a:rPr>
              <a:t>Stakeholder Consultations: </a:t>
            </a:r>
          </a:p>
          <a:p>
            <a:pPr>
              <a:buFont typeface="Wingdings" panose="05000000000000000000" pitchFamily="2" charset="2"/>
              <a:buChar char="§"/>
            </a:pPr>
            <a:r>
              <a:rPr lang="en-US" sz="1800" dirty="0">
                <a:latin typeface="Franklin Gothic Book" panose="020B0503020102020204" pitchFamily="34" charset="0"/>
              </a:rPr>
              <a:t>Governmental Commission</a:t>
            </a:r>
          </a:p>
          <a:p>
            <a:pPr>
              <a:buFont typeface="Wingdings" panose="05000000000000000000" pitchFamily="2" charset="2"/>
              <a:buChar char="§"/>
            </a:pPr>
            <a:r>
              <a:rPr lang="en-US" sz="1800" dirty="0">
                <a:latin typeface="Franklin Gothic Book" panose="020B0503020102020204" pitchFamily="34" charset="0"/>
              </a:rPr>
              <a:t>Ministry of Environmental Protection and Agriculture</a:t>
            </a:r>
          </a:p>
          <a:p>
            <a:pPr>
              <a:buFont typeface="Wingdings" panose="05000000000000000000" pitchFamily="2" charset="2"/>
              <a:buChar char="§"/>
            </a:pPr>
            <a:r>
              <a:rPr lang="en-US" sz="1800" dirty="0">
                <a:latin typeface="Franklin Gothic Book" panose="020B0503020102020204" pitchFamily="34" charset="0"/>
              </a:rPr>
              <a:t>Ministry of Economy and Sustainable Development</a:t>
            </a:r>
          </a:p>
          <a:p>
            <a:pPr>
              <a:buFont typeface="Wingdings" panose="05000000000000000000" pitchFamily="2" charset="2"/>
              <a:buChar char="§"/>
            </a:pPr>
            <a:r>
              <a:rPr lang="en-US" sz="1800" dirty="0">
                <a:latin typeface="Franklin Gothic Book" panose="020B0503020102020204" pitchFamily="34" charset="0"/>
              </a:rPr>
              <a:t>Large businesses engaged in mining industry and production of basic metals</a:t>
            </a:r>
            <a:endParaRPr lang="en-US" sz="20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ru-RU" sz="18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lIns="457200" tIns="182880"/>
          <a:lstStyle/>
          <a:p>
            <a:pPr algn="l"/>
            <a:r>
              <a:rPr lang="en-US" sz="3200" dirty="0">
                <a:solidFill>
                  <a:srgbClr val="508927"/>
                </a:solidFill>
              </a:rPr>
              <a:t>2. Mining and quarrying; </a:t>
            </a:r>
            <a:r>
              <a:rPr lang="en-GB" sz="3200" dirty="0">
                <a:solidFill>
                  <a:srgbClr val="508927"/>
                </a:solidFill>
              </a:rPr>
              <a:t>Manufacture of </a:t>
            </a:r>
            <a:r>
              <a:rPr lang="en-GB" sz="3200">
                <a:solidFill>
                  <a:srgbClr val="508927"/>
                </a:solidFill>
              </a:rPr>
              <a:t>basic metals</a:t>
            </a:r>
            <a:endParaRPr lang="ru-RU" sz="3200" dirty="0">
              <a:solidFill>
                <a:srgbClr val="508927"/>
              </a:solidFill>
            </a:endParaRPr>
          </a:p>
        </p:txBody>
      </p:sp>
    </p:spTree>
    <p:extLst>
      <p:ext uri="{BB962C8B-B14F-4D97-AF65-F5344CB8AC3E}">
        <p14:creationId xmlns:p14="http://schemas.microsoft.com/office/powerpoint/2010/main" val="1236684346"/>
      </p:ext>
    </p:extLst>
  </p:cSld>
  <p:clrMapOvr>
    <a:masterClrMapping/>
  </p:clrMapOvr>
  <p:transition spd="med">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174" y="1217006"/>
            <a:ext cx="8640960" cy="615000"/>
          </a:xfrm>
          <a:ln>
            <a:noFill/>
          </a:ln>
        </p:spPr>
        <p:txBody>
          <a:bodyPr/>
          <a:lstStyle/>
          <a:p>
            <a:pPr marL="0" indent="0">
              <a:spcBef>
                <a:spcPts val="600"/>
              </a:spcBef>
              <a:buNone/>
              <a:tabLst>
                <a:tab pos="457200" algn="l"/>
              </a:tabLst>
            </a:pPr>
            <a:r>
              <a:rPr lang="en-US" sz="2000" b="1" dirty="0">
                <a:solidFill>
                  <a:srgbClr val="404040"/>
                </a:solidFill>
                <a:latin typeface="Franklin Gothic Book" panose="020B0503020102020204" pitchFamily="34" charset="0"/>
              </a:rPr>
              <a:t>Current Situation :</a:t>
            </a:r>
          </a:p>
          <a:p>
            <a:pPr marL="0" indent="0">
              <a:spcBef>
                <a:spcPts val="600"/>
              </a:spcBef>
              <a:buNone/>
              <a:tabLst>
                <a:tab pos="457200" algn="l"/>
              </a:tabLst>
            </a:pPr>
            <a:endParaRPr lang="en-US" sz="2000" b="1"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10344" y="5688"/>
            <a:ext cx="9144000" cy="720080"/>
          </a:xfrm>
        </p:spPr>
        <p:txBody>
          <a:bodyPr lIns="457200" tIns="182880"/>
          <a:lstStyle/>
          <a:p>
            <a:pPr lvl="3" algn="l"/>
            <a:r>
              <a:rPr lang="en-US" sz="3200" dirty="0">
                <a:solidFill>
                  <a:srgbClr val="508927"/>
                </a:solidFill>
                <a:latin typeface="Franklin Gothic Demi Cond" panose="020B0706030402020204" pitchFamily="34" charset="0"/>
              </a:rPr>
              <a:t>3. </a:t>
            </a:r>
            <a:r>
              <a:rPr lang="en-GB" sz="3200" dirty="0">
                <a:solidFill>
                  <a:srgbClr val="508927"/>
                </a:solidFill>
                <a:latin typeface="Franklin Gothic Demi Cond" panose="020B0706030402020204" pitchFamily="34" charset="0"/>
              </a:rPr>
              <a:t>Manufacture of wood and of products of wood</a:t>
            </a:r>
            <a:r>
              <a:rPr lang="en-US" sz="3200" dirty="0">
                <a:solidFill>
                  <a:srgbClr val="508927"/>
                </a:solidFill>
                <a:latin typeface="Franklin Gothic Demi Cond" panose="020B0706030402020204" pitchFamily="34" charset="0"/>
              </a:rPr>
              <a:t> </a:t>
            </a:r>
          </a:p>
        </p:txBody>
      </p:sp>
      <p:sp>
        <p:nvSpPr>
          <p:cNvPr id="5" name="Content Placeholder 1"/>
          <p:cNvSpPr txBox="1">
            <a:spLocks/>
          </p:cNvSpPr>
          <p:nvPr/>
        </p:nvSpPr>
        <p:spPr>
          <a:xfrm>
            <a:off x="4932040" y="1909632"/>
            <a:ext cx="3960440" cy="4327679"/>
          </a:xfrm>
          <a:prstGeom prst="rect">
            <a:avLst/>
          </a:prstGeom>
          <a:ln>
            <a:noFill/>
          </a:ln>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a:spcBef>
                <a:spcPts val="600"/>
              </a:spcBef>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The WM practice of the commercial users of forest is regulated by WM Code, Forestry Code and</a:t>
            </a:r>
            <a:r>
              <a:rPr lang="ka-GE" sz="1800" dirty="0">
                <a:solidFill>
                  <a:srgbClr val="404040"/>
                </a:solidFill>
                <a:latin typeface="Franklin Gothic Book" panose="020B0503020102020204" pitchFamily="34" charset="0"/>
              </a:rPr>
              <a:t> </a:t>
            </a:r>
            <a:r>
              <a:rPr lang="en-US" sz="1800" dirty="0">
                <a:solidFill>
                  <a:srgbClr val="404040"/>
                </a:solidFill>
                <a:latin typeface="Franklin Gothic Book" panose="020B0503020102020204" pitchFamily="34" charset="0"/>
              </a:rPr>
              <a:t>the Regulations on Forest</a:t>
            </a:r>
            <a:r>
              <a:rPr lang="ru-RU" sz="1800" dirty="0">
                <a:solidFill>
                  <a:srgbClr val="404040"/>
                </a:solidFill>
                <a:latin typeface="Franklin Gothic Book" panose="020B0503020102020204" pitchFamily="34" charset="0"/>
              </a:rPr>
              <a:t> </a:t>
            </a:r>
            <a:r>
              <a:rPr lang="en-US" sz="1800" dirty="0">
                <a:solidFill>
                  <a:srgbClr val="404040"/>
                </a:solidFill>
                <a:latin typeface="Franklin Gothic Book" panose="020B0503020102020204" pitchFamily="34" charset="0"/>
              </a:rPr>
              <a:t>Management Rules adopted by the Ordinance of the Government of Georgia 221</a:t>
            </a:r>
            <a:r>
              <a:rPr lang="ka-GE" sz="1800" dirty="0">
                <a:solidFill>
                  <a:srgbClr val="404040"/>
                </a:solidFill>
                <a:latin typeface="Franklin Gothic Book" panose="020B0503020102020204" pitchFamily="34" charset="0"/>
              </a:rPr>
              <a:t> </a:t>
            </a:r>
            <a:r>
              <a:rPr lang="en-US" sz="1800" dirty="0">
                <a:solidFill>
                  <a:srgbClr val="404040"/>
                </a:solidFill>
                <a:latin typeface="Franklin Gothic Book" panose="020B0503020102020204" pitchFamily="34" charset="0"/>
              </a:rPr>
              <a:t>in 2021</a:t>
            </a:r>
          </a:p>
          <a:p>
            <a:pPr>
              <a:spcBef>
                <a:spcPts val="600"/>
              </a:spcBef>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The communities and private persons are encouraged to collect and reuse the wood remains in state managed forest. Current fee is 7 Gel/m3</a:t>
            </a:r>
          </a:p>
          <a:p>
            <a:pPr>
              <a:spcBef>
                <a:spcPts val="600"/>
              </a:spcBef>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It is planned to reduce the fee to symbolic cost (about 1 Gel/m3)</a:t>
            </a:r>
          </a:p>
          <a:p>
            <a:pPr>
              <a:spcBef>
                <a:spcPts val="600"/>
              </a:spcBef>
              <a:buFont typeface="Wingdings" panose="05000000000000000000" pitchFamily="2" charset="2"/>
              <a:buChar char="§"/>
              <a:tabLst>
                <a:tab pos="457200" algn="l"/>
              </a:tabLst>
            </a:pPr>
            <a:endParaRPr lang="en-US" sz="18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66792952"/>
              </p:ext>
            </p:extLst>
          </p:nvPr>
        </p:nvGraphicFramePr>
        <p:xfrm>
          <a:off x="364174" y="1824668"/>
          <a:ext cx="4297262" cy="4700016"/>
        </p:xfrm>
        <a:graphic>
          <a:graphicData uri="http://schemas.openxmlformats.org/drawingml/2006/table">
            <a:tbl>
              <a:tblPr firstRow="1" firstCol="1" bandRow="1">
                <a:tableStyleId>{5C22544A-7EE6-4342-B048-85BDC9FD1C3A}</a:tableStyleId>
              </a:tblPr>
              <a:tblGrid>
                <a:gridCol w="4297262">
                  <a:extLst>
                    <a:ext uri="{9D8B030D-6E8A-4147-A177-3AD203B41FA5}">
                      <a16:colId xmlns:a16="http://schemas.microsoft.com/office/drawing/2014/main" val="20000"/>
                    </a:ext>
                  </a:extLst>
                </a:gridCol>
              </a:tblGrid>
              <a:tr h="0">
                <a:tc>
                  <a:txBody>
                    <a:bodyPr/>
                    <a:lstStyle/>
                    <a:p>
                      <a:pPr marL="0" marR="187960" lvl="0" indent="0" algn="l">
                        <a:lnSpc>
                          <a:spcPct val="115000"/>
                        </a:lnSpc>
                        <a:spcBef>
                          <a:spcPts val="600"/>
                        </a:spcBef>
                        <a:spcAft>
                          <a:spcPts val="600"/>
                        </a:spcAft>
                        <a:buClr>
                          <a:srgbClr val="000000"/>
                        </a:buClr>
                        <a:buFont typeface="Franklin Gothic Book"/>
                        <a:buNone/>
                      </a:pPr>
                      <a:r>
                        <a:rPr lang="en-GB" sz="1800" dirty="0">
                          <a:solidFill>
                            <a:schemeClr val="tx1">
                              <a:lumMod val="85000"/>
                              <a:lumOff val="15000"/>
                            </a:schemeClr>
                          </a:solidFill>
                          <a:effectLst/>
                          <a:latin typeface="Franklin Gothic Book" panose="020B0503020102020204" pitchFamily="34" charset="0"/>
                        </a:rPr>
                        <a:t>Timber extraction wastes &amp; losses:</a:t>
                      </a:r>
                      <a:endParaRPr lang="en-US" sz="1800" dirty="0">
                        <a:solidFill>
                          <a:schemeClr val="tx1">
                            <a:lumMod val="85000"/>
                            <a:lumOff val="15000"/>
                          </a:schemeClr>
                        </a:solidFill>
                        <a:effectLst/>
                        <a:latin typeface="Franklin Gothic Book" panose="020B0503020102020204" pitchFamily="34" charset="0"/>
                      </a:endParaRPr>
                    </a:p>
                    <a:p>
                      <a:pPr marL="0" marR="0" algn="just">
                        <a:lnSpc>
                          <a:spcPct val="115000"/>
                        </a:lnSpc>
                        <a:spcBef>
                          <a:spcPts val="600"/>
                        </a:spcBef>
                        <a:spcAft>
                          <a:spcPts val="600"/>
                        </a:spcAft>
                      </a:pPr>
                      <a:r>
                        <a:rPr lang="en-GB" sz="1800" dirty="0">
                          <a:effectLst/>
                          <a:latin typeface="Franklin Gothic Book" panose="020B0503020102020204" pitchFamily="34" charset="0"/>
                        </a:rPr>
                        <a:t>- Total wastes 760 ths.m</a:t>
                      </a:r>
                      <a:r>
                        <a:rPr lang="en-GB" sz="1800" baseline="30000" dirty="0">
                          <a:effectLst/>
                          <a:latin typeface="Franklin Gothic Book" panose="020B0503020102020204" pitchFamily="34" charset="0"/>
                        </a:rPr>
                        <a:t>3 </a:t>
                      </a:r>
                      <a:r>
                        <a:rPr lang="en-GB" sz="1800" dirty="0">
                          <a:effectLst/>
                          <a:latin typeface="Franklin Gothic Book" panose="020B0503020102020204" pitchFamily="34" charset="0"/>
                        </a:rPr>
                        <a:t>= 585.2 ths. tons</a:t>
                      </a:r>
                      <a:endParaRPr lang="en-US" sz="1800" dirty="0">
                        <a:effectLst/>
                        <a:latin typeface="Franklin Gothic Book" panose="020B0503020102020204" pitchFamily="34" charset="0"/>
                      </a:endParaRPr>
                    </a:p>
                    <a:p>
                      <a:pPr marL="0" marR="0" algn="l">
                        <a:lnSpc>
                          <a:spcPct val="115000"/>
                        </a:lnSpc>
                        <a:spcBef>
                          <a:spcPts val="600"/>
                        </a:spcBef>
                        <a:spcAft>
                          <a:spcPts val="600"/>
                        </a:spcAft>
                      </a:pPr>
                      <a:r>
                        <a:rPr lang="en-GB" sz="1800" dirty="0">
                          <a:effectLst/>
                          <a:latin typeface="Franklin Gothic Book" panose="020B0503020102020204" pitchFamily="34" charset="0"/>
                        </a:rPr>
                        <a:t>- Recycled portion (5%): 38 ths.m</a:t>
                      </a:r>
                      <a:r>
                        <a:rPr lang="en-GB" sz="1800" baseline="30000" dirty="0">
                          <a:effectLst/>
                          <a:latin typeface="Franklin Gothic Book" panose="020B0503020102020204" pitchFamily="34" charset="0"/>
                        </a:rPr>
                        <a:t>3</a:t>
                      </a:r>
                      <a:r>
                        <a:rPr lang="en-GB" sz="1800" dirty="0">
                          <a:effectLst/>
                          <a:latin typeface="Franklin Gothic Book" panose="020B0503020102020204" pitchFamily="34" charset="0"/>
                        </a:rPr>
                        <a:t> = 29.3ths. tons</a:t>
                      </a:r>
                      <a:endParaRPr lang="en-US" sz="1800" dirty="0">
                        <a:effectLst/>
                        <a:latin typeface="Franklin Gothic Book" panose="020B0503020102020204" pitchFamily="34" charset="0"/>
                      </a:endParaRPr>
                    </a:p>
                    <a:p>
                      <a:pPr marL="0" marR="0" algn="l">
                        <a:lnSpc>
                          <a:spcPct val="115000"/>
                        </a:lnSpc>
                        <a:spcBef>
                          <a:spcPts val="600"/>
                        </a:spcBef>
                        <a:spcAft>
                          <a:spcPts val="600"/>
                        </a:spcAft>
                      </a:pPr>
                      <a:r>
                        <a:rPr lang="en-GB" sz="1800" dirty="0">
                          <a:effectLst/>
                          <a:latin typeface="Franklin Gothic Book" panose="020B0503020102020204" pitchFamily="34" charset="0"/>
                        </a:rPr>
                        <a:t>- Not recycled portion (95%): 722ths.m</a:t>
                      </a:r>
                      <a:r>
                        <a:rPr lang="en-GB" sz="1800" baseline="30000" dirty="0">
                          <a:effectLst/>
                          <a:latin typeface="Franklin Gothic Book" panose="020B0503020102020204" pitchFamily="34" charset="0"/>
                        </a:rPr>
                        <a:t>3 </a:t>
                      </a:r>
                      <a:r>
                        <a:rPr lang="en-GB" sz="1800" dirty="0">
                          <a:effectLst/>
                          <a:latin typeface="Franklin Gothic Book" panose="020B0503020102020204" pitchFamily="34" charset="0"/>
                        </a:rPr>
                        <a:t>=</a:t>
                      </a:r>
                      <a:r>
                        <a:rPr lang="en-GB" sz="1800" baseline="30000" dirty="0">
                          <a:effectLst/>
                          <a:latin typeface="Franklin Gothic Book" panose="020B0503020102020204" pitchFamily="34" charset="0"/>
                        </a:rPr>
                        <a:t> </a:t>
                      </a:r>
                      <a:r>
                        <a:rPr lang="en-GB" sz="1800" dirty="0">
                          <a:effectLst/>
                          <a:latin typeface="Franklin Gothic Book" panose="020B0503020102020204" pitchFamily="34" charset="0"/>
                        </a:rPr>
                        <a:t>555.9 </a:t>
                      </a:r>
                      <a:r>
                        <a:rPr lang="en-GB" sz="1800" dirty="0" err="1">
                          <a:effectLst/>
                          <a:latin typeface="Franklin Gothic Book" panose="020B0503020102020204" pitchFamily="34" charset="0"/>
                        </a:rPr>
                        <a:t>ths</a:t>
                      </a:r>
                      <a:r>
                        <a:rPr lang="en-GB" sz="1800" dirty="0">
                          <a:effectLst/>
                          <a:latin typeface="Franklin Gothic Book" panose="020B0503020102020204" pitchFamily="34" charset="0"/>
                        </a:rPr>
                        <a:t>. tons</a:t>
                      </a:r>
                      <a:endParaRPr lang="en-US" sz="1800" dirty="0">
                        <a:effectLst/>
                        <a:latin typeface="Franklin Gothic Book" panose="020B0503020102020204" pitchFamily="34" charset="0"/>
                        <a:ea typeface="Times New Roman"/>
                        <a:cs typeface="Times New Roman"/>
                      </a:endParaRPr>
                    </a:p>
                  </a:txBody>
                  <a:tcPr marL="45720" marR="45720" marT="0" marB="0"/>
                </a:tc>
                <a:extLst>
                  <a:ext uri="{0D108BD9-81ED-4DB2-BD59-A6C34878D82A}">
                    <a16:rowId xmlns:a16="http://schemas.microsoft.com/office/drawing/2014/main" val="10000"/>
                  </a:ext>
                </a:extLst>
              </a:tr>
              <a:tr h="0">
                <a:tc>
                  <a:txBody>
                    <a:bodyPr/>
                    <a:lstStyle/>
                    <a:p>
                      <a:pPr marL="0" marR="0" lvl="0" indent="0" algn="l">
                        <a:lnSpc>
                          <a:spcPct val="115000"/>
                        </a:lnSpc>
                        <a:spcBef>
                          <a:spcPts val="600"/>
                        </a:spcBef>
                        <a:spcAft>
                          <a:spcPts val="600"/>
                        </a:spcAft>
                        <a:buClr>
                          <a:srgbClr val="000000"/>
                        </a:buClr>
                        <a:buFont typeface="Franklin Gothic Book"/>
                        <a:buNone/>
                      </a:pPr>
                      <a:r>
                        <a:rPr lang="en-GB" sz="1800" dirty="0">
                          <a:solidFill>
                            <a:schemeClr val="tx1">
                              <a:lumMod val="85000"/>
                              <a:lumOff val="15000"/>
                            </a:schemeClr>
                          </a:solidFill>
                          <a:effectLst/>
                          <a:latin typeface="Franklin Gothic Book" panose="020B0503020102020204" pitchFamily="34" charset="0"/>
                        </a:rPr>
                        <a:t>Timber processing wastes &amp; losses:</a:t>
                      </a:r>
                      <a:endParaRPr lang="en-US" sz="1800" dirty="0">
                        <a:solidFill>
                          <a:schemeClr val="tx1">
                            <a:lumMod val="85000"/>
                            <a:lumOff val="15000"/>
                          </a:schemeClr>
                        </a:solidFill>
                        <a:effectLst/>
                        <a:latin typeface="Franklin Gothic Book" panose="020B0503020102020204" pitchFamily="34" charset="0"/>
                      </a:endParaRPr>
                    </a:p>
                    <a:p>
                      <a:pPr marL="0" marR="0" algn="just">
                        <a:lnSpc>
                          <a:spcPct val="115000"/>
                        </a:lnSpc>
                        <a:spcBef>
                          <a:spcPts val="600"/>
                        </a:spcBef>
                        <a:spcAft>
                          <a:spcPts val="600"/>
                        </a:spcAft>
                      </a:pPr>
                      <a:r>
                        <a:rPr lang="en-GB" sz="1800" dirty="0">
                          <a:effectLst/>
                          <a:latin typeface="Franklin Gothic Book" panose="020B0503020102020204" pitchFamily="34" charset="0"/>
                        </a:rPr>
                        <a:t>- Total waste: 178,940 m</a:t>
                      </a:r>
                      <a:r>
                        <a:rPr lang="en-GB" sz="1800" baseline="30000" dirty="0">
                          <a:effectLst/>
                          <a:latin typeface="Franklin Gothic Book" panose="020B0503020102020204" pitchFamily="34" charset="0"/>
                        </a:rPr>
                        <a:t>3 </a:t>
                      </a:r>
                      <a:r>
                        <a:rPr lang="en-GB" sz="1800" dirty="0">
                          <a:effectLst/>
                          <a:latin typeface="Franklin Gothic Book" panose="020B0503020102020204" pitchFamily="34" charset="0"/>
                        </a:rPr>
                        <a:t>= 137,780 tons</a:t>
                      </a:r>
                      <a:endParaRPr lang="en-US" sz="1800" dirty="0">
                        <a:effectLst/>
                        <a:latin typeface="Franklin Gothic Book" panose="020B0503020102020204" pitchFamily="34" charset="0"/>
                      </a:endParaRPr>
                    </a:p>
                    <a:p>
                      <a:pPr marL="0" marR="0" algn="l">
                        <a:lnSpc>
                          <a:spcPct val="115000"/>
                        </a:lnSpc>
                        <a:spcBef>
                          <a:spcPts val="600"/>
                        </a:spcBef>
                        <a:spcAft>
                          <a:spcPts val="600"/>
                        </a:spcAft>
                      </a:pPr>
                      <a:r>
                        <a:rPr lang="en-GB" sz="1800" dirty="0">
                          <a:effectLst/>
                          <a:latin typeface="Franklin Gothic Book" panose="020B0503020102020204" pitchFamily="34" charset="0"/>
                        </a:rPr>
                        <a:t>- Recycled portion (5%): 8,950 m</a:t>
                      </a:r>
                      <a:r>
                        <a:rPr lang="en-GB" sz="1800" baseline="30000" dirty="0">
                          <a:effectLst/>
                          <a:latin typeface="Franklin Gothic Book" panose="020B0503020102020204" pitchFamily="34" charset="0"/>
                        </a:rPr>
                        <a:t>3 </a:t>
                      </a:r>
                      <a:r>
                        <a:rPr lang="en-GB" sz="1800" dirty="0">
                          <a:effectLst/>
                          <a:latin typeface="Franklin Gothic Book" panose="020B0503020102020204" pitchFamily="34" charset="0"/>
                        </a:rPr>
                        <a:t>= 6,900 ths. tons</a:t>
                      </a:r>
                      <a:endParaRPr lang="en-US" sz="1800" dirty="0">
                        <a:effectLst/>
                        <a:latin typeface="Franklin Gothic Book" panose="020B0503020102020204" pitchFamily="34" charset="0"/>
                      </a:endParaRPr>
                    </a:p>
                    <a:p>
                      <a:pPr marL="0" marR="0" algn="l">
                        <a:lnSpc>
                          <a:spcPct val="115000"/>
                        </a:lnSpc>
                        <a:spcBef>
                          <a:spcPts val="600"/>
                        </a:spcBef>
                        <a:spcAft>
                          <a:spcPts val="600"/>
                        </a:spcAft>
                      </a:pPr>
                      <a:r>
                        <a:rPr lang="en-GB" sz="1800" dirty="0">
                          <a:effectLst/>
                          <a:latin typeface="Franklin Gothic Book" panose="020B0503020102020204" pitchFamily="34" charset="0"/>
                        </a:rPr>
                        <a:t>- Not recycled portion (95%): 169,990m</a:t>
                      </a:r>
                      <a:r>
                        <a:rPr lang="en-GB" sz="1800" baseline="30000" dirty="0">
                          <a:effectLst/>
                          <a:latin typeface="Franklin Gothic Book" panose="020B0503020102020204" pitchFamily="34" charset="0"/>
                        </a:rPr>
                        <a:t>3 </a:t>
                      </a:r>
                      <a:r>
                        <a:rPr lang="en-GB" sz="1800" dirty="0">
                          <a:effectLst/>
                          <a:latin typeface="Franklin Gothic Book" panose="020B0503020102020204" pitchFamily="34" charset="0"/>
                        </a:rPr>
                        <a:t>= 130,880 tons </a:t>
                      </a:r>
                      <a:endParaRPr lang="en-US" sz="1800" dirty="0">
                        <a:effectLst/>
                        <a:latin typeface="Franklin Gothic Book" panose="020B0503020102020204" pitchFamily="34" charset="0"/>
                        <a:ea typeface="Times New Roman"/>
                        <a:cs typeface="Times New Roman"/>
                      </a:endParaRPr>
                    </a:p>
                  </a:txBody>
                  <a:tcPr marL="45720" marR="45720" marT="0" marB="0"/>
                </a:tc>
                <a:extLst>
                  <a:ext uri="{0D108BD9-81ED-4DB2-BD59-A6C34878D82A}">
                    <a16:rowId xmlns:a16="http://schemas.microsoft.com/office/drawing/2014/main" val="2097150240"/>
                  </a:ext>
                </a:extLst>
              </a:tr>
            </a:tbl>
          </a:graphicData>
        </a:graphic>
      </p:graphicFrame>
    </p:spTree>
    <p:extLst>
      <p:ext uri="{BB962C8B-B14F-4D97-AF65-F5344CB8AC3E}">
        <p14:creationId xmlns:p14="http://schemas.microsoft.com/office/powerpoint/2010/main" val="1979454557"/>
      </p:ext>
    </p:extLst>
  </p:cSld>
  <p:clrMapOvr>
    <a:masterClrMapping/>
  </p:clrMapOvr>
  <p:transition spd="med">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lIns="548640"/>
          <a:lstStyle/>
          <a:p>
            <a:pPr algn="l"/>
            <a:r>
              <a:rPr lang="en-US" dirty="0">
                <a:solidFill>
                  <a:srgbClr val="508927"/>
                </a:solidFill>
                <a:latin typeface="Franklin Gothic Demi" panose="020B0703020102020204" pitchFamily="34" charset="0"/>
              </a:rPr>
              <a:t>Content of Part I</a:t>
            </a:r>
            <a:endParaRPr lang="en-GB" dirty="0">
              <a:solidFill>
                <a:srgbClr val="508927"/>
              </a:solidFill>
              <a:latin typeface="Franklin Gothic Demi" panose="020B0703020102020204" pitchFamily="34" charset="0"/>
            </a:endParaRPr>
          </a:p>
        </p:txBody>
      </p:sp>
      <p:sp>
        <p:nvSpPr>
          <p:cNvPr id="4" name="Rectangle 3"/>
          <p:cNvSpPr/>
          <p:nvPr/>
        </p:nvSpPr>
        <p:spPr>
          <a:xfrm>
            <a:off x="611560" y="1868597"/>
            <a:ext cx="4968552" cy="3293209"/>
          </a:xfrm>
          <a:prstGeom prst="rect">
            <a:avLst/>
          </a:prstGeom>
        </p:spPr>
        <p:txBody>
          <a:bodyPr wrap="square">
            <a:spAutoFit/>
          </a:bodyPr>
          <a:lstStyle/>
          <a:p>
            <a:pPr marL="285750" indent="-285750">
              <a:spcBef>
                <a:spcPts val="1200"/>
              </a:spcBef>
              <a:spcAft>
                <a:spcPts val="1200"/>
              </a:spcAft>
              <a:buFont typeface="Wingdings" panose="05000000000000000000" pitchFamily="2" charset="2"/>
              <a:buChar char="§"/>
            </a:pPr>
            <a:r>
              <a:rPr lang="en-US" sz="2400" b="1" dirty="0">
                <a:solidFill>
                  <a:srgbClr val="404040"/>
                </a:solidFill>
                <a:latin typeface="Franklin Gothic Book" panose="020B0503020102020204" pitchFamily="34" charset="0"/>
              </a:rPr>
              <a:t>Basic outcomes of Mapping Circularity in Georgia: Priority Sectors</a:t>
            </a:r>
          </a:p>
          <a:p>
            <a:pPr marL="285750" indent="-285750">
              <a:spcBef>
                <a:spcPts val="1200"/>
              </a:spcBef>
              <a:spcAft>
                <a:spcPts val="1200"/>
              </a:spcAft>
              <a:buFont typeface="Wingdings" panose="05000000000000000000" pitchFamily="2" charset="2"/>
              <a:buChar char="§"/>
            </a:pPr>
            <a:r>
              <a:rPr lang="en-US" sz="2400" b="1" dirty="0">
                <a:solidFill>
                  <a:srgbClr val="404040"/>
                </a:solidFill>
                <a:latin typeface="Franklin Gothic Book" panose="020B0503020102020204" pitchFamily="34" charset="0"/>
              </a:rPr>
              <a:t>Vision and Strategic Goals for Circular Economy Road Map</a:t>
            </a:r>
          </a:p>
          <a:p>
            <a:pPr marL="285750" indent="-285750">
              <a:spcBef>
                <a:spcPts val="1200"/>
              </a:spcBef>
              <a:spcAft>
                <a:spcPts val="1200"/>
              </a:spcAft>
              <a:buFont typeface="Wingdings" panose="05000000000000000000" pitchFamily="2" charset="2"/>
              <a:buChar char="§"/>
            </a:pPr>
            <a:r>
              <a:rPr lang="en-US" sz="2400" b="1" dirty="0">
                <a:solidFill>
                  <a:srgbClr val="404040"/>
                </a:solidFill>
                <a:latin typeface="Franklin Gothic Book" panose="020B0503020102020204" pitchFamily="34" charset="0"/>
              </a:rPr>
              <a:t>Appropriate Instruments for Transition to Circular Economy</a:t>
            </a:r>
          </a:p>
        </p:txBody>
      </p:sp>
      <p:pic>
        <p:nvPicPr>
          <p:cNvPr id="5" name="Picture 6" descr="IV Organics – Total Plant Health Products and Tip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3833" y="2060848"/>
            <a:ext cx="3120167" cy="312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59137"/>
      </p:ext>
    </p:extLst>
  </p:cSld>
  <p:clrMapOvr>
    <a:masterClrMapping/>
  </p:clrMapOvr>
  <p:transition spd="med">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561" y="797776"/>
            <a:ext cx="8540919" cy="5799576"/>
          </a:xfrm>
          <a:ln>
            <a:solidFill>
              <a:srgbClr val="7F7F7F"/>
            </a:solidFill>
          </a:ln>
        </p:spPr>
        <p:txBody>
          <a:bodyPr/>
          <a:lstStyle/>
          <a:p>
            <a:pPr marL="0" indent="0">
              <a:spcBef>
                <a:spcPts val="600"/>
              </a:spcBef>
              <a:spcAft>
                <a:spcPts val="1200"/>
              </a:spcAft>
              <a:buNone/>
              <a:tabLst>
                <a:tab pos="457200" algn="l"/>
              </a:tabLst>
            </a:pPr>
            <a:r>
              <a:rPr lang="en-US" sz="2000" b="1" dirty="0">
                <a:solidFill>
                  <a:srgbClr val="404040"/>
                </a:solidFill>
                <a:latin typeface="Franklin Gothic Book" panose="020B0503020102020204" pitchFamily="34" charset="0"/>
              </a:rPr>
              <a:t>Gaps :</a:t>
            </a:r>
          </a:p>
          <a:p>
            <a:pPr lvl="0" algn="just">
              <a:spcBef>
                <a:spcPts val="600"/>
              </a:spcBef>
              <a:spcAft>
                <a:spcPts val="1200"/>
              </a:spcAft>
              <a:buFont typeface="Wingdings" panose="05000000000000000000" pitchFamily="2" charset="2"/>
              <a:buChar char="§"/>
              <a:tabLst>
                <a:tab pos="457200" algn="l"/>
              </a:tabLst>
            </a:pPr>
            <a:r>
              <a:rPr lang="en-GB" sz="1800" dirty="0">
                <a:solidFill>
                  <a:srgbClr val="404040"/>
                </a:solidFill>
                <a:latin typeface="Franklin Gothic Book" panose="020B0503020102020204" pitchFamily="34" charset="0"/>
              </a:rPr>
              <a:t>Current material efficiency of timber harvesting and wood processing industries is very low</a:t>
            </a:r>
            <a:r>
              <a:rPr lang="ka-GE" sz="1800" dirty="0">
                <a:solidFill>
                  <a:srgbClr val="404040"/>
                </a:solidFill>
                <a:latin typeface="Franklin Gothic Book" panose="020B0503020102020204" pitchFamily="34" charset="0"/>
              </a:rPr>
              <a:t>.</a:t>
            </a:r>
            <a:endParaRPr lang="en-US" sz="1800" dirty="0">
              <a:solidFill>
                <a:srgbClr val="404040"/>
              </a:solidFill>
              <a:latin typeface="Franklin Gothic Book" panose="020B0503020102020204" pitchFamily="34" charset="0"/>
            </a:endParaRPr>
          </a:p>
          <a:p>
            <a:pPr lvl="0" algn="just">
              <a:spcBef>
                <a:spcPts val="600"/>
              </a:spcBef>
              <a:spcAft>
                <a:spcPts val="1200"/>
              </a:spcAft>
              <a:buFont typeface="Wingdings" panose="05000000000000000000" pitchFamily="2" charset="2"/>
              <a:buChar char="§"/>
              <a:tabLst>
                <a:tab pos="457200" algn="l"/>
              </a:tabLst>
            </a:pPr>
            <a:r>
              <a:rPr lang="en-GB" sz="1800" dirty="0">
                <a:solidFill>
                  <a:srgbClr val="404040"/>
                </a:solidFill>
                <a:latin typeface="Franklin Gothic Book" panose="020B0503020102020204" pitchFamily="34" charset="0"/>
              </a:rPr>
              <a:t>Residuals and wastes of </a:t>
            </a:r>
            <a:r>
              <a:rPr lang="en-GB" sz="1800" dirty="0" err="1">
                <a:solidFill>
                  <a:srgbClr val="404040"/>
                </a:solidFill>
                <a:latin typeface="Franklin Gothic Book" panose="020B0503020102020204" pitchFamily="34" charset="0"/>
              </a:rPr>
              <a:t>roundwood</a:t>
            </a:r>
            <a:r>
              <a:rPr lang="en-GB" sz="1800" dirty="0">
                <a:solidFill>
                  <a:srgbClr val="404040"/>
                </a:solidFill>
                <a:latin typeface="Franklin Gothic Book" panose="020B0503020102020204" pitchFamily="34" charset="0"/>
              </a:rPr>
              <a:t> production and manufacture of wood products are used minimally (if any) and in a non-systemic manner. Lion’s portion of harvested timber resources is used as fuel (firewood) that is a low value application</a:t>
            </a:r>
            <a:r>
              <a:rPr lang="ka-GE" sz="1800" dirty="0">
                <a:solidFill>
                  <a:srgbClr val="404040"/>
                </a:solidFill>
                <a:latin typeface="Franklin Gothic Book" panose="020B0503020102020204" pitchFamily="34" charset="0"/>
              </a:rPr>
              <a:t>.</a:t>
            </a:r>
            <a:endParaRPr lang="en-GB" sz="1800" dirty="0">
              <a:solidFill>
                <a:srgbClr val="404040"/>
              </a:solidFill>
              <a:latin typeface="Franklin Gothic Book" panose="020B0503020102020204" pitchFamily="34" charset="0"/>
            </a:endParaRPr>
          </a:p>
          <a:p>
            <a:pPr lvl="0" algn="just">
              <a:spcBef>
                <a:spcPts val="600"/>
              </a:spcBef>
              <a:spcAft>
                <a:spcPts val="120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In relation with the commercial users the  Regulations on Forest</a:t>
            </a:r>
            <a:r>
              <a:rPr lang="ru-RU" sz="1800" dirty="0">
                <a:solidFill>
                  <a:srgbClr val="404040"/>
                </a:solidFill>
                <a:latin typeface="Franklin Gothic Book" panose="020B0503020102020204" pitchFamily="34" charset="0"/>
              </a:rPr>
              <a:t> </a:t>
            </a:r>
            <a:r>
              <a:rPr lang="en-US" sz="1800" dirty="0">
                <a:solidFill>
                  <a:srgbClr val="404040"/>
                </a:solidFill>
                <a:latin typeface="Franklin Gothic Book" panose="020B0503020102020204" pitchFamily="34" charset="0"/>
              </a:rPr>
              <a:t>Management Rules do not add any meaningful details to the general requirements of the WM Code.</a:t>
            </a:r>
          </a:p>
          <a:p>
            <a:pPr lvl="0" algn="just">
              <a:spcBef>
                <a:spcPts val="600"/>
              </a:spcBef>
              <a:spcAft>
                <a:spcPts val="120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There are no fiscal and other incentives for commercial users to apply recycling and material reuse Technologies</a:t>
            </a:r>
            <a:r>
              <a:rPr lang="ka-GE" sz="1800" dirty="0">
                <a:solidFill>
                  <a:srgbClr val="404040"/>
                </a:solidFill>
                <a:latin typeface="Franklin Gothic Book" panose="020B0503020102020204" pitchFamily="34" charset="0"/>
              </a:rPr>
              <a:t>.</a:t>
            </a:r>
            <a:endParaRPr lang="en-US" sz="1800" dirty="0">
              <a:solidFill>
                <a:srgbClr val="404040"/>
              </a:solidFill>
              <a:latin typeface="Franklin Gothic Book" panose="020B0503020102020204" pitchFamily="34" charset="0"/>
            </a:endParaRPr>
          </a:p>
          <a:p>
            <a:pPr lvl="0" algn="just">
              <a:spcBef>
                <a:spcPts val="600"/>
              </a:spcBef>
              <a:spcAft>
                <a:spcPts val="120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For the communities and local population the current fee for collecting the wood residues on a state forest land is too high and not attractive. </a:t>
            </a:r>
          </a:p>
          <a:p>
            <a:pPr lvl="0" algn="just">
              <a:spcBef>
                <a:spcPts val="600"/>
              </a:spcBef>
              <a:spcAft>
                <a:spcPts val="1200"/>
              </a:spcAft>
              <a:buFont typeface="Wingdings" panose="05000000000000000000" pitchFamily="2" charset="2"/>
              <a:buChar char="§"/>
              <a:tabLst>
                <a:tab pos="457200" algn="l"/>
              </a:tabLst>
            </a:pPr>
            <a:r>
              <a:rPr lang="en-GB" sz="1800" dirty="0">
                <a:solidFill>
                  <a:srgbClr val="404040"/>
                </a:solidFill>
                <a:latin typeface="Franklin Gothic Book" panose="020B0503020102020204" pitchFamily="34" charset="0"/>
              </a:rPr>
              <a:t>There is lack of awareness about technologies and business models encouraging the communities to establish joint entities and enterprises and feasible schemes of the wood waste recycling. </a:t>
            </a:r>
          </a:p>
          <a:p>
            <a:pPr lvl="0" algn="just">
              <a:spcBef>
                <a:spcPts val="600"/>
              </a:spcBef>
              <a:spcAft>
                <a:spcPts val="1200"/>
              </a:spcAft>
              <a:buFont typeface="Wingdings" panose="05000000000000000000" pitchFamily="2" charset="2"/>
              <a:buChar char="§"/>
              <a:tabLst>
                <a:tab pos="457200" algn="l"/>
              </a:tabLst>
            </a:pPr>
            <a:endParaRPr lang="en-US" sz="2000" dirty="0">
              <a:solidFill>
                <a:srgbClr val="404040"/>
              </a:solidFill>
              <a:latin typeface="Franklin Gothic Book" panose="020B0503020102020204" pitchFamily="34" charset="0"/>
            </a:endParaRPr>
          </a:p>
          <a:p>
            <a:pPr marL="0" indent="0">
              <a:spcBef>
                <a:spcPts val="600"/>
              </a:spcBef>
              <a:spcAft>
                <a:spcPts val="1200"/>
              </a:spcAft>
              <a:buNone/>
              <a:tabLst>
                <a:tab pos="457200" algn="l"/>
              </a:tabLst>
            </a:pPr>
            <a:endParaRPr lang="en-US" sz="2000" dirty="0">
              <a:solidFill>
                <a:srgbClr val="404040"/>
              </a:solidFill>
              <a:latin typeface="Franklin Gothic Book" panose="020B0503020102020204" pitchFamily="34" charset="0"/>
            </a:endParaRPr>
          </a:p>
          <a:p>
            <a:pPr marL="406400" indent="-406400">
              <a:spcBef>
                <a:spcPts val="600"/>
              </a:spcBef>
              <a:spcAft>
                <a:spcPts val="1200"/>
              </a:spcAft>
              <a:buFont typeface="Franklin Gothic Book" panose="020B0503020102020204" pitchFamily="34" charset="0"/>
              <a:buChar char="►"/>
              <a:tabLst>
                <a:tab pos="457200" algn="l"/>
              </a:tabLst>
            </a:pPr>
            <a:endParaRPr lang="en-US" sz="20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839" y="-1506"/>
            <a:ext cx="9144000" cy="720080"/>
          </a:xfrm>
        </p:spPr>
        <p:txBody>
          <a:bodyPr lIns="457200" tIns="182880"/>
          <a:lstStyle/>
          <a:p>
            <a:pPr lvl="3" algn="l"/>
            <a:r>
              <a:rPr lang="en-US" sz="3200" b="1" dirty="0">
                <a:solidFill>
                  <a:srgbClr val="508927"/>
                </a:solidFill>
                <a:latin typeface="Franklin Gothic Demi Cond" panose="020B0706030402020204" pitchFamily="34" charset="0"/>
              </a:rPr>
              <a:t>3. </a:t>
            </a:r>
            <a:r>
              <a:rPr lang="en-GB" sz="3200" b="1" dirty="0">
                <a:solidFill>
                  <a:srgbClr val="508927"/>
                </a:solidFill>
                <a:latin typeface="Franklin Gothic Demi Cond" panose="020B0706030402020204" pitchFamily="34" charset="0"/>
              </a:rPr>
              <a:t>Manufacture of wood and of products of wood</a:t>
            </a:r>
            <a:r>
              <a:rPr lang="en-US" sz="3200" kern="1200" dirty="0">
                <a:solidFill>
                  <a:srgbClr val="699841"/>
                </a:solidFill>
                <a:latin typeface="Franklin Gothic Demi Cond" panose="020B0706030402020204" pitchFamily="34" charset="0"/>
                <a:ea typeface="+mn-ea"/>
                <a:cs typeface="Arial" charset="0"/>
              </a:rPr>
              <a:t> </a:t>
            </a:r>
          </a:p>
        </p:txBody>
      </p:sp>
    </p:spTree>
    <p:extLst>
      <p:ext uri="{BB962C8B-B14F-4D97-AF65-F5344CB8AC3E}">
        <p14:creationId xmlns:p14="http://schemas.microsoft.com/office/powerpoint/2010/main" val="2193101320"/>
      </p:ext>
    </p:extLst>
  </p:cSld>
  <p:clrMapOvr>
    <a:masterClrMapping/>
  </p:clrMapOvr>
  <p:transition spd="med">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074" y="1052736"/>
            <a:ext cx="8229600" cy="5328592"/>
          </a:xfrm>
        </p:spPr>
        <p:txBody>
          <a:bodyPr/>
          <a:lstStyle/>
          <a:p>
            <a:pPr marL="0" indent="0">
              <a:buNone/>
            </a:pPr>
            <a:r>
              <a:rPr lang="en-US" sz="2400" b="1" dirty="0">
                <a:solidFill>
                  <a:srgbClr val="404040"/>
                </a:solidFill>
                <a:latin typeface="Franklin Gothic Book" panose="020B0503020102020204" pitchFamily="34" charset="0"/>
              </a:rPr>
              <a:t>Priority Instruments:</a:t>
            </a:r>
          </a:p>
          <a:p>
            <a:pPr marL="398463" lvl="1" indent="-398463">
              <a:spcBef>
                <a:spcPts val="600"/>
              </a:spcBef>
              <a:spcAft>
                <a:spcPts val="1200"/>
              </a:spcAft>
              <a:buFont typeface="Franklin Gothic Book" panose="020B0503020102020204" pitchFamily="34" charset="0"/>
              <a:buChar char="►"/>
            </a:pPr>
            <a:r>
              <a:rPr lang="en-US" sz="1800" dirty="0"/>
              <a:t>Further improvement of waste management regulations:</a:t>
            </a:r>
            <a:endParaRPr lang="ru-RU" sz="1800" dirty="0"/>
          </a:p>
          <a:p>
            <a:pPr lvl="1">
              <a:spcBef>
                <a:spcPts val="600"/>
              </a:spcBef>
              <a:spcAft>
                <a:spcPts val="600"/>
              </a:spcAft>
            </a:pPr>
            <a:r>
              <a:rPr lang="en-US" sz="1800" dirty="0"/>
              <a:t>Improvement of the regulations for managing the forestry and wood processing industry wastes </a:t>
            </a:r>
          </a:p>
          <a:p>
            <a:pPr marL="398463" lvl="1" indent="-398463">
              <a:spcBef>
                <a:spcPts val="600"/>
              </a:spcBef>
              <a:spcAft>
                <a:spcPts val="1200"/>
              </a:spcAft>
              <a:buFont typeface="Franklin Gothic Book" panose="020B0503020102020204" pitchFamily="34" charset="0"/>
              <a:buChar char="►"/>
            </a:pPr>
            <a:r>
              <a:rPr lang="en-US" sz="1800" dirty="0"/>
              <a:t>Work with forestry and wood processing businesses to increase circular awareness</a:t>
            </a:r>
            <a:endParaRPr lang="ru-RU" sz="1800" dirty="0"/>
          </a:p>
          <a:p>
            <a:pPr marL="398463" lvl="1" indent="-398463">
              <a:spcBef>
                <a:spcPts val="600"/>
              </a:spcBef>
              <a:spcAft>
                <a:spcPts val="1200"/>
              </a:spcAft>
              <a:buFont typeface="Franklin Gothic Book" panose="020B0503020102020204" pitchFamily="34" charset="0"/>
              <a:buChar char="►"/>
            </a:pPr>
            <a:r>
              <a:rPr lang="en-US" sz="1800" dirty="0"/>
              <a:t>Create a regulatory framework that supports and incentivizes CE</a:t>
            </a:r>
          </a:p>
          <a:p>
            <a:pPr marL="398463" lvl="1" indent="-398463">
              <a:spcBef>
                <a:spcPts val="600"/>
              </a:spcBef>
              <a:spcAft>
                <a:spcPts val="1200"/>
              </a:spcAft>
              <a:buFont typeface="Franklin Gothic Book" panose="020B0503020102020204" pitchFamily="34" charset="0"/>
              <a:buChar char="►"/>
            </a:pPr>
            <a:r>
              <a:rPr lang="en-US" sz="1800" dirty="0"/>
              <a:t>Embed technical standards and accountability standards to estimate circularity degree of the companies; Develop and implement </a:t>
            </a:r>
            <a:r>
              <a:rPr lang="en-US" sz="1800" dirty="0" smtClean="0"/>
              <a:t>Ecolabelling schemes</a:t>
            </a:r>
            <a:endParaRPr lang="en-US" sz="2000" b="1" dirty="0">
              <a:solidFill>
                <a:srgbClr val="404040"/>
              </a:solidFill>
              <a:latin typeface="Franklin Gothic Book" panose="020B0503020102020204" pitchFamily="34" charset="0"/>
            </a:endParaRPr>
          </a:p>
          <a:p>
            <a:endParaRPr lang="ru-RU" dirty="0"/>
          </a:p>
        </p:txBody>
      </p:sp>
      <p:sp>
        <p:nvSpPr>
          <p:cNvPr id="3" name="Title 2"/>
          <p:cNvSpPr>
            <a:spLocks noGrp="1"/>
          </p:cNvSpPr>
          <p:nvPr>
            <p:ph type="ctrTitle"/>
          </p:nvPr>
        </p:nvSpPr>
        <p:spPr>
          <a:xfrm>
            <a:off x="0" y="0"/>
            <a:ext cx="9144000" cy="908720"/>
          </a:xfrm>
        </p:spPr>
        <p:txBody>
          <a:bodyPr lIns="457200" tIns="182880"/>
          <a:lstStyle/>
          <a:p>
            <a:pPr algn="l"/>
            <a:r>
              <a:rPr lang="en-US" sz="3200" dirty="0">
                <a:solidFill>
                  <a:srgbClr val="508927"/>
                </a:solidFill>
              </a:rPr>
              <a:t>3. </a:t>
            </a:r>
            <a:r>
              <a:rPr lang="en-GB" sz="3200" dirty="0">
                <a:solidFill>
                  <a:srgbClr val="508927"/>
                </a:solidFill>
              </a:rPr>
              <a:t>Manufacture of wood and of products of wood</a:t>
            </a:r>
            <a:r>
              <a:rPr lang="en-US" sz="3200" dirty="0">
                <a:solidFill>
                  <a:srgbClr val="699841"/>
                </a:solidFill>
                <a:cs typeface="Arial" charset="0"/>
              </a:rPr>
              <a:t> </a:t>
            </a:r>
            <a:endParaRPr lang="ru-RU"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9932" y="5013176"/>
            <a:ext cx="4354067" cy="1700808"/>
          </a:xfrm>
          <a:prstGeom prst="rect">
            <a:avLst/>
          </a:prstGeom>
        </p:spPr>
      </p:pic>
      <p:sp>
        <p:nvSpPr>
          <p:cNvPr id="6" name="Rectangle 5"/>
          <p:cNvSpPr/>
          <p:nvPr/>
        </p:nvSpPr>
        <p:spPr>
          <a:xfrm>
            <a:off x="318074" y="4869160"/>
            <a:ext cx="4572000" cy="1477328"/>
          </a:xfrm>
          <a:prstGeom prst="rect">
            <a:avLst/>
          </a:prstGeom>
        </p:spPr>
        <p:txBody>
          <a:bodyPr>
            <a:spAutoFit/>
          </a:bodyPr>
          <a:lstStyle/>
          <a:p>
            <a:pPr marL="398463" lvl="1" indent="-398463">
              <a:spcBef>
                <a:spcPts val="600"/>
              </a:spcBef>
              <a:spcAft>
                <a:spcPts val="1200"/>
              </a:spcAft>
              <a:buFont typeface="Franklin Gothic Book" panose="020B0503020102020204" pitchFamily="34" charset="0"/>
              <a:buChar char="►"/>
            </a:pPr>
            <a:r>
              <a:rPr lang="en-US" dirty="0">
                <a:solidFill>
                  <a:srgbClr val="404040"/>
                </a:solidFill>
                <a:latin typeface="Franklin Gothic Book" panose="020B0503020102020204" pitchFamily="34" charset="0"/>
                <a:cs typeface="+mn-cs"/>
              </a:rPr>
              <a:t>Develop technological and business consulting capacity and business incubators to assist commercial companies and community associations in developing waste recycling projects</a:t>
            </a:r>
            <a:endParaRPr lang="ru-RU" dirty="0">
              <a:solidFill>
                <a:srgbClr val="404040"/>
              </a:solidFill>
              <a:latin typeface="Franklin Gothic Book" panose="020B0503020102020204" pitchFamily="34" charset="0"/>
              <a:cs typeface="+mn-cs"/>
            </a:endParaRPr>
          </a:p>
        </p:txBody>
      </p:sp>
    </p:spTree>
    <p:extLst>
      <p:ext uri="{BB962C8B-B14F-4D97-AF65-F5344CB8AC3E}">
        <p14:creationId xmlns:p14="http://schemas.microsoft.com/office/powerpoint/2010/main" val="2969682130"/>
      </p:ext>
    </p:extLst>
  </p:cSld>
  <p:clrMapOvr>
    <a:masterClrMapping/>
  </p:clrMapOvr>
  <p:transition spd="med">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688632"/>
          </a:xfrm>
        </p:spPr>
        <p:txBody>
          <a:bodyPr/>
          <a:lstStyle/>
          <a:p>
            <a:pPr marL="0" indent="0">
              <a:buNone/>
            </a:pPr>
            <a:r>
              <a:rPr lang="en-US" sz="2000" b="1" dirty="0">
                <a:solidFill>
                  <a:srgbClr val="404040"/>
                </a:solidFill>
                <a:latin typeface="Franklin Gothic Book" panose="020B0503020102020204" pitchFamily="34" charset="0"/>
              </a:rPr>
              <a:t>Further works on Road Map:</a:t>
            </a:r>
          </a:p>
          <a:p>
            <a:pPr>
              <a:buFont typeface="Wingdings" panose="05000000000000000000" pitchFamily="2" charset="2"/>
              <a:buChar char="§"/>
            </a:pPr>
            <a:r>
              <a:rPr lang="en-US" sz="1800" dirty="0">
                <a:latin typeface="Franklin Gothic Book" panose="020B0503020102020204" pitchFamily="34" charset="0"/>
              </a:rPr>
              <a:t>Define short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medium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long-term objectives and instruments appropriate for these objectives</a:t>
            </a:r>
          </a:p>
          <a:p>
            <a:pPr marL="0" indent="0">
              <a:spcBef>
                <a:spcPts val="3000"/>
              </a:spcBef>
              <a:buNone/>
            </a:pPr>
            <a:r>
              <a:rPr lang="en-US" sz="2000" b="1" dirty="0">
                <a:solidFill>
                  <a:srgbClr val="404040"/>
                </a:solidFill>
                <a:latin typeface="Franklin Gothic Book" panose="020B0503020102020204" pitchFamily="34" charset="0"/>
              </a:rPr>
              <a:t>Stakeholder Consultations: </a:t>
            </a:r>
          </a:p>
          <a:p>
            <a:pPr>
              <a:buFont typeface="Wingdings" panose="05000000000000000000" pitchFamily="2" charset="2"/>
              <a:buChar char="§"/>
            </a:pPr>
            <a:r>
              <a:rPr lang="en-US" sz="1800" dirty="0">
                <a:latin typeface="Franklin Gothic Book" panose="020B0503020102020204" pitchFamily="34" charset="0"/>
              </a:rPr>
              <a:t>Governmental Commission</a:t>
            </a:r>
          </a:p>
          <a:p>
            <a:pPr>
              <a:buFont typeface="Wingdings" panose="05000000000000000000" pitchFamily="2" charset="2"/>
              <a:buChar char="§"/>
            </a:pPr>
            <a:r>
              <a:rPr lang="en-US" sz="1800" dirty="0">
                <a:latin typeface="Franklin Gothic Book" panose="020B0503020102020204" pitchFamily="34" charset="0"/>
              </a:rPr>
              <a:t>Ministry of Environmental Protection and Agriculture</a:t>
            </a:r>
          </a:p>
          <a:p>
            <a:pPr>
              <a:buFont typeface="Wingdings" panose="05000000000000000000" pitchFamily="2" charset="2"/>
              <a:buChar char="§"/>
            </a:pPr>
            <a:r>
              <a:rPr lang="en-US" sz="1800" dirty="0">
                <a:latin typeface="Franklin Gothic Book" panose="020B0503020102020204" pitchFamily="34" charset="0"/>
              </a:rPr>
              <a:t>Ministry of Economy and Sustainable Development</a:t>
            </a:r>
          </a:p>
          <a:p>
            <a:pPr>
              <a:buFont typeface="Wingdings" panose="05000000000000000000" pitchFamily="2" charset="2"/>
              <a:buChar char="§"/>
            </a:pPr>
            <a:r>
              <a:rPr lang="en-US" sz="1800" dirty="0">
                <a:latin typeface="Franklin Gothic Book" panose="020B0503020102020204" pitchFamily="34" charset="0"/>
              </a:rPr>
              <a:t>Businesses engaged in forestry and wood processing industry</a:t>
            </a:r>
          </a:p>
          <a:p>
            <a:pPr>
              <a:buFont typeface="Wingdings" panose="05000000000000000000" pitchFamily="2" charset="2"/>
              <a:buChar char="§"/>
            </a:pPr>
            <a:r>
              <a:rPr lang="en-US" sz="1800" dirty="0">
                <a:latin typeface="Franklin Gothic Book" panose="020B0503020102020204" pitchFamily="34" charset="0"/>
              </a:rPr>
              <a:t>Communities</a:t>
            </a:r>
          </a:p>
          <a:p>
            <a:pPr marL="0" indent="0">
              <a:buNone/>
            </a:pPr>
            <a:endParaRPr lang="en-US" sz="20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ru-RU" sz="18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lIns="457200" tIns="182880"/>
          <a:lstStyle/>
          <a:p>
            <a:pPr algn="l"/>
            <a:r>
              <a:rPr lang="en-US" sz="3200" dirty="0">
                <a:solidFill>
                  <a:srgbClr val="508927"/>
                </a:solidFill>
              </a:rPr>
              <a:t>3. </a:t>
            </a:r>
            <a:r>
              <a:rPr lang="en-GB" sz="3200" dirty="0">
                <a:solidFill>
                  <a:srgbClr val="508927"/>
                </a:solidFill>
              </a:rPr>
              <a:t>Manufacture of wood and of products of wood</a:t>
            </a:r>
            <a:endParaRPr lang="ru-RU" sz="3200" dirty="0"/>
          </a:p>
        </p:txBody>
      </p:sp>
    </p:spTree>
    <p:extLst>
      <p:ext uri="{BB962C8B-B14F-4D97-AF65-F5344CB8AC3E}">
        <p14:creationId xmlns:p14="http://schemas.microsoft.com/office/powerpoint/2010/main" val="2986662277"/>
      </p:ext>
    </p:extLst>
  </p:cSld>
  <p:clrMapOvr>
    <a:masterClrMapping/>
  </p:clrMapOvr>
  <p:transition spd="med">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2188"/>
            <a:ext cx="9144000" cy="853401"/>
          </a:xfrm>
        </p:spPr>
        <p:txBody>
          <a:bodyPr lIns="457200" tIns="91440"/>
          <a:lstStyle/>
          <a:p>
            <a:pPr lvl="3" algn="l"/>
            <a:r>
              <a:rPr lang="en-US" sz="3000" b="1" dirty="0">
                <a:solidFill>
                  <a:srgbClr val="508927"/>
                </a:solidFill>
                <a:latin typeface="Franklin Gothic Demi Cond" panose="020B0706030402020204" pitchFamily="34" charset="0"/>
              </a:rPr>
              <a:t>4. Animal husbandry; Manufacture of food products; Accommodation and food service activities </a:t>
            </a:r>
          </a:p>
        </p:txBody>
      </p:sp>
      <p:sp>
        <p:nvSpPr>
          <p:cNvPr id="7" name="Content Placeholder 6"/>
          <p:cNvSpPr>
            <a:spLocks noGrp="1"/>
          </p:cNvSpPr>
          <p:nvPr>
            <p:ph idx="1"/>
          </p:nvPr>
        </p:nvSpPr>
        <p:spPr>
          <a:xfrm>
            <a:off x="467544" y="692696"/>
            <a:ext cx="8229600" cy="5688632"/>
          </a:xfrm>
        </p:spPr>
        <p:txBody>
          <a:bodyPr/>
          <a:lstStyle/>
          <a:p>
            <a:pPr marL="0" indent="0">
              <a:buNone/>
            </a:pPr>
            <a:endParaRPr lang="en-US" sz="1600" dirty="0"/>
          </a:p>
          <a:p>
            <a:pPr marL="0" indent="0">
              <a:buNone/>
            </a:pPr>
            <a:endParaRPr lang="ru-RU" sz="1600" dirty="0"/>
          </a:p>
        </p:txBody>
      </p:sp>
      <p:graphicFrame>
        <p:nvGraphicFramePr>
          <p:cNvPr id="9" name="Table 8"/>
          <p:cNvGraphicFramePr>
            <a:graphicFrameLocks noGrp="1"/>
          </p:cNvGraphicFramePr>
          <p:nvPr>
            <p:extLst>
              <p:ext uri="{D42A27DB-BD31-4B8C-83A1-F6EECF244321}">
                <p14:modId xmlns:p14="http://schemas.microsoft.com/office/powerpoint/2010/main" val="4214953989"/>
              </p:ext>
            </p:extLst>
          </p:nvPr>
        </p:nvGraphicFramePr>
        <p:xfrm>
          <a:off x="477109" y="1277241"/>
          <a:ext cx="8496944" cy="1562862"/>
        </p:xfrm>
        <a:graphic>
          <a:graphicData uri="http://schemas.openxmlformats.org/drawingml/2006/table">
            <a:tbl>
              <a:tblPr firstRow="1" firstCol="1" bandRow="1">
                <a:tableStyleId>{5C22544A-7EE6-4342-B048-85BDC9FD1C3A}</a:tableStyleId>
              </a:tblPr>
              <a:tblGrid>
                <a:gridCol w="2880320">
                  <a:extLst>
                    <a:ext uri="{9D8B030D-6E8A-4147-A177-3AD203B41FA5}">
                      <a16:colId xmlns:a16="http://schemas.microsoft.com/office/drawing/2014/main" val="811612566"/>
                    </a:ext>
                  </a:extLst>
                </a:gridCol>
                <a:gridCol w="5616624">
                  <a:extLst>
                    <a:ext uri="{9D8B030D-6E8A-4147-A177-3AD203B41FA5}">
                      <a16:colId xmlns:a16="http://schemas.microsoft.com/office/drawing/2014/main" val="4118411390"/>
                    </a:ext>
                  </a:extLst>
                </a:gridCol>
              </a:tblGrid>
              <a:tr h="0">
                <a:tc>
                  <a:txBody>
                    <a:bodyPr/>
                    <a:lstStyle/>
                    <a:p>
                      <a:pPr algn="ctr">
                        <a:lnSpc>
                          <a:spcPct val="115000"/>
                        </a:lnSpc>
                        <a:spcBef>
                          <a:spcPts val="200"/>
                        </a:spcBef>
                        <a:spcAft>
                          <a:spcPts val="200"/>
                        </a:spcAft>
                      </a:pPr>
                      <a:r>
                        <a:rPr lang="en-GB" sz="1400" dirty="0">
                          <a:effectLst/>
                          <a:latin typeface="Franklin Gothic Book" panose="020B0503020102020204" pitchFamily="34" charset="0"/>
                        </a:rPr>
                        <a:t>Livestock products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dirty="0">
                          <a:effectLst/>
                          <a:latin typeface="Franklin Gothic Book" panose="020B0503020102020204" pitchFamily="34" charset="0"/>
                        </a:rPr>
                        <a:t>Average Annual Waste Disposed (</a:t>
                      </a:r>
                      <a:r>
                        <a:rPr lang="en-GB" sz="1400" dirty="0" err="1">
                          <a:effectLst/>
                          <a:latin typeface="Franklin Gothic Book" panose="020B0503020102020204" pitchFamily="34" charset="0"/>
                        </a:rPr>
                        <a:t>ths</a:t>
                      </a:r>
                      <a:r>
                        <a:rPr lang="en-GB" sz="1400" dirty="0">
                          <a:effectLst/>
                          <a:latin typeface="Franklin Gothic Book" panose="020B0503020102020204" pitchFamily="34" charset="0"/>
                        </a:rPr>
                        <a:t>. tons)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1772206"/>
                  </a:ext>
                </a:extLst>
              </a:tr>
              <a:tr h="0">
                <a:tc>
                  <a:txBody>
                    <a:bodyPr/>
                    <a:lstStyle/>
                    <a:p>
                      <a:pPr algn="just">
                        <a:lnSpc>
                          <a:spcPct val="115000"/>
                        </a:lnSpc>
                        <a:spcBef>
                          <a:spcPts val="200"/>
                        </a:spcBef>
                        <a:spcAft>
                          <a:spcPts val="200"/>
                        </a:spcAft>
                      </a:pPr>
                      <a:r>
                        <a:rPr lang="en-GB" sz="1400" dirty="0">
                          <a:effectLst/>
                          <a:latin typeface="Franklin Gothic Book" panose="020B0503020102020204" pitchFamily="34" charset="0"/>
                        </a:rPr>
                        <a:t>Beef</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dirty="0">
                          <a:effectLst/>
                          <a:latin typeface="Franklin Gothic Book" panose="020B0503020102020204" pitchFamily="34" charset="0"/>
                        </a:rPr>
                        <a:t>9.3</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3831401"/>
                  </a:ext>
                </a:extLst>
              </a:tr>
              <a:tr h="0">
                <a:tc>
                  <a:txBody>
                    <a:bodyPr/>
                    <a:lstStyle/>
                    <a:p>
                      <a:pPr algn="just">
                        <a:lnSpc>
                          <a:spcPct val="115000"/>
                        </a:lnSpc>
                        <a:spcBef>
                          <a:spcPts val="200"/>
                        </a:spcBef>
                        <a:spcAft>
                          <a:spcPts val="200"/>
                        </a:spcAft>
                      </a:pPr>
                      <a:r>
                        <a:rPr lang="en-GB" sz="1400" dirty="0">
                          <a:effectLst/>
                          <a:latin typeface="Franklin Gothic Book" panose="020B0503020102020204" pitchFamily="34" charset="0"/>
                        </a:rPr>
                        <a:t>Pork</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dirty="0">
                          <a:effectLst/>
                          <a:latin typeface="Franklin Gothic Book" panose="020B0503020102020204" pitchFamily="34" charset="0"/>
                        </a:rPr>
                        <a:t>9.4</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1539016"/>
                  </a:ext>
                </a:extLst>
              </a:tr>
              <a:tr h="0">
                <a:tc>
                  <a:txBody>
                    <a:bodyPr/>
                    <a:lstStyle/>
                    <a:p>
                      <a:pPr algn="just">
                        <a:lnSpc>
                          <a:spcPct val="115000"/>
                        </a:lnSpc>
                        <a:spcBef>
                          <a:spcPts val="200"/>
                        </a:spcBef>
                        <a:spcAft>
                          <a:spcPts val="200"/>
                        </a:spcAft>
                      </a:pPr>
                      <a:r>
                        <a:rPr lang="en-GB" sz="1400" dirty="0">
                          <a:effectLst/>
                          <a:latin typeface="Franklin Gothic Book" panose="020B0503020102020204" pitchFamily="34" charset="0"/>
                        </a:rPr>
                        <a:t>Sheep and goat</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dirty="0">
                          <a:effectLst/>
                          <a:latin typeface="Franklin Gothic Book" panose="020B0503020102020204" pitchFamily="34" charset="0"/>
                        </a:rPr>
                        <a:t>1.3</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2720644"/>
                  </a:ext>
                </a:extLst>
              </a:tr>
              <a:tr h="0">
                <a:tc>
                  <a:txBody>
                    <a:bodyPr/>
                    <a:lstStyle/>
                    <a:p>
                      <a:pPr algn="just">
                        <a:lnSpc>
                          <a:spcPct val="115000"/>
                        </a:lnSpc>
                        <a:spcBef>
                          <a:spcPts val="200"/>
                        </a:spcBef>
                        <a:spcAft>
                          <a:spcPts val="200"/>
                        </a:spcAft>
                      </a:pPr>
                      <a:r>
                        <a:rPr lang="en-GB" sz="1400" dirty="0">
                          <a:effectLst/>
                          <a:latin typeface="Franklin Gothic Book" panose="020B0503020102020204" pitchFamily="34" charset="0"/>
                        </a:rPr>
                        <a:t>Poultry</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dirty="0">
                          <a:effectLst/>
                          <a:latin typeface="Franklin Gothic Book" panose="020B0503020102020204" pitchFamily="34" charset="0"/>
                        </a:rPr>
                        <a:t>5.5</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4450460"/>
                  </a:ext>
                </a:extLst>
              </a:tr>
              <a:tr h="0">
                <a:tc>
                  <a:txBody>
                    <a:bodyPr/>
                    <a:lstStyle/>
                    <a:p>
                      <a:pPr algn="just">
                        <a:lnSpc>
                          <a:spcPct val="115000"/>
                        </a:lnSpc>
                        <a:spcBef>
                          <a:spcPts val="200"/>
                        </a:spcBef>
                        <a:spcAft>
                          <a:spcPts val="200"/>
                        </a:spcAft>
                      </a:pPr>
                      <a:r>
                        <a:rPr lang="en-GB" sz="1400" dirty="0">
                          <a:effectLst/>
                          <a:latin typeface="Franklin Gothic Book" panose="020B0503020102020204" pitchFamily="34" charset="0"/>
                        </a:rPr>
                        <a:t>Milk and milk products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dirty="0">
                          <a:effectLst/>
                          <a:latin typeface="Franklin Gothic Book" panose="020B0503020102020204" pitchFamily="34" charset="0"/>
                        </a:rPr>
                        <a:t>6.5</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6154060"/>
                  </a:ext>
                </a:extLst>
              </a:tr>
              <a:tr h="0">
                <a:tc>
                  <a:txBody>
                    <a:bodyPr/>
                    <a:lstStyle/>
                    <a:p>
                      <a:pPr algn="ctr">
                        <a:spcBef>
                          <a:spcPts val="200"/>
                        </a:spcBef>
                        <a:spcAft>
                          <a:spcPts val="200"/>
                        </a:spcAft>
                      </a:pPr>
                      <a:r>
                        <a:rPr lang="en-GB" sz="1400" dirty="0">
                          <a:effectLst/>
                          <a:latin typeface="Franklin Gothic Book" panose="020B0503020102020204" pitchFamily="34" charset="0"/>
                        </a:rPr>
                        <a:t>TOTAL</a:t>
                      </a:r>
                      <a:endParaRPr lang="ru-RU" sz="1400" dirty="0">
                        <a:effectLst/>
                        <a:latin typeface="Franklin Gothic Book" panose="020B0503020102020204" pitchFamily="34" charset="0"/>
                        <a:ea typeface="Times New Roman" panose="02020603050405020304" pitchFamily="18" charset="0"/>
                      </a:endParaRPr>
                    </a:p>
                  </a:txBody>
                  <a:tcPr marL="68580" marR="68580" marT="0" marB="0" anchor="ctr"/>
                </a:tc>
                <a:tc>
                  <a:txBody>
                    <a:bodyPr/>
                    <a:lstStyle/>
                    <a:p>
                      <a:pPr algn="ctr">
                        <a:spcBef>
                          <a:spcPts val="200"/>
                        </a:spcBef>
                        <a:spcAft>
                          <a:spcPts val="200"/>
                        </a:spcAft>
                      </a:pPr>
                      <a:r>
                        <a:rPr lang="en-GB" sz="1400" dirty="0">
                          <a:effectLst/>
                          <a:latin typeface="Franklin Gothic Book" panose="020B0503020102020204" pitchFamily="34" charset="0"/>
                        </a:rPr>
                        <a:t>32.0</a:t>
                      </a:r>
                      <a:endParaRPr lang="ru-RU" sz="1400" dirty="0">
                        <a:effectLst/>
                        <a:latin typeface="Franklin Gothic Book" panose="020B05030201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25367934"/>
                  </a:ext>
                </a:extLst>
              </a:tr>
            </a:tbl>
          </a:graphicData>
        </a:graphic>
      </p:graphicFrame>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51009823"/>
              </p:ext>
            </p:extLst>
          </p:nvPr>
        </p:nvGraphicFramePr>
        <p:xfrm>
          <a:off x="477109" y="3140967"/>
          <a:ext cx="8496944" cy="1292055"/>
        </p:xfrm>
        <a:graphic>
          <a:graphicData uri="http://schemas.openxmlformats.org/drawingml/2006/table">
            <a:tbl>
              <a:tblPr firstRow="1" firstCol="1" bandRow="1">
                <a:tableStyleId>{5C22544A-7EE6-4342-B048-85BDC9FD1C3A}</a:tableStyleId>
              </a:tblPr>
              <a:tblGrid>
                <a:gridCol w="1574611">
                  <a:extLst>
                    <a:ext uri="{9D8B030D-6E8A-4147-A177-3AD203B41FA5}">
                      <a16:colId xmlns:a16="http://schemas.microsoft.com/office/drawing/2014/main" val="2598504593"/>
                    </a:ext>
                  </a:extLst>
                </a:gridCol>
                <a:gridCol w="1152128">
                  <a:extLst>
                    <a:ext uri="{9D8B030D-6E8A-4147-A177-3AD203B41FA5}">
                      <a16:colId xmlns:a16="http://schemas.microsoft.com/office/drawing/2014/main" val="2831137964"/>
                    </a:ext>
                  </a:extLst>
                </a:gridCol>
                <a:gridCol w="1267630">
                  <a:extLst>
                    <a:ext uri="{9D8B030D-6E8A-4147-A177-3AD203B41FA5}">
                      <a16:colId xmlns:a16="http://schemas.microsoft.com/office/drawing/2014/main" val="3779298355"/>
                    </a:ext>
                  </a:extLst>
                </a:gridCol>
                <a:gridCol w="1332999">
                  <a:extLst>
                    <a:ext uri="{9D8B030D-6E8A-4147-A177-3AD203B41FA5}">
                      <a16:colId xmlns:a16="http://schemas.microsoft.com/office/drawing/2014/main" val="2711450239"/>
                    </a:ext>
                  </a:extLst>
                </a:gridCol>
                <a:gridCol w="1662546">
                  <a:extLst>
                    <a:ext uri="{9D8B030D-6E8A-4147-A177-3AD203B41FA5}">
                      <a16:colId xmlns:a16="http://schemas.microsoft.com/office/drawing/2014/main" val="462618728"/>
                    </a:ext>
                  </a:extLst>
                </a:gridCol>
                <a:gridCol w="1507030">
                  <a:extLst>
                    <a:ext uri="{9D8B030D-6E8A-4147-A177-3AD203B41FA5}">
                      <a16:colId xmlns:a16="http://schemas.microsoft.com/office/drawing/2014/main" val="1398427256"/>
                    </a:ext>
                  </a:extLst>
                </a:gridCol>
              </a:tblGrid>
              <a:tr h="792088">
                <a:tc>
                  <a:txBody>
                    <a:bodyPr/>
                    <a:lstStyle/>
                    <a:p>
                      <a:pPr algn="ctr">
                        <a:lnSpc>
                          <a:spcPct val="100000"/>
                        </a:lnSpc>
                        <a:spcBef>
                          <a:spcPts val="200"/>
                        </a:spcBef>
                        <a:spcAft>
                          <a:spcPts val="200"/>
                        </a:spcAft>
                      </a:pPr>
                      <a:r>
                        <a:rPr lang="en-GB" sz="1400" dirty="0">
                          <a:effectLst/>
                          <a:latin typeface="Franklin Gothic Book" panose="020B0503020102020204" pitchFamily="34" charset="0"/>
                        </a:rPr>
                        <a:t>Food Processing:</a:t>
                      </a:r>
                    </a:p>
                    <a:p>
                      <a:pPr algn="ctr">
                        <a:lnSpc>
                          <a:spcPct val="100000"/>
                        </a:lnSpc>
                        <a:spcBef>
                          <a:spcPts val="200"/>
                        </a:spcBef>
                        <a:spcAft>
                          <a:spcPts val="200"/>
                        </a:spcAft>
                      </a:pPr>
                      <a:r>
                        <a:rPr lang="en-GB" sz="1400" dirty="0">
                          <a:effectLst/>
                          <a:latin typeface="Franklin Gothic Book" panose="020B0503020102020204" pitchFamily="34" charset="0"/>
                        </a:rPr>
                        <a:t>Annual Production, </a:t>
                      </a:r>
                      <a:r>
                        <a:rPr lang="en-GB" sz="1400" dirty="0" err="1">
                          <a:effectLst/>
                          <a:latin typeface="Franklin Gothic Book" panose="020B0503020102020204" pitchFamily="34" charset="0"/>
                        </a:rPr>
                        <a:t>ths</a:t>
                      </a:r>
                      <a:r>
                        <a:rPr lang="en-GB" sz="1400" dirty="0">
                          <a:effectLst/>
                          <a:latin typeface="Franklin Gothic Book" panose="020B0503020102020204" pitchFamily="34" charset="0"/>
                        </a:rPr>
                        <a:t>. tons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200"/>
                        </a:spcBef>
                        <a:spcAft>
                          <a:spcPts val="200"/>
                        </a:spcAft>
                      </a:pPr>
                      <a:r>
                        <a:rPr lang="en-GB" sz="1400" dirty="0">
                          <a:effectLst/>
                          <a:latin typeface="Franklin Gothic Book" panose="020B0503020102020204" pitchFamily="34" charset="0"/>
                        </a:rPr>
                        <a:t>Annual Import, </a:t>
                      </a:r>
                      <a:r>
                        <a:rPr lang="en-GB" sz="1400" dirty="0" err="1">
                          <a:effectLst/>
                          <a:latin typeface="Franklin Gothic Book" panose="020B0503020102020204" pitchFamily="34" charset="0"/>
                        </a:rPr>
                        <a:t>ths</a:t>
                      </a:r>
                      <a:r>
                        <a:rPr lang="en-GB" sz="1400" dirty="0">
                          <a:effectLst/>
                          <a:latin typeface="Franklin Gothic Book" panose="020B0503020102020204" pitchFamily="34" charset="0"/>
                        </a:rPr>
                        <a:t>. tons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200"/>
                        </a:spcBef>
                        <a:spcAft>
                          <a:spcPts val="200"/>
                        </a:spcAft>
                      </a:pPr>
                      <a:r>
                        <a:rPr lang="en-GB" sz="1400" dirty="0">
                          <a:effectLst/>
                          <a:latin typeface="Franklin Gothic Book" panose="020B0503020102020204" pitchFamily="34" charset="0"/>
                        </a:rPr>
                        <a:t>Annual Export, </a:t>
                      </a:r>
                      <a:r>
                        <a:rPr lang="en-GB" sz="1400" dirty="0" err="1">
                          <a:effectLst/>
                          <a:latin typeface="Franklin Gothic Book" panose="020B0503020102020204" pitchFamily="34" charset="0"/>
                        </a:rPr>
                        <a:t>ths</a:t>
                      </a:r>
                      <a:r>
                        <a:rPr lang="en-GB" sz="1400" dirty="0">
                          <a:effectLst/>
                          <a:latin typeface="Franklin Gothic Book" panose="020B0503020102020204" pitchFamily="34" charset="0"/>
                        </a:rPr>
                        <a:t>. tons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200"/>
                        </a:spcBef>
                        <a:spcAft>
                          <a:spcPts val="200"/>
                        </a:spcAft>
                      </a:pPr>
                      <a:r>
                        <a:rPr lang="en-GB" sz="1400" dirty="0">
                          <a:effectLst/>
                          <a:latin typeface="Franklin Gothic Book" panose="020B0503020102020204" pitchFamily="34" charset="0"/>
                        </a:rPr>
                        <a:t>Annual Consumption, </a:t>
                      </a:r>
                      <a:r>
                        <a:rPr lang="en-GB" sz="1400" dirty="0" err="1">
                          <a:effectLst/>
                          <a:latin typeface="Franklin Gothic Book" panose="020B0503020102020204" pitchFamily="34" charset="0"/>
                        </a:rPr>
                        <a:t>ths</a:t>
                      </a:r>
                      <a:r>
                        <a:rPr lang="en-GB" sz="1400" dirty="0">
                          <a:effectLst/>
                          <a:latin typeface="Franklin Gothic Book" panose="020B0503020102020204" pitchFamily="34" charset="0"/>
                        </a:rPr>
                        <a:t>. tons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200"/>
                        </a:spcBef>
                        <a:spcAft>
                          <a:spcPts val="200"/>
                        </a:spcAft>
                      </a:pPr>
                      <a:r>
                        <a:rPr lang="en-GB" sz="1400" dirty="0">
                          <a:effectLst/>
                          <a:latin typeface="Franklin Gothic Book" panose="020B0503020102020204" pitchFamily="34" charset="0"/>
                        </a:rPr>
                        <a:t>Annual Products Consumed, </a:t>
                      </a:r>
                      <a:r>
                        <a:rPr lang="en-GB" sz="1400" dirty="0" err="1">
                          <a:effectLst/>
                          <a:latin typeface="Franklin Gothic Book" panose="020B0503020102020204" pitchFamily="34" charset="0"/>
                        </a:rPr>
                        <a:t>ths</a:t>
                      </a:r>
                      <a:r>
                        <a:rPr lang="en-GB" sz="1400" dirty="0">
                          <a:effectLst/>
                          <a:latin typeface="Franklin Gothic Book" panose="020B0503020102020204" pitchFamily="34" charset="0"/>
                        </a:rPr>
                        <a:t>. tons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200"/>
                        </a:spcBef>
                        <a:spcAft>
                          <a:spcPts val="200"/>
                        </a:spcAft>
                      </a:pPr>
                      <a:r>
                        <a:rPr lang="en-GB" sz="1400" dirty="0">
                          <a:effectLst/>
                          <a:latin typeface="Franklin Gothic Book" panose="020B0503020102020204" pitchFamily="34" charset="0"/>
                        </a:rPr>
                        <a:t>Milk whey other wastes</a:t>
                      </a:r>
                      <a:endParaRPr lang="ru-RU" sz="1400" dirty="0">
                        <a:effectLst/>
                        <a:latin typeface="Franklin Gothic Book" panose="020B0503020102020204" pitchFamily="34" charset="0"/>
                      </a:endParaRPr>
                    </a:p>
                    <a:p>
                      <a:pPr algn="ctr">
                        <a:lnSpc>
                          <a:spcPct val="100000"/>
                        </a:lnSpc>
                        <a:spcBef>
                          <a:spcPts val="200"/>
                        </a:spcBef>
                        <a:spcAft>
                          <a:spcPts val="200"/>
                        </a:spcAft>
                      </a:pPr>
                      <a:r>
                        <a:rPr lang="en-GB" sz="1400" dirty="0">
                          <a:effectLst/>
                          <a:latin typeface="Franklin Gothic Book" panose="020B0503020102020204" pitchFamily="34" charset="0"/>
                        </a:rPr>
                        <a:t>Annual, </a:t>
                      </a:r>
                      <a:r>
                        <a:rPr lang="en-GB" sz="1400" dirty="0" err="1">
                          <a:effectLst/>
                          <a:latin typeface="Franklin Gothic Book" panose="020B0503020102020204" pitchFamily="34" charset="0"/>
                        </a:rPr>
                        <a:t>ths</a:t>
                      </a:r>
                      <a:r>
                        <a:rPr lang="en-GB" sz="1400" dirty="0">
                          <a:effectLst/>
                          <a:latin typeface="Franklin Gothic Book" panose="020B0503020102020204" pitchFamily="34" charset="0"/>
                        </a:rPr>
                        <a:t>. tons</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6530946"/>
                  </a:ext>
                </a:extLst>
              </a:tr>
              <a:tr h="499967">
                <a:tc>
                  <a:txBody>
                    <a:bodyPr/>
                    <a:lstStyle/>
                    <a:p>
                      <a:pPr algn="just">
                        <a:lnSpc>
                          <a:spcPct val="100000"/>
                        </a:lnSpc>
                        <a:spcBef>
                          <a:spcPts val="200"/>
                        </a:spcBef>
                        <a:spcAft>
                          <a:spcPts val="200"/>
                        </a:spcAft>
                      </a:pPr>
                      <a:r>
                        <a:rPr lang="en-GB" sz="1400" dirty="0">
                          <a:effectLst/>
                          <a:latin typeface="Franklin Gothic Book" panose="020B0503020102020204" pitchFamily="34" charset="0"/>
                        </a:rPr>
                        <a:t>550.0</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Bef>
                          <a:spcPts val="200"/>
                        </a:spcBef>
                        <a:spcAft>
                          <a:spcPts val="200"/>
                        </a:spcAft>
                      </a:pPr>
                      <a:r>
                        <a:rPr lang="en-GB" sz="1400" dirty="0">
                          <a:effectLst/>
                          <a:latin typeface="Franklin Gothic Book" panose="020B0503020102020204" pitchFamily="34" charset="0"/>
                        </a:rPr>
                        <a:t>140.0</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Bef>
                          <a:spcPts val="200"/>
                        </a:spcBef>
                        <a:spcAft>
                          <a:spcPts val="200"/>
                        </a:spcAft>
                      </a:pPr>
                      <a:r>
                        <a:rPr lang="en-GB" sz="1400">
                          <a:effectLst/>
                          <a:latin typeface="Franklin Gothic Book" panose="020B0503020102020204" pitchFamily="34" charset="0"/>
                        </a:rPr>
                        <a:t>11.0</a:t>
                      </a:r>
                      <a:endParaRPr lang="ru-RU" sz="14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Bef>
                          <a:spcPts val="200"/>
                        </a:spcBef>
                        <a:spcAft>
                          <a:spcPts val="200"/>
                        </a:spcAft>
                      </a:pPr>
                      <a:r>
                        <a:rPr lang="en-GB" sz="1400" dirty="0">
                          <a:effectLst/>
                          <a:latin typeface="Franklin Gothic Book" panose="020B0503020102020204" pitchFamily="34" charset="0"/>
                        </a:rPr>
                        <a:t>679.0</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Bef>
                          <a:spcPts val="200"/>
                        </a:spcBef>
                        <a:spcAft>
                          <a:spcPts val="200"/>
                        </a:spcAft>
                      </a:pPr>
                      <a:r>
                        <a:rPr lang="en-GB" sz="1400" dirty="0">
                          <a:effectLst/>
                          <a:latin typeface="Franklin Gothic Book" panose="020B0503020102020204" pitchFamily="34" charset="0"/>
                        </a:rPr>
                        <a:t>Total 78.0</a:t>
                      </a:r>
                      <a:endParaRPr lang="ru-RU" sz="1400" dirty="0">
                        <a:effectLst/>
                        <a:latin typeface="Franklin Gothic Book" panose="020B0503020102020204" pitchFamily="34" charset="0"/>
                      </a:endParaRPr>
                    </a:p>
                  </a:txBody>
                  <a:tcPr marL="68580" marR="68580" marT="0" marB="0" anchor="ctr"/>
                </a:tc>
                <a:tc>
                  <a:txBody>
                    <a:bodyPr/>
                    <a:lstStyle/>
                    <a:p>
                      <a:pPr algn="just">
                        <a:lnSpc>
                          <a:spcPct val="100000"/>
                        </a:lnSpc>
                        <a:spcBef>
                          <a:spcPts val="200"/>
                        </a:spcBef>
                        <a:spcAft>
                          <a:spcPts val="200"/>
                        </a:spcAft>
                      </a:pPr>
                      <a:r>
                        <a:rPr lang="en-GB" sz="1400" dirty="0">
                          <a:effectLst/>
                          <a:latin typeface="Franklin Gothic Book" panose="020B0503020102020204" pitchFamily="34" charset="0"/>
                        </a:rPr>
                        <a:t>601.0</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991235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01917255"/>
              </p:ext>
            </p:extLst>
          </p:nvPr>
        </p:nvGraphicFramePr>
        <p:xfrm>
          <a:off x="467544" y="4797152"/>
          <a:ext cx="8496944" cy="1227409"/>
        </p:xfrm>
        <a:graphic>
          <a:graphicData uri="http://schemas.openxmlformats.org/drawingml/2006/table">
            <a:tbl>
              <a:tblPr firstRow="1" firstCol="1" bandRow="1">
                <a:tableStyleId>{5C22544A-7EE6-4342-B048-85BDC9FD1C3A}</a:tableStyleId>
              </a:tblPr>
              <a:tblGrid>
                <a:gridCol w="1950898">
                  <a:extLst>
                    <a:ext uri="{9D8B030D-6E8A-4147-A177-3AD203B41FA5}">
                      <a16:colId xmlns:a16="http://schemas.microsoft.com/office/drawing/2014/main" val="2707472215"/>
                    </a:ext>
                  </a:extLst>
                </a:gridCol>
                <a:gridCol w="1075713">
                  <a:extLst>
                    <a:ext uri="{9D8B030D-6E8A-4147-A177-3AD203B41FA5}">
                      <a16:colId xmlns:a16="http://schemas.microsoft.com/office/drawing/2014/main" val="1992024896"/>
                    </a:ext>
                  </a:extLst>
                </a:gridCol>
                <a:gridCol w="1077413">
                  <a:extLst>
                    <a:ext uri="{9D8B030D-6E8A-4147-A177-3AD203B41FA5}">
                      <a16:colId xmlns:a16="http://schemas.microsoft.com/office/drawing/2014/main" val="783713078"/>
                    </a:ext>
                  </a:extLst>
                </a:gridCol>
                <a:gridCol w="1342517">
                  <a:extLst>
                    <a:ext uri="{9D8B030D-6E8A-4147-A177-3AD203B41FA5}">
                      <a16:colId xmlns:a16="http://schemas.microsoft.com/office/drawing/2014/main" val="4272945628"/>
                    </a:ext>
                  </a:extLst>
                </a:gridCol>
                <a:gridCol w="1024614">
                  <a:extLst>
                    <a:ext uri="{9D8B030D-6E8A-4147-A177-3AD203B41FA5}">
                      <a16:colId xmlns:a16="http://schemas.microsoft.com/office/drawing/2014/main" val="2620288808"/>
                    </a:ext>
                  </a:extLst>
                </a:gridCol>
                <a:gridCol w="1080120">
                  <a:extLst>
                    <a:ext uri="{9D8B030D-6E8A-4147-A177-3AD203B41FA5}">
                      <a16:colId xmlns:a16="http://schemas.microsoft.com/office/drawing/2014/main" val="336795268"/>
                    </a:ext>
                  </a:extLst>
                </a:gridCol>
                <a:gridCol w="945669">
                  <a:extLst>
                    <a:ext uri="{9D8B030D-6E8A-4147-A177-3AD203B41FA5}">
                      <a16:colId xmlns:a16="http://schemas.microsoft.com/office/drawing/2014/main" val="1670892959"/>
                    </a:ext>
                  </a:extLst>
                </a:gridCol>
              </a:tblGrid>
              <a:tr h="253945">
                <a:tc rowSpan="2">
                  <a:txBody>
                    <a:bodyPr/>
                    <a:lstStyle/>
                    <a:p>
                      <a:pPr algn="ctr">
                        <a:lnSpc>
                          <a:spcPct val="107000"/>
                        </a:lnSpc>
                        <a:spcBef>
                          <a:spcPts val="200"/>
                        </a:spcBef>
                        <a:spcAft>
                          <a:spcPts val="200"/>
                        </a:spcAft>
                      </a:pPr>
                      <a:r>
                        <a:rPr lang="en-GB" sz="1400" kern="1200" dirty="0">
                          <a:effectLst/>
                          <a:latin typeface="Franklin Gothic Book" panose="020B0503020102020204" pitchFamily="34" charset="0"/>
                        </a:rPr>
                        <a:t>FOOD</a:t>
                      </a:r>
                    </a:p>
                    <a:p>
                      <a:pPr algn="ctr">
                        <a:lnSpc>
                          <a:spcPct val="107000"/>
                        </a:lnSpc>
                        <a:spcBef>
                          <a:spcPts val="200"/>
                        </a:spcBef>
                        <a:spcAft>
                          <a:spcPts val="200"/>
                        </a:spcAft>
                      </a:pPr>
                      <a:r>
                        <a:rPr lang="en-GB" sz="1400" kern="1200" dirty="0">
                          <a:effectLst/>
                          <a:latin typeface="Franklin Gothic Book" panose="020B0503020102020204" pitchFamily="34" charset="0"/>
                        </a:rPr>
                        <a:t>Consumption</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lnSpc>
                          <a:spcPct val="107000"/>
                        </a:lnSpc>
                        <a:spcBef>
                          <a:spcPts val="200"/>
                        </a:spcBef>
                        <a:spcAft>
                          <a:spcPts val="200"/>
                        </a:spcAft>
                      </a:pPr>
                      <a:r>
                        <a:rPr lang="en-GB" sz="1400">
                          <a:effectLst/>
                          <a:latin typeface="Franklin Gothic Book" panose="020B0503020102020204" pitchFamily="34" charset="0"/>
                        </a:rPr>
                        <a:t>Consumption</a:t>
                      </a:r>
                      <a:endParaRPr lang="ru-RU" sz="14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gridSpan="3">
                  <a:txBody>
                    <a:bodyPr/>
                    <a:lstStyle/>
                    <a:p>
                      <a:pPr algn="ctr">
                        <a:lnSpc>
                          <a:spcPct val="107000"/>
                        </a:lnSpc>
                        <a:spcBef>
                          <a:spcPts val="200"/>
                        </a:spcBef>
                        <a:spcAft>
                          <a:spcPts val="200"/>
                        </a:spcAft>
                      </a:pPr>
                      <a:r>
                        <a:rPr lang="en-GB" sz="1400">
                          <a:effectLst/>
                          <a:latin typeface="Franklin Gothic Book" panose="020B0503020102020204" pitchFamily="34" charset="0"/>
                        </a:rPr>
                        <a:t>Waste</a:t>
                      </a:r>
                      <a:endParaRPr lang="ru-RU" sz="14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47738631"/>
                  </a:ext>
                </a:extLst>
              </a:tr>
              <a:tr h="539135">
                <a:tc vMerge="1">
                  <a:txBody>
                    <a:bodyPr/>
                    <a:lstStyle/>
                    <a:p>
                      <a:endParaRPr lang="ru-RU"/>
                    </a:p>
                  </a:txBody>
                  <a:tcPr/>
                </a:tc>
                <a:tc>
                  <a:txBody>
                    <a:bodyPr/>
                    <a:lstStyle/>
                    <a:p>
                      <a:pPr algn="ctr">
                        <a:lnSpc>
                          <a:spcPct val="107000"/>
                        </a:lnSpc>
                        <a:spcBef>
                          <a:spcPts val="200"/>
                        </a:spcBef>
                        <a:spcAft>
                          <a:spcPts val="200"/>
                        </a:spcAft>
                      </a:pPr>
                      <a:r>
                        <a:rPr lang="en-GB" sz="1400" kern="1200" dirty="0">
                          <a:effectLst/>
                          <a:latin typeface="Franklin Gothic Book" panose="020B0503020102020204" pitchFamily="34" charset="0"/>
                        </a:rPr>
                        <a:t>Total</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400" kern="1200" dirty="0">
                          <a:effectLst/>
                          <a:latin typeface="Franklin Gothic Book" panose="020B0503020102020204" pitchFamily="34" charset="0"/>
                        </a:rPr>
                        <a:t>Tourism related, 22.44%</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400" kern="1200" dirty="0">
                          <a:effectLst/>
                          <a:latin typeface="Franklin Gothic Book" panose="020B0503020102020204" pitchFamily="34" charset="0"/>
                        </a:rPr>
                        <a:t>Household</a:t>
                      </a:r>
                      <a:endParaRPr lang="ru-RU" sz="1400" dirty="0">
                        <a:effectLst/>
                        <a:latin typeface="Franklin Gothic Book" panose="020B0503020102020204" pitchFamily="34" charset="0"/>
                      </a:endParaRPr>
                    </a:p>
                    <a:p>
                      <a:pPr algn="ctr">
                        <a:lnSpc>
                          <a:spcPct val="107000"/>
                        </a:lnSpc>
                        <a:spcBef>
                          <a:spcPts val="200"/>
                        </a:spcBef>
                        <a:spcAft>
                          <a:spcPts val="200"/>
                        </a:spcAft>
                      </a:pPr>
                      <a:r>
                        <a:rPr lang="en-GB" sz="1400" kern="1200" dirty="0">
                          <a:effectLst/>
                          <a:latin typeface="Franklin Gothic Book" panose="020B0503020102020204" pitchFamily="34" charset="0"/>
                        </a:rPr>
                        <a:t>77.56%</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400" kern="1200" dirty="0">
                          <a:effectLst/>
                          <a:latin typeface="Franklin Gothic Book" panose="020B0503020102020204" pitchFamily="34" charset="0"/>
                        </a:rPr>
                        <a:t>Total</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400" kern="1200" dirty="0">
                          <a:effectLst/>
                          <a:latin typeface="Franklin Gothic Book" panose="020B0503020102020204" pitchFamily="34" charset="0"/>
                        </a:rPr>
                        <a:t>Tourism related</a:t>
                      </a:r>
                      <a:endParaRPr lang="ru-RU" sz="1400" dirty="0">
                        <a:effectLst/>
                        <a:latin typeface="Franklin Gothic Book" panose="020B0503020102020204" pitchFamily="34" charset="0"/>
                      </a:endParaRPr>
                    </a:p>
                    <a:p>
                      <a:pPr algn="ctr">
                        <a:lnSpc>
                          <a:spcPct val="107000"/>
                        </a:lnSpc>
                        <a:spcBef>
                          <a:spcPts val="200"/>
                        </a:spcBef>
                        <a:spcAft>
                          <a:spcPts val="200"/>
                        </a:spcAft>
                      </a:pPr>
                      <a:r>
                        <a:rPr lang="en-GB" sz="1400" kern="1200" dirty="0">
                          <a:effectLst/>
                          <a:latin typeface="Franklin Gothic Book" panose="020B0503020102020204" pitchFamily="34" charset="0"/>
                        </a:rPr>
                        <a:t>22.44%</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200"/>
                        </a:spcBef>
                        <a:spcAft>
                          <a:spcPts val="200"/>
                        </a:spcAft>
                      </a:pPr>
                      <a:r>
                        <a:rPr lang="en-GB" sz="1400" kern="1200" dirty="0">
                          <a:effectLst/>
                          <a:latin typeface="Franklin Gothic Book" panose="020B0503020102020204" pitchFamily="34" charset="0"/>
                        </a:rPr>
                        <a:t>Household</a:t>
                      </a:r>
                      <a:endParaRPr lang="ru-RU" sz="1400" dirty="0">
                        <a:effectLst/>
                        <a:latin typeface="Franklin Gothic Book" panose="020B0503020102020204" pitchFamily="34" charset="0"/>
                      </a:endParaRPr>
                    </a:p>
                    <a:p>
                      <a:pPr algn="ctr">
                        <a:lnSpc>
                          <a:spcPct val="107000"/>
                        </a:lnSpc>
                        <a:spcBef>
                          <a:spcPts val="200"/>
                        </a:spcBef>
                        <a:spcAft>
                          <a:spcPts val="200"/>
                        </a:spcAft>
                      </a:pPr>
                      <a:r>
                        <a:rPr lang="en-GB" sz="1400" kern="1200" dirty="0">
                          <a:effectLst/>
                          <a:latin typeface="Franklin Gothic Book" panose="020B0503020102020204" pitchFamily="34" charset="0"/>
                        </a:rPr>
                        <a:t>77.56%</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988919"/>
                  </a:ext>
                </a:extLst>
              </a:tr>
              <a:tr h="253945">
                <a:tc>
                  <a:txBody>
                    <a:bodyPr/>
                    <a:lstStyle/>
                    <a:p>
                      <a:pPr algn="l">
                        <a:lnSpc>
                          <a:spcPct val="107000"/>
                        </a:lnSpc>
                        <a:spcBef>
                          <a:spcPts val="200"/>
                        </a:spcBef>
                        <a:spcAft>
                          <a:spcPts val="600"/>
                        </a:spcAft>
                      </a:pPr>
                      <a:r>
                        <a:rPr lang="en-GB" sz="1400" kern="1200" dirty="0">
                          <a:effectLst/>
                          <a:latin typeface="Franklin Gothic Book" panose="020B0503020102020204" pitchFamily="34" charset="0"/>
                        </a:rPr>
                        <a:t>Food</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Bef>
                          <a:spcPts val="200"/>
                        </a:spcBef>
                        <a:spcAft>
                          <a:spcPts val="600"/>
                        </a:spcAft>
                      </a:pPr>
                      <a:r>
                        <a:rPr lang="en-GB" sz="1400" kern="1200" dirty="0">
                          <a:effectLst/>
                          <a:latin typeface="Franklin Gothic Book" panose="020B0503020102020204" pitchFamily="34" charset="0"/>
                        </a:rPr>
                        <a:t>2,854,437</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Bef>
                          <a:spcPts val="200"/>
                        </a:spcBef>
                        <a:spcAft>
                          <a:spcPts val="600"/>
                        </a:spcAft>
                      </a:pPr>
                      <a:r>
                        <a:rPr lang="en-GB" sz="1400" dirty="0">
                          <a:effectLst/>
                          <a:latin typeface="Franklin Gothic Book" panose="020B0503020102020204" pitchFamily="34" charset="0"/>
                        </a:rPr>
                        <a:t>640,536</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Bef>
                          <a:spcPts val="200"/>
                        </a:spcBef>
                        <a:spcAft>
                          <a:spcPts val="600"/>
                        </a:spcAft>
                      </a:pPr>
                      <a:r>
                        <a:rPr lang="en-GB" sz="1400" dirty="0">
                          <a:effectLst/>
                          <a:latin typeface="Franklin Gothic Book" panose="020B0503020102020204" pitchFamily="34" charset="0"/>
                        </a:rPr>
                        <a:t>2,213,901</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Bef>
                          <a:spcPts val="200"/>
                        </a:spcBef>
                        <a:spcAft>
                          <a:spcPts val="600"/>
                        </a:spcAft>
                      </a:pPr>
                      <a:r>
                        <a:rPr lang="en-GB" sz="1400" kern="1200" dirty="0">
                          <a:effectLst/>
                          <a:latin typeface="Franklin Gothic Book" panose="020B0503020102020204" pitchFamily="34" charset="0"/>
                        </a:rPr>
                        <a:t>450,000</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Bef>
                          <a:spcPts val="200"/>
                        </a:spcBef>
                        <a:spcAft>
                          <a:spcPts val="600"/>
                        </a:spcAft>
                      </a:pPr>
                      <a:r>
                        <a:rPr lang="en-GB" sz="1400" kern="1200" dirty="0">
                          <a:effectLst/>
                          <a:latin typeface="Franklin Gothic Book" panose="020B0503020102020204" pitchFamily="34" charset="0"/>
                        </a:rPr>
                        <a:t>100,980</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Bef>
                          <a:spcPts val="200"/>
                        </a:spcBef>
                        <a:spcAft>
                          <a:spcPts val="600"/>
                        </a:spcAft>
                      </a:pPr>
                      <a:r>
                        <a:rPr lang="en-GB" sz="1400" kern="1200" dirty="0">
                          <a:effectLst/>
                          <a:latin typeface="Franklin Gothic Book" panose="020B0503020102020204" pitchFamily="34" charset="0"/>
                        </a:rPr>
                        <a:t>349,020</a:t>
                      </a:r>
                      <a:endParaRPr lang="ru-RU"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5543398"/>
                  </a:ext>
                </a:extLst>
              </a:tr>
            </a:tbl>
          </a:graphicData>
        </a:graphic>
      </p:graphicFrame>
      <p:sp>
        <p:nvSpPr>
          <p:cNvPr id="6" name="Rectangle 5">
            <a:extLst>
              <a:ext uri="{FF2B5EF4-FFF2-40B4-BE49-F238E27FC236}">
                <a16:creationId xmlns:a16="http://schemas.microsoft.com/office/drawing/2014/main" id="{6F50C1B4-BCC8-47F0-ACBE-36CD09A1DA09}"/>
              </a:ext>
            </a:extLst>
          </p:cNvPr>
          <p:cNvSpPr/>
          <p:nvPr/>
        </p:nvSpPr>
        <p:spPr>
          <a:xfrm>
            <a:off x="467544" y="6321694"/>
            <a:ext cx="8481027" cy="369332"/>
          </a:xfrm>
          <a:prstGeom prst="rect">
            <a:avLst/>
          </a:prstGeom>
        </p:spPr>
        <p:txBody>
          <a:bodyPr wrap="square">
            <a:spAutoFit/>
          </a:bodyPr>
          <a:lstStyle/>
          <a:p>
            <a:pPr marL="0" indent="0">
              <a:buNone/>
            </a:pPr>
            <a:r>
              <a:rPr lang="en-GB" b="1" dirty="0">
                <a:solidFill>
                  <a:srgbClr val="404040"/>
                </a:solidFill>
                <a:latin typeface="Franklin Gothic Book" panose="020B0503020102020204" pitchFamily="34" charset="0"/>
              </a:rPr>
              <a:t>Food waste generated in trade sector (retail):  62,511 tonnes/year</a:t>
            </a:r>
            <a:endParaRPr lang="en-US" dirty="0"/>
          </a:p>
        </p:txBody>
      </p:sp>
    </p:spTree>
    <p:extLst>
      <p:ext uri="{BB962C8B-B14F-4D97-AF65-F5344CB8AC3E}">
        <p14:creationId xmlns:p14="http://schemas.microsoft.com/office/powerpoint/2010/main" val="893575703"/>
      </p:ext>
    </p:extLst>
  </p:cSld>
  <p:clrMapOvr>
    <a:masterClrMapping/>
  </p:clrMapOvr>
  <p:transition spd="med">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792088"/>
          </a:xfrm>
        </p:spPr>
        <p:txBody>
          <a:bodyPr lIns="457200" tIns="91440"/>
          <a:lstStyle/>
          <a:p>
            <a:pPr lvl="3" algn="l"/>
            <a:r>
              <a:rPr lang="en-US" sz="3000" b="1" dirty="0">
                <a:solidFill>
                  <a:srgbClr val="508927"/>
                </a:solidFill>
                <a:latin typeface="Franklin Gothic Demi Cond" panose="020B0706030402020204" pitchFamily="34" charset="0"/>
              </a:rPr>
              <a:t>4. Animal husbandry; Manufacture of food products; Accommodation and food service activities </a:t>
            </a:r>
          </a:p>
        </p:txBody>
      </p:sp>
      <p:sp>
        <p:nvSpPr>
          <p:cNvPr id="7" name="Content Placeholder 6"/>
          <p:cNvSpPr>
            <a:spLocks noGrp="1"/>
          </p:cNvSpPr>
          <p:nvPr>
            <p:ph idx="1"/>
          </p:nvPr>
        </p:nvSpPr>
        <p:spPr>
          <a:xfrm>
            <a:off x="472296" y="1628800"/>
            <a:ext cx="6840760" cy="4020348"/>
          </a:xfrm>
        </p:spPr>
        <p:txBody>
          <a:bodyPr/>
          <a:lstStyle/>
          <a:p>
            <a:pPr marL="0" indent="0">
              <a:spcAft>
                <a:spcPts val="1200"/>
              </a:spcAft>
              <a:buNone/>
            </a:pPr>
            <a:r>
              <a:rPr lang="en-US" sz="2400" b="1" dirty="0"/>
              <a:t>Current situation:</a:t>
            </a:r>
          </a:p>
          <a:p>
            <a:pPr algn="just">
              <a:spcAft>
                <a:spcPts val="1200"/>
              </a:spcAft>
              <a:buFont typeface="Wingdings" panose="05000000000000000000" pitchFamily="2" charset="2"/>
              <a:buChar char="§"/>
              <a:tabLst>
                <a:tab pos="457200" algn="l"/>
              </a:tabLst>
            </a:pPr>
            <a:r>
              <a:rPr lang="en-US" sz="2000" dirty="0">
                <a:latin typeface="Franklin Gothic Book" panose="020B0503020102020204" pitchFamily="34" charset="0"/>
              </a:rPr>
              <a:t>The WM practice in Animal husbandry is regulated by WM Code and the Technical Regulation on management of non-food products of animal origin (including animal waste) adopted by the Ordinance of the Government of Georgia 6</a:t>
            </a:r>
            <a:r>
              <a:rPr lang="ka-GE" sz="2000" dirty="0">
                <a:latin typeface="Franklin Gothic Book" panose="020B0503020102020204" pitchFamily="34" charset="0"/>
              </a:rPr>
              <a:t>05 </a:t>
            </a:r>
            <a:r>
              <a:rPr lang="en-US" sz="2000" dirty="0">
                <a:latin typeface="Franklin Gothic Book" panose="020B0503020102020204" pitchFamily="34" charset="0"/>
              </a:rPr>
              <a:t>in 20</a:t>
            </a:r>
            <a:r>
              <a:rPr lang="ka-GE" sz="2000" dirty="0">
                <a:latin typeface="Franklin Gothic Book" panose="020B0503020102020204" pitchFamily="34" charset="0"/>
              </a:rPr>
              <a:t>17 (</a:t>
            </a:r>
            <a:r>
              <a:rPr lang="en-US" sz="2000" dirty="0">
                <a:latin typeface="Franklin Gothic Book" panose="020B0503020102020204" pitchFamily="34" charset="0"/>
              </a:rPr>
              <a:t>amended in </a:t>
            </a:r>
            <a:r>
              <a:rPr lang="ka-GE" sz="2000" dirty="0">
                <a:latin typeface="Franklin Gothic Book" panose="020B0503020102020204" pitchFamily="34" charset="0"/>
              </a:rPr>
              <a:t>2021)</a:t>
            </a:r>
            <a:endParaRPr lang="en-US" sz="2000" dirty="0">
              <a:latin typeface="Franklin Gothic Book" panose="020B0503020102020204" pitchFamily="34" charset="0"/>
            </a:endParaRPr>
          </a:p>
          <a:p>
            <a:pPr algn="just">
              <a:spcAft>
                <a:spcPts val="1200"/>
              </a:spcAft>
              <a:buFont typeface="Wingdings" panose="05000000000000000000" pitchFamily="2" charset="2"/>
              <a:buChar char="§"/>
              <a:tabLst>
                <a:tab pos="457200" algn="l"/>
              </a:tabLst>
            </a:pPr>
            <a:r>
              <a:rPr lang="en-US" sz="2000" dirty="0">
                <a:latin typeface="Franklin Gothic Book" panose="020B0503020102020204" pitchFamily="34" charset="0"/>
              </a:rPr>
              <a:t>In 2023 </a:t>
            </a:r>
            <a:r>
              <a:rPr lang="ka-GE" sz="2000" dirty="0" err="1">
                <a:latin typeface="Franklin Gothic Book" panose="020B0503020102020204" pitchFamily="34" charset="0"/>
              </a:rPr>
              <a:t>the</a:t>
            </a:r>
            <a:r>
              <a:rPr lang="ka-GE" sz="2000" dirty="0">
                <a:latin typeface="Franklin Gothic Book" panose="020B0503020102020204" pitchFamily="34" charset="0"/>
              </a:rPr>
              <a:t> </a:t>
            </a:r>
            <a:r>
              <a:rPr lang="ka-GE" sz="2000" dirty="0" err="1">
                <a:latin typeface="Franklin Gothic Book" panose="020B0503020102020204" pitchFamily="34" charset="0"/>
              </a:rPr>
              <a:t>Parliament</a:t>
            </a:r>
            <a:r>
              <a:rPr lang="ka-GE" sz="2000" dirty="0">
                <a:latin typeface="Franklin Gothic Book" panose="020B0503020102020204" pitchFamily="34" charset="0"/>
              </a:rPr>
              <a:t> </a:t>
            </a:r>
            <a:r>
              <a:rPr lang="en-US" sz="2000" dirty="0">
                <a:latin typeface="Franklin Gothic Book" panose="020B0503020102020204" pitchFamily="34" charset="0"/>
              </a:rPr>
              <a:t>adopted the law</a:t>
            </a:r>
            <a:r>
              <a:rPr lang="ka-GE" sz="2000" dirty="0">
                <a:latin typeface="Franklin Gothic Book" panose="020B0503020102020204" pitchFamily="34" charset="0"/>
              </a:rPr>
              <a:t>  "On Food Losses, Food Waste Reduction and Donation".</a:t>
            </a:r>
            <a:r>
              <a:rPr lang="en-US" sz="2000" dirty="0">
                <a:latin typeface="Franklin Gothic Book" panose="020B0503020102020204" pitchFamily="34" charset="0"/>
              </a:rPr>
              <a:t> </a:t>
            </a:r>
            <a:r>
              <a:rPr lang="ka-GE" sz="2000" dirty="0">
                <a:latin typeface="Franklin Gothic Book" panose="020B0503020102020204" pitchFamily="34" charset="0"/>
              </a:rPr>
              <a:t>The new legislative initiative regulates issues related to food waste and food loss management measures, food loss and food waste reduction, food donation and redistribution policy, responsibility of state bodies and food charity activities.</a:t>
            </a:r>
            <a:endParaRPr lang="en-US" sz="2000" dirty="0">
              <a:latin typeface="Franklin Gothic Book" panose="020B0503020102020204" pitchFamily="34" charset="0"/>
            </a:endParaRPr>
          </a:p>
          <a:p>
            <a:pPr>
              <a:spcAft>
                <a:spcPts val="1200"/>
              </a:spcAft>
              <a:buFont typeface="Wingdings" panose="05000000000000000000" pitchFamily="2" charset="2"/>
              <a:buChar char="§"/>
              <a:tabLst>
                <a:tab pos="457200" algn="l"/>
              </a:tabLst>
            </a:pPr>
            <a:endParaRPr lang="en-US" sz="2400" b="1" dirty="0"/>
          </a:p>
          <a:p>
            <a:pPr marL="0" indent="0">
              <a:spcAft>
                <a:spcPts val="1200"/>
              </a:spcAft>
              <a:buNone/>
            </a:pPr>
            <a:endParaRPr lang="ru-RU" sz="24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13056" y="3022271"/>
            <a:ext cx="1835696" cy="2133799"/>
          </a:xfrm>
          <a:prstGeom prst="rect">
            <a:avLst/>
          </a:prstGeom>
        </p:spPr>
      </p:pic>
    </p:spTree>
    <p:extLst>
      <p:ext uri="{BB962C8B-B14F-4D97-AF65-F5344CB8AC3E}">
        <p14:creationId xmlns:p14="http://schemas.microsoft.com/office/powerpoint/2010/main" val="3489708336"/>
      </p:ext>
    </p:extLst>
  </p:cSld>
  <p:clrMapOvr>
    <a:masterClrMapping/>
  </p:clrMapOvr>
  <p:transition spd="med">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136904" cy="5466920"/>
          </a:xfrm>
          <a:ln>
            <a:solidFill>
              <a:srgbClr val="7F7F7F"/>
            </a:solidFill>
          </a:ln>
        </p:spPr>
        <p:txBody>
          <a:bodyPr/>
          <a:lstStyle/>
          <a:p>
            <a:pPr marL="0" indent="0">
              <a:spcBef>
                <a:spcPts val="600"/>
              </a:spcBef>
              <a:buNone/>
              <a:tabLst>
                <a:tab pos="457200" algn="l"/>
              </a:tabLst>
            </a:pPr>
            <a:r>
              <a:rPr lang="en-US" sz="2000" b="1" dirty="0">
                <a:solidFill>
                  <a:srgbClr val="404040"/>
                </a:solidFill>
                <a:latin typeface="Franklin Gothic Book" panose="020B0503020102020204" pitchFamily="34" charset="0"/>
              </a:rPr>
              <a:t>Gaps :</a:t>
            </a:r>
          </a:p>
          <a:p>
            <a:pPr>
              <a:spcBef>
                <a:spcPts val="600"/>
              </a:spcBef>
              <a:spcAft>
                <a:spcPts val="1200"/>
              </a:spcAft>
              <a:buFont typeface="Wingdings" panose="05000000000000000000" pitchFamily="2" charset="2"/>
              <a:buChar char="§"/>
              <a:tabLst>
                <a:tab pos="457200" algn="l"/>
              </a:tabLst>
            </a:pPr>
            <a:r>
              <a:rPr lang="en-US" sz="2000" dirty="0">
                <a:solidFill>
                  <a:srgbClr val="404040"/>
                </a:solidFill>
                <a:latin typeface="Franklin Gothic Book" panose="020B0503020102020204" pitchFamily="34" charset="0"/>
              </a:rPr>
              <a:t>T</a:t>
            </a:r>
            <a:r>
              <a:rPr lang="ka-GE" sz="2000" dirty="0">
                <a:solidFill>
                  <a:srgbClr val="404040"/>
                </a:solidFill>
                <a:latin typeface="Franklin Gothic Book" panose="020B0503020102020204" pitchFamily="34" charset="0"/>
              </a:rPr>
              <a:t>he UN Food and Agriculture Organization studied the topics of food waste generation </a:t>
            </a:r>
            <a:r>
              <a:rPr lang="en-US" sz="2000" dirty="0">
                <a:solidFill>
                  <a:srgbClr val="404040"/>
                </a:solidFill>
                <a:latin typeface="Franklin Gothic Book" panose="020B0503020102020204" pitchFamily="34" charset="0"/>
              </a:rPr>
              <a:t>and </a:t>
            </a:r>
            <a:r>
              <a:rPr lang="ka-GE" sz="2000" dirty="0">
                <a:solidFill>
                  <a:srgbClr val="404040"/>
                </a:solidFill>
                <a:latin typeface="Franklin Gothic Book" panose="020B0503020102020204" pitchFamily="34" charset="0"/>
              </a:rPr>
              <a:t>management in the country and it was found that a large amount of food is generated as waste and ends up in landfills, while there is a real possibility that such food could be delivered For people who need it</a:t>
            </a:r>
            <a:r>
              <a:rPr lang="en-US" sz="2000" dirty="0">
                <a:solidFill>
                  <a:srgbClr val="404040"/>
                </a:solidFill>
                <a:latin typeface="Franklin Gothic Book" panose="020B0503020102020204" pitchFamily="34" charset="0"/>
              </a:rPr>
              <a:t>.</a:t>
            </a:r>
            <a:r>
              <a:rPr lang="ka-GE" sz="2000" dirty="0">
                <a:solidFill>
                  <a:srgbClr val="404040"/>
                </a:solidFill>
                <a:latin typeface="Franklin Gothic Book" panose="020B0503020102020204" pitchFamily="34" charset="0"/>
              </a:rPr>
              <a:t> </a:t>
            </a:r>
            <a:endParaRPr lang="en-US" sz="2000" dirty="0">
              <a:solidFill>
                <a:srgbClr val="404040"/>
              </a:solidFill>
              <a:latin typeface="Franklin Gothic Book" panose="020B0503020102020204" pitchFamily="34" charset="0"/>
            </a:endParaRPr>
          </a:p>
          <a:p>
            <a:pPr lvl="0" algn="just">
              <a:spcBef>
                <a:spcPts val="600"/>
              </a:spcBef>
              <a:spcAft>
                <a:spcPts val="1200"/>
              </a:spcAft>
              <a:buFont typeface="Wingdings" panose="05000000000000000000" pitchFamily="2" charset="2"/>
              <a:buChar char="§"/>
              <a:tabLst>
                <a:tab pos="457200" algn="l"/>
              </a:tabLst>
            </a:pPr>
            <a:r>
              <a:rPr lang="en-US" sz="2000" dirty="0">
                <a:solidFill>
                  <a:srgbClr val="404040"/>
                </a:solidFill>
                <a:latin typeface="Franklin Gothic Book" panose="020B0503020102020204" pitchFamily="34" charset="0"/>
              </a:rPr>
              <a:t>The WM Code and the Technical Regulation on management of non-food products of animal origin do not provide incentives and requirements for circularity, but mostly make focus on safety and waste utilization aspects.</a:t>
            </a:r>
          </a:p>
          <a:p>
            <a:pPr lvl="0" algn="just">
              <a:spcBef>
                <a:spcPts val="600"/>
              </a:spcBef>
              <a:spcAft>
                <a:spcPts val="1200"/>
              </a:spcAft>
              <a:buFont typeface="Wingdings" panose="05000000000000000000" pitchFamily="2" charset="2"/>
              <a:buChar char="§"/>
              <a:tabLst>
                <a:tab pos="457200" algn="l"/>
              </a:tabLst>
            </a:pPr>
            <a:r>
              <a:rPr lang="en-US" sz="2000" dirty="0">
                <a:solidFill>
                  <a:srgbClr val="404040"/>
                </a:solidFill>
                <a:latin typeface="Franklin Gothic Book" panose="020B0503020102020204" pitchFamily="34" charset="0"/>
              </a:rPr>
              <a:t>There are no fiscal and other incentives for producers and traders to apply recycling and material reuse Technologies</a:t>
            </a:r>
            <a:r>
              <a:rPr lang="ka-GE" sz="2000" dirty="0">
                <a:solidFill>
                  <a:srgbClr val="404040"/>
                </a:solidFill>
                <a:latin typeface="Franklin Gothic Book" panose="020B0503020102020204" pitchFamily="34" charset="0"/>
              </a:rPr>
              <a:t>.</a:t>
            </a:r>
            <a:endParaRPr lang="en-US" sz="2000" dirty="0">
              <a:solidFill>
                <a:srgbClr val="404040"/>
              </a:solidFill>
              <a:latin typeface="Franklin Gothic Book" panose="020B0503020102020204" pitchFamily="34" charset="0"/>
            </a:endParaRPr>
          </a:p>
          <a:p>
            <a:pPr lvl="0" algn="just">
              <a:spcBef>
                <a:spcPts val="600"/>
              </a:spcBef>
              <a:spcAft>
                <a:spcPts val="1200"/>
              </a:spcAft>
              <a:buFont typeface="Wingdings" panose="05000000000000000000" pitchFamily="2" charset="2"/>
              <a:buChar char="§"/>
              <a:tabLst>
                <a:tab pos="457200" algn="l"/>
              </a:tabLst>
            </a:pPr>
            <a:r>
              <a:rPr lang="en-GB" sz="2000" dirty="0">
                <a:solidFill>
                  <a:srgbClr val="404040"/>
                </a:solidFill>
                <a:latin typeface="Franklin Gothic Book" panose="020B0503020102020204" pitchFamily="34" charset="0"/>
              </a:rPr>
              <a:t>There is lack of awareness about circular technologies and business models encouraging the enterprises to implement them.</a:t>
            </a:r>
          </a:p>
          <a:p>
            <a:pPr lvl="0" algn="just">
              <a:spcBef>
                <a:spcPts val="0"/>
              </a:spcBef>
              <a:spcAft>
                <a:spcPts val="0"/>
              </a:spcAft>
              <a:buFont typeface="Wingdings" panose="05000000000000000000" pitchFamily="2" charset="2"/>
              <a:buChar char="§"/>
              <a:tabLst>
                <a:tab pos="457200" algn="l"/>
              </a:tabLst>
            </a:pPr>
            <a:endParaRPr lang="en-US" sz="2000" dirty="0">
              <a:solidFill>
                <a:srgbClr val="404040"/>
              </a:solidFill>
              <a:latin typeface="Franklin Gothic Book" panose="020B0503020102020204" pitchFamily="34" charset="0"/>
            </a:endParaRPr>
          </a:p>
          <a:p>
            <a:pPr marL="0" indent="0">
              <a:spcBef>
                <a:spcPts val="0"/>
              </a:spcBef>
              <a:spcAft>
                <a:spcPts val="0"/>
              </a:spcAft>
              <a:buNone/>
              <a:tabLst>
                <a:tab pos="457200" algn="l"/>
              </a:tabLst>
            </a:pPr>
            <a:endParaRPr lang="en-US" sz="20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20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839" y="-1506"/>
            <a:ext cx="9144000" cy="720080"/>
          </a:xfrm>
        </p:spPr>
        <p:txBody>
          <a:bodyPr lIns="457200" tIns="91440"/>
          <a:lstStyle/>
          <a:p>
            <a:pPr lvl="3" algn="l"/>
            <a:r>
              <a:rPr lang="en-US" sz="3000" b="1" dirty="0">
                <a:solidFill>
                  <a:srgbClr val="508927"/>
                </a:solidFill>
                <a:latin typeface="Franklin Gothic Demi Cond" panose="020B0706030402020204" pitchFamily="34" charset="0"/>
              </a:rPr>
              <a:t>4. Animal husbandry; Manufacture of food products; Accommodation and food service activities </a:t>
            </a:r>
          </a:p>
        </p:txBody>
      </p:sp>
    </p:spTree>
    <p:extLst>
      <p:ext uri="{BB962C8B-B14F-4D97-AF65-F5344CB8AC3E}">
        <p14:creationId xmlns:p14="http://schemas.microsoft.com/office/powerpoint/2010/main" val="2248675700"/>
      </p:ext>
    </p:extLst>
  </p:cSld>
  <p:clrMapOvr>
    <a:masterClrMapping/>
  </p:clrMapOvr>
  <p:transition spd="med">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435280" cy="5544616"/>
          </a:xfrm>
        </p:spPr>
        <p:txBody>
          <a:bodyPr/>
          <a:lstStyle/>
          <a:p>
            <a:pPr marL="0" indent="0">
              <a:buNone/>
            </a:pPr>
            <a:r>
              <a:rPr lang="en-US" sz="2400" b="1" dirty="0">
                <a:solidFill>
                  <a:srgbClr val="404040"/>
                </a:solidFill>
                <a:latin typeface="Franklin Gothic Book" panose="020B0503020102020204" pitchFamily="34" charset="0"/>
              </a:rPr>
              <a:t>Priority Instruments:</a:t>
            </a:r>
          </a:p>
          <a:p>
            <a:pPr>
              <a:spcBef>
                <a:spcPts val="600"/>
              </a:spcBef>
              <a:buFont typeface="Franklin Gothic Book" panose="020B0503020102020204" pitchFamily="34" charset="0"/>
              <a:buChar char="►"/>
            </a:pPr>
            <a:r>
              <a:rPr lang="en-US" sz="1800" dirty="0">
                <a:solidFill>
                  <a:srgbClr val="404040"/>
                </a:solidFill>
              </a:rPr>
              <a:t>Further improvement of waste management regulations:</a:t>
            </a:r>
            <a:endParaRPr lang="ru-RU" sz="1800" dirty="0"/>
          </a:p>
          <a:p>
            <a:pPr marL="631825" lvl="1" indent="-349250">
              <a:spcBef>
                <a:spcPts val="600"/>
              </a:spcBef>
              <a:spcAft>
                <a:spcPts val="600"/>
              </a:spcAft>
            </a:pPr>
            <a:r>
              <a:rPr lang="en-US" sz="1800" dirty="0"/>
              <a:t>Implement the provisions of the law</a:t>
            </a:r>
            <a:r>
              <a:rPr lang="ka-GE" sz="1800" dirty="0"/>
              <a:t>  "On Food Losses, Food Waste Reduction and Donation".</a:t>
            </a:r>
            <a:r>
              <a:rPr lang="en-US" sz="1800" dirty="0"/>
              <a:t> </a:t>
            </a:r>
          </a:p>
          <a:p>
            <a:pPr marL="631825" lvl="1" indent="-349250">
              <a:spcBef>
                <a:spcPts val="600"/>
              </a:spcBef>
              <a:spcAft>
                <a:spcPts val="600"/>
              </a:spcAft>
            </a:pPr>
            <a:r>
              <a:rPr lang="en-US" sz="1800" dirty="0"/>
              <a:t>Improve the Technical Regulation on management of non-food products of animal origin</a:t>
            </a:r>
          </a:p>
          <a:p>
            <a:pPr marL="631825" lvl="1" indent="-349250">
              <a:spcBef>
                <a:spcPts val="600"/>
              </a:spcBef>
              <a:spcAft>
                <a:spcPts val="600"/>
              </a:spcAft>
            </a:pPr>
            <a:r>
              <a:rPr lang="en-US" sz="1800" dirty="0"/>
              <a:t>Implement the provisions of the “Donation” law, support creation of the charity organizations  engaged in food redistribution and donation</a:t>
            </a:r>
            <a:endParaRPr lang="ru-RU" sz="1800" dirty="0"/>
          </a:p>
          <a:p>
            <a:pPr marL="278598" lvl="1" indent="-278598">
              <a:spcBef>
                <a:spcPts val="600"/>
              </a:spcBef>
              <a:spcAft>
                <a:spcPts val="600"/>
              </a:spcAft>
              <a:buFont typeface="Franklin Gothic Book" panose="020B0503020102020204" pitchFamily="34" charset="0"/>
              <a:buChar char="►"/>
            </a:pPr>
            <a:r>
              <a:rPr lang="en-US" sz="1800" dirty="0"/>
              <a:t>Create a regulatory framework that supports and incentivizes CE activities, in particular, collection and recycling of the food wastes. Collection of food wastes could be executed at the production, wholesales and retail level and</a:t>
            </a:r>
          </a:p>
          <a:p>
            <a:pPr marL="278598" lvl="1" indent="-278598">
              <a:spcBef>
                <a:spcPts val="600"/>
              </a:spcBef>
              <a:spcAft>
                <a:spcPts val="600"/>
              </a:spcAft>
              <a:buFont typeface="Franklin Gothic Book" panose="020B0503020102020204" pitchFamily="34" charset="0"/>
              <a:buChar char="►"/>
            </a:pPr>
            <a:r>
              <a:rPr lang="en-US" sz="1800" dirty="0"/>
              <a:t>Embed technical standards and accountability standards to estimate circularity degree of the companies; Develop and implement </a:t>
            </a:r>
            <a:r>
              <a:rPr lang="en-US" sz="1800" dirty="0"/>
              <a:t>Ecolabelling </a:t>
            </a:r>
            <a:r>
              <a:rPr lang="en-US" sz="1800" dirty="0"/>
              <a:t>schemes</a:t>
            </a:r>
            <a:endParaRPr lang="ru-RU" sz="1800" dirty="0"/>
          </a:p>
          <a:p>
            <a:pPr marL="278598" lvl="1" indent="-278598">
              <a:spcBef>
                <a:spcPts val="600"/>
              </a:spcBef>
              <a:spcAft>
                <a:spcPts val="600"/>
              </a:spcAft>
              <a:buFont typeface="Franklin Gothic Book" panose="020B0503020102020204" pitchFamily="34" charset="0"/>
              <a:buChar char="►"/>
            </a:pPr>
            <a:r>
              <a:rPr lang="en-US" sz="1800" dirty="0"/>
              <a:t>Develop technological and business consulting capacity and business incubators to assist commercial companies and community associations in developing waste recycling projects</a:t>
            </a:r>
            <a:endParaRPr lang="ru-RU" sz="1800" dirty="0"/>
          </a:p>
          <a:p>
            <a:pPr marL="0" indent="0">
              <a:buNone/>
            </a:pPr>
            <a:endParaRPr lang="en-US" sz="1200" b="1" dirty="0">
              <a:solidFill>
                <a:srgbClr val="404040"/>
              </a:solidFill>
              <a:latin typeface="Franklin Gothic Book" panose="020B0503020102020204" pitchFamily="34" charset="0"/>
            </a:endParaRPr>
          </a:p>
          <a:p>
            <a:pPr marL="0" indent="0">
              <a:buNone/>
            </a:pPr>
            <a:endParaRPr lang="en-US" sz="2000" b="1" dirty="0">
              <a:solidFill>
                <a:srgbClr val="404040"/>
              </a:solidFill>
              <a:latin typeface="Franklin Gothic Book" panose="020B0503020102020204" pitchFamily="34" charset="0"/>
            </a:endParaRPr>
          </a:p>
          <a:p>
            <a:endParaRPr lang="ru-RU" dirty="0"/>
          </a:p>
        </p:txBody>
      </p:sp>
      <p:sp>
        <p:nvSpPr>
          <p:cNvPr id="3" name="Title 2"/>
          <p:cNvSpPr>
            <a:spLocks noGrp="1"/>
          </p:cNvSpPr>
          <p:nvPr>
            <p:ph type="ctrTitle"/>
          </p:nvPr>
        </p:nvSpPr>
        <p:spPr>
          <a:xfrm>
            <a:off x="0" y="0"/>
            <a:ext cx="9144000" cy="548680"/>
          </a:xfrm>
        </p:spPr>
        <p:txBody>
          <a:bodyPr lIns="457200" tIns="91440"/>
          <a:lstStyle/>
          <a:p>
            <a:pPr lvl="3" algn="l"/>
            <a:r>
              <a:rPr lang="en-US" sz="3000" b="1" dirty="0">
                <a:solidFill>
                  <a:srgbClr val="508927"/>
                </a:solidFill>
                <a:latin typeface="Franklin Gothic Demi Cond" panose="020B0706030402020204" pitchFamily="34" charset="0"/>
              </a:rPr>
              <a:t>4. Animal husbandry; Manufacture of food products; Accommodation and food service activities </a:t>
            </a:r>
            <a:endParaRPr lang="ru-RU" sz="3000" b="1" dirty="0">
              <a:solidFill>
                <a:srgbClr val="508927"/>
              </a:solidFill>
              <a:latin typeface="Franklin Gothic Demi Cond" panose="020B0706030402020204" pitchFamily="34" charset="0"/>
            </a:endParaRPr>
          </a:p>
        </p:txBody>
      </p:sp>
    </p:spTree>
    <p:extLst>
      <p:ext uri="{BB962C8B-B14F-4D97-AF65-F5344CB8AC3E}">
        <p14:creationId xmlns:p14="http://schemas.microsoft.com/office/powerpoint/2010/main" val="749870575"/>
      </p:ext>
    </p:extLst>
  </p:cSld>
  <p:clrMapOvr>
    <a:masterClrMapping/>
  </p:clrMapOvr>
  <p:transition spd="med">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400600"/>
          </a:xfrm>
        </p:spPr>
        <p:txBody>
          <a:bodyPr/>
          <a:lstStyle/>
          <a:p>
            <a:pPr marL="0" indent="0">
              <a:buNone/>
            </a:pPr>
            <a:r>
              <a:rPr lang="en-US" sz="2000" b="1" dirty="0">
                <a:solidFill>
                  <a:srgbClr val="404040"/>
                </a:solidFill>
                <a:latin typeface="Franklin Gothic Book" panose="020B0503020102020204" pitchFamily="34" charset="0"/>
              </a:rPr>
              <a:t>Further works on Road Map:</a:t>
            </a:r>
          </a:p>
          <a:p>
            <a:pPr>
              <a:buFont typeface="Wingdings" panose="05000000000000000000" pitchFamily="2" charset="2"/>
              <a:buChar char="§"/>
            </a:pPr>
            <a:r>
              <a:rPr lang="en-US" sz="1800" dirty="0">
                <a:latin typeface="Franklin Gothic Book" panose="020B0503020102020204" pitchFamily="34" charset="0"/>
              </a:rPr>
              <a:t>Define short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medium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long-term objectives and instruments appropriate for these objectives</a:t>
            </a:r>
          </a:p>
          <a:p>
            <a:pPr marL="0" indent="0">
              <a:spcBef>
                <a:spcPts val="3000"/>
              </a:spcBef>
              <a:buNone/>
            </a:pPr>
            <a:r>
              <a:rPr lang="en-US" sz="2000" b="1" dirty="0">
                <a:solidFill>
                  <a:srgbClr val="404040"/>
                </a:solidFill>
                <a:latin typeface="Franklin Gothic Book" panose="020B0503020102020204" pitchFamily="34" charset="0"/>
              </a:rPr>
              <a:t>Stakeholder Consultations: </a:t>
            </a:r>
          </a:p>
          <a:p>
            <a:pPr>
              <a:buFont typeface="Wingdings" panose="05000000000000000000" pitchFamily="2" charset="2"/>
              <a:buChar char="§"/>
            </a:pPr>
            <a:r>
              <a:rPr lang="en-US" sz="1800" dirty="0">
                <a:latin typeface="Franklin Gothic Book" panose="020B0503020102020204" pitchFamily="34" charset="0"/>
              </a:rPr>
              <a:t>Governmental Commission</a:t>
            </a:r>
          </a:p>
          <a:p>
            <a:pPr>
              <a:buFont typeface="Wingdings" panose="05000000000000000000" pitchFamily="2" charset="2"/>
              <a:buChar char="§"/>
            </a:pPr>
            <a:r>
              <a:rPr lang="en-US" sz="1800" dirty="0">
                <a:latin typeface="Franklin Gothic Book" panose="020B0503020102020204" pitchFamily="34" charset="0"/>
              </a:rPr>
              <a:t>Ministry of Environmental Protection and Agriculture</a:t>
            </a:r>
          </a:p>
          <a:p>
            <a:pPr>
              <a:buFont typeface="Wingdings" panose="05000000000000000000" pitchFamily="2" charset="2"/>
              <a:buChar char="§"/>
            </a:pPr>
            <a:r>
              <a:rPr lang="en-US" sz="1800" dirty="0">
                <a:latin typeface="Franklin Gothic Book" panose="020B0503020102020204" pitchFamily="34" charset="0"/>
              </a:rPr>
              <a:t>Ministry of Economy and Sustainable Development</a:t>
            </a:r>
          </a:p>
          <a:p>
            <a:pPr>
              <a:buFont typeface="Wingdings" panose="05000000000000000000" pitchFamily="2" charset="2"/>
              <a:buChar char="§"/>
            </a:pPr>
            <a:r>
              <a:rPr lang="en-US" sz="1800" dirty="0">
                <a:latin typeface="Franklin Gothic Book" panose="020B0503020102020204" pitchFamily="34" charset="0"/>
              </a:rPr>
              <a:t>Businesses engaged in animal husbandry, food processing industry, wholesale and retail trading and accommodation and food services</a:t>
            </a:r>
          </a:p>
          <a:p>
            <a:pPr>
              <a:buFont typeface="Wingdings" panose="05000000000000000000" pitchFamily="2" charset="2"/>
              <a:buChar char="§"/>
            </a:pPr>
            <a:r>
              <a:rPr lang="en-US" sz="1800" dirty="0">
                <a:latin typeface="Franklin Gothic Book" panose="020B0503020102020204" pitchFamily="34" charset="0"/>
              </a:rPr>
              <a:t>UN FAO and other international organizations</a:t>
            </a:r>
            <a:endParaRPr lang="en-US" sz="20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ru-RU" sz="18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a:lstStyle/>
          <a:p>
            <a:pPr lvl="3" algn="l"/>
            <a:r>
              <a:rPr lang="en-US" sz="3000" b="1" dirty="0">
                <a:solidFill>
                  <a:srgbClr val="508927"/>
                </a:solidFill>
                <a:latin typeface="Franklin Gothic Demi Cond" panose="020B0706030402020204" pitchFamily="34" charset="0"/>
              </a:rPr>
              <a:t>4. Animal husbandry and manufacture of food products</a:t>
            </a:r>
            <a:endParaRPr lang="ru-RU" sz="3000" b="1" dirty="0">
              <a:solidFill>
                <a:srgbClr val="508927"/>
              </a:solidFill>
              <a:latin typeface="Franklin Gothic Demi Cond" panose="020B0706030402020204" pitchFamily="34" charset="0"/>
            </a:endParaRPr>
          </a:p>
        </p:txBody>
      </p:sp>
    </p:spTree>
    <p:extLst>
      <p:ext uri="{BB962C8B-B14F-4D97-AF65-F5344CB8AC3E}">
        <p14:creationId xmlns:p14="http://schemas.microsoft.com/office/powerpoint/2010/main" val="93065736"/>
      </p:ext>
    </p:extLst>
  </p:cSld>
  <p:clrMapOvr>
    <a:masterClrMapping/>
  </p:clrMapOvr>
  <p:transition spd="med">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0132"/>
            <a:ext cx="9144000" cy="853401"/>
          </a:xfrm>
        </p:spPr>
        <p:txBody>
          <a:bodyPr lIns="457200" tIns="91440"/>
          <a:lstStyle/>
          <a:p>
            <a:pPr lvl="3" algn="l"/>
            <a:r>
              <a:rPr lang="en-US" sz="3000" b="1" dirty="0">
                <a:solidFill>
                  <a:srgbClr val="508927"/>
                </a:solidFill>
                <a:latin typeface="Franklin Gothic Demi Cond" panose="020B0706030402020204" pitchFamily="34" charset="0"/>
              </a:rPr>
              <a:t>5. Agriculture (annual and permanent crops; wine production; Fishery and fish processing)</a:t>
            </a:r>
          </a:p>
        </p:txBody>
      </p:sp>
      <p:sp>
        <p:nvSpPr>
          <p:cNvPr id="7" name="Content Placeholder 6"/>
          <p:cNvSpPr>
            <a:spLocks noGrp="1"/>
          </p:cNvSpPr>
          <p:nvPr>
            <p:ph idx="1"/>
          </p:nvPr>
        </p:nvSpPr>
        <p:spPr>
          <a:xfrm>
            <a:off x="467544" y="908718"/>
            <a:ext cx="8229600" cy="5688633"/>
          </a:xfrm>
        </p:spPr>
        <p:txBody>
          <a:bodyPr/>
          <a:lstStyle/>
          <a:p>
            <a:pPr marL="0" indent="0">
              <a:buNone/>
            </a:pPr>
            <a:endParaRPr lang="en-US" sz="1600" dirty="0"/>
          </a:p>
          <a:p>
            <a:pPr marL="0" indent="0">
              <a:buNone/>
            </a:pPr>
            <a:endParaRPr lang="ru-RU" sz="16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6F50C1B4-BCC8-47F0-ACBE-36CD09A1DA09}"/>
              </a:ext>
            </a:extLst>
          </p:cNvPr>
          <p:cNvSpPr/>
          <p:nvPr/>
        </p:nvSpPr>
        <p:spPr>
          <a:xfrm>
            <a:off x="493025" y="3105835"/>
            <a:ext cx="8481027" cy="3139321"/>
          </a:xfrm>
          <a:prstGeom prst="rect">
            <a:avLst/>
          </a:prstGeom>
        </p:spPr>
        <p:txBody>
          <a:bodyPr wrap="square">
            <a:spAutoFit/>
          </a:bodyPr>
          <a:lstStyle/>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US" dirty="0"/>
          </a:p>
        </p:txBody>
      </p:sp>
      <p:graphicFrame>
        <p:nvGraphicFramePr>
          <p:cNvPr id="5" name="Table 4">
            <a:extLst>
              <a:ext uri="{FF2B5EF4-FFF2-40B4-BE49-F238E27FC236}">
                <a16:creationId xmlns:a16="http://schemas.microsoft.com/office/drawing/2014/main" id="{AFC13462-727D-46CC-BC63-59E35324A6A6}"/>
              </a:ext>
            </a:extLst>
          </p:cNvPr>
          <p:cNvGraphicFramePr>
            <a:graphicFrameLocks noGrp="1"/>
          </p:cNvGraphicFramePr>
          <p:nvPr>
            <p:extLst>
              <p:ext uri="{D42A27DB-BD31-4B8C-83A1-F6EECF244321}">
                <p14:modId xmlns:p14="http://schemas.microsoft.com/office/powerpoint/2010/main" val="1183786755"/>
              </p:ext>
            </p:extLst>
          </p:nvPr>
        </p:nvGraphicFramePr>
        <p:xfrm>
          <a:off x="435704" y="1472099"/>
          <a:ext cx="7886700" cy="1127760"/>
        </p:xfrm>
        <a:graphic>
          <a:graphicData uri="http://schemas.openxmlformats.org/drawingml/2006/table">
            <a:tbl>
              <a:tblPr firstRow="1" firstCol="1" bandRow="1">
                <a:tableStyleId>{5C22544A-7EE6-4342-B048-85BDC9FD1C3A}</a:tableStyleId>
              </a:tblPr>
              <a:tblGrid>
                <a:gridCol w="5288821">
                  <a:extLst>
                    <a:ext uri="{9D8B030D-6E8A-4147-A177-3AD203B41FA5}">
                      <a16:colId xmlns:a16="http://schemas.microsoft.com/office/drawing/2014/main" val="3323419266"/>
                    </a:ext>
                  </a:extLst>
                </a:gridCol>
                <a:gridCol w="2597879">
                  <a:extLst>
                    <a:ext uri="{9D8B030D-6E8A-4147-A177-3AD203B41FA5}">
                      <a16:colId xmlns:a16="http://schemas.microsoft.com/office/drawing/2014/main" val="2375924206"/>
                    </a:ext>
                  </a:extLst>
                </a:gridCol>
              </a:tblGrid>
              <a:tr h="0">
                <a:tc>
                  <a:txBody>
                    <a:bodyPr/>
                    <a:lstStyle/>
                    <a:p>
                      <a:pPr algn="ctr">
                        <a:spcBef>
                          <a:spcPts val="200"/>
                        </a:spcBef>
                        <a:spcAft>
                          <a:spcPts val="0"/>
                        </a:spcAft>
                      </a:pPr>
                      <a:r>
                        <a:rPr lang="en-US" sz="2000" dirty="0">
                          <a:solidFill>
                            <a:schemeClr val="tx1">
                              <a:lumMod val="85000"/>
                              <a:lumOff val="15000"/>
                            </a:schemeClr>
                          </a:solidFill>
                          <a:effectLst/>
                          <a:latin typeface="Franklin Gothic Book" panose="020B0503020102020204" pitchFamily="34" charset="0"/>
                        </a:rPr>
                        <a:t>Annual Crops production:</a:t>
                      </a:r>
                      <a:endParaRPr lang="ka-GE" sz="20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Bef>
                          <a:spcPts val="200"/>
                        </a:spcBef>
                        <a:spcAft>
                          <a:spcPts val="0"/>
                        </a:spcAft>
                      </a:pPr>
                      <a:r>
                        <a:rPr lang="en-US" sz="1800" dirty="0">
                          <a:solidFill>
                            <a:schemeClr val="tx1">
                              <a:lumMod val="85000"/>
                              <a:lumOff val="15000"/>
                            </a:schemeClr>
                          </a:solidFill>
                          <a:effectLst/>
                          <a:latin typeface="Franklin Gothic Book" panose="020B0503020102020204" pitchFamily="34" charset="0"/>
                        </a:rPr>
                        <a:t> </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548744343"/>
                  </a:ext>
                </a:extLst>
              </a:tr>
              <a:tr h="0">
                <a:tc>
                  <a:txBody>
                    <a:bodyPr/>
                    <a:lstStyle/>
                    <a:p>
                      <a:pPr algn="ctr">
                        <a:spcAft>
                          <a:spcPts val="0"/>
                        </a:spcAft>
                      </a:pPr>
                      <a:r>
                        <a:rPr lang="en-US" sz="1800" dirty="0">
                          <a:effectLst/>
                          <a:latin typeface="Franklin Gothic Book" panose="020B0503020102020204" pitchFamily="34" charset="0"/>
                        </a:rPr>
                        <a:t>Total amount of wastes generated annually</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Aft>
                          <a:spcPts val="0"/>
                        </a:spcAft>
                      </a:pPr>
                      <a:r>
                        <a:rPr lang="en-US" sz="1800" dirty="0">
                          <a:solidFill>
                            <a:schemeClr val="tx1">
                              <a:lumMod val="85000"/>
                              <a:lumOff val="15000"/>
                            </a:schemeClr>
                          </a:solidFill>
                          <a:effectLst/>
                          <a:latin typeface="Franklin Gothic Book" panose="020B0503020102020204" pitchFamily="34" charset="0"/>
                        </a:rPr>
                        <a:t>47.7 tones</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2446346819"/>
                  </a:ext>
                </a:extLst>
              </a:tr>
              <a:tr h="0">
                <a:tc>
                  <a:txBody>
                    <a:bodyPr/>
                    <a:lstStyle/>
                    <a:p>
                      <a:pPr algn="ctr">
                        <a:spcAft>
                          <a:spcPts val="0"/>
                        </a:spcAft>
                      </a:pPr>
                      <a:r>
                        <a:rPr lang="en-US" sz="1800" dirty="0">
                          <a:effectLst/>
                          <a:latin typeface="Franklin Gothic Book" panose="020B0503020102020204" pitchFamily="34" charset="0"/>
                        </a:rPr>
                        <a:t>Used waste (mostly as animal fodder) </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Aft>
                          <a:spcPts val="0"/>
                        </a:spcAft>
                      </a:pPr>
                      <a:r>
                        <a:rPr lang="en-US" sz="1800" dirty="0">
                          <a:solidFill>
                            <a:schemeClr val="tx1">
                              <a:lumMod val="85000"/>
                              <a:lumOff val="15000"/>
                            </a:schemeClr>
                          </a:solidFill>
                          <a:effectLst/>
                          <a:latin typeface="Franklin Gothic Book" panose="020B0503020102020204" pitchFamily="34" charset="0"/>
                        </a:rPr>
                        <a:t>4,770 tons/ 10%</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342678841"/>
                  </a:ext>
                </a:extLst>
              </a:tr>
              <a:tr h="0">
                <a:tc>
                  <a:txBody>
                    <a:bodyPr/>
                    <a:lstStyle/>
                    <a:p>
                      <a:pPr algn="ctr">
                        <a:spcAft>
                          <a:spcPts val="0"/>
                        </a:spcAft>
                      </a:pPr>
                      <a:r>
                        <a:rPr lang="en-US" sz="1800" dirty="0">
                          <a:effectLst/>
                          <a:latin typeface="Franklin Gothic Book" panose="020B0503020102020204" pitchFamily="34" charset="0"/>
                        </a:rPr>
                        <a:t>Not recycled waste </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Aft>
                          <a:spcPts val="0"/>
                        </a:spcAft>
                      </a:pPr>
                      <a:r>
                        <a:rPr lang="en-US" sz="1800" dirty="0">
                          <a:solidFill>
                            <a:schemeClr val="tx1">
                              <a:lumMod val="85000"/>
                              <a:lumOff val="15000"/>
                            </a:schemeClr>
                          </a:solidFill>
                          <a:effectLst/>
                          <a:latin typeface="Franklin Gothic Book" panose="020B0503020102020204" pitchFamily="34" charset="0"/>
                        </a:rPr>
                        <a:t>42,930 tons / 90% </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1203248046"/>
                  </a:ext>
                </a:extLst>
              </a:tr>
            </a:tbl>
          </a:graphicData>
        </a:graphic>
      </p:graphicFrame>
      <p:graphicFrame>
        <p:nvGraphicFramePr>
          <p:cNvPr id="8" name="Table 7">
            <a:extLst>
              <a:ext uri="{FF2B5EF4-FFF2-40B4-BE49-F238E27FC236}">
                <a16:creationId xmlns:a16="http://schemas.microsoft.com/office/drawing/2014/main" id="{ABDBDA91-B95C-4927-9490-701EE847417B}"/>
              </a:ext>
            </a:extLst>
          </p:cNvPr>
          <p:cNvGraphicFramePr>
            <a:graphicFrameLocks noGrp="1"/>
          </p:cNvGraphicFramePr>
          <p:nvPr>
            <p:extLst>
              <p:ext uri="{D42A27DB-BD31-4B8C-83A1-F6EECF244321}">
                <p14:modId xmlns:p14="http://schemas.microsoft.com/office/powerpoint/2010/main" val="775133203"/>
              </p:ext>
            </p:extLst>
          </p:nvPr>
        </p:nvGraphicFramePr>
        <p:xfrm>
          <a:off x="451624" y="2925689"/>
          <a:ext cx="7854860" cy="1402080"/>
        </p:xfrm>
        <a:graphic>
          <a:graphicData uri="http://schemas.openxmlformats.org/drawingml/2006/table">
            <a:tbl>
              <a:tblPr firstRow="1" firstCol="1" bandRow="1">
                <a:tableStyleId>{5C22544A-7EE6-4342-B048-85BDC9FD1C3A}</a:tableStyleId>
              </a:tblPr>
              <a:tblGrid>
                <a:gridCol w="5256584">
                  <a:extLst>
                    <a:ext uri="{9D8B030D-6E8A-4147-A177-3AD203B41FA5}">
                      <a16:colId xmlns:a16="http://schemas.microsoft.com/office/drawing/2014/main" val="3619249541"/>
                    </a:ext>
                  </a:extLst>
                </a:gridCol>
                <a:gridCol w="2598276">
                  <a:extLst>
                    <a:ext uri="{9D8B030D-6E8A-4147-A177-3AD203B41FA5}">
                      <a16:colId xmlns:a16="http://schemas.microsoft.com/office/drawing/2014/main" val="1759015035"/>
                    </a:ext>
                  </a:extLst>
                </a:gridCol>
              </a:tblGrid>
              <a:tr h="0">
                <a:tc>
                  <a:txBody>
                    <a:bodyPr/>
                    <a:lstStyle/>
                    <a:p>
                      <a:pPr algn="ctr">
                        <a:spcBef>
                          <a:spcPts val="200"/>
                        </a:spcBef>
                        <a:spcAft>
                          <a:spcPts val="0"/>
                        </a:spcAft>
                      </a:pPr>
                      <a:r>
                        <a:rPr lang="en-US" sz="2000" b="1" kern="1200" dirty="0">
                          <a:solidFill>
                            <a:schemeClr val="tx1">
                              <a:lumMod val="85000"/>
                              <a:lumOff val="15000"/>
                            </a:schemeClr>
                          </a:solidFill>
                          <a:effectLst/>
                          <a:latin typeface="Franklin Gothic Book" panose="020B0503020102020204" pitchFamily="34" charset="0"/>
                          <a:ea typeface="+mn-ea"/>
                          <a:cs typeface="+mn-cs"/>
                        </a:rPr>
                        <a:t>Permanent Crops production</a:t>
                      </a:r>
                      <a:endParaRPr lang="ka-GE" sz="2000" b="1" kern="1200" dirty="0">
                        <a:solidFill>
                          <a:schemeClr val="tx1">
                            <a:lumMod val="85000"/>
                            <a:lumOff val="15000"/>
                          </a:schemeClr>
                        </a:solidFill>
                        <a:effectLst/>
                        <a:latin typeface="+mn-lt"/>
                        <a:ea typeface="+mn-ea"/>
                        <a:cs typeface="+mn-cs"/>
                      </a:endParaRPr>
                    </a:p>
                  </a:txBody>
                  <a:tcPr marL="68580" marR="68580" marT="0" marB="0" anchor="ctr"/>
                </a:tc>
                <a:tc>
                  <a:txBody>
                    <a:bodyPr/>
                    <a:lstStyle/>
                    <a:p>
                      <a:pPr algn="ctr">
                        <a:spcBef>
                          <a:spcPts val="200"/>
                        </a:spcBef>
                        <a:spcAft>
                          <a:spcPts val="0"/>
                        </a:spcAft>
                      </a:pPr>
                      <a:r>
                        <a:rPr lang="en-US" sz="1800" dirty="0">
                          <a:solidFill>
                            <a:schemeClr val="tx1">
                              <a:lumMod val="75000"/>
                              <a:lumOff val="25000"/>
                            </a:schemeClr>
                          </a:solidFill>
                          <a:effectLst/>
                          <a:latin typeface="Franklin Gothic Book" panose="020B0503020102020204" pitchFamily="34" charset="0"/>
                        </a:rPr>
                        <a:t> </a:t>
                      </a:r>
                      <a:endParaRPr lang="ka-GE" sz="1800" dirty="0">
                        <a:solidFill>
                          <a:schemeClr val="tx1">
                            <a:lumMod val="75000"/>
                            <a:lumOff val="2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3026302323"/>
                  </a:ext>
                </a:extLst>
              </a:tr>
              <a:tr h="0">
                <a:tc>
                  <a:txBody>
                    <a:bodyPr/>
                    <a:lstStyle/>
                    <a:p>
                      <a:pPr algn="ctr">
                        <a:spcBef>
                          <a:spcPts val="200"/>
                        </a:spcBef>
                        <a:spcAft>
                          <a:spcPts val="0"/>
                        </a:spcAft>
                      </a:pPr>
                      <a:r>
                        <a:rPr lang="en-US" sz="1800" dirty="0">
                          <a:effectLst/>
                          <a:latin typeface="Franklin Gothic Book" panose="020B0503020102020204" pitchFamily="34" charset="0"/>
                        </a:rPr>
                        <a:t>Total amount of wastes generated annually (harvesting + storage and processing)</a:t>
                      </a:r>
                      <a:r>
                        <a:rPr lang="ka-GE" sz="1800" dirty="0">
                          <a:effectLst/>
                        </a:rPr>
                        <a:t> </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Aft>
                          <a:spcPts val="0"/>
                        </a:spcAft>
                      </a:pPr>
                      <a:r>
                        <a:rPr lang="en-US" sz="1800" dirty="0">
                          <a:solidFill>
                            <a:schemeClr val="tx1">
                              <a:lumMod val="85000"/>
                              <a:lumOff val="15000"/>
                            </a:schemeClr>
                          </a:solidFill>
                          <a:effectLst/>
                          <a:latin typeface="Franklin Gothic Book" panose="020B0503020102020204" pitchFamily="34" charset="0"/>
                        </a:rPr>
                        <a:t>Total waste, </a:t>
                      </a:r>
                      <a:r>
                        <a:rPr lang="en-US" sz="1800" dirty="0" err="1">
                          <a:solidFill>
                            <a:schemeClr val="tx1">
                              <a:lumMod val="85000"/>
                              <a:lumOff val="15000"/>
                            </a:schemeClr>
                          </a:solidFill>
                          <a:effectLst/>
                          <a:latin typeface="Franklin Gothic Book" panose="020B0503020102020204" pitchFamily="34" charset="0"/>
                        </a:rPr>
                        <a:t>ths</a:t>
                      </a:r>
                      <a:r>
                        <a:rPr lang="en-US" sz="1800" dirty="0">
                          <a:solidFill>
                            <a:schemeClr val="tx1">
                              <a:lumMod val="85000"/>
                              <a:lumOff val="15000"/>
                            </a:schemeClr>
                          </a:solidFill>
                          <a:effectLst/>
                          <a:latin typeface="Franklin Gothic Book" panose="020B0503020102020204" pitchFamily="34" charset="0"/>
                        </a:rPr>
                        <a:t>. t/y</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1591108913"/>
                  </a:ext>
                </a:extLst>
              </a:tr>
              <a:tr h="0">
                <a:tc>
                  <a:txBody>
                    <a:bodyPr/>
                    <a:lstStyle/>
                    <a:p>
                      <a:pPr algn="ctr">
                        <a:spcAft>
                          <a:spcPts val="0"/>
                        </a:spcAft>
                      </a:pPr>
                      <a:r>
                        <a:rPr lang="en-US" sz="1800" dirty="0">
                          <a:effectLst/>
                          <a:latin typeface="Franklin Gothic Book" panose="020B0503020102020204" pitchFamily="34" charset="0"/>
                        </a:rPr>
                        <a:t>TOTAL</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Aft>
                          <a:spcPts val="0"/>
                        </a:spcAft>
                      </a:pPr>
                      <a:r>
                        <a:rPr lang="en-US" sz="1800" dirty="0">
                          <a:solidFill>
                            <a:schemeClr val="tx1">
                              <a:lumMod val="85000"/>
                              <a:lumOff val="15000"/>
                            </a:schemeClr>
                          </a:solidFill>
                          <a:effectLst/>
                          <a:latin typeface="Franklin Gothic Book" panose="020B0503020102020204" pitchFamily="34" charset="0"/>
                        </a:rPr>
                        <a:t>41.15</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3839207879"/>
                  </a:ext>
                </a:extLst>
              </a:tr>
              <a:tr h="0">
                <a:tc>
                  <a:txBody>
                    <a:bodyPr/>
                    <a:lstStyle/>
                    <a:p>
                      <a:pPr algn="ctr">
                        <a:spcAft>
                          <a:spcPts val="0"/>
                        </a:spcAft>
                      </a:pPr>
                      <a:r>
                        <a:rPr lang="en-US" sz="1800" dirty="0">
                          <a:effectLst/>
                          <a:latin typeface="Franklin Gothic Book" panose="020B0503020102020204" pitchFamily="34" charset="0"/>
                        </a:rPr>
                        <a:t>Used/ recycled waste </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Aft>
                          <a:spcPts val="0"/>
                        </a:spcAft>
                      </a:pPr>
                      <a:r>
                        <a:rPr lang="en-US" sz="1800" dirty="0">
                          <a:solidFill>
                            <a:schemeClr val="tx1">
                              <a:lumMod val="85000"/>
                              <a:lumOff val="15000"/>
                            </a:schemeClr>
                          </a:solidFill>
                          <a:effectLst/>
                          <a:latin typeface="Franklin Gothic Book" panose="020B0503020102020204" pitchFamily="34" charset="0"/>
                        </a:rPr>
                        <a:t>0%</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1470648839"/>
                  </a:ext>
                </a:extLst>
              </a:tr>
            </a:tbl>
          </a:graphicData>
        </a:graphic>
      </p:graphicFrame>
      <p:graphicFrame>
        <p:nvGraphicFramePr>
          <p:cNvPr id="11" name="Table 10">
            <a:extLst>
              <a:ext uri="{FF2B5EF4-FFF2-40B4-BE49-F238E27FC236}">
                <a16:creationId xmlns:a16="http://schemas.microsoft.com/office/drawing/2014/main" id="{70D01AA5-A05C-489C-A74D-84A0AD4009C9}"/>
              </a:ext>
            </a:extLst>
          </p:cNvPr>
          <p:cNvGraphicFramePr>
            <a:graphicFrameLocks noGrp="1"/>
          </p:cNvGraphicFramePr>
          <p:nvPr>
            <p:extLst>
              <p:ext uri="{D42A27DB-BD31-4B8C-83A1-F6EECF244321}">
                <p14:modId xmlns:p14="http://schemas.microsoft.com/office/powerpoint/2010/main" val="278908671"/>
              </p:ext>
            </p:extLst>
          </p:nvPr>
        </p:nvGraphicFramePr>
        <p:xfrm>
          <a:off x="451624" y="4616497"/>
          <a:ext cx="7854860" cy="1920240"/>
        </p:xfrm>
        <a:graphic>
          <a:graphicData uri="http://schemas.openxmlformats.org/drawingml/2006/table">
            <a:tbl>
              <a:tblPr firstRow="1" firstCol="1" bandRow="1">
                <a:tableStyleId>{5C22544A-7EE6-4342-B048-85BDC9FD1C3A}</a:tableStyleId>
              </a:tblPr>
              <a:tblGrid>
                <a:gridCol w="5256584">
                  <a:extLst>
                    <a:ext uri="{9D8B030D-6E8A-4147-A177-3AD203B41FA5}">
                      <a16:colId xmlns:a16="http://schemas.microsoft.com/office/drawing/2014/main" val="4073787413"/>
                    </a:ext>
                  </a:extLst>
                </a:gridCol>
                <a:gridCol w="2598276">
                  <a:extLst>
                    <a:ext uri="{9D8B030D-6E8A-4147-A177-3AD203B41FA5}">
                      <a16:colId xmlns:a16="http://schemas.microsoft.com/office/drawing/2014/main" val="4091343754"/>
                    </a:ext>
                  </a:extLst>
                </a:gridCol>
              </a:tblGrid>
              <a:tr h="0">
                <a:tc>
                  <a:txBody>
                    <a:bodyPr/>
                    <a:lstStyle/>
                    <a:p>
                      <a:pPr marL="0" algn="ctr" defTabSz="742928" rtl="0" eaLnBrk="1" latinLnBrk="0" hangingPunct="1">
                        <a:spcBef>
                          <a:spcPts val="200"/>
                        </a:spcBef>
                        <a:spcAft>
                          <a:spcPts val="0"/>
                        </a:spcAft>
                      </a:pPr>
                      <a:r>
                        <a:rPr lang="en-US" sz="2000" b="1" kern="1200" dirty="0">
                          <a:solidFill>
                            <a:schemeClr val="tx1">
                              <a:lumMod val="85000"/>
                              <a:lumOff val="15000"/>
                            </a:schemeClr>
                          </a:solidFill>
                          <a:effectLst/>
                          <a:latin typeface="Franklin Gothic Book" panose="020B0503020102020204" pitchFamily="34" charset="0"/>
                          <a:ea typeface="+mn-ea"/>
                          <a:cs typeface="+mn-cs"/>
                        </a:rPr>
                        <a:t>Grape and wine production</a:t>
                      </a:r>
                      <a:endParaRPr lang="ka-GE" sz="2000" b="1" kern="1200" dirty="0">
                        <a:solidFill>
                          <a:schemeClr val="tx1">
                            <a:lumMod val="85000"/>
                            <a:lumOff val="15000"/>
                          </a:schemeClr>
                        </a:solidFill>
                        <a:effectLst/>
                        <a:latin typeface="+mn-lt"/>
                        <a:ea typeface="+mn-ea"/>
                        <a:cs typeface="+mn-cs"/>
                      </a:endParaRPr>
                    </a:p>
                  </a:txBody>
                  <a:tcPr marL="68580" marR="68580" marT="0" marB="0" anchor="ctr"/>
                </a:tc>
                <a:tc>
                  <a:txBody>
                    <a:bodyPr/>
                    <a:lstStyle/>
                    <a:p>
                      <a:pPr algn="ctr">
                        <a:spcAft>
                          <a:spcPts val="0"/>
                        </a:spcAft>
                      </a:pPr>
                      <a:r>
                        <a:rPr lang="en-US" sz="1800" dirty="0">
                          <a:effectLst/>
                          <a:latin typeface="Franklin Gothic Book" panose="020B0503020102020204" pitchFamily="34" charset="0"/>
                        </a:rPr>
                        <a:t>Total waste </a:t>
                      </a:r>
                      <a:endParaRPr lang="ka-GE" sz="1800" dirty="0">
                        <a:effectLst/>
                      </a:endParaRPr>
                    </a:p>
                    <a:p>
                      <a:pPr algn="ctr">
                        <a:spcAft>
                          <a:spcPts val="0"/>
                        </a:spcAft>
                      </a:pPr>
                      <a:r>
                        <a:rPr lang="en-US" sz="1800" dirty="0">
                          <a:effectLst/>
                          <a:latin typeface="Franklin Gothic Book" panose="020B0503020102020204" pitchFamily="34" charset="0"/>
                        </a:rPr>
                        <a:t>(</a:t>
                      </a:r>
                      <a:r>
                        <a:rPr lang="en-US" sz="1800" dirty="0" err="1">
                          <a:effectLst/>
                          <a:latin typeface="Franklin Gothic Book" panose="020B0503020102020204" pitchFamily="34" charset="0"/>
                        </a:rPr>
                        <a:t>ths</a:t>
                      </a:r>
                      <a:r>
                        <a:rPr lang="en-US" sz="1800" dirty="0">
                          <a:effectLst/>
                          <a:latin typeface="Franklin Gothic Book" panose="020B0503020102020204" pitchFamily="34" charset="0"/>
                        </a:rPr>
                        <a:t>. t/y)</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3339857411"/>
                  </a:ext>
                </a:extLst>
              </a:tr>
              <a:tr h="0">
                <a:tc>
                  <a:txBody>
                    <a:bodyPr/>
                    <a:lstStyle/>
                    <a:p>
                      <a:pPr algn="ctr">
                        <a:spcAft>
                          <a:spcPts val="0"/>
                        </a:spcAft>
                      </a:pPr>
                      <a:r>
                        <a:rPr lang="en-US" sz="1800" dirty="0">
                          <a:effectLst/>
                          <a:latin typeface="Franklin Gothic Book" panose="020B0503020102020204" pitchFamily="34" charset="0"/>
                        </a:rPr>
                        <a:t>Organic wastes from wine production (Skin, seeds, etc.)</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Aft>
                          <a:spcPts val="0"/>
                        </a:spcAft>
                      </a:pPr>
                      <a:r>
                        <a:rPr lang="en-US" sz="1800" dirty="0">
                          <a:solidFill>
                            <a:schemeClr val="tx1">
                              <a:lumMod val="85000"/>
                              <a:lumOff val="15000"/>
                            </a:schemeClr>
                          </a:solidFill>
                          <a:effectLst/>
                          <a:latin typeface="Franklin Gothic Book" panose="020B0503020102020204" pitchFamily="34" charset="0"/>
                        </a:rPr>
                        <a:t>40.5 </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1813947385"/>
                  </a:ext>
                </a:extLst>
              </a:tr>
              <a:tr h="0">
                <a:tc>
                  <a:txBody>
                    <a:bodyPr/>
                    <a:lstStyle/>
                    <a:p>
                      <a:pPr algn="ctr">
                        <a:spcAft>
                          <a:spcPts val="0"/>
                        </a:spcAft>
                      </a:pPr>
                      <a:r>
                        <a:rPr lang="en-US" sz="1800" dirty="0">
                          <a:effectLst/>
                          <a:latin typeface="Franklin Gothic Book" panose="020B0503020102020204" pitchFamily="34" charset="0"/>
                        </a:rPr>
                        <a:t>Wastes/losses during harvesting</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Aft>
                          <a:spcPts val="0"/>
                        </a:spcAft>
                      </a:pPr>
                      <a:r>
                        <a:rPr lang="en-US" sz="1800" dirty="0">
                          <a:solidFill>
                            <a:schemeClr val="tx1">
                              <a:lumMod val="85000"/>
                              <a:lumOff val="15000"/>
                            </a:schemeClr>
                          </a:solidFill>
                          <a:effectLst/>
                          <a:latin typeface="Franklin Gothic Book" panose="020B0503020102020204" pitchFamily="34" charset="0"/>
                        </a:rPr>
                        <a:t>10.0</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3190649222"/>
                  </a:ext>
                </a:extLst>
              </a:tr>
              <a:tr h="0">
                <a:tc>
                  <a:txBody>
                    <a:bodyPr/>
                    <a:lstStyle/>
                    <a:p>
                      <a:pPr algn="ctr">
                        <a:spcBef>
                          <a:spcPts val="200"/>
                        </a:spcBef>
                        <a:spcAft>
                          <a:spcPts val="200"/>
                        </a:spcAft>
                      </a:pPr>
                      <a:r>
                        <a:rPr lang="en-US" sz="1800" dirty="0">
                          <a:effectLst/>
                          <a:latin typeface="Franklin Gothic Book" panose="020B0503020102020204" pitchFamily="34" charset="0"/>
                        </a:rPr>
                        <a:t>TOTAL</a:t>
                      </a:r>
                      <a:endParaRPr lang="ka-GE" sz="18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Bef>
                          <a:spcPts val="200"/>
                        </a:spcBef>
                        <a:spcAft>
                          <a:spcPts val="200"/>
                        </a:spcAft>
                      </a:pPr>
                      <a:r>
                        <a:rPr lang="en-US" sz="1800" dirty="0">
                          <a:solidFill>
                            <a:schemeClr val="tx1">
                              <a:lumMod val="85000"/>
                              <a:lumOff val="15000"/>
                            </a:schemeClr>
                          </a:solidFill>
                          <a:effectLst/>
                          <a:latin typeface="Franklin Gothic Book" panose="020B0503020102020204" pitchFamily="34" charset="0"/>
                        </a:rPr>
                        <a:t>50.5</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198509791"/>
                  </a:ext>
                </a:extLst>
              </a:tr>
              <a:tr h="0">
                <a:tc>
                  <a:txBody>
                    <a:bodyPr/>
                    <a:lstStyle/>
                    <a:p>
                      <a:pPr algn="ctr">
                        <a:spcBef>
                          <a:spcPts val="200"/>
                        </a:spcBef>
                        <a:spcAft>
                          <a:spcPts val="200"/>
                        </a:spcAft>
                      </a:pPr>
                      <a:r>
                        <a:rPr lang="en-US" sz="1800">
                          <a:effectLst/>
                          <a:latin typeface="Franklin Gothic Book" panose="020B0503020102020204" pitchFamily="34" charset="0"/>
                        </a:rPr>
                        <a:t>Share of recycled waste:</a:t>
                      </a:r>
                      <a:endParaRPr lang="ka-GE" sz="18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lgn="ctr">
                        <a:spcBef>
                          <a:spcPts val="200"/>
                        </a:spcBef>
                        <a:spcAft>
                          <a:spcPts val="200"/>
                        </a:spcAft>
                      </a:pPr>
                      <a:r>
                        <a:rPr lang="en-US" sz="1800" dirty="0">
                          <a:solidFill>
                            <a:schemeClr val="tx1">
                              <a:lumMod val="85000"/>
                              <a:lumOff val="15000"/>
                            </a:schemeClr>
                          </a:solidFill>
                          <a:effectLst/>
                          <a:latin typeface="Franklin Gothic Book" panose="020B0503020102020204" pitchFamily="34" charset="0"/>
                        </a:rPr>
                        <a:t>0%</a:t>
                      </a:r>
                      <a:endParaRPr lang="ka-GE" sz="1800" dirty="0">
                        <a:solidFill>
                          <a:schemeClr val="tx1">
                            <a:lumMod val="85000"/>
                            <a:lumOff val="15000"/>
                          </a:schemeClr>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643876375"/>
                  </a:ext>
                </a:extLst>
              </a:tr>
            </a:tbl>
          </a:graphicData>
        </a:graphic>
      </p:graphicFrame>
    </p:spTree>
    <p:extLst>
      <p:ext uri="{BB962C8B-B14F-4D97-AF65-F5344CB8AC3E}">
        <p14:creationId xmlns:p14="http://schemas.microsoft.com/office/powerpoint/2010/main" val="2914348138"/>
      </p:ext>
    </p:extLst>
  </p:cSld>
  <p:clrMapOvr>
    <a:masterClrMapping/>
  </p:clrMapOvr>
  <p:transition spd="med">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9" y="10120"/>
            <a:ext cx="9144000" cy="792088"/>
          </a:xfrm>
        </p:spPr>
        <p:txBody>
          <a:bodyPr lIns="457200" tIns="91440"/>
          <a:lstStyle/>
          <a:p>
            <a:pPr lvl="3" algn="l"/>
            <a:r>
              <a:rPr lang="en-US" sz="3000" b="1" dirty="0">
                <a:solidFill>
                  <a:srgbClr val="508927"/>
                </a:solidFill>
                <a:latin typeface="Franklin Gothic Demi Cond" panose="020B0706030402020204" pitchFamily="34" charset="0"/>
              </a:rPr>
              <a:t>5. Agriculture (annual and permanent crops; wine production; Fishery and fish processing) </a:t>
            </a:r>
          </a:p>
        </p:txBody>
      </p:sp>
      <p:sp>
        <p:nvSpPr>
          <p:cNvPr id="7" name="Content Placeholder 6"/>
          <p:cNvSpPr>
            <a:spLocks noGrp="1"/>
          </p:cNvSpPr>
          <p:nvPr>
            <p:ph idx="1"/>
          </p:nvPr>
        </p:nvSpPr>
        <p:spPr>
          <a:xfrm>
            <a:off x="451921" y="1388051"/>
            <a:ext cx="8676456" cy="672797"/>
          </a:xfrm>
        </p:spPr>
        <p:txBody>
          <a:bodyPr/>
          <a:lstStyle/>
          <a:p>
            <a:pPr marL="0" indent="0">
              <a:spcAft>
                <a:spcPts val="1200"/>
              </a:spcAft>
              <a:buNone/>
            </a:pPr>
            <a:r>
              <a:rPr lang="en-US" sz="2000" b="1" dirty="0"/>
              <a:t>Current situation:</a:t>
            </a:r>
          </a:p>
          <a:p>
            <a:pPr marL="0" indent="0">
              <a:spcAft>
                <a:spcPts val="1200"/>
              </a:spcAft>
              <a:buNone/>
            </a:pPr>
            <a:endParaRPr lang="ru-RU" sz="20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451921" y="1846412"/>
            <a:ext cx="7936504" cy="1938992"/>
          </a:xfrm>
          <a:prstGeom prst="rect">
            <a:avLst/>
          </a:prstGeom>
        </p:spPr>
        <p:txBody>
          <a:bodyPr wrap="square">
            <a:spAutoFit/>
          </a:bodyPr>
          <a:lstStyle/>
          <a:p>
            <a:pPr marL="278598" indent="-278598" algn="just">
              <a:spcBef>
                <a:spcPts val="1200"/>
              </a:spcBef>
              <a:spcAft>
                <a:spcPts val="1200"/>
              </a:spcAft>
              <a:buFont typeface="Wingdings" panose="05000000000000000000" pitchFamily="2" charset="2"/>
              <a:buChar char="§"/>
              <a:tabLst>
                <a:tab pos="457200" algn="l"/>
              </a:tabLst>
            </a:pPr>
            <a:r>
              <a:rPr lang="en-US" sz="2000" dirty="0">
                <a:solidFill>
                  <a:srgbClr val="404040"/>
                </a:solidFill>
                <a:latin typeface="Franklin Gothic Book" panose="020B0503020102020204" pitchFamily="34" charset="0"/>
                <a:cs typeface="+mn-cs"/>
              </a:rPr>
              <a:t>In 2023 </a:t>
            </a:r>
            <a:r>
              <a:rPr lang="ka-GE" sz="2000" dirty="0" err="1">
                <a:solidFill>
                  <a:srgbClr val="404040"/>
                </a:solidFill>
                <a:latin typeface="Franklin Gothic Book" panose="020B0503020102020204" pitchFamily="34" charset="0"/>
                <a:cs typeface="+mn-cs"/>
              </a:rPr>
              <a:t>In</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the</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first</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reading</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the</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Parliament</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considered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the</a:t>
            </a:r>
            <a:r>
              <a:rPr lang="ka-GE" sz="2000" dirty="0">
                <a:solidFill>
                  <a:srgbClr val="404040"/>
                </a:solidFill>
                <a:latin typeface="Franklin Gothic Book" panose="020B0503020102020204" pitchFamily="34" charset="0"/>
                <a:cs typeface="+mn-cs"/>
              </a:rPr>
              <a:t> </a:t>
            </a:r>
            <a:r>
              <a:rPr lang="en-US" sz="2000" dirty="0">
                <a:solidFill>
                  <a:srgbClr val="404040"/>
                </a:solidFill>
                <a:latin typeface="Franklin Gothic Book" panose="020B0503020102020204" pitchFamily="34" charset="0"/>
                <a:cs typeface="+mn-cs"/>
              </a:rPr>
              <a:t>draft law</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On</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Food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Losses</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Food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Waste</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Reduction</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and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Donation</a:t>
            </a:r>
            <a:r>
              <a:rPr lang="ka-GE" sz="2000" dirty="0">
                <a:solidFill>
                  <a:srgbClr val="404040"/>
                </a:solidFill>
                <a:latin typeface="Franklin Gothic Book" panose="020B0503020102020204" pitchFamily="34" charset="0"/>
                <a:cs typeface="+mn-cs"/>
              </a:rPr>
              <a:t>".</a:t>
            </a:r>
            <a:r>
              <a:rPr lang="en-US"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The</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new</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legislative</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initiative</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regulates</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issues</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related</a:t>
            </a:r>
            <a:r>
              <a:rPr lang="ka-GE" sz="2000" dirty="0">
                <a:solidFill>
                  <a:srgbClr val="404040"/>
                </a:solidFill>
                <a:latin typeface="Franklin Gothic Book" panose="020B0503020102020204" pitchFamily="34" charset="0"/>
                <a:cs typeface="+mn-cs"/>
              </a:rPr>
              <a:t> to </a:t>
            </a:r>
            <a:r>
              <a:rPr lang="ka-GE" sz="2000" dirty="0" err="1">
                <a:solidFill>
                  <a:srgbClr val="404040"/>
                </a:solidFill>
                <a:latin typeface="Franklin Gothic Book" panose="020B0503020102020204" pitchFamily="34" charset="0"/>
                <a:cs typeface="+mn-cs"/>
              </a:rPr>
              <a:t>food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waste</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and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food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loss</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management</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measures</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food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loss</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and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food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waste</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reduction</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food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donation</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and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redistribution</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policy</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responsibility</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of</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state</a:t>
            </a:r>
            <a:r>
              <a:rPr lang="ka-GE" sz="2000" dirty="0">
                <a:solidFill>
                  <a:srgbClr val="404040"/>
                </a:solidFill>
                <a:latin typeface="Franklin Gothic Book" panose="020B0503020102020204" pitchFamily="34" charset="0"/>
                <a:cs typeface="+mn-cs"/>
              </a:rPr>
              <a:t> bodies </a:t>
            </a:r>
            <a:r>
              <a:rPr lang="ka-GE" sz="2000" dirty="0" err="1">
                <a:solidFill>
                  <a:srgbClr val="404040"/>
                </a:solidFill>
                <a:latin typeface="Franklin Gothic Book" panose="020B0503020102020204" pitchFamily="34" charset="0"/>
                <a:cs typeface="+mn-cs"/>
              </a:rPr>
              <a:t>and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food</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charity</a:t>
            </a:r>
            <a:r>
              <a:rPr lang="ka-GE" sz="2000" dirty="0">
                <a:solidFill>
                  <a:srgbClr val="404040"/>
                </a:solidFill>
                <a:latin typeface="Franklin Gothic Book" panose="020B0503020102020204" pitchFamily="34" charset="0"/>
                <a:cs typeface="+mn-cs"/>
              </a:rPr>
              <a:t> </a:t>
            </a:r>
            <a:r>
              <a:rPr lang="ka-GE" sz="2000" dirty="0" err="1">
                <a:solidFill>
                  <a:srgbClr val="404040"/>
                </a:solidFill>
                <a:latin typeface="Franklin Gothic Book" panose="020B0503020102020204" pitchFamily="34" charset="0"/>
                <a:cs typeface="+mn-cs"/>
              </a:rPr>
              <a:t>activities</a:t>
            </a:r>
            <a:r>
              <a:rPr lang="ka-GE" sz="2000" dirty="0">
                <a:solidFill>
                  <a:srgbClr val="404040"/>
                </a:solidFill>
                <a:latin typeface="Franklin Gothic Book" panose="020B0503020102020204" pitchFamily="34" charset="0"/>
                <a:cs typeface="+mn-cs"/>
              </a:rPr>
              <a:t>.</a:t>
            </a:r>
            <a:endParaRPr lang="en-GB" sz="2000" dirty="0">
              <a:solidFill>
                <a:srgbClr val="404040"/>
              </a:solidFill>
              <a:latin typeface="Franklin Gothic Book" panose="020B0503020102020204" pitchFamily="34" charset="0"/>
              <a:cs typeface="+mn-cs"/>
            </a:endParaRPr>
          </a:p>
        </p:txBody>
      </p:sp>
      <p:pic>
        <p:nvPicPr>
          <p:cNvPr id="1026" name="Picture 2" descr="Reducing food loss is key to end hunger and undernutrition by 20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720" y="4141375"/>
            <a:ext cx="4824536" cy="271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99447"/>
      </p:ext>
    </p:extLst>
  </p:cSld>
  <p:clrMapOvr>
    <a:masterClrMapping/>
  </p:clrMapOvr>
  <p:transition spd="med">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3C56F-F83B-CF99-A540-D177E26E7F59}"/>
              </a:ext>
            </a:extLst>
          </p:cNvPr>
          <p:cNvSpPr>
            <a:spLocks noGrp="1"/>
          </p:cNvSpPr>
          <p:nvPr>
            <p:ph type="ctrTitle"/>
          </p:nvPr>
        </p:nvSpPr>
        <p:spPr>
          <a:xfrm>
            <a:off x="0" y="0"/>
            <a:ext cx="9144000" cy="692696"/>
          </a:xfrm>
        </p:spPr>
        <p:txBody>
          <a:bodyPr lIns="365760" tIns="0"/>
          <a:lstStyle/>
          <a:p>
            <a:pPr algn="l"/>
            <a:r>
              <a:rPr lang="en-US" dirty="0">
                <a:solidFill>
                  <a:srgbClr val="508927"/>
                </a:solidFill>
                <a:latin typeface="Franklin Gothic Demi Cond" panose="020B0706030402020204" pitchFamily="34" charset="0"/>
              </a:rPr>
              <a:t>Basic outcomes of Mapping Circularity in Georgia</a:t>
            </a:r>
            <a:endParaRPr lang="en-GB" dirty="0">
              <a:solidFill>
                <a:srgbClr val="508927"/>
              </a:solidFill>
              <a:latin typeface="Franklin Gothic Demi Cond" panose="020B0706030402020204" pitchFamily="34" charset="0"/>
            </a:endParaRPr>
          </a:p>
        </p:txBody>
      </p:sp>
      <p:sp>
        <p:nvSpPr>
          <p:cNvPr id="6" name="Content Placeholder 1">
            <a:extLst>
              <a:ext uri="{FF2B5EF4-FFF2-40B4-BE49-F238E27FC236}">
                <a16:creationId xmlns:a16="http://schemas.microsoft.com/office/drawing/2014/main" id="{9887C4C3-012B-C639-034D-FCDFA04E3D94}"/>
              </a:ext>
            </a:extLst>
          </p:cNvPr>
          <p:cNvSpPr>
            <a:spLocks noGrp="1"/>
          </p:cNvSpPr>
          <p:nvPr>
            <p:ph sz="half" idx="1"/>
          </p:nvPr>
        </p:nvSpPr>
        <p:spPr>
          <a:xfrm>
            <a:off x="395536" y="1484784"/>
            <a:ext cx="4038600" cy="5184576"/>
          </a:xfrm>
          <a:ln w="22225">
            <a:solidFill>
              <a:srgbClr val="7F7F7F"/>
            </a:solidFill>
          </a:ln>
        </p:spPr>
        <p:txBody>
          <a:bodyPr/>
          <a:lstStyle/>
          <a:p>
            <a:pPr>
              <a:buFont typeface="Wingdings" panose="05000000000000000000" pitchFamily="2" charset="2"/>
              <a:buChar char="§"/>
            </a:pPr>
            <a:r>
              <a:rPr lang="en-GB" sz="1600" dirty="0">
                <a:solidFill>
                  <a:srgbClr val="404040"/>
                </a:solidFill>
              </a:rPr>
              <a:t>Annual crop production (agriculture) </a:t>
            </a:r>
          </a:p>
          <a:p>
            <a:pPr>
              <a:buFont typeface="Wingdings" panose="05000000000000000000" pitchFamily="2" charset="2"/>
              <a:buChar char="§"/>
            </a:pPr>
            <a:r>
              <a:rPr lang="en-GB" sz="1600" dirty="0">
                <a:solidFill>
                  <a:srgbClr val="404040"/>
                </a:solidFill>
              </a:rPr>
              <a:t>Permanent crop production and manufacture of food products (agriculture)</a:t>
            </a:r>
          </a:p>
          <a:p>
            <a:pPr>
              <a:buFont typeface="Wingdings" panose="05000000000000000000" pitchFamily="2" charset="2"/>
              <a:buChar char="§"/>
            </a:pPr>
            <a:r>
              <a:rPr lang="en-GB" sz="1600" dirty="0">
                <a:solidFill>
                  <a:srgbClr val="404040"/>
                </a:solidFill>
              </a:rPr>
              <a:t>Grape cultivation and wine making</a:t>
            </a:r>
          </a:p>
          <a:p>
            <a:pPr>
              <a:buFont typeface="Wingdings" panose="05000000000000000000" pitchFamily="2" charset="2"/>
              <a:buChar char="§"/>
            </a:pPr>
            <a:r>
              <a:rPr lang="en-GB" sz="1600" dirty="0">
                <a:solidFill>
                  <a:srgbClr val="404040"/>
                </a:solidFill>
              </a:rPr>
              <a:t>Animal husbandry and manufacture of food products</a:t>
            </a:r>
          </a:p>
          <a:p>
            <a:pPr>
              <a:buFont typeface="Wingdings" panose="05000000000000000000" pitchFamily="2" charset="2"/>
              <a:buChar char="§"/>
            </a:pPr>
            <a:r>
              <a:rPr lang="en-GB" sz="1600" dirty="0">
                <a:solidFill>
                  <a:srgbClr val="404040"/>
                </a:solidFill>
              </a:rPr>
              <a:t>Logging and wood products</a:t>
            </a:r>
          </a:p>
          <a:p>
            <a:pPr>
              <a:buFont typeface="Wingdings" panose="05000000000000000000" pitchFamily="2" charset="2"/>
              <a:buChar char="§"/>
            </a:pPr>
            <a:r>
              <a:rPr lang="en-GB" sz="1600" dirty="0">
                <a:solidFill>
                  <a:srgbClr val="404040"/>
                </a:solidFill>
              </a:rPr>
              <a:t>Fishery and fish processing</a:t>
            </a:r>
          </a:p>
          <a:p>
            <a:pPr>
              <a:buFont typeface="Wingdings" panose="05000000000000000000" pitchFamily="2" charset="2"/>
              <a:buChar char="§"/>
            </a:pPr>
            <a:r>
              <a:rPr lang="en-GB" sz="1600" dirty="0">
                <a:solidFill>
                  <a:srgbClr val="404040"/>
                </a:solidFill>
              </a:rPr>
              <a:t>Mining and quarrying (except oil and gas extraction)</a:t>
            </a:r>
          </a:p>
          <a:p>
            <a:pPr>
              <a:buFont typeface="Wingdings" panose="05000000000000000000" pitchFamily="2" charset="2"/>
              <a:buChar char="§"/>
            </a:pPr>
            <a:r>
              <a:rPr lang="en-GB" sz="1600" dirty="0">
                <a:solidFill>
                  <a:srgbClr val="404040"/>
                </a:solidFill>
              </a:rPr>
              <a:t>Construction</a:t>
            </a:r>
          </a:p>
          <a:p>
            <a:pPr>
              <a:buFont typeface="Wingdings" panose="05000000000000000000" pitchFamily="2" charset="2"/>
              <a:buChar char="§"/>
            </a:pPr>
            <a:r>
              <a:rPr lang="en-GB" sz="1600" dirty="0">
                <a:solidFill>
                  <a:srgbClr val="404040"/>
                </a:solidFill>
              </a:rPr>
              <a:t>Manufacture of basic metals</a:t>
            </a:r>
          </a:p>
          <a:p>
            <a:endParaRPr lang="en-GB" dirty="0">
              <a:solidFill>
                <a:srgbClr val="404040"/>
              </a:solidFill>
            </a:endParaRPr>
          </a:p>
        </p:txBody>
      </p:sp>
      <p:sp>
        <p:nvSpPr>
          <p:cNvPr id="7" name="Content Placeholder 2">
            <a:extLst>
              <a:ext uri="{FF2B5EF4-FFF2-40B4-BE49-F238E27FC236}">
                <a16:creationId xmlns:a16="http://schemas.microsoft.com/office/drawing/2014/main" id="{1D8EFC5C-C839-602E-ADF3-E13296C0B833}"/>
              </a:ext>
            </a:extLst>
          </p:cNvPr>
          <p:cNvSpPr>
            <a:spLocks noGrp="1"/>
          </p:cNvSpPr>
          <p:nvPr>
            <p:ph sz="half" idx="2"/>
          </p:nvPr>
        </p:nvSpPr>
        <p:spPr>
          <a:xfrm>
            <a:off x="4860032" y="1500808"/>
            <a:ext cx="4038600" cy="5168552"/>
          </a:xfrm>
          <a:ln w="22225">
            <a:solidFill>
              <a:srgbClr val="7F7F7F"/>
            </a:solidFill>
          </a:ln>
        </p:spPr>
        <p:txBody>
          <a:bodyPr/>
          <a:lstStyle/>
          <a:p>
            <a:pPr>
              <a:buFont typeface="Wingdings" panose="05000000000000000000" pitchFamily="2" charset="2"/>
              <a:buChar char="§"/>
            </a:pPr>
            <a:r>
              <a:rPr lang="en-GB" sz="1600" dirty="0">
                <a:solidFill>
                  <a:srgbClr val="404040"/>
                </a:solidFill>
              </a:rPr>
              <a:t>Manufacture of other goods and products</a:t>
            </a:r>
          </a:p>
          <a:p>
            <a:pPr>
              <a:buFont typeface="Wingdings" panose="05000000000000000000" pitchFamily="2" charset="2"/>
              <a:buChar char="§"/>
            </a:pPr>
            <a:r>
              <a:rPr lang="en-GB" sz="1600" dirty="0">
                <a:solidFill>
                  <a:srgbClr val="404040"/>
                </a:solidFill>
              </a:rPr>
              <a:t>Electricity, gas, steam and air conditioning supply (Electric power generation, transmission and distribution/ Manufacture of gas; distribution of gaseous fuels through mains</a:t>
            </a:r>
          </a:p>
          <a:p>
            <a:pPr>
              <a:buFont typeface="Wingdings" panose="05000000000000000000" pitchFamily="2" charset="2"/>
              <a:buChar char="§"/>
            </a:pPr>
            <a:r>
              <a:rPr lang="en-GB" sz="1600" dirty="0">
                <a:solidFill>
                  <a:srgbClr val="404040"/>
                </a:solidFill>
              </a:rPr>
              <a:t>Sewerage; Waste collection, treatment and disposal activities; Waste utilization, remediation activities and other waste management services</a:t>
            </a:r>
          </a:p>
          <a:p>
            <a:pPr>
              <a:buFont typeface="Wingdings" panose="05000000000000000000" pitchFamily="2" charset="2"/>
              <a:buChar char="§"/>
            </a:pPr>
            <a:r>
              <a:rPr lang="en-GB" sz="1600" dirty="0">
                <a:solidFill>
                  <a:srgbClr val="404040"/>
                </a:solidFill>
              </a:rPr>
              <a:t>Wholesale and retail trade</a:t>
            </a:r>
          </a:p>
          <a:p>
            <a:pPr>
              <a:buFont typeface="Wingdings" panose="05000000000000000000" pitchFamily="2" charset="2"/>
              <a:buChar char="§"/>
            </a:pPr>
            <a:r>
              <a:rPr lang="en-GB" sz="1600" dirty="0">
                <a:solidFill>
                  <a:srgbClr val="404040"/>
                </a:solidFill>
              </a:rPr>
              <a:t>Transportation and storage</a:t>
            </a:r>
          </a:p>
          <a:p>
            <a:pPr>
              <a:buFont typeface="Wingdings" panose="05000000000000000000" pitchFamily="2" charset="2"/>
              <a:buChar char="§"/>
            </a:pPr>
            <a:r>
              <a:rPr lang="en-GB" sz="1600" dirty="0">
                <a:solidFill>
                  <a:srgbClr val="404040"/>
                </a:solidFill>
              </a:rPr>
              <a:t>Accommodation and food service activities</a:t>
            </a:r>
          </a:p>
          <a:p>
            <a:pPr>
              <a:buFont typeface="Wingdings" panose="05000000000000000000" pitchFamily="2" charset="2"/>
              <a:buChar char="§"/>
            </a:pPr>
            <a:endParaRPr lang="en-GB" dirty="0">
              <a:solidFill>
                <a:srgbClr val="404040"/>
              </a:solidFill>
            </a:endParaRPr>
          </a:p>
        </p:txBody>
      </p:sp>
      <p:sp>
        <p:nvSpPr>
          <p:cNvPr id="2" name="Rectangle 1"/>
          <p:cNvSpPr/>
          <p:nvPr/>
        </p:nvSpPr>
        <p:spPr>
          <a:xfrm>
            <a:off x="323528" y="836712"/>
            <a:ext cx="8496944" cy="369332"/>
          </a:xfrm>
          <a:prstGeom prst="rect">
            <a:avLst/>
          </a:prstGeom>
        </p:spPr>
        <p:txBody>
          <a:bodyPr wrap="square">
            <a:spAutoFit/>
          </a:bodyPr>
          <a:lstStyle/>
          <a:p>
            <a:r>
              <a:rPr lang="en-US" b="1" dirty="0">
                <a:solidFill>
                  <a:srgbClr val="404040"/>
                </a:solidFill>
                <a:latin typeface="Franklin Gothic Book" panose="020B0503020102020204" pitchFamily="34" charset="0"/>
              </a:rPr>
              <a:t>Priority Sectors for Circular Economy</a:t>
            </a:r>
          </a:p>
        </p:txBody>
      </p:sp>
    </p:spTree>
    <p:extLst>
      <p:ext uri="{BB962C8B-B14F-4D97-AF65-F5344CB8AC3E}">
        <p14:creationId xmlns:p14="http://schemas.microsoft.com/office/powerpoint/2010/main" val="1036613660"/>
      </p:ext>
    </p:extLst>
  </p:cSld>
  <p:clrMapOvr>
    <a:masterClrMapping/>
  </p:clrMapOvr>
  <p:transition spd="med">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dget 2022: Outlays for PM-Kisan and Fasal Bima Schemes Remain Unchang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3872" y="4149080"/>
            <a:ext cx="3474720" cy="260604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95536" y="1365514"/>
            <a:ext cx="7776864" cy="4583766"/>
          </a:xfrm>
          <a:ln>
            <a:solidFill>
              <a:srgbClr val="7F7F7F"/>
            </a:solidFill>
          </a:ln>
        </p:spPr>
        <p:txBody>
          <a:bodyPr/>
          <a:lstStyle/>
          <a:p>
            <a:pPr marL="0" indent="0">
              <a:spcBef>
                <a:spcPts val="600"/>
              </a:spcBef>
              <a:buNone/>
              <a:tabLst>
                <a:tab pos="457200" algn="l"/>
              </a:tabLst>
            </a:pPr>
            <a:r>
              <a:rPr lang="en-US" dirty="0"/>
              <a:t>Gaps :</a:t>
            </a:r>
          </a:p>
          <a:p>
            <a:pPr marL="396875" lvl="0" indent="-396875">
              <a:buSzPct val="80000"/>
              <a:buFont typeface="Franklin Gothic Book" panose="020B0503020102020204" pitchFamily="34" charset="0"/>
              <a:buChar char="►"/>
            </a:pPr>
            <a:r>
              <a:rPr lang="en-GB" sz="2000" dirty="0"/>
              <a:t>Current level of circularity is extremely low </a:t>
            </a:r>
            <a:endParaRPr lang="ka-GE" sz="2000" dirty="0"/>
          </a:p>
          <a:p>
            <a:pPr marL="396875" lvl="0" indent="-396875">
              <a:buSzPct val="80000"/>
              <a:buFont typeface="Franklin Gothic Book" panose="020B0503020102020204" pitchFamily="34" charset="0"/>
              <a:buChar char="►"/>
            </a:pPr>
            <a:r>
              <a:rPr lang="en-GB" sz="2000" dirty="0"/>
              <a:t>Recycling of wastes is minimal and spontaneous (part of organic waste is used as animal food)</a:t>
            </a:r>
            <a:endParaRPr lang="ka-GE" sz="2000" dirty="0"/>
          </a:p>
          <a:p>
            <a:pPr marL="396875" indent="-396875">
              <a:buSzPct val="80000"/>
              <a:buFont typeface="Franklin Gothic Book" panose="020B0503020102020204" pitchFamily="34" charset="0"/>
              <a:buChar char="►"/>
            </a:pPr>
            <a:r>
              <a:rPr lang="en-GB" sz="2000" dirty="0"/>
              <a:t>The losses are high at all levels of the production chain:</a:t>
            </a:r>
          </a:p>
          <a:p>
            <a:pPr marL="741363" lvl="1" indent="-369888">
              <a:spcBef>
                <a:spcPts val="600"/>
              </a:spcBef>
              <a:spcAft>
                <a:spcPts val="600"/>
              </a:spcAft>
              <a:buFont typeface="Wingdings" panose="05000000000000000000" pitchFamily="2" charset="2"/>
              <a:buChar char="§"/>
            </a:pPr>
            <a:r>
              <a:rPr lang="en-GB" sz="2000" dirty="0">
                <a:solidFill>
                  <a:srgbClr val="404040"/>
                </a:solidFill>
              </a:rPr>
              <a:t>Harvest</a:t>
            </a:r>
          </a:p>
          <a:p>
            <a:pPr marL="741363" lvl="1" indent="-369888">
              <a:spcBef>
                <a:spcPts val="600"/>
              </a:spcBef>
              <a:spcAft>
                <a:spcPts val="600"/>
              </a:spcAft>
              <a:buFont typeface="Wingdings" panose="05000000000000000000" pitchFamily="2" charset="2"/>
              <a:buChar char="§"/>
            </a:pPr>
            <a:r>
              <a:rPr lang="en-GB" sz="2000" dirty="0">
                <a:solidFill>
                  <a:srgbClr val="404040"/>
                </a:solidFill>
              </a:rPr>
              <a:t>Storage</a:t>
            </a:r>
          </a:p>
          <a:p>
            <a:pPr marL="741363" lvl="1" indent="-369888">
              <a:spcBef>
                <a:spcPts val="600"/>
              </a:spcBef>
              <a:spcAft>
                <a:spcPts val="600"/>
              </a:spcAft>
              <a:buFont typeface="Wingdings" panose="05000000000000000000" pitchFamily="2" charset="2"/>
              <a:buChar char="§"/>
            </a:pPr>
            <a:r>
              <a:rPr lang="en-GB" sz="2000" dirty="0">
                <a:solidFill>
                  <a:srgbClr val="404040"/>
                </a:solidFill>
              </a:rPr>
              <a:t>Processing</a:t>
            </a:r>
          </a:p>
          <a:p>
            <a:pPr marL="741363" lvl="1" indent="-369888">
              <a:spcBef>
                <a:spcPts val="600"/>
              </a:spcBef>
              <a:spcAft>
                <a:spcPts val="600"/>
              </a:spcAft>
              <a:buFont typeface="Wingdings" panose="05000000000000000000" pitchFamily="2" charset="2"/>
              <a:buChar char="§"/>
            </a:pPr>
            <a:r>
              <a:rPr lang="en-GB" sz="2000" dirty="0">
                <a:solidFill>
                  <a:srgbClr val="404040"/>
                </a:solidFill>
              </a:rPr>
              <a:t>Trading/consumption</a:t>
            </a:r>
            <a:endParaRPr lang="en-US" sz="2000" dirty="0">
              <a:solidFill>
                <a:srgbClr val="404040"/>
              </a:solidFill>
              <a:latin typeface="Franklin Gothic Book" panose="020B0503020102020204" pitchFamily="34" charset="0"/>
            </a:endParaRPr>
          </a:p>
          <a:p>
            <a:pPr marL="0" indent="0">
              <a:spcBef>
                <a:spcPts val="0"/>
              </a:spcBef>
              <a:spcAft>
                <a:spcPts val="0"/>
              </a:spcAft>
              <a:buNone/>
              <a:tabLst>
                <a:tab pos="457200" algn="l"/>
              </a:tabLst>
            </a:pPr>
            <a:endParaRPr lang="en-US" sz="20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20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0" y="25236"/>
            <a:ext cx="9144000" cy="720080"/>
          </a:xfrm>
        </p:spPr>
        <p:txBody>
          <a:bodyPr lIns="457200" tIns="91440"/>
          <a:lstStyle/>
          <a:p>
            <a:pPr lvl="3" algn="l"/>
            <a:r>
              <a:rPr lang="en-US" sz="3000" b="1" dirty="0">
                <a:solidFill>
                  <a:srgbClr val="508927"/>
                </a:solidFill>
                <a:latin typeface="Franklin Gothic Demi Cond" panose="020B0706030402020204" pitchFamily="34" charset="0"/>
              </a:rPr>
              <a:t>5. Agriculture (annual and permanent crops; wine production; Fishery and fish processing) </a:t>
            </a:r>
          </a:p>
        </p:txBody>
      </p:sp>
    </p:spTree>
    <p:extLst>
      <p:ext uri="{BB962C8B-B14F-4D97-AF65-F5344CB8AC3E}">
        <p14:creationId xmlns:p14="http://schemas.microsoft.com/office/powerpoint/2010/main" val="556368630"/>
      </p:ext>
    </p:extLst>
  </p:cSld>
  <p:clrMapOvr>
    <a:masterClrMapping/>
  </p:clrMapOvr>
  <p:transition spd="med">
    <p:spli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435280" cy="5328592"/>
          </a:xfrm>
        </p:spPr>
        <p:txBody>
          <a:bodyPr/>
          <a:lstStyle/>
          <a:p>
            <a:pPr marL="0" indent="0">
              <a:buNone/>
            </a:pPr>
            <a:r>
              <a:rPr lang="en-US" sz="2400" b="1" dirty="0">
                <a:solidFill>
                  <a:srgbClr val="404040"/>
                </a:solidFill>
                <a:latin typeface="Franklin Gothic Book" panose="020B0503020102020204" pitchFamily="34" charset="0"/>
              </a:rPr>
              <a:t>Priority Instruments:</a:t>
            </a:r>
          </a:p>
          <a:p>
            <a:pPr>
              <a:spcBef>
                <a:spcPts val="600"/>
              </a:spcBef>
              <a:buFont typeface="Franklin Gothic Book" panose="020B0503020102020204" pitchFamily="34" charset="0"/>
              <a:buChar char="►"/>
            </a:pPr>
            <a:r>
              <a:rPr lang="en-US" sz="1800" dirty="0"/>
              <a:t>Further improvement of waste management regulations:</a:t>
            </a:r>
            <a:endParaRPr lang="ru-RU" sz="1800" dirty="0"/>
          </a:p>
          <a:p>
            <a:pPr lvl="1">
              <a:spcBef>
                <a:spcPts val="600"/>
              </a:spcBef>
              <a:spcAft>
                <a:spcPts val="600"/>
              </a:spcAft>
            </a:pPr>
            <a:r>
              <a:rPr lang="en-US" sz="1800" dirty="0"/>
              <a:t>Implement </a:t>
            </a:r>
            <a:r>
              <a:rPr lang="en-US" sz="1800" dirty="0" smtClean="0"/>
              <a:t>the </a:t>
            </a:r>
            <a:r>
              <a:rPr lang="en-US" sz="1800" dirty="0"/>
              <a:t>law</a:t>
            </a:r>
            <a:r>
              <a:rPr lang="ka-GE" sz="1800" dirty="0"/>
              <a:t>  "On Food Losses, Food Waste Reduction and Donation".</a:t>
            </a:r>
            <a:r>
              <a:rPr lang="en-US" sz="1800" dirty="0"/>
              <a:t> </a:t>
            </a:r>
          </a:p>
          <a:p>
            <a:pPr lvl="1">
              <a:spcBef>
                <a:spcPts val="600"/>
              </a:spcBef>
              <a:spcAft>
                <a:spcPts val="600"/>
              </a:spcAft>
            </a:pPr>
            <a:r>
              <a:rPr lang="en-US" sz="1800" dirty="0"/>
              <a:t>Implement the provisions of the “Donation” law, support creation of the charity organizations  engaged in food redistribution and donation</a:t>
            </a:r>
          </a:p>
          <a:p>
            <a:pPr lvl="1">
              <a:spcBef>
                <a:spcPts val="600"/>
              </a:spcBef>
              <a:spcAft>
                <a:spcPts val="600"/>
              </a:spcAft>
            </a:pPr>
            <a:r>
              <a:rPr lang="en-US" sz="1800" dirty="0"/>
              <a:t>Develop the policies and regional </a:t>
            </a:r>
            <a:r>
              <a:rPr lang="en-US" sz="1800" dirty="0" err="1"/>
              <a:t>programmes</a:t>
            </a:r>
            <a:r>
              <a:rPr lang="en-US" sz="1800" dirty="0"/>
              <a:t> supporting creation of the storage facilities and crop processing plants</a:t>
            </a:r>
            <a:endParaRPr lang="ru-RU" sz="1800" dirty="0"/>
          </a:p>
          <a:p>
            <a:pPr marL="278598" lvl="1" indent="-278598">
              <a:spcBef>
                <a:spcPts val="600"/>
              </a:spcBef>
              <a:spcAft>
                <a:spcPts val="600"/>
              </a:spcAft>
              <a:buFont typeface="Franklin Gothic Book" panose="020B0503020102020204" pitchFamily="34" charset="0"/>
              <a:buChar char="►"/>
            </a:pPr>
            <a:r>
              <a:rPr lang="en-US" sz="1800" dirty="0"/>
              <a:t>Create a regulatory framework that supports and incentivizes CE activities, in particular, collection and recycling of the food wastes. Collection of food wastes could be executed at the production, wholesales and retail level</a:t>
            </a:r>
          </a:p>
          <a:p>
            <a:pPr marL="278598" lvl="1" indent="-278598">
              <a:spcBef>
                <a:spcPts val="600"/>
              </a:spcBef>
              <a:spcAft>
                <a:spcPts val="600"/>
              </a:spcAft>
              <a:buFont typeface="Franklin Gothic Book" panose="020B0503020102020204" pitchFamily="34" charset="0"/>
              <a:buChar char="►"/>
            </a:pPr>
            <a:r>
              <a:rPr lang="en-US" sz="1800" dirty="0"/>
              <a:t>Embed technical standards and accountability standards to estimate circularity degree of the companies; Develop and implement </a:t>
            </a:r>
            <a:r>
              <a:rPr lang="en-US" sz="1800" dirty="0" smtClean="0"/>
              <a:t>Ecolabelling </a:t>
            </a:r>
            <a:r>
              <a:rPr lang="en-US" sz="1800" dirty="0"/>
              <a:t>schemes</a:t>
            </a:r>
            <a:endParaRPr lang="ru-RU" sz="1800" dirty="0"/>
          </a:p>
          <a:p>
            <a:pPr marL="278598" lvl="1" indent="-278598">
              <a:spcBef>
                <a:spcPts val="600"/>
              </a:spcBef>
              <a:spcAft>
                <a:spcPts val="600"/>
              </a:spcAft>
              <a:buFont typeface="Franklin Gothic Book" panose="020B0503020102020204" pitchFamily="34" charset="0"/>
              <a:buChar char="►"/>
            </a:pPr>
            <a:r>
              <a:rPr lang="en-US" sz="1800" dirty="0"/>
              <a:t>Develop technological and business consulting capacity and business incubators to assist commercial companies and community associations in developing waste recycling projects</a:t>
            </a:r>
          </a:p>
          <a:p>
            <a:pPr marL="0" indent="0">
              <a:buNone/>
            </a:pPr>
            <a:endParaRPr lang="en-US" sz="2000" b="1" dirty="0">
              <a:solidFill>
                <a:srgbClr val="404040"/>
              </a:solidFill>
              <a:latin typeface="Franklin Gothic Book" panose="020B0503020102020204" pitchFamily="34" charset="0"/>
            </a:endParaRPr>
          </a:p>
          <a:p>
            <a:endParaRPr lang="ru-RU" dirty="0"/>
          </a:p>
        </p:txBody>
      </p:sp>
      <p:sp>
        <p:nvSpPr>
          <p:cNvPr id="3" name="Title 2"/>
          <p:cNvSpPr>
            <a:spLocks noGrp="1"/>
          </p:cNvSpPr>
          <p:nvPr>
            <p:ph type="ctrTitle"/>
          </p:nvPr>
        </p:nvSpPr>
        <p:spPr>
          <a:xfrm>
            <a:off x="8438" y="0"/>
            <a:ext cx="9144000" cy="576064"/>
          </a:xfrm>
        </p:spPr>
        <p:txBody>
          <a:bodyPr lIns="457200" tIns="91440"/>
          <a:lstStyle/>
          <a:p>
            <a:pPr algn="l"/>
            <a:r>
              <a:rPr lang="en-US" sz="3000" dirty="0">
                <a:solidFill>
                  <a:srgbClr val="508927"/>
                </a:solidFill>
              </a:rPr>
              <a:t>5. Agriculture (annual and permanent crops; wine production; Fishery and fish processing) </a:t>
            </a:r>
            <a:endParaRPr lang="ru-RU" sz="3000" dirty="0">
              <a:solidFill>
                <a:srgbClr val="508927"/>
              </a:solidFill>
            </a:endParaRPr>
          </a:p>
        </p:txBody>
      </p:sp>
    </p:spTree>
    <p:extLst>
      <p:ext uri="{BB962C8B-B14F-4D97-AF65-F5344CB8AC3E}">
        <p14:creationId xmlns:p14="http://schemas.microsoft.com/office/powerpoint/2010/main" val="665155539"/>
      </p:ext>
    </p:extLst>
  </p:cSld>
  <p:clrMapOvr>
    <a:overrideClrMapping bg1="lt1" tx1="dk1" bg2="lt2" tx2="dk2" accent1="accent1" accent2="accent2" accent3="accent3" accent4="accent4" accent5="accent5" accent6="accent6" hlink="hlink" folHlink="folHlink"/>
  </p:clrMapOvr>
  <p:transition spd="med">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328592"/>
          </a:xfrm>
        </p:spPr>
        <p:txBody>
          <a:bodyPr/>
          <a:lstStyle/>
          <a:p>
            <a:pPr marL="0" indent="0">
              <a:buNone/>
            </a:pPr>
            <a:r>
              <a:rPr lang="en-US" sz="2000" b="1" dirty="0">
                <a:solidFill>
                  <a:srgbClr val="404040"/>
                </a:solidFill>
                <a:latin typeface="Franklin Gothic Book" panose="020B0503020102020204" pitchFamily="34" charset="0"/>
              </a:rPr>
              <a:t>Further works on Road Map:</a:t>
            </a:r>
          </a:p>
          <a:p>
            <a:pPr>
              <a:buFont typeface="Wingdings" panose="05000000000000000000" pitchFamily="2" charset="2"/>
              <a:buChar char="§"/>
            </a:pPr>
            <a:r>
              <a:rPr lang="en-US" sz="1800" dirty="0">
                <a:latin typeface="Franklin Gothic Book" panose="020B0503020102020204" pitchFamily="34" charset="0"/>
              </a:rPr>
              <a:t>Define short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medium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long-term objectives and instruments appropriate for these objectives</a:t>
            </a:r>
          </a:p>
          <a:p>
            <a:pPr marL="0" indent="0">
              <a:spcBef>
                <a:spcPts val="3600"/>
              </a:spcBef>
              <a:buNone/>
            </a:pPr>
            <a:r>
              <a:rPr lang="en-US" sz="2000" b="1" dirty="0">
                <a:solidFill>
                  <a:srgbClr val="404040"/>
                </a:solidFill>
                <a:latin typeface="Franklin Gothic Book" panose="020B0503020102020204" pitchFamily="34" charset="0"/>
              </a:rPr>
              <a:t>Stakeholder Consultations: </a:t>
            </a:r>
          </a:p>
          <a:p>
            <a:pPr>
              <a:buFont typeface="Wingdings" panose="05000000000000000000" pitchFamily="2" charset="2"/>
              <a:buChar char="§"/>
            </a:pPr>
            <a:r>
              <a:rPr lang="en-US" sz="1800" dirty="0">
                <a:latin typeface="Franklin Gothic Book" panose="020B0503020102020204" pitchFamily="34" charset="0"/>
              </a:rPr>
              <a:t>Governmental Commission</a:t>
            </a:r>
          </a:p>
          <a:p>
            <a:pPr>
              <a:buFont typeface="Wingdings" panose="05000000000000000000" pitchFamily="2" charset="2"/>
              <a:buChar char="§"/>
            </a:pPr>
            <a:r>
              <a:rPr lang="en-US" sz="1800" dirty="0">
                <a:latin typeface="Franklin Gothic Book" panose="020B0503020102020204" pitchFamily="34" charset="0"/>
              </a:rPr>
              <a:t>Ministry of Environmental Protection and Agriculture</a:t>
            </a:r>
          </a:p>
          <a:p>
            <a:pPr>
              <a:buFont typeface="Wingdings" panose="05000000000000000000" pitchFamily="2" charset="2"/>
              <a:buChar char="§"/>
            </a:pPr>
            <a:r>
              <a:rPr lang="en-US" sz="1800" dirty="0">
                <a:latin typeface="Franklin Gothic Book" panose="020B0503020102020204" pitchFamily="34" charset="0"/>
              </a:rPr>
              <a:t>Ministry of Economy and Sustainable Development</a:t>
            </a:r>
          </a:p>
          <a:p>
            <a:pPr>
              <a:buFont typeface="Wingdings" panose="05000000000000000000" pitchFamily="2" charset="2"/>
              <a:buChar char="§"/>
            </a:pPr>
            <a:r>
              <a:rPr lang="en-US" sz="1800" dirty="0">
                <a:latin typeface="Franklin Gothic Book" panose="020B0503020102020204" pitchFamily="34" charset="0"/>
              </a:rPr>
              <a:t>Businesses engaged in agriculture</a:t>
            </a:r>
          </a:p>
          <a:p>
            <a:pPr>
              <a:buFont typeface="Wingdings" panose="05000000000000000000" pitchFamily="2" charset="2"/>
              <a:buChar char="§"/>
            </a:pPr>
            <a:r>
              <a:rPr lang="en-US" sz="1800" dirty="0">
                <a:latin typeface="Franklin Gothic Book" panose="020B0503020102020204" pitchFamily="34" charset="0"/>
              </a:rPr>
              <a:t>UN FAO and other international organizations</a:t>
            </a:r>
          </a:p>
          <a:p>
            <a:pPr marL="0" indent="0">
              <a:buNone/>
            </a:pPr>
            <a:endParaRPr lang="en-US" sz="20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ru-RU" sz="1800" dirty="0">
              <a:latin typeface="Franklin Gothic Book" panose="020B0503020102020204" pitchFamily="34" charset="0"/>
            </a:endParaRPr>
          </a:p>
        </p:txBody>
      </p:sp>
      <p:sp>
        <p:nvSpPr>
          <p:cNvPr id="3" name="Title 2"/>
          <p:cNvSpPr>
            <a:spLocks noGrp="1"/>
          </p:cNvSpPr>
          <p:nvPr>
            <p:ph type="ctrTitle"/>
          </p:nvPr>
        </p:nvSpPr>
        <p:spPr>
          <a:xfrm>
            <a:off x="0" y="0"/>
            <a:ext cx="9144000" cy="764704"/>
          </a:xfrm>
        </p:spPr>
        <p:txBody>
          <a:bodyPr lIns="457200" tIns="91440"/>
          <a:lstStyle/>
          <a:p>
            <a:pPr algn="l"/>
            <a:r>
              <a:rPr lang="en-US" sz="3000" dirty="0">
                <a:solidFill>
                  <a:srgbClr val="508927"/>
                </a:solidFill>
              </a:rPr>
              <a:t>5. Agriculture (annual and permanent crops; wine production; Fishery and fish processing)</a:t>
            </a:r>
            <a:endParaRPr lang="ru-RU" sz="3000" dirty="0"/>
          </a:p>
        </p:txBody>
      </p:sp>
    </p:spTree>
    <p:extLst>
      <p:ext uri="{BB962C8B-B14F-4D97-AF65-F5344CB8AC3E}">
        <p14:creationId xmlns:p14="http://schemas.microsoft.com/office/powerpoint/2010/main" val="489997247"/>
      </p:ext>
    </p:extLst>
  </p:cSld>
  <p:clrMapOvr>
    <a:masterClrMapping/>
  </p:clrMapOvr>
  <p:transition spd="med">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0905"/>
            <a:ext cx="9144000" cy="853401"/>
          </a:xfrm>
        </p:spPr>
        <p:txBody>
          <a:bodyPr lIns="457200" tIns="91440"/>
          <a:lstStyle/>
          <a:p>
            <a:pPr lvl="3" algn="l"/>
            <a:r>
              <a:rPr lang="en-US" sz="3600" b="1" dirty="0">
                <a:solidFill>
                  <a:srgbClr val="508927"/>
                </a:solidFill>
                <a:latin typeface="Franklin Gothic Demi Cond" panose="020B0706030402020204" pitchFamily="34" charset="0"/>
              </a:rPr>
              <a:t>6. Construction</a:t>
            </a:r>
          </a:p>
        </p:txBody>
      </p:sp>
      <p:sp>
        <p:nvSpPr>
          <p:cNvPr id="7" name="Content Placeholder 6"/>
          <p:cNvSpPr>
            <a:spLocks noGrp="1"/>
          </p:cNvSpPr>
          <p:nvPr>
            <p:ph idx="1"/>
          </p:nvPr>
        </p:nvSpPr>
        <p:spPr>
          <a:xfrm>
            <a:off x="467544" y="1620919"/>
            <a:ext cx="8229600" cy="4976432"/>
          </a:xfrm>
        </p:spPr>
        <p:txBody>
          <a:bodyPr/>
          <a:lstStyle/>
          <a:p>
            <a:pPr marL="0" indent="0">
              <a:buNone/>
            </a:pPr>
            <a:endParaRPr lang="en-US" sz="1600" dirty="0"/>
          </a:p>
          <a:p>
            <a:pPr marL="0" indent="0">
              <a:buNone/>
            </a:pPr>
            <a:endParaRPr lang="ru-RU" sz="16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6F50C1B4-BCC8-47F0-ACBE-36CD09A1DA09}"/>
              </a:ext>
            </a:extLst>
          </p:cNvPr>
          <p:cNvSpPr/>
          <p:nvPr/>
        </p:nvSpPr>
        <p:spPr>
          <a:xfrm>
            <a:off x="493025" y="3105835"/>
            <a:ext cx="8481027" cy="3139321"/>
          </a:xfrm>
          <a:prstGeom prst="rect">
            <a:avLst/>
          </a:prstGeom>
        </p:spPr>
        <p:txBody>
          <a:bodyPr wrap="square">
            <a:spAutoFit/>
          </a:bodyPr>
          <a:lstStyle/>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US" dirty="0"/>
          </a:p>
        </p:txBody>
      </p:sp>
      <p:sp>
        <p:nvSpPr>
          <p:cNvPr id="2" name="Rectangle 1">
            <a:extLst>
              <a:ext uri="{FF2B5EF4-FFF2-40B4-BE49-F238E27FC236}">
                <a16:creationId xmlns:a16="http://schemas.microsoft.com/office/drawing/2014/main" id="{93F73917-65BA-4B61-9FAB-CCACAA75E712}"/>
              </a:ext>
            </a:extLst>
          </p:cNvPr>
          <p:cNvSpPr/>
          <p:nvPr/>
        </p:nvSpPr>
        <p:spPr>
          <a:xfrm>
            <a:off x="442204" y="1322479"/>
            <a:ext cx="4300074" cy="5016758"/>
          </a:xfrm>
          <a:prstGeom prst="rect">
            <a:avLst/>
          </a:prstGeom>
        </p:spPr>
        <p:txBody>
          <a:bodyPr wrap="square">
            <a:spAutoFit/>
          </a:bodyPr>
          <a:lstStyle/>
          <a:p>
            <a:pPr marL="0" indent="0">
              <a:buNone/>
            </a:pPr>
            <a:r>
              <a:rPr lang="en-US" sz="2000" b="1" dirty="0">
                <a:solidFill>
                  <a:schemeClr val="tx1">
                    <a:lumMod val="75000"/>
                    <a:lumOff val="25000"/>
                  </a:schemeClr>
                </a:solidFill>
                <a:latin typeface="Franklin Gothic Book" panose="020B0503020102020204" pitchFamily="34" charset="0"/>
                <a:cs typeface="+mn-cs"/>
              </a:rPr>
              <a:t>Current situation:</a:t>
            </a:r>
          </a:p>
          <a:p>
            <a:pPr marL="0" indent="0">
              <a:buNone/>
            </a:pPr>
            <a:endParaRPr lang="en-US" sz="2000" dirty="0">
              <a:solidFill>
                <a:schemeClr val="tx1">
                  <a:lumMod val="75000"/>
                  <a:lumOff val="25000"/>
                </a:schemeClr>
              </a:solidFill>
              <a:latin typeface="Franklin Gothic Book" panose="020B0503020102020204" pitchFamily="34" charset="0"/>
              <a:cs typeface="+mn-cs"/>
            </a:endParaRPr>
          </a:p>
          <a:p>
            <a:pPr marL="0" indent="0" algn="just">
              <a:buNone/>
            </a:pPr>
            <a:r>
              <a:rPr lang="en-GB" sz="2000" dirty="0">
                <a:solidFill>
                  <a:schemeClr val="tx1">
                    <a:lumMod val="75000"/>
                    <a:lumOff val="25000"/>
                  </a:schemeClr>
                </a:solidFill>
                <a:latin typeface="Franklin Gothic Book" panose="020B0503020102020204" pitchFamily="34" charset="0"/>
              </a:rPr>
              <a:t>The inventory of the inert construction waste is not available and data on construction waste amounts and typology is not provided in any statistic databases.</a:t>
            </a:r>
          </a:p>
          <a:p>
            <a:pPr marL="0" indent="0" algn="just">
              <a:buNone/>
            </a:pPr>
            <a:endParaRPr lang="en-US" sz="2000" dirty="0">
              <a:solidFill>
                <a:schemeClr val="tx1">
                  <a:lumMod val="75000"/>
                  <a:lumOff val="25000"/>
                </a:schemeClr>
              </a:solidFill>
              <a:latin typeface="Franklin Gothic Book" panose="020B0503020102020204" pitchFamily="34" charset="0"/>
              <a:cs typeface="+mn-cs"/>
            </a:endParaRPr>
          </a:p>
          <a:p>
            <a:pPr marL="0" indent="0" algn="just">
              <a:buNone/>
            </a:pPr>
            <a:r>
              <a:rPr lang="en-GB" sz="2000" dirty="0">
                <a:solidFill>
                  <a:schemeClr val="tx1">
                    <a:lumMod val="75000"/>
                    <a:lumOff val="25000"/>
                  </a:schemeClr>
                </a:solidFill>
                <a:latin typeface="Franklin Gothic Book" panose="020B0503020102020204" pitchFamily="34" charset="0"/>
                <a:cs typeface="+mn-cs"/>
              </a:rPr>
              <a:t>Approximate volume of construction wastes constitutes 303,520 tons annually. This covers wastes produced during construction and during processing of raw materials and production of construction semi-products, like bricks, slabs, clinker</a:t>
            </a:r>
            <a:r>
              <a:rPr lang="ka-GE" sz="2000" dirty="0">
                <a:solidFill>
                  <a:schemeClr val="tx1">
                    <a:lumMod val="75000"/>
                    <a:lumOff val="25000"/>
                  </a:schemeClr>
                </a:solidFill>
                <a:latin typeface="Franklin Gothic Book" panose="020B0503020102020204" pitchFamily="34" charset="0"/>
                <a:cs typeface="+mn-cs"/>
              </a:rPr>
              <a:t>,</a:t>
            </a:r>
            <a:r>
              <a:rPr lang="en-GB" sz="2000" dirty="0">
                <a:solidFill>
                  <a:schemeClr val="tx1">
                    <a:lumMod val="75000"/>
                    <a:lumOff val="25000"/>
                  </a:schemeClr>
                </a:solidFill>
                <a:latin typeface="Franklin Gothic Book" panose="020B0503020102020204" pitchFamily="34" charset="0"/>
                <a:cs typeface="+mn-cs"/>
              </a:rPr>
              <a:t> </a:t>
            </a:r>
            <a:r>
              <a:rPr lang="en-GB" sz="2000" dirty="0" err="1">
                <a:solidFill>
                  <a:schemeClr val="tx1">
                    <a:lumMod val="75000"/>
                    <a:lumOff val="25000"/>
                  </a:schemeClr>
                </a:solidFill>
                <a:latin typeface="Franklin Gothic Book" panose="020B0503020102020204" pitchFamily="34" charset="0"/>
                <a:cs typeface="+mn-cs"/>
              </a:rPr>
              <a:t>etc</a:t>
            </a:r>
            <a:r>
              <a:rPr lang="ka-GE" sz="2000" dirty="0">
                <a:solidFill>
                  <a:schemeClr val="tx1">
                    <a:lumMod val="75000"/>
                    <a:lumOff val="25000"/>
                  </a:schemeClr>
                </a:solidFill>
                <a:latin typeface="Franklin Gothic Book" panose="020B0503020102020204" pitchFamily="34" charset="0"/>
                <a:cs typeface="+mn-cs"/>
              </a:rPr>
              <a:t>.</a:t>
            </a:r>
            <a:endParaRPr lang="en-US" sz="2000" dirty="0">
              <a:solidFill>
                <a:schemeClr val="tx1">
                  <a:lumMod val="75000"/>
                  <a:lumOff val="25000"/>
                </a:schemeClr>
              </a:solidFill>
              <a:latin typeface="Franklin Gothic Book" panose="020B0503020102020204" pitchFamily="34" charset="0"/>
              <a:cs typeface="+mn-cs"/>
            </a:endParaRPr>
          </a:p>
        </p:txBody>
      </p:sp>
      <p:pic>
        <p:nvPicPr>
          <p:cNvPr id="7172" name="Picture 4" descr="How Technology Is Revolutionizing Construc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87699" y="2132856"/>
            <a:ext cx="3749040"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41957"/>
      </p:ext>
    </p:extLst>
  </p:cSld>
  <p:clrMapOvr>
    <a:masterClrMapping/>
  </p:clrMapOvr>
  <p:transition spd="med">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1355" y="2220230"/>
            <a:ext cx="2663484" cy="3212162"/>
          </a:xfrm>
          <a:prstGeom prst="rect">
            <a:avLst/>
          </a:prstGeom>
        </p:spPr>
      </p:pic>
      <p:sp>
        <p:nvSpPr>
          <p:cNvPr id="3" name="Title 2"/>
          <p:cNvSpPr>
            <a:spLocks noGrp="1"/>
          </p:cNvSpPr>
          <p:nvPr>
            <p:ph type="ctrTitle"/>
          </p:nvPr>
        </p:nvSpPr>
        <p:spPr>
          <a:xfrm>
            <a:off x="839" y="-1506"/>
            <a:ext cx="9144000" cy="792088"/>
          </a:xfrm>
        </p:spPr>
        <p:txBody>
          <a:bodyPr lIns="457200" tIns="91440"/>
          <a:lstStyle/>
          <a:p>
            <a:pPr lvl="3" algn="l"/>
            <a:r>
              <a:rPr lang="en-US" sz="3600" b="1" dirty="0">
                <a:solidFill>
                  <a:srgbClr val="508927"/>
                </a:solidFill>
                <a:latin typeface="Franklin Gothic Demi Cond" panose="020B0706030402020204" pitchFamily="34" charset="0"/>
              </a:rPr>
              <a:t>6. Construction </a:t>
            </a:r>
          </a:p>
        </p:txBody>
      </p:sp>
      <p:sp>
        <p:nvSpPr>
          <p:cNvPr id="7" name="Content Placeholder 6"/>
          <p:cNvSpPr>
            <a:spLocks noGrp="1"/>
          </p:cNvSpPr>
          <p:nvPr>
            <p:ph idx="1"/>
          </p:nvPr>
        </p:nvSpPr>
        <p:spPr>
          <a:xfrm>
            <a:off x="457200" y="911254"/>
            <a:ext cx="6347048" cy="5830114"/>
          </a:xfrm>
          <a:ln>
            <a:solidFill>
              <a:srgbClr val="404040"/>
            </a:solidFill>
          </a:ln>
        </p:spPr>
        <p:txBody>
          <a:bodyPr rIns="731520"/>
          <a:lstStyle/>
          <a:p>
            <a:pPr marL="0" indent="0">
              <a:buNone/>
            </a:pPr>
            <a:r>
              <a:rPr lang="en-US" sz="2000" b="1" dirty="0"/>
              <a:t>Gaps :</a:t>
            </a:r>
          </a:p>
          <a:p>
            <a:pPr algn="just">
              <a:spcBef>
                <a:spcPts val="600"/>
              </a:spcBef>
              <a:buFont typeface="Wingdings" panose="05000000000000000000" pitchFamily="2" charset="2"/>
              <a:buChar char="§"/>
              <a:tabLst>
                <a:tab pos="457200" algn="l"/>
              </a:tabLst>
            </a:pPr>
            <a:r>
              <a:rPr lang="en-GB" sz="2000" dirty="0">
                <a:solidFill>
                  <a:srgbClr val="404040"/>
                </a:solidFill>
                <a:latin typeface="Franklin Gothic Book" panose="020B0503020102020204" pitchFamily="34" charset="0"/>
              </a:rPr>
              <a:t>The construction waste disposal and treatment is not well regulated by legislation. In 2022 a thematic study on Sustainable Management of the Inert Wastes has been conducted by the Georgian Parliament and firs concept notes have been produced. However, this is only beginning of the long process. </a:t>
            </a:r>
          </a:p>
          <a:p>
            <a:pPr algn="just">
              <a:spcBef>
                <a:spcPts val="600"/>
              </a:spcBef>
              <a:buFont typeface="Wingdings" panose="05000000000000000000" pitchFamily="2" charset="2"/>
              <a:buChar char="§"/>
              <a:tabLst>
                <a:tab pos="457200" algn="l"/>
              </a:tabLst>
            </a:pPr>
            <a:r>
              <a:rPr lang="en-GB" sz="2000" dirty="0">
                <a:solidFill>
                  <a:srgbClr val="404040"/>
                </a:solidFill>
                <a:latin typeface="Franklin Gothic Book" panose="020B0503020102020204" pitchFamily="34" charset="0"/>
              </a:rPr>
              <a:t>No special landfills or treatment facilities are available to recycle the construction wastes. </a:t>
            </a:r>
            <a:r>
              <a:rPr lang="en-GB" sz="2000" dirty="0">
                <a:latin typeface="Franklin Gothic Book" panose="020B0503020102020204" pitchFamily="34" charset="0"/>
              </a:rPr>
              <a:t>A lot of construction wastes are irregularly disposed on municipal landfills, on surrounding territories and in a thousand of illegal dumpsites (mostly in gorges and wastelands near the settlements).</a:t>
            </a:r>
          </a:p>
          <a:p>
            <a:pPr algn="just">
              <a:spcBef>
                <a:spcPts val="600"/>
              </a:spcBef>
              <a:buFont typeface="Wingdings" panose="05000000000000000000" pitchFamily="2" charset="2"/>
              <a:buChar char="§"/>
              <a:tabLst>
                <a:tab pos="457200" algn="l"/>
              </a:tabLst>
            </a:pPr>
            <a:r>
              <a:rPr lang="en-GB" sz="2000" dirty="0">
                <a:latin typeface="Franklin Gothic Book" panose="020B0503020102020204" pitchFamily="34" charset="0"/>
              </a:rPr>
              <a:t>Recycling of wastes and recovery of materials is minimal and spontaneous</a:t>
            </a:r>
            <a:endParaRPr lang="en-GB" sz="2000" dirty="0">
              <a:solidFill>
                <a:srgbClr val="404040"/>
              </a:solidFill>
              <a:latin typeface="Franklin Gothic Book" panose="020B0503020102020204" pitchFamily="34" charset="0"/>
            </a:endParaRPr>
          </a:p>
          <a:p>
            <a:pPr>
              <a:spcBef>
                <a:spcPts val="600"/>
              </a:spcBef>
              <a:buFont typeface="Wingdings" panose="05000000000000000000" pitchFamily="2" charset="2"/>
              <a:buChar char="§"/>
              <a:tabLst>
                <a:tab pos="457200" algn="l"/>
              </a:tabLst>
            </a:pPr>
            <a:endParaRPr lang="en-US" sz="2000" b="1" dirty="0">
              <a:solidFill>
                <a:srgbClr val="404040"/>
              </a:solidFill>
              <a:latin typeface="Franklin Gothic Book" panose="020B0503020102020204" pitchFamily="34" charset="0"/>
            </a:endParaRPr>
          </a:p>
          <a:p>
            <a:pPr marL="0" indent="0">
              <a:buNone/>
            </a:pPr>
            <a:endParaRPr lang="ru-RU" sz="20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736984"/>
      </p:ext>
    </p:extLst>
  </p:cSld>
  <p:clrMapOvr>
    <a:masterClrMapping/>
  </p:clrMapOvr>
  <p:transition spd="med">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7787208" cy="4752528"/>
          </a:xfrm>
        </p:spPr>
        <p:txBody>
          <a:bodyPr/>
          <a:lstStyle/>
          <a:p>
            <a:pPr marL="0" indent="0">
              <a:spcBef>
                <a:spcPts val="600"/>
              </a:spcBef>
              <a:spcAft>
                <a:spcPts val="1200"/>
              </a:spcAft>
              <a:buNone/>
            </a:pPr>
            <a:r>
              <a:rPr lang="en-US" sz="2400" b="1" dirty="0">
                <a:solidFill>
                  <a:srgbClr val="404040"/>
                </a:solidFill>
                <a:latin typeface="Franklin Gothic Book" panose="020B0503020102020204" pitchFamily="34" charset="0"/>
              </a:rPr>
              <a:t>Priority Instruments:</a:t>
            </a:r>
          </a:p>
          <a:p>
            <a:pPr>
              <a:spcBef>
                <a:spcPts val="600"/>
              </a:spcBef>
              <a:buFont typeface="Franklin Gothic Book" panose="020B0503020102020204" pitchFamily="34" charset="0"/>
              <a:buChar char="►"/>
            </a:pPr>
            <a:r>
              <a:rPr lang="en-US" sz="1800" dirty="0"/>
              <a:t>Further improvement of waste management regulations:</a:t>
            </a:r>
            <a:endParaRPr lang="ru-RU" sz="1800" dirty="0"/>
          </a:p>
          <a:p>
            <a:pPr lvl="1" algn="just">
              <a:spcBef>
                <a:spcPts val="600"/>
              </a:spcBef>
              <a:spcAft>
                <a:spcPts val="1200"/>
              </a:spcAft>
            </a:pPr>
            <a:r>
              <a:rPr lang="en-US" sz="1800" dirty="0"/>
              <a:t>Develop policy, strategy, action plan and regulations aimed on efficient management of the construction wastes. Include elements of CE in these strategic documents</a:t>
            </a:r>
          </a:p>
          <a:p>
            <a:pPr>
              <a:spcBef>
                <a:spcPts val="600"/>
              </a:spcBef>
              <a:buFont typeface="Franklin Gothic Book" panose="020B0503020102020204" pitchFamily="34" charset="0"/>
              <a:buChar char="►"/>
            </a:pPr>
            <a:r>
              <a:rPr lang="en-US" sz="1800" dirty="0"/>
              <a:t>Create a regulatory framework that supports and incentivizes CE activities, in particular, collection and recycling of the food wastes. Collection of food wastes could be executed at the production, wholesales and retail level and</a:t>
            </a:r>
          </a:p>
          <a:p>
            <a:pPr>
              <a:spcBef>
                <a:spcPts val="600"/>
              </a:spcBef>
              <a:buFont typeface="Franklin Gothic Book" panose="020B0503020102020204" pitchFamily="34" charset="0"/>
              <a:buChar char="►"/>
            </a:pPr>
            <a:r>
              <a:rPr lang="en-US" sz="1800" dirty="0"/>
              <a:t>Embed technical standards and accountability standards to estimate circularity degree of the companies; Develop and implement </a:t>
            </a:r>
            <a:r>
              <a:rPr lang="en-US" sz="1800" dirty="0" smtClean="0"/>
              <a:t>Ecolabelling </a:t>
            </a:r>
            <a:r>
              <a:rPr lang="en-US" sz="1800" dirty="0"/>
              <a:t>schemes</a:t>
            </a:r>
            <a:endParaRPr lang="ru-RU" sz="1800" dirty="0"/>
          </a:p>
          <a:p>
            <a:pPr>
              <a:spcBef>
                <a:spcPts val="600"/>
              </a:spcBef>
              <a:buFont typeface="Franklin Gothic Book" panose="020B0503020102020204" pitchFamily="34" charset="0"/>
              <a:buChar char="►"/>
            </a:pPr>
            <a:r>
              <a:rPr lang="en-US" sz="1800" dirty="0"/>
              <a:t>Develop technological and business consulting capacity and business incubators to assist commercial companies and community associations in developing waste recycling projects</a:t>
            </a:r>
            <a:endParaRPr lang="ru-RU" sz="1800" dirty="0"/>
          </a:p>
          <a:p>
            <a:pPr marL="0" indent="0">
              <a:spcBef>
                <a:spcPts val="600"/>
              </a:spcBef>
              <a:spcAft>
                <a:spcPts val="1200"/>
              </a:spcAft>
              <a:buNone/>
            </a:pPr>
            <a:endParaRPr lang="en-US" sz="1200" b="1" dirty="0">
              <a:solidFill>
                <a:srgbClr val="404040"/>
              </a:solidFill>
              <a:latin typeface="Franklin Gothic Book" panose="020B0503020102020204" pitchFamily="34" charset="0"/>
            </a:endParaRPr>
          </a:p>
          <a:p>
            <a:pPr marL="0" indent="0">
              <a:spcBef>
                <a:spcPts val="600"/>
              </a:spcBef>
              <a:spcAft>
                <a:spcPts val="1200"/>
              </a:spcAft>
              <a:buNone/>
            </a:pPr>
            <a:endParaRPr lang="en-US" sz="2000" b="1" dirty="0">
              <a:solidFill>
                <a:srgbClr val="404040"/>
              </a:solidFill>
              <a:latin typeface="Franklin Gothic Book" panose="020B0503020102020204" pitchFamily="34" charset="0"/>
            </a:endParaRPr>
          </a:p>
          <a:p>
            <a:pPr>
              <a:spcBef>
                <a:spcPts val="600"/>
              </a:spcBef>
              <a:spcAft>
                <a:spcPts val="1200"/>
              </a:spcAft>
            </a:pPr>
            <a:endParaRPr lang="ru-RU" dirty="0"/>
          </a:p>
        </p:txBody>
      </p:sp>
      <p:sp>
        <p:nvSpPr>
          <p:cNvPr id="5" name="Title 2"/>
          <p:cNvSpPr>
            <a:spLocks noGrp="1"/>
          </p:cNvSpPr>
          <p:nvPr>
            <p:ph type="ctrTitle"/>
          </p:nvPr>
        </p:nvSpPr>
        <p:spPr>
          <a:xfrm>
            <a:off x="0" y="10905"/>
            <a:ext cx="9144000" cy="853401"/>
          </a:xfrm>
        </p:spPr>
        <p:txBody>
          <a:bodyPr lIns="457200" tIns="91440"/>
          <a:lstStyle/>
          <a:p>
            <a:pPr lvl="3" algn="l"/>
            <a:r>
              <a:rPr lang="en-US" sz="3600" b="1" dirty="0">
                <a:solidFill>
                  <a:srgbClr val="508927"/>
                </a:solidFill>
                <a:latin typeface="Franklin Gothic Demi Cond" panose="020B0706030402020204" pitchFamily="34" charset="0"/>
              </a:rPr>
              <a:t>6. Construction</a:t>
            </a:r>
          </a:p>
        </p:txBody>
      </p:sp>
    </p:spTree>
    <p:extLst>
      <p:ext uri="{BB962C8B-B14F-4D97-AF65-F5344CB8AC3E}">
        <p14:creationId xmlns:p14="http://schemas.microsoft.com/office/powerpoint/2010/main" val="3005455529"/>
      </p:ext>
    </p:extLst>
  </p:cSld>
  <p:clrMapOvr>
    <a:masterClrMapping/>
  </p:clrMapOvr>
  <p:transition spd="med">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328592"/>
          </a:xfrm>
        </p:spPr>
        <p:txBody>
          <a:bodyPr/>
          <a:lstStyle/>
          <a:p>
            <a:pPr marL="0" indent="0">
              <a:buNone/>
            </a:pPr>
            <a:r>
              <a:rPr lang="en-US" sz="2000" b="1" dirty="0">
                <a:solidFill>
                  <a:srgbClr val="404040"/>
                </a:solidFill>
                <a:latin typeface="Franklin Gothic Book" panose="020B0503020102020204" pitchFamily="34" charset="0"/>
              </a:rPr>
              <a:t>Further works on Road Map:</a:t>
            </a:r>
          </a:p>
          <a:p>
            <a:pPr>
              <a:buFont typeface="Wingdings" panose="05000000000000000000" pitchFamily="2" charset="2"/>
              <a:buChar char="§"/>
            </a:pPr>
            <a:r>
              <a:rPr lang="en-US" sz="1800" dirty="0">
                <a:latin typeface="Franklin Gothic Book" panose="020B0503020102020204" pitchFamily="34" charset="0"/>
              </a:rPr>
              <a:t>Define short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medium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long-term objectives and instruments appropriate for these objectives</a:t>
            </a:r>
          </a:p>
          <a:p>
            <a:pPr marL="0" indent="0">
              <a:spcBef>
                <a:spcPts val="4200"/>
              </a:spcBef>
              <a:buNone/>
            </a:pPr>
            <a:r>
              <a:rPr lang="en-US" sz="2000" b="1" dirty="0">
                <a:solidFill>
                  <a:srgbClr val="404040"/>
                </a:solidFill>
                <a:latin typeface="Franklin Gothic Book" panose="020B0503020102020204" pitchFamily="34" charset="0"/>
              </a:rPr>
              <a:t>Stakeholder Consultations: </a:t>
            </a:r>
          </a:p>
          <a:p>
            <a:pPr>
              <a:buFont typeface="Wingdings" panose="05000000000000000000" pitchFamily="2" charset="2"/>
              <a:buChar char="§"/>
            </a:pPr>
            <a:r>
              <a:rPr lang="en-US" sz="1800" dirty="0">
                <a:latin typeface="Franklin Gothic Book" panose="020B0503020102020204" pitchFamily="34" charset="0"/>
              </a:rPr>
              <a:t>Governmental Commission</a:t>
            </a:r>
          </a:p>
          <a:p>
            <a:pPr>
              <a:buFont typeface="Wingdings" panose="05000000000000000000" pitchFamily="2" charset="2"/>
              <a:buChar char="§"/>
            </a:pPr>
            <a:r>
              <a:rPr lang="en-US" sz="1800" dirty="0">
                <a:latin typeface="Franklin Gothic Book" panose="020B0503020102020204" pitchFamily="34" charset="0"/>
              </a:rPr>
              <a:t>Ministry of Environmental Protection and Agriculture</a:t>
            </a:r>
          </a:p>
          <a:p>
            <a:pPr>
              <a:buFont typeface="Wingdings" panose="05000000000000000000" pitchFamily="2" charset="2"/>
              <a:buChar char="§"/>
            </a:pPr>
            <a:r>
              <a:rPr lang="en-US" sz="1800" dirty="0">
                <a:latin typeface="Franklin Gothic Book" panose="020B0503020102020204" pitchFamily="34" charset="0"/>
              </a:rPr>
              <a:t>Ministry of Economy and Sustainable Development</a:t>
            </a:r>
          </a:p>
          <a:p>
            <a:pPr>
              <a:buFont typeface="Wingdings" panose="05000000000000000000" pitchFamily="2" charset="2"/>
              <a:buChar char="§"/>
            </a:pPr>
            <a:r>
              <a:rPr lang="en-US" sz="1800" dirty="0">
                <a:latin typeface="Franklin Gothic Book" panose="020B0503020102020204" pitchFamily="34" charset="0"/>
              </a:rPr>
              <a:t>Businesses engaged in Construction Sector</a:t>
            </a:r>
          </a:p>
          <a:p>
            <a:pPr marL="0" indent="0">
              <a:buNone/>
            </a:pPr>
            <a:endParaRPr lang="en-US" sz="2000" b="1" dirty="0">
              <a:solidFill>
                <a:srgbClr val="404040"/>
              </a:solidFill>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ru-RU" sz="1800" dirty="0">
              <a:latin typeface="Franklin Gothic Book" panose="020B0503020102020204" pitchFamily="34" charset="0"/>
            </a:endParaRPr>
          </a:p>
        </p:txBody>
      </p:sp>
      <p:sp>
        <p:nvSpPr>
          <p:cNvPr id="5" name="Title 2"/>
          <p:cNvSpPr txBox="1">
            <a:spLocks/>
          </p:cNvSpPr>
          <p:nvPr/>
        </p:nvSpPr>
        <p:spPr>
          <a:xfrm>
            <a:off x="0" y="10905"/>
            <a:ext cx="9144000" cy="853401"/>
          </a:xfrm>
          <a:prstGeom prst="rect">
            <a:avLst/>
          </a:prstGeom>
        </p:spPr>
        <p:txBody>
          <a:bodyPr lIns="457200" tIns="91440"/>
          <a:lstStyle>
            <a:lvl1pPr algn="ctr" rtl="0" fontAlgn="base">
              <a:spcBef>
                <a:spcPct val="0"/>
              </a:spcBef>
              <a:spcAft>
                <a:spcPct val="0"/>
              </a:spcAft>
              <a:defRPr lang="en-US" sz="3600" b="1" kern="1200" dirty="0">
                <a:solidFill>
                  <a:schemeClr val="tx1"/>
                </a:solidFill>
                <a:latin typeface="Franklin Gothic Demi Cond" panose="020B0706030402020204" pitchFamily="34" charset="0"/>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a:lstStyle>
          <a:p>
            <a:pPr marL="0" lvl="3" algn="l"/>
            <a:r>
              <a:rPr lang="en-US" sz="3600" b="1" kern="0">
                <a:solidFill>
                  <a:srgbClr val="508927"/>
                </a:solidFill>
                <a:latin typeface="Franklin Gothic Demi Cond" panose="020B0706030402020204" pitchFamily="34" charset="0"/>
              </a:rPr>
              <a:t>6. Construction</a:t>
            </a:r>
            <a:endParaRPr lang="en-US" sz="3600" b="1" kern="0" dirty="0">
              <a:solidFill>
                <a:srgbClr val="508927"/>
              </a:solidFill>
              <a:latin typeface="Franklin Gothic Demi Cond" panose="020B0706030402020204" pitchFamily="34" charset="0"/>
            </a:endParaRPr>
          </a:p>
        </p:txBody>
      </p:sp>
    </p:spTree>
    <p:extLst>
      <p:ext uri="{BB962C8B-B14F-4D97-AF65-F5344CB8AC3E}">
        <p14:creationId xmlns:p14="http://schemas.microsoft.com/office/powerpoint/2010/main" val="3448973313"/>
      </p:ext>
    </p:extLst>
  </p:cSld>
  <p:clrMapOvr>
    <a:masterClrMapping/>
  </p:clrMapOvr>
  <p:transition spd="med">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irurgie Küste Tetraeder car mechanic icon Belastung Fäustlinge Verfaul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467682" y="598928"/>
            <a:ext cx="3676318" cy="36455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0" y="0"/>
            <a:ext cx="9144000" cy="853401"/>
          </a:xfrm>
        </p:spPr>
        <p:txBody>
          <a:bodyPr lIns="457200" tIns="91440"/>
          <a:lstStyle/>
          <a:p>
            <a:pPr lvl="3" algn="l"/>
            <a:r>
              <a:rPr lang="en-US" sz="3000" b="1" dirty="0">
                <a:solidFill>
                  <a:srgbClr val="508927"/>
                </a:solidFill>
                <a:latin typeface="Franklin Gothic Demi Cond" panose="020B0706030402020204" pitchFamily="34" charset="0"/>
              </a:rPr>
              <a:t>7. Wholesale and retail trade </a:t>
            </a:r>
            <a:r>
              <a:rPr lang="en-GB" sz="3000" b="1" dirty="0">
                <a:solidFill>
                  <a:srgbClr val="508927"/>
                </a:solidFill>
                <a:latin typeface="Franklin Gothic Demi Cond" panose="020B0706030402020204" pitchFamily="34" charset="0"/>
              </a:rPr>
              <a:t>and repair of motor vehicles and motorcycles </a:t>
            </a:r>
            <a:endParaRPr lang="en-US" sz="3000" b="1" dirty="0">
              <a:solidFill>
                <a:srgbClr val="508927"/>
              </a:solidFill>
              <a:latin typeface="Franklin Gothic Demi Cond" panose="020B0706030402020204" pitchFamily="34" charset="0"/>
            </a:endParaRPr>
          </a:p>
        </p:txBody>
      </p:sp>
      <p:sp>
        <p:nvSpPr>
          <p:cNvPr id="7" name="Content Placeholder 6"/>
          <p:cNvSpPr>
            <a:spLocks noGrp="1"/>
          </p:cNvSpPr>
          <p:nvPr>
            <p:ph idx="1"/>
          </p:nvPr>
        </p:nvSpPr>
        <p:spPr>
          <a:xfrm>
            <a:off x="457200" y="1473255"/>
            <a:ext cx="8229600" cy="5028460"/>
          </a:xfrm>
        </p:spPr>
        <p:txBody>
          <a:bodyPr/>
          <a:lstStyle/>
          <a:p>
            <a:pPr marL="0" indent="0">
              <a:buNone/>
            </a:pPr>
            <a:r>
              <a:rPr lang="en-US" sz="2000" b="1" dirty="0"/>
              <a:t>Current situation:</a:t>
            </a:r>
          </a:p>
          <a:p>
            <a:pPr marL="371464" lvl="1" indent="0" algn="just">
              <a:buNone/>
            </a:pPr>
            <a:r>
              <a:rPr lang="en-GB" sz="1800" b="1" dirty="0"/>
              <a:t>Oil: </a:t>
            </a:r>
            <a:endParaRPr lang="ka-GE" sz="1800" b="1" dirty="0"/>
          </a:p>
          <a:p>
            <a:pPr lvl="1" algn="just"/>
            <a:r>
              <a:rPr lang="en-GB" sz="1800" dirty="0"/>
              <a:t>Oil Import - 12,700 tonnes /year</a:t>
            </a:r>
            <a:endParaRPr lang="ka-GE" sz="1800" dirty="0"/>
          </a:p>
          <a:p>
            <a:pPr lvl="1" algn="just"/>
            <a:r>
              <a:rPr lang="en-GB" sz="1800" dirty="0"/>
              <a:t>Lost - 6,350 tonnes/year </a:t>
            </a:r>
            <a:endParaRPr lang="ka-GE" sz="1800" dirty="0"/>
          </a:p>
          <a:p>
            <a:pPr lvl="1" algn="just"/>
            <a:r>
              <a:rPr lang="en-GB" sz="1800" dirty="0"/>
              <a:t>Used oil as waste - 6,350 tonnes /year</a:t>
            </a:r>
            <a:endParaRPr lang="ka-GE" sz="1800" dirty="0"/>
          </a:p>
          <a:p>
            <a:pPr lvl="1" algn="just"/>
            <a:r>
              <a:rPr lang="en-GB" sz="1800" dirty="0"/>
              <a:t>Recycled and reused - 2,050 tonnes (max. 32%)</a:t>
            </a:r>
            <a:endParaRPr lang="ka-GE" sz="1800" dirty="0"/>
          </a:p>
          <a:p>
            <a:pPr marL="371464" lvl="1" indent="0" algn="just">
              <a:buNone/>
            </a:pPr>
            <a:r>
              <a:rPr lang="en-GB" sz="1800" b="1" dirty="0"/>
              <a:t>Accumulators: </a:t>
            </a:r>
            <a:endParaRPr lang="ka-GE" sz="1800" b="1" dirty="0"/>
          </a:p>
          <a:p>
            <a:pPr lvl="1" algn="just"/>
            <a:r>
              <a:rPr lang="en-GB" sz="1800" dirty="0"/>
              <a:t>Import - 5,500 tonnes /year</a:t>
            </a:r>
            <a:endParaRPr lang="ka-GE" sz="1800" dirty="0"/>
          </a:p>
          <a:p>
            <a:pPr lvl="1" algn="just"/>
            <a:r>
              <a:rPr lang="en-GB" sz="1800" dirty="0"/>
              <a:t>Used accumulators as waste - 6,350 tonnes /year</a:t>
            </a:r>
            <a:endParaRPr lang="ka-GE" sz="1800" dirty="0"/>
          </a:p>
          <a:p>
            <a:pPr lvl="1" algn="just"/>
            <a:r>
              <a:rPr lang="en-GB" sz="1800" dirty="0"/>
              <a:t>Recycled and reused (locally or exported for recycling) - 6,350 tonnes /year (100%) </a:t>
            </a:r>
            <a:endParaRPr lang="ka-GE" sz="1800" dirty="0"/>
          </a:p>
          <a:p>
            <a:pPr marL="371464" lvl="1" indent="0" algn="just">
              <a:buNone/>
            </a:pPr>
            <a:r>
              <a:rPr lang="en-GB" sz="1800" b="1" dirty="0" smtClean="0"/>
              <a:t>Tires:</a:t>
            </a:r>
            <a:endParaRPr lang="ka-GE" sz="1800" b="1" dirty="0"/>
          </a:p>
          <a:p>
            <a:pPr lvl="1" algn="just"/>
            <a:r>
              <a:rPr lang="en-GB" sz="1800" dirty="0" smtClean="0"/>
              <a:t>Used tires </a:t>
            </a:r>
            <a:r>
              <a:rPr lang="en-GB" sz="1800" dirty="0"/>
              <a:t>as waste - 31,272 tonnes /year</a:t>
            </a:r>
            <a:endParaRPr lang="ka-GE" sz="1800" dirty="0"/>
          </a:p>
          <a:p>
            <a:pPr lvl="1" algn="just"/>
            <a:r>
              <a:rPr lang="en-GB" sz="1800" dirty="0"/>
              <a:t>Recycled and reused (locally or exported for recycling) - 7,000 tonnes /year (max. 22%)</a:t>
            </a:r>
            <a:endParaRPr lang="ru-RU" sz="18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6F50C1B4-BCC8-47F0-ACBE-36CD09A1DA09}"/>
              </a:ext>
            </a:extLst>
          </p:cNvPr>
          <p:cNvSpPr/>
          <p:nvPr/>
        </p:nvSpPr>
        <p:spPr>
          <a:xfrm>
            <a:off x="493025" y="3105835"/>
            <a:ext cx="8481027" cy="3139321"/>
          </a:xfrm>
          <a:prstGeom prst="rect">
            <a:avLst/>
          </a:prstGeom>
        </p:spPr>
        <p:txBody>
          <a:bodyPr wrap="square">
            <a:spAutoFit/>
          </a:bodyPr>
          <a:lstStyle/>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GB" b="1" dirty="0">
              <a:solidFill>
                <a:srgbClr val="404040"/>
              </a:solidFill>
              <a:latin typeface="Franklin Gothic Book" panose="020B0503020102020204" pitchFamily="34" charset="0"/>
            </a:endParaRPr>
          </a:p>
          <a:p>
            <a:pPr marL="0" indent="0">
              <a:buNone/>
            </a:pPr>
            <a:endParaRPr lang="en-US" dirty="0"/>
          </a:p>
        </p:txBody>
      </p:sp>
    </p:spTree>
    <p:extLst>
      <p:ext uri="{BB962C8B-B14F-4D97-AF65-F5344CB8AC3E}">
        <p14:creationId xmlns:p14="http://schemas.microsoft.com/office/powerpoint/2010/main" val="1101774464"/>
      </p:ext>
    </p:extLst>
  </p:cSld>
  <p:clrMapOvr>
    <a:masterClrMapping/>
  </p:clrMapOvr>
  <p:transition spd="med">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792088"/>
          </a:xfrm>
        </p:spPr>
        <p:txBody>
          <a:bodyPr lIns="457200" tIns="91440"/>
          <a:lstStyle/>
          <a:p>
            <a:pPr lvl="3" algn="l"/>
            <a:r>
              <a:rPr lang="en-US" sz="3000" b="1" dirty="0">
                <a:solidFill>
                  <a:srgbClr val="508927"/>
                </a:solidFill>
                <a:latin typeface="Franklin Gothic Demi Cond" panose="020B0706030402020204" pitchFamily="34" charset="0"/>
              </a:rPr>
              <a:t>7. Wholesale and retail trade </a:t>
            </a:r>
            <a:r>
              <a:rPr lang="en-GB" sz="3000" b="1" dirty="0">
                <a:solidFill>
                  <a:srgbClr val="508927"/>
                </a:solidFill>
                <a:latin typeface="Franklin Gothic Demi Cond" panose="020B0706030402020204" pitchFamily="34" charset="0"/>
              </a:rPr>
              <a:t>and repair of motor vehicles and motorcycles </a:t>
            </a:r>
            <a:endParaRPr lang="en-US" sz="3000" b="1" dirty="0">
              <a:solidFill>
                <a:srgbClr val="508927"/>
              </a:solidFill>
              <a:latin typeface="Franklin Gothic Demi Cond" panose="020B0706030402020204" pitchFamily="34" charset="0"/>
            </a:endParaRPr>
          </a:p>
        </p:txBody>
      </p:sp>
      <p:sp>
        <p:nvSpPr>
          <p:cNvPr id="7" name="Content Placeholder 6"/>
          <p:cNvSpPr>
            <a:spLocks noGrp="1"/>
          </p:cNvSpPr>
          <p:nvPr>
            <p:ph idx="1"/>
          </p:nvPr>
        </p:nvSpPr>
        <p:spPr>
          <a:xfrm>
            <a:off x="395536" y="1238806"/>
            <a:ext cx="6620165" cy="3660308"/>
          </a:xfrm>
        </p:spPr>
        <p:txBody>
          <a:bodyPr/>
          <a:lstStyle/>
          <a:p>
            <a:pPr marL="0" indent="0">
              <a:spcAft>
                <a:spcPts val="1200"/>
              </a:spcAft>
              <a:buNone/>
            </a:pPr>
            <a:r>
              <a:rPr lang="en-US" sz="2400" b="1" dirty="0"/>
              <a:t>Current situation:</a:t>
            </a:r>
          </a:p>
          <a:p>
            <a:pPr lvl="0">
              <a:spcAft>
                <a:spcPts val="1200"/>
              </a:spcAft>
              <a:buFont typeface="Wingdings" panose="05000000000000000000" pitchFamily="2" charset="2"/>
              <a:buChar char="§"/>
            </a:pPr>
            <a:r>
              <a:rPr lang="en-GB" sz="2000" dirty="0"/>
              <a:t>The principle of the Extended Producers Responsibility (EPR) was introduced by the Code and adopted. Adoption of the EPR principle is a significant achievement for Georgia.</a:t>
            </a:r>
            <a:endParaRPr lang="ka-GE" sz="2000" dirty="0"/>
          </a:p>
          <a:p>
            <a:pPr lvl="0">
              <a:spcAft>
                <a:spcPts val="1200"/>
              </a:spcAft>
              <a:buFont typeface="Wingdings" panose="05000000000000000000" pitchFamily="2" charset="2"/>
              <a:buChar char="§"/>
            </a:pPr>
            <a:r>
              <a:rPr lang="en-US" sz="2000" dirty="0"/>
              <a:t>On May 25, 2020 the GoG adopted four technical regulations for EPR : </a:t>
            </a:r>
          </a:p>
          <a:p>
            <a:pPr lvl="1">
              <a:spcAft>
                <a:spcPts val="1200"/>
              </a:spcAft>
              <a:buFont typeface="Franklin Gothic Book" panose="020B0503020102020204" pitchFamily="34" charset="0"/>
              <a:buChar char="―"/>
            </a:pPr>
            <a:r>
              <a:rPr lang="en-US" sz="2000" dirty="0"/>
              <a:t>waste oil management, </a:t>
            </a:r>
          </a:p>
          <a:p>
            <a:pPr lvl="1">
              <a:spcAft>
                <a:spcPts val="1200"/>
              </a:spcAft>
              <a:buFont typeface="Franklin Gothic Book" panose="020B0503020102020204" pitchFamily="34" charset="0"/>
              <a:buChar char="―"/>
            </a:pPr>
            <a:r>
              <a:rPr lang="en-US" sz="2000" dirty="0"/>
              <a:t>tire waste management, </a:t>
            </a:r>
          </a:p>
          <a:p>
            <a:pPr lvl="1">
              <a:spcAft>
                <a:spcPts val="1200"/>
              </a:spcAft>
              <a:buFont typeface="Franklin Gothic Book" panose="020B0503020102020204" pitchFamily="34" charset="0"/>
              <a:buChar char="―"/>
            </a:pPr>
            <a:r>
              <a:rPr lang="en-US" sz="2000" dirty="0"/>
              <a:t>waste management of electrical and electronic equipment, </a:t>
            </a:r>
          </a:p>
          <a:p>
            <a:pPr lvl="1">
              <a:spcAft>
                <a:spcPts val="1200"/>
              </a:spcAft>
              <a:buFont typeface="Franklin Gothic Book" panose="020B0503020102020204" pitchFamily="34" charset="0"/>
              <a:buChar char="―"/>
            </a:pPr>
            <a:r>
              <a:rPr lang="en-US" sz="2000" dirty="0"/>
              <a:t>waste management of batteries, and accumulators.</a:t>
            </a:r>
            <a:endParaRPr lang="ka-GE" sz="2000" dirty="0"/>
          </a:p>
          <a:p>
            <a:pPr marL="0" indent="0">
              <a:spcAft>
                <a:spcPts val="1200"/>
              </a:spcAft>
              <a:buNone/>
            </a:pPr>
            <a:endParaRPr lang="ru-RU" sz="2400" dirty="0"/>
          </a:p>
        </p:txBody>
      </p:sp>
      <p:sp>
        <p:nvSpPr>
          <p:cNvPr id="10" name="Rectangle 1"/>
          <p:cNvSpPr>
            <a:spLocks noChangeArrowheads="1"/>
          </p:cNvSpPr>
          <p:nvPr/>
        </p:nvSpPr>
        <p:spPr bwMode="auto">
          <a:xfrm>
            <a:off x="5019186" y="11682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ru-RU" sz="1800" b="0" i="0" u="none" strike="noStrike" cap="none" normalizeH="0" baseline="0" dirty="0">
              <a:ln>
                <a:noFill/>
              </a:ln>
              <a:solidFill>
                <a:schemeClr val="tx1"/>
              </a:solidFill>
              <a:effectLst/>
              <a:latin typeface="Arial" panose="020B0604020202020204" pitchFamily="34" charset="0"/>
            </a:endParaRPr>
          </a:p>
        </p:txBody>
      </p:sp>
      <p:pic>
        <p:nvPicPr>
          <p:cNvPr id="12294" name="Picture 6" descr="MUD Jeans - Doing Jeans Differentl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248" y="3068960"/>
            <a:ext cx="2339752" cy="245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22568"/>
      </p:ext>
    </p:extLst>
  </p:cSld>
  <p:clrMapOvr>
    <a:masterClrMapping/>
  </p:clrMapOvr>
  <p:transition spd="med">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xtended Producer Responsibility - Lessons from the Electronics ..."/>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55776" y="3787141"/>
            <a:ext cx="4238650" cy="307085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67544" y="1556791"/>
            <a:ext cx="8280920" cy="2808313"/>
          </a:xfrm>
          <a:ln>
            <a:solidFill>
              <a:srgbClr val="7F7F7F"/>
            </a:solidFill>
          </a:ln>
        </p:spPr>
        <p:txBody>
          <a:bodyPr tIns="274320"/>
          <a:lstStyle/>
          <a:p>
            <a:pPr marL="0" indent="0">
              <a:spcBef>
                <a:spcPts val="1800"/>
              </a:spcBef>
              <a:buNone/>
              <a:tabLst>
                <a:tab pos="457200" algn="l"/>
              </a:tabLst>
            </a:pPr>
            <a:r>
              <a:rPr lang="en-US" sz="2400" b="1" dirty="0"/>
              <a:t>Gaps :</a:t>
            </a:r>
          </a:p>
          <a:p>
            <a:pPr lvl="0"/>
            <a:r>
              <a:rPr lang="en-GB" sz="2400" dirty="0"/>
              <a:t>Existing practice of waste preventing, reuse, recycling and recovery is very limited in Georgia due to lack of fiscal incentives and poor source separation. </a:t>
            </a:r>
          </a:p>
          <a:p>
            <a:pPr lvl="0" algn="just">
              <a:spcBef>
                <a:spcPts val="0"/>
              </a:spcBef>
              <a:spcAft>
                <a:spcPts val="0"/>
              </a:spcAft>
              <a:buFont typeface="Wingdings" panose="05000000000000000000" pitchFamily="2" charset="2"/>
              <a:buChar char="§"/>
              <a:tabLst>
                <a:tab pos="457200" algn="l"/>
              </a:tabLst>
            </a:pPr>
            <a:endParaRPr lang="en-US" sz="2400" dirty="0">
              <a:solidFill>
                <a:srgbClr val="404040"/>
              </a:solidFill>
            </a:endParaRPr>
          </a:p>
          <a:p>
            <a:pPr marL="0" indent="0">
              <a:spcBef>
                <a:spcPts val="0"/>
              </a:spcBef>
              <a:spcAft>
                <a:spcPts val="0"/>
              </a:spcAft>
              <a:buNone/>
              <a:tabLst>
                <a:tab pos="457200" algn="l"/>
              </a:tabLst>
            </a:pPr>
            <a:endParaRPr lang="en-US" sz="2800" dirty="0">
              <a:solidFill>
                <a:srgbClr val="404040"/>
              </a:solidFill>
              <a:latin typeface="Franklin Gothic Book" panose="020B0503020102020204" pitchFamily="34" charset="0"/>
            </a:endParaRPr>
          </a:p>
          <a:p>
            <a:pPr marL="406400" indent="-406400">
              <a:spcBef>
                <a:spcPts val="600"/>
              </a:spcBef>
              <a:buFont typeface="Franklin Gothic Book" panose="020B0503020102020204" pitchFamily="34" charset="0"/>
              <a:buChar char="►"/>
              <a:tabLst>
                <a:tab pos="457200" algn="l"/>
              </a:tabLst>
            </a:pPr>
            <a:endParaRPr lang="en-US" sz="28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8434" y="2332"/>
            <a:ext cx="9144000" cy="720080"/>
          </a:xfrm>
        </p:spPr>
        <p:txBody>
          <a:bodyPr lIns="457200" tIns="91440"/>
          <a:lstStyle/>
          <a:p>
            <a:pPr lvl="3" algn="l"/>
            <a:r>
              <a:rPr lang="en-US" sz="3000" b="1" dirty="0">
                <a:solidFill>
                  <a:srgbClr val="508927"/>
                </a:solidFill>
                <a:latin typeface="Franklin Gothic Demi Cond" panose="020B0706030402020204" pitchFamily="34" charset="0"/>
              </a:rPr>
              <a:t>7. Wholesale and retail trade</a:t>
            </a:r>
            <a:r>
              <a:rPr lang="en-US" sz="3000" kern="1200" dirty="0">
                <a:solidFill>
                  <a:srgbClr val="699841"/>
                </a:solidFill>
                <a:latin typeface="Franklin Gothic Demi Cond" panose="020B0706030402020204" pitchFamily="34" charset="0"/>
                <a:ea typeface="+mn-ea"/>
                <a:cs typeface="Arial" charset="0"/>
              </a:rPr>
              <a:t> </a:t>
            </a:r>
            <a:r>
              <a:rPr lang="en-GB" sz="3000" b="1" dirty="0">
                <a:solidFill>
                  <a:srgbClr val="508927"/>
                </a:solidFill>
                <a:latin typeface="Franklin Gothic Demi Cond" panose="020B0706030402020204" pitchFamily="34" charset="0"/>
              </a:rPr>
              <a:t>and repair of motor vehicles and motorcycles </a:t>
            </a:r>
            <a:endParaRPr lang="en-US" sz="3000" kern="1200" dirty="0">
              <a:solidFill>
                <a:srgbClr val="699841"/>
              </a:solidFill>
              <a:latin typeface="Franklin Gothic Demi Cond" panose="020B0706030402020204" pitchFamily="34" charset="0"/>
              <a:ea typeface="+mn-ea"/>
              <a:cs typeface="Arial" charset="0"/>
            </a:endParaRPr>
          </a:p>
        </p:txBody>
      </p:sp>
    </p:spTree>
    <p:extLst>
      <p:ext uri="{BB962C8B-B14F-4D97-AF65-F5344CB8AC3E}">
        <p14:creationId xmlns:p14="http://schemas.microsoft.com/office/powerpoint/2010/main" val="2376578260"/>
      </p:ext>
    </p:extLst>
  </p:cSld>
  <p:clrMapOvr>
    <a:masterClrMapping/>
  </p:clrMapOvr>
  <p:transition spd="med">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66560" y="4432895"/>
            <a:ext cx="2377440" cy="2096537"/>
          </a:xfrm>
          <a:prstGeom prst="rect">
            <a:avLst/>
          </a:prstGeom>
        </p:spPr>
      </p:pic>
      <p:sp>
        <p:nvSpPr>
          <p:cNvPr id="2" name="Content Placeholder 1"/>
          <p:cNvSpPr>
            <a:spLocks noGrp="1"/>
          </p:cNvSpPr>
          <p:nvPr>
            <p:ph idx="1"/>
          </p:nvPr>
        </p:nvSpPr>
        <p:spPr>
          <a:xfrm>
            <a:off x="446176" y="1263324"/>
            <a:ext cx="8424936" cy="3029772"/>
          </a:xfrm>
        </p:spPr>
        <p:txBody>
          <a:bodyPr/>
          <a:lstStyle/>
          <a:p>
            <a:pPr marL="0" indent="0">
              <a:buNone/>
            </a:pPr>
            <a:r>
              <a:rPr lang="en-US" sz="2000" b="1" u="sng" dirty="0">
                <a:solidFill>
                  <a:srgbClr val="404040"/>
                </a:solidFill>
                <a:latin typeface="Franklin Gothic Book" panose="020B0503020102020204" pitchFamily="34" charset="0"/>
              </a:rPr>
              <a:t>Strategic goals: </a:t>
            </a:r>
            <a:r>
              <a:rPr lang="en-US" sz="2000" dirty="0">
                <a:solidFill>
                  <a:srgbClr val="404040"/>
                </a:solidFill>
                <a:latin typeface="Franklin Gothic Book" panose="020B0503020102020204" pitchFamily="34" charset="0"/>
              </a:rPr>
              <a:t>Strategic goal is to become a regional leader and be close to European standards of circularity</a:t>
            </a:r>
          </a:p>
          <a:p>
            <a:pPr marL="0" indent="0">
              <a:buNone/>
            </a:pPr>
            <a:r>
              <a:rPr lang="en-US" sz="2000" b="1" u="sng" dirty="0">
                <a:solidFill>
                  <a:srgbClr val="404040"/>
                </a:solidFill>
                <a:latin typeface="Franklin Gothic Book" panose="020B0503020102020204" pitchFamily="34" charset="0"/>
              </a:rPr>
              <a:t>Targets</a:t>
            </a:r>
            <a:r>
              <a:rPr lang="en-US" sz="2000" b="1" dirty="0">
                <a:solidFill>
                  <a:srgbClr val="404040"/>
                </a:solidFill>
                <a:latin typeface="Franklin Gothic Book" panose="020B0503020102020204" pitchFamily="34" charset="0"/>
              </a:rPr>
              <a:t>: </a:t>
            </a:r>
            <a:r>
              <a:rPr lang="en-US" sz="2000" dirty="0">
                <a:solidFill>
                  <a:srgbClr val="404040"/>
                </a:solidFill>
                <a:latin typeface="Franklin Gothic Book" panose="020B0503020102020204" pitchFamily="34" charset="0"/>
              </a:rPr>
              <a:t>The target for coming 5/10 years will be: to increase the level of circularity from current 1.3% up to 6.6%. And to create enabling environment for further efficient transition to circular models of economy</a:t>
            </a:r>
          </a:p>
          <a:p>
            <a:pPr marL="0" indent="0">
              <a:buNone/>
            </a:pPr>
            <a:r>
              <a:rPr lang="en-US" sz="2000" b="1" u="sng" dirty="0">
                <a:solidFill>
                  <a:srgbClr val="404040"/>
                </a:solidFill>
                <a:latin typeface="Franklin Gothic Book" panose="020B0503020102020204" pitchFamily="34" charset="0"/>
              </a:rPr>
              <a:t>Key Points: </a:t>
            </a:r>
            <a:r>
              <a:rPr lang="en-US" sz="2000" dirty="0">
                <a:solidFill>
                  <a:srgbClr val="404040"/>
                </a:solidFill>
                <a:latin typeface="Franklin Gothic Book" panose="020B0503020102020204" pitchFamily="34" charset="0"/>
              </a:rPr>
              <a:t>Priority objectives for Transition Economies may differ from the objectives of the Developed countries. For the countries with diverse and extensive production the material productivity and durability is important.</a:t>
            </a:r>
          </a:p>
          <a:p>
            <a:pPr>
              <a:buFont typeface="Wingdings" panose="05000000000000000000" pitchFamily="2" charset="2"/>
              <a:buChar char="§"/>
            </a:pPr>
            <a:endParaRPr lang="en-US" sz="2000" dirty="0">
              <a:solidFill>
                <a:srgbClr val="404040"/>
              </a:solidFill>
              <a:latin typeface="Franklin Gothic Book" panose="020B0503020102020204" pitchFamily="34" charset="0"/>
            </a:endParaRPr>
          </a:p>
        </p:txBody>
      </p:sp>
      <p:sp>
        <p:nvSpPr>
          <p:cNvPr id="3" name="Title 2"/>
          <p:cNvSpPr>
            <a:spLocks noGrp="1"/>
          </p:cNvSpPr>
          <p:nvPr>
            <p:ph type="ctrTitle"/>
          </p:nvPr>
        </p:nvSpPr>
        <p:spPr>
          <a:xfrm>
            <a:off x="0" y="0"/>
            <a:ext cx="9144000" cy="836712"/>
          </a:xfrm>
        </p:spPr>
        <p:txBody>
          <a:bodyPr lIns="548640" tIns="91440"/>
          <a:lstStyle/>
          <a:p>
            <a:pPr lvl="3" algn="l"/>
            <a:r>
              <a:rPr lang="en-GB" sz="3600" b="1" dirty="0">
                <a:solidFill>
                  <a:srgbClr val="508927"/>
                </a:solidFill>
                <a:latin typeface="Franklin Gothic Demi Cond" panose="020B0706030402020204" pitchFamily="34" charset="0"/>
              </a:rPr>
              <a:t>Vision, Strategic Goals and Targets for </a:t>
            </a:r>
            <a:br>
              <a:rPr lang="en-GB" sz="3600" b="1" dirty="0">
                <a:solidFill>
                  <a:srgbClr val="508927"/>
                </a:solidFill>
                <a:latin typeface="Franklin Gothic Demi Cond" panose="020B0706030402020204" pitchFamily="34" charset="0"/>
              </a:rPr>
            </a:br>
            <a:r>
              <a:rPr lang="en-GB" sz="3600" b="1" dirty="0">
                <a:solidFill>
                  <a:srgbClr val="508927"/>
                </a:solidFill>
                <a:latin typeface="Franklin Gothic Demi Cond" panose="020B0706030402020204" pitchFamily="34" charset="0"/>
              </a:rPr>
              <a:t>Circular Economy Road Map</a:t>
            </a:r>
            <a:endParaRPr lang="en-US" sz="3600" dirty="0">
              <a:solidFill>
                <a:srgbClr val="508927"/>
              </a:solidFill>
              <a:latin typeface="Franklin Gothic Demi Cond" panose="020B0706030402020204" pitchFamily="34" charset="0"/>
            </a:endParaRPr>
          </a:p>
        </p:txBody>
      </p:sp>
      <p:sp>
        <p:nvSpPr>
          <p:cNvPr id="4" name="Rectangle 3"/>
          <p:cNvSpPr/>
          <p:nvPr/>
        </p:nvSpPr>
        <p:spPr>
          <a:xfrm>
            <a:off x="107504" y="5081053"/>
            <a:ext cx="6192688" cy="400110"/>
          </a:xfrm>
          <a:prstGeom prst="rect">
            <a:avLst/>
          </a:prstGeom>
        </p:spPr>
        <p:txBody>
          <a:bodyPr wrap="square">
            <a:spAutoFit/>
          </a:bodyPr>
          <a:lstStyle/>
          <a:p>
            <a:pPr marL="0" indent="0">
              <a:buNone/>
            </a:pPr>
            <a:endParaRPr lang="en-US" sz="2000" dirty="0">
              <a:solidFill>
                <a:srgbClr val="404040"/>
              </a:solidFill>
              <a:latin typeface="Franklin Gothic Book" panose="020B0503020102020204" pitchFamily="34" charset="0"/>
              <a:cs typeface="+mn-cs"/>
            </a:endParaRPr>
          </a:p>
        </p:txBody>
      </p:sp>
      <p:sp>
        <p:nvSpPr>
          <p:cNvPr id="7" name="Content Placeholder 1"/>
          <p:cNvSpPr txBox="1">
            <a:spLocks/>
          </p:cNvSpPr>
          <p:nvPr/>
        </p:nvSpPr>
        <p:spPr>
          <a:xfrm>
            <a:off x="446176" y="4221088"/>
            <a:ext cx="6048672" cy="2308344"/>
          </a:xfrm>
          <a:prstGeom prst="rect">
            <a:avLst/>
          </a:prstGeom>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indent="0" algn="just">
              <a:buNone/>
            </a:pPr>
            <a:r>
              <a:rPr lang="en-US" sz="2000" dirty="0">
                <a:solidFill>
                  <a:srgbClr val="404040"/>
                </a:solidFill>
                <a:latin typeface="Franklin Gothic Book" panose="020B0503020102020204" pitchFamily="34" charset="0"/>
              </a:rPr>
              <a:t>In case of Transition Economies the other aspects of circularity could be crucial, which have much less importance for the developed countries:</a:t>
            </a:r>
          </a:p>
          <a:p>
            <a:pPr>
              <a:buFont typeface="Wingdings" panose="05000000000000000000" pitchFamily="2" charset="2"/>
              <a:buChar char="§"/>
            </a:pPr>
            <a:r>
              <a:rPr lang="en-US" sz="2000" dirty="0">
                <a:solidFill>
                  <a:schemeClr val="tx1">
                    <a:lumMod val="75000"/>
                    <a:lumOff val="25000"/>
                  </a:schemeClr>
                </a:solidFill>
                <a:latin typeface="Franklin Gothic Book" panose="020B0503020102020204" pitchFamily="34" charset="0"/>
                <a:cs typeface="Arial" charset="0"/>
              </a:rPr>
              <a:t>Minimization of gross energy and material losses</a:t>
            </a:r>
          </a:p>
          <a:p>
            <a:pPr>
              <a:buFont typeface="Wingdings" panose="05000000000000000000" pitchFamily="2" charset="2"/>
              <a:buChar char="§"/>
            </a:pPr>
            <a:r>
              <a:rPr lang="en-US" sz="2000" dirty="0">
                <a:solidFill>
                  <a:schemeClr val="tx1">
                    <a:lumMod val="75000"/>
                    <a:lumOff val="25000"/>
                  </a:schemeClr>
                </a:solidFill>
                <a:latin typeface="Franklin Gothic Book" panose="020B0503020102020204" pitchFamily="34" charset="0"/>
                <a:cs typeface="Arial" charset="0"/>
              </a:rPr>
              <a:t>Improvement of the land and water resource management</a:t>
            </a:r>
          </a:p>
          <a:p>
            <a:pPr>
              <a:buFont typeface="Wingdings" panose="05000000000000000000" pitchFamily="2" charset="2"/>
              <a:buChar char="§"/>
            </a:pPr>
            <a:endParaRPr lang="en-US" sz="2000" dirty="0">
              <a:solidFill>
                <a:srgbClr val="404040"/>
              </a:solidFill>
              <a:latin typeface="Franklin Gothic Book" panose="020B0503020102020204" pitchFamily="34" charset="0"/>
            </a:endParaRPr>
          </a:p>
          <a:p>
            <a:pPr marL="0" indent="0">
              <a:buFont typeface="Arial" charset="0"/>
              <a:buNone/>
            </a:pPr>
            <a:endParaRPr lang="en-US" sz="2000" dirty="0">
              <a:solidFill>
                <a:srgbClr val="404040"/>
              </a:solidFill>
              <a:latin typeface="Franklin Gothic Book" panose="020B0503020102020204" pitchFamily="34" charset="0"/>
            </a:endParaRPr>
          </a:p>
          <a:p>
            <a:pPr>
              <a:buFont typeface="Wingdings" panose="05000000000000000000" pitchFamily="2" charset="2"/>
              <a:buChar char="§"/>
            </a:pPr>
            <a:endParaRPr lang="en-US" sz="2000" dirty="0">
              <a:solidFill>
                <a:srgbClr val="404040"/>
              </a:solidFill>
              <a:latin typeface="Franklin Gothic Book" panose="020B0503020102020204" pitchFamily="34" charset="0"/>
            </a:endParaRPr>
          </a:p>
        </p:txBody>
      </p:sp>
    </p:spTree>
    <p:extLst>
      <p:ext uri="{BB962C8B-B14F-4D97-AF65-F5344CB8AC3E}">
        <p14:creationId xmlns:p14="http://schemas.microsoft.com/office/powerpoint/2010/main" val="943963102"/>
      </p:ext>
    </p:extLst>
  </p:cSld>
  <p:clrMapOvr>
    <a:masterClrMapping/>
  </p:clrMapOvr>
  <p:transition spd="med">
    <p:spli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824536"/>
          </a:xfrm>
        </p:spPr>
        <p:txBody>
          <a:bodyPr/>
          <a:lstStyle/>
          <a:p>
            <a:pPr marL="0" indent="0">
              <a:spcAft>
                <a:spcPts val="1200"/>
              </a:spcAft>
              <a:buNone/>
            </a:pPr>
            <a:r>
              <a:rPr lang="en-US" sz="2400" b="1" dirty="0">
                <a:solidFill>
                  <a:srgbClr val="404040"/>
                </a:solidFill>
                <a:latin typeface="Franklin Gothic Book" panose="020B0503020102020204" pitchFamily="34" charset="0"/>
              </a:rPr>
              <a:t>Priority Instruments:</a:t>
            </a:r>
          </a:p>
          <a:p>
            <a:pPr marL="347663" indent="-347663">
              <a:spcBef>
                <a:spcPts val="600"/>
              </a:spcBef>
              <a:buFont typeface="Franklin Gothic Book" panose="020B0503020102020204" pitchFamily="34" charset="0"/>
              <a:buChar char="►"/>
            </a:pPr>
            <a:r>
              <a:rPr lang="en-US" sz="1800" dirty="0"/>
              <a:t>Further improvement of waste management regulations:</a:t>
            </a:r>
            <a:endParaRPr lang="ru-RU" sz="1800" dirty="0"/>
          </a:p>
          <a:p>
            <a:pPr lvl="1">
              <a:spcBef>
                <a:spcPts val="600"/>
              </a:spcBef>
              <a:spcAft>
                <a:spcPts val="1200"/>
              </a:spcAft>
            </a:pPr>
            <a:r>
              <a:rPr lang="en-US" sz="1800" dirty="0"/>
              <a:t>Create a regulatory framework that supports and incentivizes CE activities, in particular, collection and recycling of the wastes. </a:t>
            </a:r>
          </a:p>
          <a:p>
            <a:pPr marL="347663" lvl="1" indent="-347663">
              <a:spcBef>
                <a:spcPts val="600"/>
              </a:spcBef>
              <a:spcAft>
                <a:spcPts val="600"/>
              </a:spcAft>
              <a:buFont typeface="Franklin Gothic Book" panose="020B0503020102020204" pitchFamily="34" charset="0"/>
              <a:buChar char="►"/>
            </a:pPr>
            <a:r>
              <a:rPr lang="en-US" sz="1800" dirty="0"/>
              <a:t>Embed technical standards and accountability standards to estimate circularity degree of the companies; Develop and implement Ecolabeling schemes</a:t>
            </a:r>
          </a:p>
          <a:p>
            <a:pPr marL="347663" lvl="1" indent="-347663">
              <a:spcBef>
                <a:spcPts val="600"/>
              </a:spcBef>
              <a:spcAft>
                <a:spcPts val="600"/>
              </a:spcAft>
              <a:buFont typeface="Franklin Gothic Book" panose="020B0503020102020204" pitchFamily="34" charset="0"/>
              <a:buChar char="►"/>
            </a:pPr>
            <a:r>
              <a:rPr lang="en-US" sz="1800" dirty="0"/>
              <a:t>Collaborate with the international platforms to embed technical standards and Ecolabeling applicable for international trading (the technical standards should reflect CE aspects, like durability of product, modular design and availability of spar parts and modules on market etc.)</a:t>
            </a:r>
            <a:endParaRPr lang="ru-RU" sz="1800" dirty="0"/>
          </a:p>
          <a:p>
            <a:pPr marL="347663" lvl="1" indent="-347663">
              <a:spcBef>
                <a:spcPts val="600"/>
              </a:spcBef>
              <a:spcAft>
                <a:spcPts val="600"/>
              </a:spcAft>
              <a:buFont typeface="Franklin Gothic Book" panose="020B0503020102020204" pitchFamily="34" charset="0"/>
              <a:buChar char="►"/>
            </a:pPr>
            <a:r>
              <a:rPr lang="en-US" sz="1800" dirty="0"/>
              <a:t>Develop technological and business consulting capacity and business incubators to assist commercial companies and community associations in developing waste recycling projects</a:t>
            </a:r>
          </a:p>
          <a:p>
            <a:pPr lvl="1">
              <a:spcAft>
                <a:spcPts val="1200"/>
              </a:spcAft>
            </a:pPr>
            <a:endParaRPr lang="ru-RU" sz="1800" dirty="0"/>
          </a:p>
          <a:p>
            <a:pPr marL="0" indent="0">
              <a:spcAft>
                <a:spcPts val="1200"/>
              </a:spcAft>
              <a:buNone/>
            </a:pPr>
            <a:endParaRPr lang="en-US" sz="1200" b="1" dirty="0">
              <a:solidFill>
                <a:srgbClr val="404040"/>
              </a:solidFill>
              <a:latin typeface="Franklin Gothic Book" panose="020B0503020102020204" pitchFamily="34" charset="0"/>
            </a:endParaRPr>
          </a:p>
          <a:p>
            <a:pPr marL="0" indent="0">
              <a:spcAft>
                <a:spcPts val="1200"/>
              </a:spcAft>
              <a:buNone/>
            </a:pPr>
            <a:endParaRPr lang="en-US" sz="2000" b="1" dirty="0">
              <a:solidFill>
                <a:srgbClr val="404040"/>
              </a:solidFill>
              <a:latin typeface="Franklin Gothic Book" panose="020B0503020102020204" pitchFamily="34" charset="0"/>
            </a:endParaRPr>
          </a:p>
          <a:p>
            <a:pPr>
              <a:spcAft>
                <a:spcPts val="1200"/>
              </a:spcAft>
            </a:pPr>
            <a:endParaRPr lang="ru-RU" dirty="0"/>
          </a:p>
        </p:txBody>
      </p:sp>
      <p:sp>
        <p:nvSpPr>
          <p:cNvPr id="3" name="Title 2"/>
          <p:cNvSpPr>
            <a:spLocks noGrp="1"/>
          </p:cNvSpPr>
          <p:nvPr>
            <p:ph type="ctrTitle"/>
          </p:nvPr>
        </p:nvSpPr>
        <p:spPr>
          <a:xfrm>
            <a:off x="0" y="0"/>
            <a:ext cx="9144000" cy="576064"/>
          </a:xfrm>
        </p:spPr>
        <p:txBody>
          <a:bodyPr lIns="457200" tIns="91440"/>
          <a:lstStyle/>
          <a:p>
            <a:pPr algn="l"/>
            <a:r>
              <a:rPr lang="en-US" sz="3000" dirty="0">
                <a:solidFill>
                  <a:srgbClr val="508927"/>
                </a:solidFill>
              </a:rPr>
              <a:t>7. Wholesale and retail trade</a:t>
            </a:r>
            <a:r>
              <a:rPr lang="en-US" sz="3000" dirty="0">
                <a:solidFill>
                  <a:srgbClr val="699841"/>
                </a:solidFill>
                <a:cs typeface="Arial" charset="0"/>
              </a:rPr>
              <a:t> </a:t>
            </a:r>
            <a:r>
              <a:rPr lang="en-GB" sz="3000" dirty="0">
                <a:solidFill>
                  <a:srgbClr val="508927"/>
                </a:solidFill>
              </a:rPr>
              <a:t>and repair of motor vehicles and motorcycles</a:t>
            </a:r>
            <a:r>
              <a:rPr lang="en-US" sz="3000" dirty="0">
                <a:solidFill>
                  <a:srgbClr val="508927"/>
                </a:solidFill>
              </a:rPr>
              <a:t> </a:t>
            </a:r>
            <a:endParaRPr lang="ru-RU" sz="3000" dirty="0">
              <a:solidFill>
                <a:srgbClr val="508927"/>
              </a:solidFill>
            </a:endParaRPr>
          </a:p>
        </p:txBody>
      </p:sp>
    </p:spTree>
    <p:extLst>
      <p:ext uri="{BB962C8B-B14F-4D97-AF65-F5344CB8AC3E}">
        <p14:creationId xmlns:p14="http://schemas.microsoft.com/office/powerpoint/2010/main" val="1475055139"/>
      </p:ext>
    </p:extLst>
  </p:cSld>
  <p:clrMapOvr>
    <a:masterClrMapping/>
  </p:clrMapOvr>
  <p:transition spd="med">
    <p:spli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328592"/>
          </a:xfrm>
        </p:spPr>
        <p:txBody>
          <a:bodyPr/>
          <a:lstStyle/>
          <a:p>
            <a:pPr marL="0" indent="0">
              <a:buNone/>
            </a:pPr>
            <a:r>
              <a:rPr lang="en-US" sz="2000" b="1" dirty="0">
                <a:solidFill>
                  <a:srgbClr val="404040"/>
                </a:solidFill>
                <a:latin typeface="Franklin Gothic Book" panose="020B0503020102020204" pitchFamily="34" charset="0"/>
              </a:rPr>
              <a:t>Further works on Road Map:</a:t>
            </a:r>
          </a:p>
          <a:p>
            <a:pPr>
              <a:buFont typeface="Wingdings" panose="05000000000000000000" pitchFamily="2" charset="2"/>
              <a:buChar char="§"/>
            </a:pPr>
            <a:r>
              <a:rPr lang="en-US" sz="1800" dirty="0">
                <a:latin typeface="Franklin Gothic Book" panose="020B0503020102020204" pitchFamily="34" charset="0"/>
              </a:rPr>
              <a:t>Define short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medium term objectives and instruments appropriate for these objectives </a:t>
            </a:r>
          </a:p>
          <a:p>
            <a:pPr>
              <a:buFont typeface="Wingdings" panose="05000000000000000000" pitchFamily="2" charset="2"/>
              <a:buChar char="§"/>
            </a:pPr>
            <a:r>
              <a:rPr lang="en-US" sz="1800" dirty="0">
                <a:latin typeface="Franklin Gothic Book" panose="020B0503020102020204" pitchFamily="34" charset="0"/>
              </a:rPr>
              <a:t>Define long-term objectives and instruments appropriate for these objectives</a:t>
            </a:r>
          </a:p>
          <a:p>
            <a:pPr marL="0" indent="0">
              <a:spcBef>
                <a:spcPts val="3600"/>
              </a:spcBef>
              <a:buNone/>
            </a:pPr>
            <a:r>
              <a:rPr lang="en-US" sz="2000" b="1" dirty="0">
                <a:solidFill>
                  <a:srgbClr val="404040"/>
                </a:solidFill>
                <a:latin typeface="Franklin Gothic Book" panose="020B0503020102020204" pitchFamily="34" charset="0"/>
              </a:rPr>
              <a:t>Stakeholder Consultations: </a:t>
            </a:r>
          </a:p>
          <a:p>
            <a:pPr>
              <a:buFont typeface="Wingdings" panose="05000000000000000000" pitchFamily="2" charset="2"/>
              <a:buChar char="§"/>
            </a:pPr>
            <a:r>
              <a:rPr lang="en-US" sz="1800" dirty="0">
                <a:latin typeface="Franklin Gothic Book" panose="020B0503020102020204" pitchFamily="34" charset="0"/>
              </a:rPr>
              <a:t>Governmental Commission</a:t>
            </a:r>
          </a:p>
          <a:p>
            <a:pPr>
              <a:buFont typeface="Wingdings" panose="05000000000000000000" pitchFamily="2" charset="2"/>
              <a:buChar char="§"/>
            </a:pPr>
            <a:r>
              <a:rPr lang="en-US" sz="1800" dirty="0">
                <a:latin typeface="Franklin Gothic Book" panose="020B0503020102020204" pitchFamily="34" charset="0"/>
              </a:rPr>
              <a:t>Ministry of Environmental Protection and Agriculture</a:t>
            </a:r>
          </a:p>
          <a:p>
            <a:pPr>
              <a:buFont typeface="Wingdings" panose="05000000000000000000" pitchFamily="2" charset="2"/>
              <a:buChar char="§"/>
            </a:pPr>
            <a:r>
              <a:rPr lang="en-US" sz="1800" dirty="0">
                <a:latin typeface="Franklin Gothic Book" panose="020B0503020102020204" pitchFamily="34" charset="0"/>
              </a:rPr>
              <a:t>Ministry of Economy and Sustainable Development</a:t>
            </a:r>
          </a:p>
          <a:p>
            <a:pPr>
              <a:buFont typeface="Wingdings" panose="05000000000000000000" pitchFamily="2" charset="2"/>
              <a:buChar char="§"/>
            </a:pPr>
            <a:r>
              <a:rPr lang="en-US" sz="1800" dirty="0">
                <a:latin typeface="Franklin Gothic Book" panose="020B0503020102020204" pitchFamily="34" charset="0"/>
              </a:rPr>
              <a:t>Businesses engaged in Wholesale and retail trade </a:t>
            </a:r>
            <a:r>
              <a:rPr lang="en-GB" sz="1800" dirty="0">
                <a:latin typeface="Franklin Gothic Book" panose="020B0503020102020204" pitchFamily="34" charset="0"/>
              </a:rPr>
              <a:t>and repair of motor vehicles and motorcycles </a:t>
            </a:r>
            <a:endParaRPr lang="en-US" sz="1800" dirty="0">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en-US" sz="1800" dirty="0">
              <a:latin typeface="Franklin Gothic Book" panose="020B0503020102020204" pitchFamily="34" charset="0"/>
            </a:endParaRPr>
          </a:p>
          <a:p>
            <a:pPr>
              <a:buFont typeface="Wingdings" panose="05000000000000000000" pitchFamily="2" charset="2"/>
              <a:buChar char="§"/>
            </a:pPr>
            <a:endParaRPr lang="ru-RU" sz="1800" dirty="0">
              <a:latin typeface="Franklin Gothic Book" panose="020B0503020102020204" pitchFamily="34" charset="0"/>
            </a:endParaRPr>
          </a:p>
        </p:txBody>
      </p:sp>
      <p:sp>
        <p:nvSpPr>
          <p:cNvPr id="3" name="Title 2"/>
          <p:cNvSpPr>
            <a:spLocks noGrp="1"/>
          </p:cNvSpPr>
          <p:nvPr>
            <p:ph type="ctrTitle"/>
          </p:nvPr>
        </p:nvSpPr>
        <p:spPr>
          <a:xfrm>
            <a:off x="-6424" y="-6821"/>
            <a:ext cx="9150424" cy="764704"/>
          </a:xfrm>
        </p:spPr>
        <p:txBody>
          <a:bodyPr lIns="457200" tIns="91440"/>
          <a:lstStyle/>
          <a:p>
            <a:pPr algn="l"/>
            <a:r>
              <a:rPr lang="en-US" sz="3000" dirty="0">
                <a:solidFill>
                  <a:srgbClr val="508927"/>
                </a:solidFill>
              </a:rPr>
              <a:t>7. Wholesale and retail trade</a:t>
            </a:r>
            <a:r>
              <a:rPr lang="en-US" sz="3000" dirty="0">
                <a:solidFill>
                  <a:srgbClr val="699841"/>
                </a:solidFill>
                <a:cs typeface="Arial" charset="0"/>
              </a:rPr>
              <a:t> </a:t>
            </a:r>
            <a:r>
              <a:rPr lang="en-GB" sz="3000" dirty="0">
                <a:solidFill>
                  <a:srgbClr val="508927"/>
                </a:solidFill>
              </a:rPr>
              <a:t>and repair of motor vehicles and motorcycles </a:t>
            </a:r>
            <a:endParaRPr lang="ru-RU" sz="3000" dirty="0"/>
          </a:p>
        </p:txBody>
      </p:sp>
    </p:spTree>
    <p:extLst>
      <p:ext uri="{BB962C8B-B14F-4D97-AF65-F5344CB8AC3E}">
        <p14:creationId xmlns:p14="http://schemas.microsoft.com/office/powerpoint/2010/main" val="551755757"/>
      </p:ext>
    </p:extLst>
  </p:cSld>
  <p:clrMapOvr>
    <a:masterClrMapping/>
  </p:clrMapOvr>
  <p:transition spd="med">
    <p:spli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525963"/>
          </a:xfrm>
        </p:spPr>
        <p:txBody>
          <a:bodyPr/>
          <a:lstStyle/>
          <a:p>
            <a:pPr marL="514350" indent="-514350">
              <a:buSzPct val="80000"/>
              <a:buFont typeface="Franklin Gothic Book" panose="020B0503020102020204" pitchFamily="34" charset="0"/>
              <a:buChar char="►"/>
            </a:pPr>
            <a:r>
              <a:rPr lang="en-US" sz="2800" dirty="0"/>
              <a:t>Minimization of energy and material losses</a:t>
            </a:r>
          </a:p>
          <a:p>
            <a:pPr marL="514350" indent="-514350">
              <a:buSzPct val="80000"/>
              <a:buFont typeface="Franklin Gothic Book" panose="020B0503020102020204" pitchFamily="34" charset="0"/>
              <a:buChar char="►"/>
            </a:pPr>
            <a:r>
              <a:rPr lang="en-US" sz="2800" dirty="0"/>
              <a:t>Further development of the renewable energy sources</a:t>
            </a:r>
            <a:endParaRPr lang="ka-GE" dirty="0"/>
          </a:p>
          <a:p>
            <a:endParaRPr lang="en-US" dirty="0"/>
          </a:p>
          <a:p>
            <a:endParaRPr lang="en-US" dirty="0"/>
          </a:p>
          <a:p>
            <a:endParaRPr lang="en-US" dirty="0"/>
          </a:p>
          <a:p>
            <a:endParaRPr lang="ru-RU" dirty="0"/>
          </a:p>
        </p:txBody>
      </p:sp>
      <p:sp>
        <p:nvSpPr>
          <p:cNvPr id="3" name="Title 2"/>
          <p:cNvSpPr>
            <a:spLocks noGrp="1"/>
          </p:cNvSpPr>
          <p:nvPr>
            <p:ph type="ctrTitle"/>
          </p:nvPr>
        </p:nvSpPr>
        <p:spPr>
          <a:xfrm>
            <a:off x="0" y="0"/>
            <a:ext cx="9144000" cy="980728"/>
          </a:xfrm>
        </p:spPr>
        <p:txBody>
          <a:bodyPr/>
          <a:lstStyle/>
          <a:p>
            <a:pPr algn="l"/>
            <a:r>
              <a:rPr lang="en-GB" dirty="0">
                <a:solidFill>
                  <a:srgbClr val="508927"/>
                </a:solidFill>
              </a:rPr>
              <a:t>Sectoral Dimensions of Circularity</a:t>
            </a:r>
            <a:endParaRPr lang="ru-RU" dirty="0"/>
          </a:p>
        </p:txBody>
      </p:sp>
      <p:pic>
        <p:nvPicPr>
          <p:cNvPr id="5" name="Picture 4" descr="The challenges the UK face reaching net zero carbon by 2050. - Climate ...">
            <a:extLst>
              <a:ext uri="{FF2B5EF4-FFF2-40B4-BE49-F238E27FC236}">
                <a16:creationId xmlns:a16="http://schemas.microsoft.com/office/drawing/2014/main" id="{CC50E224-F466-4804-8593-24381A4F31B0}"/>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621904" y="3140968"/>
            <a:ext cx="8064896" cy="3456384"/>
          </a:xfrm>
          <a:prstGeom prst="rect">
            <a:avLst/>
          </a:prstGeom>
          <a:noFill/>
          <a:ln>
            <a:noFill/>
          </a:ln>
        </p:spPr>
      </p:pic>
    </p:spTree>
    <p:extLst>
      <p:ext uri="{BB962C8B-B14F-4D97-AF65-F5344CB8AC3E}">
        <p14:creationId xmlns:p14="http://schemas.microsoft.com/office/powerpoint/2010/main" val="1828527435"/>
      </p:ext>
    </p:extLst>
  </p:cSld>
  <p:clrMapOvr>
    <a:masterClrMapping/>
  </p:clrMapOvr>
  <p:transition spd="med">
    <p:spli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7DA0F-02A4-4D63-98B9-DAC436F743A5}"/>
              </a:ext>
            </a:extLst>
          </p:cNvPr>
          <p:cNvSpPr>
            <a:spLocks noGrp="1"/>
          </p:cNvSpPr>
          <p:nvPr>
            <p:ph idx="1"/>
          </p:nvPr>
        </p:nvSpPr>
        <p:spPr>
          <a:xfrm>
            <a:off x="449610" y="1052736"/>
            <a:ext cx="5256584" cy="5030021"/>
          </a:xfrm>
        </p:spPr>
        <p:txBody>
          <a:bodyPr/>
          <a:lstStyle/>
          <a:p>
            <a:pPr marL="0" indent="0">
              <a:buNone/>
            </a:pPr>
            <a:r>
              <a:rPr lang="en-US" sz="2400" b="1" dirty="0"/>
              <a:t>Current situation:</a:t>
            </a:r>
          </a:p>
          <a:p>
            <a:pPr marL="457200" lvl="1" indent="-457200">
              <a:spcBef>
                <a:spcPts val="600"/>
              </a:spcBef>
              <a:spcAft>
                <a:spcPts val="1200"/>
              </a:spcAft>
              <a:buSzPct val="80000"/>
              <a:buFont typeface="Franklin Gothic Book" panose="020B0503020102020204" pitchFamily="34" charset="0"/>
              <a:buChar char="►"/>
            </a:pPr>
            <a:r>
              <a:rPr lang="en-GB" sz="1800" dirty="0"/>
              <a:t>Import of electric power: 1 711.9 GWh annually</a:t>
            </a:r>
          </a:p>
          <a:p>
            <a:pPr marL="457200" lvl="1" indent="-457200">
              <a:spcBef>
                <a:spcPts val="600"/>
              </a:spcBef>
              <a:spcAft>
                <a:spcPts val="1200"/>
              </a:spcAft>
              <a:buSzPct val="80000"/>
              <a:buFont typeface="Franklin Gothic Book" panose="020B0503020102020204" pitchFamily="34" charset="0"/>
              <a:buChar char="►"/>
            </a:pPr>
            <a:r>
              <a:rPr lang="en-GB" sz="1800" dirty="0"/>
              <a:t>Total generation 11 159.8 GWh annually</a:t>
            </a:r>
            <a:endParaRPr lang="ka-GE" sz="1800" dirty="0"/>
          </a:p>
          <a:p>
            <a:pPr marL="742950" lvl="2" indent="-285750">
              <a:spcBef>
                <a:spcPts val="600"/>
              </a:spcBef>
              <a:spcAft>
                <a:spcPts val="1200"/>
              </a:spcAft>
            </a:pPr>
            <a:r>
              <a:rPr lang="en-GB" sz="1800" dirty="0"/>
              <a:t>Thermal power generation: 2,820.8 GWh annually (18.8%)</a:t>
            </a:r>
            <a:endParaRPr lang="ka-GE" sz="1800" dirty="0"/>
          </a:p>
          <a:p>
            <a:pPr marL="742950" lvl="2" indent="-285750">
              <a:spcBef>
                <a:spcPts val="600"/>
              </a:spcBef>
              <a:spcAft>
                <a:spcPts val="1200"/>
              </a:spcAft>
            </a:pPr>
            <a:r>
              <a:rPr lang="en-GB" sz="1800" dirty="0"/>
              <a:t>HPP generation: 8 248.2 GWh annually (80,4%)</a:t>
            </a:r>
            <a:endParaRPr lang="ka-GE" sz="1800" dirty="0"/>
          </a:p>
          <a:p>
            <a:pPr marL="742950" lvl="2" indent="-285750">
              <a:spcBef>
                <a:spcPts val="600"/>
              </a:spcBef>
              <a:spcAft>
                <a:spcPts val="1200"/>
              </a:spcAft>
            </a:pPr>
            <a:r>
              <a:rPr lang="en-GB" sz="1800" dirty="0"/>
              <a:t>Other renewable sources: Wind power plant “</a:t>
            </a:r>
            <a:r>
              <a:rPr lang="en-GB" sz="1800" dirty="0" err="1"/>
              <a:t>Kartli</a:t>
            </a:r>
            <a:r>
              <a:rPr lang="en-GB" sz="1800" dirty="0"/>
              <a:t>” (0.8%)</a:t>
            </a:r>
            <a:r>
              <a:rPr lang="en-US" sz="1800" dirty="0"/>
              <a:t>: </a:t>
            </a:r>
            <a:r>
              <a:rPr lang="en-GB" sz="1800" dirty="0"/>
              <a:t>Annual generation equals 90.8 GWh </a:t>
            </a:r>
          </a:p>
          <a:p>
            <a:pPr marL="457200" lvl="1" indent="-457200">
              <a:spcBef>
                <a:spcPts val="600"/>
              </a:spcBef>
              <a:spcAft>
                <a:spcPts val="1200"/>
              </a:spcAft>
              <a:buSzPct val="80000"/>
              <a:buFont typeface="Franklin Gothic Book" panose="020B0503020102020204" pitchFamily="34" charset="0"/>
              <a:buChar char="►"/>
            </a:pPr>
            <a:r>
              <a:rPr lang="en-GB" sz="1800" dirty="0"/>
              <a:t>Export of electric energy: 255.6 2 GWh annually</a:t>
            </a:r>
          </a:p>
          <a:p>
            <a:pPr marL="457200" lvl="1" indent="-457200">
              <a:spcBef>
                <a:spcPts val="600"/>
              </a:spcBef>
              <a:spcAft>
                <a:spcPts val="1200"/>
              </a:spcAft>
              <a:buSzPct val="80000"/>
              <a:buFont typeface="Franklin Gothic Book" panose="020B0503020102020204" pitchFamily="34" charset="0"/>
              <a:buChar char="►"/>
            </a:pPr>
            <a:r>
              <a:rPr lang="en-GB" sz="1800" dirty="0"/>
              <a:t>Domestic consumption of electric power: 11 479.3 GWh annually</a:t>
            </a:r>
            <a:endParaRPr lang="ka-GE" sz="1800" dirty="0"/>
          </a:p>
        </p:txBody>
      </p:sp>
      <p:sp>
        <p:nvSpPr>
          <p:cNvPr id="3" name="Title 2">
            <a:extLst>
              <a:ext uri="{FF2B5EF4-FFF2-40B4-BE49-F238E27FC236}">
                <a16:creationId xmlns:a16="http://schemas.microsoft.com/office/drawing/2014/main" id="{809BE252-ACDE-480A-95FD-46E8AFF09FA4}"/>
              </a:ext>
            </a:extLst>
          </p:cNvPr>
          <p:cNvSpPr>
            <a:spLocks noGrp="1"/>
          </p:cNvSpPr>
          <p:nvPr>
            <p:ph type="ctrTitle"/>
          </p:nvPr>
        </p:nvSpPr>
        <p:spPr>
          <a:xfrm>
            <a:off x="0" y="1"/>
            <a:ext cx="9144000" cy="908720"/>
          </a:xfrm>
        </p:spPr>
        <p:txBody>
          <a:bodyPr lIns="457200" tIns="91440"/>
          <a:lstStyle/>
          <a:p>
            <a:pPr algn="l"/>
            <a:r>
              <a:rPr lang="en-US" sz="3200" dirty="0">
                <a:solidFill>
                  <a:srgbClr val="508927"/>
                </a:solidFill>
                <a:latin typeface="Franklin Gothic Demi Cond" panose="020B0706030402020204" pitchFamily="34" charset="0"/>
              </a:rPr>
              <a:t>Energy Sector: Eclectic Power Generation and Transport</a:t>
            </a:r>
            <a:endParaRPr lang="ka-GE" sz="3200" dirty="0">
              <a:solidFill>
                <a:srgbClr val="508927"/>
              </a:solidFill>
            </a:endParaRPr>
          </a:p>
        </p:txBody>
      </p:sp>
      <p:pic>
        <p:nvPicPr>
          <p:cNvPr id="5" name="Picture 4">
            <a:extLst>
              <a:ext uri="{FF2B5EF4-FFF2-40B4-BE49-F238E27FC236}">
                <a16:creationId xmlns:a16="http://schemas.microsoft.com/office/drawing/2014/main" id="{AAFED084-78E7-4538-9CFD-1D88C5DED2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4226" y="2276872"/>
            <a:ext cx="3140968" cy="3140968"/>
          </a:xfrm>
          <a:prstGeom prst="rect">
            <a:avLst/>
          </a:prstGeom>
        </p:spPr>
      </p:pic>
    </p:spTree>
    <p:extLst>
      <p:ext uri="{BB962C8B-B14F-4D97-AF65-F5344CB8AC3E}">
        <p14:creationId xmlns:p14="http://schemas.microsoft.com/office/powerpoint/2010/main" val="317544779"/>
      </p:ext>
    </p:extLst>
  </p:cSld>
  <p:clrMapOvr>
    <a:masterClrMapping/>
  </p:clrMapOvr>
  <p:transition spd="med">
    <p:spli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266A85-1C78-47E0-B8C8-6BC157609BE6}"/>
              </a:ext>
            </a:extLst>
          </p:cNvPr>
          <p:cNvSpPr>
            <a:spLocks noGrp="1"/>
          </p:cNvSpPr>
          <p:nvPr>
            <p:ph idx="1"/>
          </p:nvPr>
        </p:nvSpPr>
        <p:spPr>
          <a:xfrm>
            <a:off x="457200" y="908720"/>
            <a:ext cx="8229600" cy="5688632"/>
          </a:xfrm>
          <a:ln>
            <a:solidFill>
              <a:schemeClr val="tx1">
                <a:lumMod val="75000"/>
                <a:lumOff val="25000"/>
              </a:schemeClr>
            </a:solidFill>
          </a:ln>
        </p:spPr>
        <p:txBody>
          <a:bodyPr/>
          <a:lstStyle/>
          <a:p>
            <a:pPr marL="0" indent="0">
              <a:buNone/>
            </a:pPr>
            <a:r>
              <a:rPr lang="en-US" sz="2200" b="1" dirty="0"/>
              <a:t>Gaps:</a:t>
            </a:r>
          </a:p>
          <a:p>
            <a:pPr>
              <a:spcBef>
                <a:spcPts val="600"/>
              </a:spcBef>
              <a:spcAft>
                <a:spcPts val="1200"/>
              </a:spcAft>
              <a:buSzPct val="80000"/>
              <a:buFont typeface="Franklin Gothic Book" panose="020B0503020102020204" pitchFamily="34" charset="0"/>
              <a:buChar char="►"/>
            </a:pPr>
            <a:r>
              <a:rPr lang="en-US" sz="1800" dirty="0"/>
              <a:t>Energy deficiency and dependence on import (Energy Security)</a:t>
            </a:r>
          </a:p>
          <a:p>
            <a:pPr>
              <a:spcBef>
                <a:spcPts val="600"/>
              </a:spcBef>
              <a:spcAft>
                <a:spcPts val="1200"/>
              </a:spcAft>
              <a:buSzPct val="80000"/>
              <a:buFont typeface="Franklin Gothic Book" panose="020B0503020102020204" pitchFamily="34" charset="0"/>
              <a:buChar char="►"/>
            </a:pPr>
            <a:r>
              <a:rPr lang="en-US" sz="1800" dirty="0"/>
              <a:t>Need for increasing share of renewable sources in generation</a:t>
            </a:r>
          </a:p>
          <a:p>
            <a:pPr>
              <a:spcBef>
                <a:spcPts val="600"/>
              </a:spcBef>
              <a:spcAft>
                <a:spcPts val="1200"/>
              </a:spcAft>
              <a:buSzPct val="80000"/>
              <a:buFont typeface="Franklin Gothic Book" panose="020B0503020102020204" pitchFamily="34" charset="0"/>
              <a:buChar char="►"/>
            </a:pPr>
            <a:r>
              <a:rPr lang="en-US" sz="1800" dirty="0"/>
              <a:t>Lack of energy efficiency in consumption</a:t>
            </a:r>
          </a:p>
          <a:p>
            <a:pPr>
              <a:spcBef>
                <a:spcPts val="600"/>
              </a:spcBef>
              <a:spcAft>
                <a:spcPts val="1200"/>
              </a:spcAft>
              <a:buSzPct val="80000"/>
              <a:buFont typeface="Franklin Gothic Book" panose="020B0503020102020204" pitchFamily="34" charset="0"/>
              <a:buChar char="►"/>
            </a:pPr>
            <a:r>
              <a:rPr lang="en-US" sz="1800" dirty="0"/>
              <a:t>Inefficient schemes of import, consumption and export: lack of energy storage facilities</a:t>
            </a:r>
          </a:p>
          <a:p>
            <a:pPr>
              <a:spcBef>
                <a:spcPts val="600"/>
              </a:spcBef>
              <a:spcAft>
                <a:spcPts val="1200"/>
              </a:spcAft>
              <a:buSzPct val="80000"/>
              <a:buFont typeface="Franklin Gothic Book" panose="020B0503020102020204" pitchFamily="34" charset="0"/>
              <a:buChar char="►"/>
            </a:pPr>
            <a:r>
              <a:rPr lang="en-US" sz="1800" dirty="0"/>
              <a:t>Gross losses of electric energy:</a:t>
            </a:r>
          </a:p>
          <a:p>
            <a:pPr lvl="1">
              <a:spcBef>
                <a:spcPts val="600"/>
              </a:spcBef>
              <a:spcAft>
                <a:spcPts val="1200"/>
              </a:spcAft>
            </a:pPr>
            <a:r>
              <a:rPr lang="en-GB" sz="1800" dirty="0"/>
              <a:t>Losses in transmission lines and distribution networks </a:t>
            </a:r>
            <a:r>
              <a:rPr lang="en-US" sz="1800" dirty="0"/>
              <a:t>(</a:t>
            </a:r>
            <a:r>
              <a:rPr lang="en-GB" sz="1800" dirty="0"/>
              <a:t>significant effect): 76.3 Thousand tonnes of oil equivalent or 887.7 GWh (7.7% of annual consumption)</a:t>
            </a:r>
            <a:endParaRPr lang="ka-GE" sz="1800" dirty="0"/>
          </a:p>
          <a:p>
            <a:pPr lvl="1">
              <a:spcBef>
                <a:spcPts val="600"/>
              </a:spcBef>
              <a:spcAft>
                <a:spcPts val="1200"/>
              </a:spcAft>
            </a:pPr>
            <a:r>
              <a:rPr lang="en-GB" sz="1800" dirty="0"/>
              <a:t>Loses of water spilled without generation, i.e. losses due to absence of energy storages: Due to this, energy sector has seasonal limitations and necessity to import the electricity. The wastage of the resource could be estimated as minimum as import - 1 711.9 GWh/y. </a:t>
            </a:r>
            <a:endParaRPr lang="ka-GE" sz="1800" dirty="0"/>
          </a:p>
          <a:p>
            <a:endParaRPr lang="ka-GE" dirty="0"/>
          </a:p>
        </p:txBody>
      </p:sp>
      <p:sp>
        <p:nvSpPr>
          <p:cNvPr id="3" name="Title 2">
            <a:extLst>
              <a:ext uri="{FF2B5EF4-FFF2-40B4-BE49-F238E27FC236}">
                <a16:creationId xmlns:a16="http://schemas.microsoft.com/office/drawing/2014/main" id="{EE56AFBA-03B3-4B8B-9AA6-33B94F817894}"/>
              </a:ext>
            </a:extLst>
          </p:cNvPr>
          <p:cNvSpPr>
            <a:spLocks noGrp="1"/>
          </p:cNvSpPr>
          <p:nvPr>
            <p:ph type="ctrTitle"/>
          </p:nvPr>
        </p:nvSpPr>
        <p:spPr>
          <a:xfrm>
            <a:off x="0" y="0"/>
            <a:ext cx="9144000" cy="775243"/>
          </a:xfrm>
        </p:spPr>
        <p:txBody>
          <a:bodyPr lIns="457200" tIns="91440"/>
          <a:lstStyle/>
          <a:p>
            <a:pPr algn="l"/>
            <a:r>
              <a:rPr lang="en-US" sz="3200" dirty="0">
                <a:solidFill>
                  <a:srgbClr val="508927"/>
                </a:solidFill>
                <a:latin typeface="Franklin Gothic Demi Cond" panose="020B0706030402020204" pitchFamily="34" charset="0"/>
              </a:rPr>
              <a:t>Energy Sector: Eclectic Power Generation and Transport</a:t>
            </a:r>
            <a:endParaRPr lang="ka-GE" sz="3200" dirty="0"/>
          </a:p>
        </p:txBody>
      </p:sp>
    </p:spTree>
    <p:extLst>
      <p:ext uri="{BB962C8B-B14F-4D97-AF65-F5344CB8AC3E}">
        <p14:creationId xmlns:p14="http://schemas.microsoft.com/office/powerpoint/2010/main" val="3813234217"/>
      </p:ext>
    </p:extLst>
  </p:cSld>
  <p:clrMapOvr>
    <a:masterClrMapping/>
  </p:clrMapOvr>
  <p:transition spd="med">
    <p:spli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200A0B-BB2D-4D28-A877-4F08844367D9}"/>
              </a:ext>
            </a:extLst>
          </p:cNvPr>
          <p:cNvSpPr>
            <a:spLocks noGrp="1"/>
          </p:cNvSpPr>
          <p:nvPr>
            <p:ph idx="1"/>
          </p:nvPr>
        </p:nvSpPr>
        <p:spPr>
          <a:xfrm>
            <a:off x="323528" y="980728"/>
            <a:ext cx="8496944" cy="5400600"/>
          </a:xfrm>
        </p:spPr>
        <p:txBody>
          <a:bodyPr/>
          <a:lstStyle/>
          <a:p>
            <a:pPr marL="0" indent="0">
              <a:buNone/>
            </a:pPr>
            <a:r>
              <a:rPr lang="en-US" sz="1800" b="1" dirty="0"/>
              <a:t>Policies, laws and strategic plans: </a:t>
            </a:r>
            <a:r>
              <a:rPr lang="en-US" sz="1800" dirty="0"/>
              <a:t>Certain strategic documents and regulations are developed to improve the situation:</a:t>
            </a:r>
          </a:p>
          <a:p>
            <a:pPr marL="278598" lvl="1" indent="-278598">
              <a:spcBef>
                <a:spcPts val="1200"/>
              </a:spcBef>
              <a:spcAft>
                <a:spcPts val="600"/>
              </a:spcAft>
              <a:buSzPct val="80000"/>
              <a:buFont typeface="Franklin Gothic Book" panose="020B0503020102020204" pitchFamily="34" charset="0"/>
              <a:buChar char="►"/>
            </a:pPr>
            <a:r>
              <a:rPr lang="en-US" sz="1800" dirty="0"/>
              <a:t>Energy Policy of Georgia (2023)</a:t>
            </a:r>
          </a:p>
          <a:p>
            <a:pPr marL="278598" lvl="1" indent="-278598">
              <a:spcBef>
                <a:spcPts val="1200"/>
              </a:spcBef>
              <a:spcAft>
                <a:spcPts val="600"/>
              </a:spcAft>
              <a:buSzPct val="80000"/>
              <a:buFont typeface="Franklin Gothic Book" panose="020B0503020102020204" pitchFamily="34" charset="0"/>
              <a:buChar char="►"/>
            </a:pPr>
            <a:r>
              <a:rPr lang="en-US" sz="1800" dirty="0"/>
              <a:t>Integrated National Energy and Climate Plan of Georgia (2023) - dimensions of: </a:t>
            </a:r>
          </a:p>
          <a:p>
            <a:pPr lvl="2">
              <a:spcBef>
                <a:spcPts val="1200"/>
              </a:spcBef>
              <a:spcAft>
                <a:spcPts val="600"/>
              </a:spcAft>
              <a:buFont typeface="Wingdings" panose="05000000000000000000" pitchFamily="2" charset="2"/>
              <a:buChar char="§"/>
            </a:pPr>
            <a:r>
              <a:rPr lang="en-US" sz="1800" dirty="0"/>
              <a:t>Energy Security, Renewable Energy, Decarbonization, Energy Efficiency, Energy Transmission Infrastructure </a:t>
            </a:r>
          </a:p>
          <a:p>
            <a:pPr lvl="2">
              <a:spcBef>
                <a:spcPts val="1200"/>
              </a:spcBef>
              <a:spcAft>
                <a:spcPts val="600"/>
              </a:spcAft>
              <a:buFont typeface="Wingdings" panose="05000000000000000000" pitchFamily="2" charset="2"/>
              <a:buChar char="§"/>
            </a:pPr>
            <a:r>
              <a:rPr lang="en-US" sz="1800" dirty="0"/>
              <a:t>Proposal on possible use of energy batteries</a:t>
            </a:r>
          </a:p>
          <a:p>
            <a:pPr marL="278598" lvl="1" indent="-278598">
              <a:spcBef>
                <a:spcPts val="1200"/>
              </a:spcBef>
              <a:spcAft>
                <a:spcPts val="600"/>
              </a:spcAft>
              <a:buSzPct val="80000"/>
              <a:buFont typeface="Franklin Gothic Book" panose="020B0503020102020204" pitchFamily="34" charset="0"/>
              <a:buChar char="►"/>
            </a:pPr>
            <a:r>
              <a:rPr lang="en-US" sz="1800" dirty="0"/>
              <a:t>The law On Promoting the Generation and Consumption  of Energy from Renewable Sources (2019) and Ordinance of the Government of Georgia on schemes for promotion and auction rules (2022) compliant with the EU 2009/28/EC directive</a:t>
            </a:r>
          </a:p>
          <a:p>
            <a:pPr marL="278598" lvl="1" indent="-278598">
              <a:spcBef>
                <a:spcPts val="1200"/>
              </a:spcBef>
              <a:spcAft>
                <a:spcPts val="600"/>
              </a:spcAft>
              <a:buSzPct val="80000"/>
              <a:buFont typeface="Franklin Gothic Book" panose="020B0503020102020204" pitchFamily="34" charset="0"/>
              <a:buChar char="►"/>
            </a:pPr>
            <a:r>
              <a:rPr lang="en-US" sz="1800" dirty="0"/>
              <a:t>Ten-Year Network Development Plan of Georgia (last update for 2023 – 2033)</a:t>
            </a:r>
          </a:p>
          <a:p>
            <a:pPr marL="278598" lvl="1" indent="-278598">
              <a:spcBef>
                <a:spcPts val="1200"/>
              </a:spcBef>
              <a:spcAft>
                <a:spcPts val="600"/>
              </a:spcAft>
              <a:buSzPct val="80000"/>
              <a:buFont typeface="Franklin Gothic Book" panose="020B0503020102020204" pitchFamily="34" charset="0"/>
              <a:buChar char="►"/>
            </a:pPr>
            <a:r>
              <a:rPr lang="en-US" sz="1800" dirty="0"/>
              <a:t>Law of Georgia On Energy Efficiency (2020) and related 8 bylaws</a:t>
            </a:r>
          </a:p>
          <a:p>
            <a:pPr marL="278598" lvl="1" indent="-278598">
              <a:spcBef>
                <a:spcPts val="1200"/>
              </a:spcBef>
              <a:spcAft>
                <a:spcPts val="600"/>
              </a:spcAft>
              <a:buSzPct val="80000"/>
              <a:buFont typeface="Franklin Gothic Book" panose="020B0503020102020204" pitchFamily="34" charset="0"/>
              <a:buChar char="►"/>
            </a:pPr>
            <a:r>
              <a:rPr lang="en-US" sz="1800" dirty="0"/>
              <a:t>Law of Georgia On Energy Efficiency of Buildings (2020)</a:t>
            </a:r>
          </a:p>
          <a:p>
            <a:pPr lvl="1">
              <a:buFont typeface="Wingdings" panose="05000000000000000000" pitchFamily="2" charset="2"/>
              <a:buChar char="Ø"/>
            </a:pPr>
            <a:endParaRPr lang="en-US" sz="18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endParaRPr lang="ka-GE" dirty="0"/>
          </a:p>
        </p:txBody>
      </p:sp>
      <p:sp>
        <p:nvSpPr>
          <p:cNvPr id="5" name="Title 2">
            <a:extLst>
              <a:ext uri="{FF2B5EF4-FFF2-40B4-BE49-F238E27FC236}">
                <a16:creationId xmlns:a16="http://schemas.microsoft.com/office/drawing/2014/main" id="{EE56AFBA-03B3-4B8B-9AA6-33B94F817894}"/>
              </a:ext>
            </a:extLst>
          </p:cNvPr>
          <p:cNvSpPr>
            <a:spLocks noGrp="1"/>
          </p:cNvSpPr>
          <p:nvPr>
            <p:ph type="ctrTitle"/>
          </p:nvPr>
        </p:nvSpPr>
        <p:spPr>
          <a:xfrm>
            <a:off x="0" y="0"/>
            <a:ext cx="9144000" cy="775243"/>
          </a:xfrm>
        </p:spPr>
        <p:txBody>
          <a:bodyPr lIns="457200" tIns="91440"/>
          <a:lstStyle/>
          <a:p>
            <a:pPr algn="l"/>
            <a:r>
              <a:rPr lang="en-US" sz="3200" dirty="0">
                <a:solidFill>
                  <a:srgbClr val="508927"/>
                </a:solidFill>
                <a:latin typeface="Franklin Gothic Demi Cond" panose="020B0706030402020204" pitchFamily="34" charset="0"/>
              </a:rPr>
              <a:t>Energy Sector: Eclectic Power Generation and Transport</a:t>
            </a:r>
            <a:endParaRPr lang="ka-GE" sz="3200" dirty="0"/>
          </a:p>
        </p:txBody>
      </p:sp>
    </p:spTree>
    <p:extLst>
      <p:ext uri="{BB962C8B-B14F-4D97-AF65-F5344CB8AC3E}">
        <p14:creationId xmlns:p14="http://schemas.microsoft.com/office/powerpoint/2010/main" val="4130685875"/>
      </p:ext>
    </p:extLst>
  </p:cSld>
  <p:clrMapOvr>
    <a:masterClrMapping/>
  </p:clrMapOvr>
  <p:transition spd="med">
    <p:spli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E9F24-48F0-403B-BE5E-A7F0C0B7A725}"/>
              </a:ext>
            </a:extLst>
          </p:cNvPr>
          <p:cNvSpPr>
            <a:spLocks noGrp="1"/>
          </p:cNvSpPr>
          <p:nvPr>
            <p:ph idx="1"/>
          </p:nvPr>
        </p:nvSpPr>
        <p:spPr>
          <a:xfrm>
            <a:off x="457200" y="1124744"/>
            <a:ext cx="8229600" cy="5256584"/>
          </a:xfrm>
        </p:spPr>
        <p:txBody>
          <a:bodyPr/>
          <a:lstStyle/>
          <a:p>
            <a:pPr marL="0" indent="0">
              <a:buNone/>
            </a:pPr>
            <a:r>
              <a:rPr lang="en-US" sz="2400" b="1" dirty="0">
                <a:solidFill>
                  <a:srgbClr val="404040"/>
                </a:solidFill>
                <a:latin typeface="Franklin Gothic Book" panose="020B0503020102020204" pitchFamily="34" charset="0"/>
              </a:rPr>
              <a:t>Priority Instruments:</a:t>
            </a:r>
          </a:p>
          <a:p>
            <a:pPr marL="278598" lvl="1" indent="-278598">
              <a:spcBef>
                <a:spcPts val="600"/>
              </a:spcBef>
              <a:spcAft>
                <a:spcPts val="1200"/>
              </a:spcAft>
              <a:buSzPct val="80000"/>
              <a:buFont typeface="Franklin Gothic Book" panose="020B0503020102020204" pitchFamily="34" charset="0"/>
              <a:buChar char="►"/>
            </a:pPr>
            <a:r>
              <a:rPr lang="en-US" sz="1800" dirty="0"/>
              <a:t>Create a regulatory framework, </a:t>
            </a:r>
            <a:r>
              <a:rPr lang="en-US" sz="1800" dirty="0" err="1"/>
              <a:t>programmes</a:t>
            </a:r>
            <a:r>
              <a:rPr lang="en-US" sz="1800" dirty="0"/>
              <a:t>, technological and business consulting capacity that supports and incentivizes CE activities, in particular: </a:t>
            </a:r>
          </a:p>
          <a:p>
            <a:pPr marL="685800" lvl="2" indent="-400050">
              <a:spcBef>
                <a:spcPts val="600"/>
              </a:spcBef>
              <a:spcAft>
                <a:spcPts val="1200"/>
              </a:spcAft>
            </a:pPr>
            <a:r>
              <a:rPr lang="en-US" sz="1800" dirty="0"/>
              <a:t>Development of renewable sources of energy generation</a:t>
            </a:r>
          </a:p>
          <a:p>
            <a:pPr marL="685800" lvl="2" indent="-400050">
              <a:spcBef>
                <a:spcPts val="600"/>
              </a:spcBef>
              <a:spcAft>
                <a:spcPts val="1200"/>
              </a:spcAft>
            </a:pPr>
            <a:r>
              <a:rPr lang="en-US" sz="1800" dirty="0"/>
              <a:t>Develop strategy, action plan and projects aimed on optimization of the import-consumption-storage-export schemes </a:t>
            </a:r>
          </a:p>
          <a:p>
            <a:pPr marL="685800" lvl="2" indent="-400050">
              <a:spcBef>
                <a:spcPts val="600"/>
              </a:spcBef>
              <a:spcAft>
                <a:spcPts val="1200"/>
              </a:spcAft>
            </a:pPr>
            <a:r>
              <a:rPr lang="en-US" sz="1800" dirty="0"/>
              <a:t>Develop strategy, action plan and projects of energy storages (batteries; </a:t>
            </a:r>
            <a:r>
              <a:rPr lang="en-GB" sz="1800" dirty="0" err="1"/>
              <a:t>Hydropumped</a:t>
            </a:r>
            <a:r>
              <a:rPr lang="en-GB" sz="1800" dirty="0"/>
              <a:t> reservoirs etc.)</a:t>
            </a:r>
          </a:p>
          <a:p>
            <a:pPr marL="685800" lvl="2" indent="-400050">
              <a:spcBef>
                <a:spcPts val="600"/>
              </a:spcBef>
              <a:spcAft>
                <a:spcPts val="1200"/>
              </a:spcAft>
            </a:pPr>
            <a:r>
              <a:rPr lang="en-GB" sz="1800" dirty="0"/>
              <a:t>Energy efficiency</a:t>
            </a:r>
          </a:p>
          <a:p>
            <a:pPr marL="685800" lvl="2" indent="-400050">
              <a:spcBef>
                <a:spcPts val="600"/>
              </a:spcBef>
              <a:spcAft>
                <a:spcPts val="1200"/>
              </a:spcAft>
            </a:pPr>
            <a:r>
              <a:rPr lang="en-GB" sz="1800" dirty="0"/>
              <a:t>Use of waste materials as energy sources (commercial and end user level)</a:t>
            </a:r>
          </a:p>
          <a:p>
            <a:pPr marL="685800" lvl="2" indent="-400050">
              <a:spcBef>
                <a:spcPts val="600"/>
              </a:spcBef>
              <a:spcAft>
                <a:spcPts val="1200"/>
              </a:spcAft>
            </a:pPr>
            <a:r>
              <a:rPr lang="en-GB" sz="1800" dirty="0"/>
              <a:t>Removal of sediments from HPP reservoirs and recycling of this waste as a construction materials and fertilizers </a:t>
            </a:r>
            <a:endParaRPr lang="en-US" sz="1800" dirty="0"/>
          </a:p>
          <a:p>
            <a:endParaRPr lang="ka-GE" dirty="0"/>
          </a:p>
        </p:txBody>
      </p:sp>
      <p:sp>
        <p:nvSpPr>
          <p:cNvPr id="5" name="Title 2">
            <a:extLst>
              <a:ext uri="{FF2B5EF4-FFF2-40B4-BE49-F238E27FC236}">
                <a16:creationId xmlns:a16="http://schemas.microsoft.com/office/drawing/2014/main" id="{EE56AFBA-03B3-4B8B-9AA6-33B94F817894}"/>
              </a:ext>
            </a:extLst>
          </p:cNvPr>
          <p:cNvSpPr txBox="1">
            <a:spLocks/>
          </p:cNvSpPr>
          <p:nvPr/>
        </p:nvSpPr>
        <p:spPr>
          <a:xfrm>
            <a:off x="0" y="0"/>
            <a:ext cx="9144000" cy="775243"/>
          </a:xfrm>
          <a:prstGeom prst="rect">
            <a:avLst/>
          </a:prstGeom>
        </p:spPr>
        <p:txBody>
          <a:bodyPr lIns="457200" tIns="91440"/>
          <a:lstStyle>
            <a:lvl1pPr algn="ctr" rtl="0" fontAlgn="base">
              <a:spcBef>
                <a:spcPct val="0"/>
              </a:spcBef>
              <a:spcAft>
                <a:spcPct val="0"/>
              </a:spcAft>
              <a:defRPr lang="en-US" sz="3600" b="1" kern="1200" dirty="0">
                <a:solidFill>
                  <a:schemeClr val="tx1"/>
                </a:solidFill>
                <a:latin typeface="Franklin Gothic Demi Cond" panose="020B0706030402020204" pitchFamily="34" charset="0"/>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a:lstStyle>
          <a:p>
            <a:pPr algn="l"/>
            <a:r>
              <a:rPr lang="en-US" sz="3200">
                <a:solidFill>
                  <a:srgbClr val="508927"/>
                </a:solidFill>
              </a:rPr>
              <a:t>Energy Sector: Eclectic Power Generation and Transport</a:t>
            </a:r>
            <a:endParaRPr lang="en-US" sz="3200"/>
          </a:p>
        </p:txBody>
      </p:sp>
    </p:spTree>
    <p:extLst>
      <p:ext uri="{BB962C8B-B14F-4D97-AF65-F5344CB8AC3E}">
        <p14:creationId xmlns:p14="http://schemas.microsoft.com/office/powerpoint/2010/main" val="3488743486"/>
      </p:ext>
    </p:extLst>
  </p:cSld>
  <p:clrMapOvr>
    <a:masterClrMapping/>
  </p:clrMapOvr>
  <p:transition spd="med">
    <p:spli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55464E-8D4C-46FD-BBEE-BE1E8E28209E}"/>
              </a:ext>
            </a:extLst>
          </p:cNvPr>
          <p:cNvSpPr>
            <a:spLocks noGrp="1"/>
          </p:cNvSpPr>
          <p:nvPr>
            <p:ph idx="1"/>
          </p:nvPr>
        </p:nvSpPr>
        <p:spPr>
          <a:xfrm>
            <a:off x="395536" y="908720"/>
            <a:ext cx="8229600" cy="5174037"/>
          </a:xfrm>
        </p:spPr>
        <p:txBody>
          <a:bodyPr/>
          <a:lstStyle/>
          <a:p>
            <a:pPr marL="0" indent="0">
              <a:buNone/>
            </a:pPr>
            <a:r>
              <a:rPr lang="en-US" sz="2000" b="1" dirty="0">
                <a:solidFill>
                  <a:srgbClr val="404040"/>
                </a:solidFill>
                <a:latin typeface="Franklin Gothic Book" panose="020B0503020102020204" pitchFamily="34" charset="0"/>
              </a:rPr>
              <a:t>Further works on Road Map:</a:t>
            </a:r>
          </a:p>
          <a:p>
            <a:pPr lvl="1">
              <a:buFont typeface="Wingdings" panose="05000000000000000000" pitchFamily="2" charset="2"/>
              <a:buChar char="§"/>
            </a:pPr>
            <a:r>
              <a:rPr lang="en-US" sz="2000" dirty="0"/>
              <a:t>Define short term objectives and instruments appropriate for these objectives </a:t>
            </a:r>
          </a:p>
          <a:p>
            <a:pPr lvl="1">
              <a:buFont typeface="Wingdings" panose="05000000000000000000" pitchFamily="2" charset="2"/>
              <a:buChar char="§"/>
            </a:pPr>
            <a:r>
              <a:rPr lang="en-US" sz="2000" dirty="0"/>
              <a:t>Define medium term objectives and instruments appropriate for these objectives </a:t>
            </a:r>
          </a:p>
          <a:p>
            <a:pPr lvl="1">
              <a:buFont typeface="Wingdings" panose="05000000000000000000" pitchFamily="2" charset="2"/>
              <a:buChar char="§"/>
            </a:pPr>
            <a:r>
              <a:rPr lang="en-US" sz="2000" dirty="0"/>
              <a:t>Define long-term objectives and instruments appropriate for these objectives</a:t>
            </a:r>
          </a:p>
          <a:p>
            <a:pPr marL="0" indent="0">
              <a:spcBef>
                <a:spcPts val="2400"/>
              </a:spcBef>
              <a:buNone/>
            </a:pPr>
            <a:r>
              <a:rPr lang="en-US" sz="2000" b="1" dirty="0">
                <a:solidFill>
                  <a:srgbClr val="404040"/>
                </a:solidFill>
                <a:latin typeface="Franklin Gothic Book" panose="020B0503020102020204" pitchFamily="34" charset="0"/>
              </a:rPr>
              <a:t>Stakeholder Consultations: </a:t>
            </a:r>
          </a:p>
          <a:p>
            <a:pPr lvl="1">
              <a:buFont typeface="Wingdings" panose="05000000000000000000" pitchFamily="2" charset="2"/>
              <a:buChar char="§"/>
            </a:pPr>
            <a:r>
              <a:rPr lang="en-US" sz="2000" dirty="0"/>
              <a:t>Governmental CE Commission</a:t>
            </a:r>
          </a:p>
          <a:p>
            <a:pPr lvl="1">
              <a:buFont typeface="Wingdings" panose="05000000000000000000" pitchFamily="2" charset="2"/>
              <a:buChar char="§"/>
            </a:pPr>
            <a:r>
              <a:rPr lang="en-US" sz="2000" dirty="0"/>
              <a:t>Ministry of Economy and Sustainable Development</a:t>
            </a:r>
          </a:p>
          <a:p>
            <a:pPr lvl="1">
              <a:buFont typeface="Wingdings" panose="05000000000000000000" pitchFamily="2" charset="2"/>
              <a:buChar char="§"/>
            </a:pPr>
            <a:r>
              <a:rPr lang="en-US" sz="2000" dirty="0"/>
              <a:t>GSE</a:t>
            </a:r>
          </a:p>
          <a:p>
            <a:pPr lvl="1">
              <a:buFont typeface="Wingdings" panose="05000000000000000000" pitchFamily="2" charset="2"/>
              <a:buChar char="§"/>
            </a:pPr>
            <a:r>
              <a:rPr lang="en-US" sz="2000" dirty="0"/>
              <a:t>Ministry of Environmental Protection and Agriculture</a:t>
            </a:r>
          </a:p>
          <a:p>
            <a:pPr lvl="1">
              <a:buFont typeface="Wingdings" panose="05000000000000000000" pitchFamily="2" charset="2"/>
              <a:buChar char="§"/>
            </a:pPr>
            <a:r>
              <a:rPr lang="en-US" sz="2000" dirty="0"/>
              <a:t>Businesses engaged in energy generation and operation of the electric networks</a:t>
            </a:r>
            <a:r>
              <a:rPr lang="en-GB" sz="2000" dirty="0"/>
              <a:t> </a:t>
            </a:r>
            <a:endParaRPr lang="en-US" sz="2000" dirty="0"/>
          </a:p>
          <a:p>
            <a:endParaRPr lang="ka-GE" dirty="0"/>
          </a:p>
        </p:txBody>
      </p:sp>
      <p:sp>
        <p:nvSpPr>
          <p:cNvPr id="3" name="Title 2">
            <a:extLst>
              <a:ext uri="{FF2B5EF4-FFF2-40B4-BE49-F238E27FC236}">
                <a16:creationId xmlns:a16="http://schemas.microsoft.com/office/drawing/2014/main" id="{77D0D332-6D8B-4A6C-B66B-3B85717ABD42}"/>
              </a:ext>
            </a:extLst>
          </p:cNvPr>
          <p:cNvSpPr>
            <a:spLocks noGrp="1"/>
          </p:cNvSpPr>
          <p:nvPr>
            <p:ph type="ctrTitle"/>
          </p:nvPr>
        </p:nvSpPr>
        <p:spPr>
          <a:xfrm>
            <a:off x="0" y="0"/>
            <a:ext cx="9144000" cy="775243"/>
          </a:xfrm>
        </p:spPr>
        <p:txBody>
          <a:bodyPr lIns="457200" tIns="91440"/>
          <a:lstStyle/>
          <a:p>
            <a:pPr algn="l"/>
            <a:r>
              <a:rPr lang="en-US" sz="3200" dirty="0">
                <a:solidFill>
                  <a:srgbClr val="508927"/>
                </a:solidFill>
                <a:latin typeface="Franklin Gothic Demi Cond" panose="020B0706030402020204" pitchFamily="34" charset="0"/>
              </a:rPr>
              <a:t>Energy Sector: Eclectic Power Generation and Transport</a:t>
            </a:r>
            <a:endParaRPr lang="ka-GE" sz="3200" dirty="0"/>
          </a:p>
        </p:txBody>
      </p:sp>
      <p:pic>
        <p:nvPicPr>
          <p:cNvPr id="15362" name="Picture 2" descr="Green Energy Drawing | Free download on ClipArtM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4" y="3212976"/>
            <a:ext cx="2060848"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95251"/>
      </p:ext>
    </p:extLst>
  </p:cSld>
  <p:clrMapOvr>
    <a:masterClrMapping/>
  </p:clrMapOvr>
  <p:transition spd="med">
    <p:spli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1C20003-09F7-4D4A-B2DF-D07983D1656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940152" y="1217602"/>
            <a:ext cx="3203848" cy="2135898"/>
          </a:xfrm>
        </p:spPr>
      </p:pic>
      <p:sp>
        <p:nvSpPr>
          <p:cNvPr id="3" name="Title 2">
            <a:extLst>
              <a:ext uri="{FF2B5EF4-FFF2-40B4-BE49-F238E27FC236}">
                <a16:creationId xmlns:a16="http://schemas.microsoft.com/office/drawing/2014/main" id="{1582431A-4B63-482D-9A4F-A9CE367F32AB}"/>
              </a:ext>
            </a:extLst>
          </p:cNvPr>
          <p:cNvSpPr>
            <a:spLocks noGrp="1"/>
          </p:cNvSpPr>
          <p:nvPr>
            <p:ph type="ctrTitle"/>
          </p:nvPr>
        </p:nvSpPr>
        <p:spPr>
          <a:xfrm>
            <a:off x="0" y="0"/>
            <a:ext cx="9144000" cy="836712"/>
          </a:xfrm>
        </p:spPr>
        <p:txBody>
          <a:bodyPr lIns="457200" tIns="91440"/>
          <a:lstStyle/>
          <a:p>
            <a:pPr algn="l"/>
            <a:r>
              <a:rPr lang="en-US" sz="3200" dirty="0">
                <a:solidFill>
                  <a:srgbClr val="508927"/>
                </a:solidFill>
                <a:latin typeface="Franklin Gothic Demi Cond" panose="020B0706030402020204" pitchFamily="34" charset="0"/>
              </a:rPr>
              <a:t>Energy Sector: </a:t>
            </a:r>
            <a:r>
              <a:rPr lang="en-GB" sz="3200" dirty="0">
                <a:solidFill>
                  <a:srgbClr val="508927"/>
                </a:solidFill>
                <a:latin typeface="Franklin Gothic Demi Cond" panose="020B0706030402020204" pitchFamily="34" charset="0"/>
              </a:rPr>
              <a:t>Oil and Gas Production and Transport</a:t>
            </a:r>
            <a:endParaRPr lang="ka-GE" sz="3200" dirty="0">
              <a:solidFill>
                <a:srgbClr val="508927"/>
              </a:solidFill>
            </a:endParaRPr>
          </a:p>
        </p:txBody>
      </p:sp>
      <p:sp>
        <p:nvSpPr>
          <p:cNvPr id="8" name="Content Placeholder 1">
            <a:extLst>
              <a:ext uri="{FF2B5EF4-FFF2-40B4-BE49-F238E27FC236}">
                <a16:creationId xmlns:a16="http://schemas.microsoft.com/office/drawing/2014/main" id="{92669EF5-6009-4771-BB8D-50919CB835C5}"/>
              </a:ext>
            </a:extLst>
          </p:cNvPr>
          <p:cNvSpPr txBox="1">
            <a:spLocks/>
          </p:cNvSpPr>
          <p:nvPr/>
        </p:nvSpPr>
        <p:spPr>
          <a:xfrm>
            <a:off x="395536" y="1124744"/>
            <a:ext cx="4680520" cy="2880321"/>
          </a:xfrm>
          <a:prstGeom prst="rect">
            <a:avLst/>
          </a:prstGeom>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indent="0">
              <a:buNone/>
            </a:pPr>
            <a:endParaRPr lang="ka-GE" dirty="0"/>
          </a:p>
        </p:txBody>
      </p:sp>
      <p:sp>
        <p:nvSpPr>
          <p:cNvPr id="9" name="Content Placeholder 1">
            <a:extLst>
              <a:ext uri="{FF2B5EF4-FFF2-40B4-BE49-F238E27FC236}">
                <a16:creationId xmlns:a16="http://schemas.microsoft.com/office/drawing/2014/main" id="{FC257DD2-0441-4CEF-B2D8-6B49B658B18B}"/>
              </a:ext>
            </a:extLst>
          </p:cNvPr>
          <p:cNvSpPr txBox="1">
            <a:spLocks/>
          </p:cNvSpPr>
          <p:nvPr/>
        </p:nvSpPr>
        <p:spPr>
          <a:xfrm>
            <a:off x="547936" y="4869160"/>
            <a:ext cx="7912496" cy="1554164"/>
          </a:xfrm>
          <a:prstGeom prst="rect">
            <a:avLst/>
          </a:prstGeom>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endParaRPr lang="ka-GE" dirty="0"/>
          </a:p>
        </p:txBody>
      </p:sp>
      <p:graphicFrame>
        <p:nvGraphicFramePr>
          <p:cNvPr id="13" name="Table 12">
            <a:extLst>
              <a:ext uri="{FF2B5EF4-FFF2-40B4-BE49-F238E27FC236}">
                <a16:creationId xmlns:a16="http://schemas.microsoft.com/office/drawing/2014/main" id="{EDDA5ABB-F8C6-465D-AB82-4746747FD20D}"/>
              </a:ext>
            </a:extLst>
          </p:cNvPr>
          <p:cNvGraphicFramePr>
            <a:graphicFrameLocks noGrp="1"/>
          </p:cNvGraphicFramePr>
          <p:nvPr>
            <p:extLst>
              <p:ext uri="{D42A27DB-BD31-4B8C-83A1-F6EECF244321}">
                <p14:modId xmlns:p14="http://schemas.microsoft.com/office/powerpoint/2010/main" val="4054980482"/>
              </p:ext>
            </p:extLst>
          </p:nvPr>
        </p:nvGraphicFramePr>
        <p:xfrm>
          <a:off x="359532" y="1872083"/>
          <a:ext cx="5400599" cy="1170940"/>
        </p:xfrm>
        <a:graphic>
          <a:graphicData uri="http://schemas.openxmlformats.org/drawingml/2006/table">
            <a:tbl>
              <a:tblPr firstRow="1" firstCol="1" bandRow="1">
                <a:tableStyleId>{5C22544A-7EE6-4342-B048-85BDC9FD1C3A}</a:tableStyleId>
              </a:tblPr>
              <a:tblGrid>
                <a:gridCol w="1827896">
                  <a:extLst>
                    <a:ext uri="{9D8B030D-6E8A-4147-A177-3AD203B41FA5}">
                      <a16:colId xmlns:a16="http://schemas.microsoft.com/office/drawing/2014/main" val="983896659"/>
                    </a:ext>
                  </a:extLst>
                </a:gridCol>
                <a:gridCol w="1775474">
                  <a:extLst>
                    <a:ext uri="{9D8B030D-6E8A-4147-A177-3AD203B41FA5}">
                      <a16:colId xmlns:a16="http://schemas.microsoft.com/office/drawing/2014/main" val="418050317"/>
                    </a:ext>
                  </a:extLst>
                </a:gridCol>
                <a:gridCol w="1797229">
                  <a:extLst>
                    <a:ext uri="{9D8B030D-6E8A-4147-A177-3AD203B41FA5}">
                      <a16:colId xmlns:a16="http://schemas.microsoft.com/office/drawing/2014/main" val="171429336"/>
                    </a:ext>
                  </a:extLst>
                </a:gridCol>
              </a:tblGrid>
              <a:tr h="0">
                <a:tc>
                  <a:txBody>
                    <a:bodyPr/>
                    <a:lstStyle/>
                    <a:p>
                      <a:pPr marL="0" marR="0" lvl="0" indent="0" algn="l" defTabSz="742928" rtl="0" eaLnBrk="1" fontAlgn="auto" latinLnBrk="0" hangingPunct="1">
                        <a:lnSpc>
                          <a:spcPct val="105000"/>
                        </a:lnSpc>
                        <a:spcBef>
                          <a:spcPts val="200"/>
                        </a:spcBef>
                        <a:spcAft>
                          <a:spcPts val="200"/>
                        </a:spcAft>
                        <a:buClrTx/>
                        <a:buSzTx/>
                        <a:buFontTx/>
                        <a:buNone/>
                        <a:tabLst/>
                        <a:defRPr/>
                      </a:pPr>
                      <a:r>
                        <a:rPr lang="en-GB" sz="1800" dirty="0">
                          <a:effectLst/>
                          <a:latin typeface="Franklin Gothic Book" panose="020B0503020102020204" pitchFamily="34" charset="0"/>
                        </a:rPr>
                        <a:t>Inflow m</a:t>
                      </a:r>
                      <a:r>
                        <a:rPr lang="en-GB" sz="1800" baseline="30000" dirty="0">
                          <a:effectLst/>
                          <a:latin typeface="Franklin Gothic Book" panose="020B0503020102020204" pitchFamily="34" charset="0"/>
                        </a:rPr>
                        <a:t>3</a:t>
                      </a:r>
                      <a:endParaRPr lang="ka-GE"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gn="l">
                        <a:lnSpc>
                          <a:spcPct val="105000"/>
                        </a:lnSpc>
                        <a:spcBef>
                          <a:spcPts val="200"/>
                        </a:spcBef>
                        <a:spcAft>
                          <a:spcPts val="200"/>
                        </a:spcAft>
                      </a:pPr>
                      <a:endParaRPr lang="ka-GE"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5000"/>
                        </a:lnSpc>
                        <a:spcBef>
                          <a:spcPts val="200"/>
                        </a:spcBef>
                        <a:spcAft>
                          <a:spcPts val="200"/>
                        </a:spcAft>
                      </a:pPr>
                      <a:r>
                        <a:rPr lang="en-GB" sz="1800" dirty="0">
                          <a:effectLst/>
                          <a:latin typeface="Franklin Gothic Book" panose="020B0503020102020204" pitchFamily="34" charset="0"/>
                        </a:rPr>
                        <a:t>Internal Consumption</a:t>
                      </a:r>
                      <a:endParaRPr lang="ka-GE"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5000"/>
                        </a:lnSpc>
                        <a:spcBef>
                          <a:spcPts val="200"/>
                        </a:spcBef>
                        <a:spcAft>
                          <a:spcPts val="200"/>
                        </a:spcAft>
                      </a:pPr>
                      <a:r>
                        <a:rPr lang="en-GB" sz="1800" dirty="0">
                          <a:effectLst/>
                          <a:latin typeface="Franklin Gothic Book" panose="020B0503020102020204" pitchFamily="34" charset="0"/>
                        </a:rPr>
                        <a:t>Outflow m</a:t>
                      </a:r>
                      <a:r>
                        <a:rPr lang="en-GB" sz="1800" baseline="30000" dirty="0">
                          <a:effectLst/>
                          <a:latin typeface="Franklin Gothic Book" panose="020B0503020102020204" pitchFamily="34" charset="0"/>
                        </a:rPr>
                        <a:t>3</a:t>
                      </a:r>
                      <a:endParaRPr lang="ka-GE"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22439"/>
                  </a:ext>
                </a:extLst>
              </a:tr>
              <a:tr h="0">
                <a:tc>
                  <a:txBody>
                    <a:bodyPr/>
                    <a:lstStyle/>
                    <a:p>
                      <a:pPr algn="l">
                        <a:lnSpc>
                          <a:spcPct val="105000"/>
                        </a:lnSpc>
                        <a:spcBef>
                          <a:spcPts val="200"/>
                        </a:spcBef>
                        <a:spcAft>
                          <a:spcPts val="200"/>
                        </a:spcAft>
                      </a:pPr>
                      <a:r>
                        <a:rPr lang="en-GB" sz="1600" dirty="0">
                          <a:effectLst/>
                          <a:latin typeface="Franklin Gothic Book" panose="020B0503020102020204" pitchFamily="34" charset="0"/>
                        </a:rPr>
                        <a:t>12,327,000,000</a:t>
                      </a:r>
                      <a:endParaRPr lang="ka-GE"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5000"/>
                        </a:lnSpc>
                        <a:spcBef>
                          <a:spcPts val="200"/>
                        </a:spcBef>
                        <a:spcAft>
                          <a:spcPts val="200"/>
                        </a:spcAft>
                      </a:pPr>
                      <a:r>
                        <a:rPr lang="en-GB" sz="1600" dirty="0">
                          <a:solidFill>
                            <a:schemeClr val="tx1">
                              <a:lumMod val="75000"/>
                              <a:lumOff val="25000"/>
                            </a:schemeClr>
                          </a:solidFill>
                          <a:effectLst/>
                          <a:latin typeface="Franklin Gothic Book" panose="020B0503020102020204" pitchFamily="34" charset="0"/>
                        </a:rPr>
                        <a:t>0</a:t>
                      </a:r>
                      <a:endParaRPr lang="ka-GE" sz="1600" dirty="0">
                        <a:solidFill>
                          <a:schemeClr val="tx1">
                            <a:lumMod val="75000"/>
                            <a:lumOff val="25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5000"/>
                        </a:lnSpc>
                        <a:spcBef>
                          <a:spcPts val="200"/>
                        </a:spcBef>
                        <a:spcAft>
                          <a:spcPts val="200"/>
                        </a:spcAft>
                      </a:pPr>
                      <a:r>
                        <a:rPr lang="en-GB" sz="1600" dirty="0">
                          <a:solidFill>
                            <a:schemeClr val="tx1">
                              <a:lumMod val="75000"/>
                              <a:lumOff val="25000"/>
                            </a:schemeClr>
                          </a:solidFill>
                          <a:effectLst/>
                          <a:latin typeface="Franklin Gothic Book" panose="020B0503020102020204" pitchFamily="34" charset="0"/>
                        </a:rPr>
                        <a:t>12,327,000,000</a:t>
                      </a:r>
                      <a:endParaRPr lang="ka-GE" sz="1600" dirty="0">
                        <a:solidFill>
                          <a:schemeClr val="tx1">
                            <a:lumMod val="75000"/>
                            <a:lumOff val="25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1335751"/>
                  </a:ext>
                </a:extLst>
              </a:tr>
              <a:tr h="0">
                <a:tc>
                  <a:txBody>
                    <a:bodyPr/>
                    <a:lstStyle/>
                    <a:p>
                      <a:pPr algn="l">
                        <a:lnSpc>
                          <a:spcPct val="105000"/>
                        </a:lnSpc>
                        <a:spcBef>
                          <a:spcPts val="200"/>
                        </a:spcBef>
                        <a:spcAft>
                          <a:spcPts val="200"/>
                        </a:spcAft>
                      </a:pPr>
                      <a:r>
                        <a:rPr lang="en-GB" sz="1800" dirty="0">
                          <a:effectLst/>
                          <a:latin typeface="Franklin Gothic Book" panose="020B0503020102020204" pitchFamily="34" charset="0"/>
                        </a:rPr>
                        <a:t> </a:t>
                      </a:r>
                      <a:endParaRPr lang="ka-GE"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l">
                        <a:lnSpc>
                          <a:spcPct val="105000"/>
                        </a:lnSpc>
                        <a:spcBef>
                          <a:spcPts val="200"/>
                        </a:spcBef>
                        <a:spcAft>
                          <a:spcPts val="200"/>
                        </a:spcAft>
                      </a:pPr>
                      <a:r>
                        <a:rPr lang="en-GB" sz="1800" dirty="0">
                          <a:solidFill>
                            <a:schemeClr val="tx1">
                              <a:lumMod val="75000"/>
                              <a:lumOff val="25000"/>
                            </a:schemeClr>
                          </a:solidFill>
                          <a:effectLst/>
                          <a:latin typeface="Franklin Gothic Book" panose="020B0503020102020204" pitchFamily="34" charset="0"/>
                        </a:rPr>
                        <a:t> Waste and Losses: 0 (negligible)</a:t>
                      </a:r>
                      <a:endParaRPr lang="ka-GE" sz="1800" dirty="0">
                        <a:solidFill>
                          <a:schemeClr val="tx1">
                            <a:lumMod val="75000"/>
                            <a:lumOff val="25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l">
                        <a:lnSpc>
                          <a:spcPct val="105000"/>
                        </a:lnSpc>
                        <a:spcBef>
                          <a:spcPts val="200"/>
                        </a:spcBef>
                        <a:spcAft>
                          <a:spcPts val="200"/>
                        </a:spcAft>
                      </a:pPr>
                      <a:endParaRPr lang="ka-GE"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3428522"/>
                  </a:ext>
                </a:extLst>
              </a:tr>
            </a:tbl>
          </a:graphicData>
        </a:graphic>
      </p:graphicFrame>
      <p:sp>
        <p:nvSpPr>
          <p:cNvPr id="15" name="Rectangle 14">
            <a:extLst>
              <a:ext uri="{FF2B5EF4-FFF2-40B4-BE49-F238E27FC236}">
                <a16:creationId xmlns:a16="http://schemas.microsoft.com/office/drawing/2014/main" id="{E428866A-257E-45F5-9B0C-ADDF394EF64F}"/>
              </a:ext>
            </a:extLst>
          </p:cNvPr>
          <p:cNvSpPr/>
          <p:nvPr/>
        </p:nvSpPr>
        <p:spPr>
          <a:xfrm>
            <a:off x="323529" y="1217602"/>
            <a:ext cx="5472607" cy="369332"/>
          </a:xfrm>
          <a:prstGeom prst="rect">
            <a:avLst/>
          </a:prstGeom>
        </p:spPr>
        <p:txBody>
          <a:bodyPr wrap="square">
            <a:spAutoFit/>
          </a:bodyPr>
          <a:lstStyle/>
          <a:p>
            <a:r>
              <a:rPr lang="en-GB" b="1" dirty="0">
                <a:solidFill>
                  <a:schemeClr val="tx1">
                    <a:lumMod val="75000"/>
                    <a:lumOff val="25000"/>
                  </a:schemeClr>
                </a:solidFill>
                <a:latin typeface="Franklin Gothic Book" panose="020B0503020102020204" pitchFamily="34" charset="0"/>
                <a:ea typeface="Calibri" panose="020F0502020204030204" pitchFamily="34" charset="0"/>
                <a:cs typeface="Calibri" panose="020F0502020204030204" pitchFamily="34" charset="0"/>
              </a:rPr>
              <a:t>Natural Gas Transit (average annual for 2018 – 2020</a:t>
            </a:r>
            <a:r>
              <a:rPr lang="ka-GE" b="1" dirty="0">
                <a:solidFill>
                  <a:schemeClr val="tx1">
                    <a:lumMod val="75000"/>
                    <a:lumOff val="25000"/>
                  </a:schemeClr>
                </a:solidFill>
                <a:latin typeface="Franklin Gothic Book" panose="020B0503020102020204" pitchFamily="34" charset="0"/>
                <a:ea typeface="Calibri" panose="020F0502020204030204" pitchFamily="34" charset="0"/>
                <a:cs typeface="Calibri" panose="020F0502020204030204" pitchFamily="34" charset="0"/>
              </a:rPr>
              <a:t>)</a:t>
            </a:r>
            <a:endParaRPr lang="ka-GE" dirty="0">
              <a:solidFill>
                <a:schemeClr val="tx1">
                  <a:lumMod val="75000"/>
                  <a:lumOff val="25000"/>
                </a:schemeClr>
              </a:solidFill>
            </a:endParaRPr>
          </a:p>
        </p:txBody>
      </p:sp>
      <p:sp>
        <p:nvSpPr>
          <p:cNvPr id="16" name="Rectangle 15">
            <a:extLst>
              <a:ext uri="{FF2B5EF4-FFF2-40B4-BE49-F238E27FC236}">
                <a16:creationId xmlns:a16="http://schemas.microsoft.com/office/drawing/2014/main" id="{80F366CE-9BD7-4306-BE5E-A8E00B44AC3E}"/>
              </a:ext>
            </a:extLst>
          </p:cNvPr>
          <p:cNvSpPr/>
          <p:nvPr/>
        </p:nvSpPr>
        <p:spPr>
          <a:xfrm>
            <a:off x="250261" y="3707579"/>
            <a:ext cx="8906637" cy="369332"/>
          </a:xfrm>
          <a:prstGeom prst="rect">
            <a:avLst/>
          </a:prstGeom>
        </p:spPr>
        <p:txBody>
          <a:bodyPr wrap="square">
            <a:spAutoFit/>
          </a:bodyPr>
          <a:lstStyle/>
          <a:p>
            <a:r>
              <a:rPr lang="en-GB" b="1" dirty="0">
                <a:solidFill>
                  <a:schemeClr val="tx1">
                    <a:lumMod val="75000"/>
                    <a:lumOff val="25000"/>
                  </a:schemeClr>
                </a:solidFill>
                <a:latin typeface="Franklin Gothic Book" panose="020B0503020102020204" pitchFamily="34" charset="0"/>
                <a:ea typeface="Calibri" panose="020F0502020204030204" pitchFamily="34" charset="0"/>
                <a:cs typeface="Calibri" panose="020F0502020204030204" pitchFamily="34" charset="0"/>
              </a:rPr>
              <a:t>Natural Gas Production (average annual for 2018 – 2020</a:t>
            </a:r>
            <a:r>
              <a:rPr lang="en-GB" dirty="0">
                <a:solidFill>
                  <a:schemeClr val="tx1">
                    <a:lumMod val="75000"/>
                    <a:lumOff val="25000"/>
                  </a:schemeClr>
                </a:solidFill>
                <a:latin typeface="Franklin Gothic Book" panose="020B0503020102020204" pitchFamily="34" charset="0"/>
                <a:ea typeface="Calibri" panose="020F0502020204030204" pitchFamily="34" charset="0"/>
                <a:cs typeface="Calibri" panose="020F0502020204030204" pitchFamily="34" charset="0"/>
              </a:rPr>
              <a:t>)</a:t>
            </a:r>
            <a:endParaRPr lang="ka-GE" dirty="0">
              <a:solidFill>
                <a:schemeClr val="tx1">
                  <a:lumMod val="75000"/>
                  <a:lumOff val="25000"/>
                </a:schemeClr>
              </a:solidFill>
            </a:endParaRPr>
          </a:p>
        </p:txBody>
      </p:sp>
      <p:graphicFrame>
        <p:nvGraphicFramePr>
          <p:cNvPr id="17" name="Table 16">
            <a:extLst>
              <a:ext uri="{FF2B5EF4-FFF2-40B4-BE49-F238E27FC236}">
                <a16:creationId xmlns:a16="http://schemas.microsoft.com/office/drawing/2014/main" id="{E72D67A5-D093-49EA-817A-ADC31C08CA7E}"/>
              </a:ext>
            </a:extLst>
          </p:cNvPr>
          <p:cNvGraphicFramePr>
            <a:graphicFrameLocks noGrp="1"/>
          </p:cNvGraphicFramePr>
          <p:nvPr>
            <p:extLst>
              <p:ext uri="{D42A27DB-BD31-4B8C-83A1-F6EECF244321}">
                <p14:modId xmlns:p14="http://schemas.microsoft.com/office/powerpoint/2010/main" val="3007733620"/>
              </p:ext>
            </p:extLst>
          </p:nvPr>
        </p:nvGraphicFramePr>
        <p:xfrm>
          <a:off x="288033" y="4235084"/>
          <a:ext cx="8855968" cy="1829816"/>
        </p:xfrm>
        <a:graphic>
          <a:graphicData uri="http://schemas.openxmlformats.org/drawingml/2006/table">
            <a:tbl>
              <a:tblPr firstRow="1" firstCol="1" bandRow="1">
                <a:tableStyleId>{5C22544A-7EE6-4342-B048-85BDC9FD1C3A}</a:tableStyleId>
              </a:tblPr>
              <a:tblGrid>
                <a:gridCol w="2079657">
                  <a:extLst>
                    <a:ext uri="{9D8B030D-6E8A-4147-A177-3AD203B41FA5}">
                      <a16:colId xmlns:a16="http://schemas.microsoft.com/office/drawing/2014/main" val="2267922770"/>
                    </a:ext>
                  </a:extLst>
                </a:gridCol>
                <a:gridCol w="3262406">
                  <a:extLst>
                    <a:ext uri="{9D8B030D-6E8A-4147-A177-3AD203B41FA5}">
                      <a16:colId xmlns:a16="http://schemas.microsoft.com/office/drawing/2014/main" val="3022929743"/>
                    </a:ext>
                  </a:extLst>
                </a:gridCol>
                <a:gridCol w="3513905">
                  <a:extLst>
                    <a:ext uri="{9D8B030D-6E8A-4147-A177-3AD203B41FA5}">
                      <a16:colId xmlns:a16="http://schemas.microsoft.com/office/drawing/2014/main" val="4010662006"/>
                    </a:ext>
                  </a:extLst>
                </a:gridCol>
              </a:tblGrid>
              <a:tr h="0">
                <a:tc>
                  <a:txBody>
                    <a:bodyPr/>
                    <a:lstStyle/>
                    <a:p>
                      <a:pPr algn="l">
                        <a:lnSpc>
                          <a:spcPct val="105000"/>
                        </a:lnSpc>
                        <a:spcBef>
                          <a:spcPts val="200"/>
                        </a:spcBef>
                        <a:spcAft>
                          <a:spcPts val="200"/>
                        </a:spcAft>
                      </a:pPr>
                      <a:r>
                        <a:rPr lang="en-GB" sz="1800">
                          <a:effectLst/>
                          <a:latin typeface="Franklin Gothic Book" panose="020B0503020102020204" pitchFamily="34" charset="0"/>
                        </a:rPr>
                        <a:t>Inflow</a:t>
                      </a:r>
                      <a:endParaRPr lang="ka-GE"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5000"/>
                        </a:lnSpc>
                        <a:spcBef>
                          <a:spcPts val="200"/>
                        </a:spcBef>
                        <a:spcAft>
                          <a:spcPts val="200"/>
                        </a:spcAft>
                      </a:pPr>
                      <a:r>
                        <a:rPr lang="en-GB" sz="1800">
                          <a:effectLst/>
                          <a:latin typeface="Franklin Gothic Book" panose="020B0503020102020204" pitchFamily="34" charset="0"/>
                        </a:rPr>
                        <a:t>Internal Consumption</a:t>
                      </a:r>
                      <a:endParaRPr lang="ka-GE"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5000"/>
                        </a:lnSpc>
                        <a:spcBef>
                          <a:spcPts val="200"/>
                        </a:spcBef>
                        <a:spcAft>
                          <a:spcPts val="200"/>
                        </a:spcAft>
                      </a:pPr>
                      <a:r>
                        <a:rPr lang="en-GB" sz="1800">
                          <a:effectLst/>
                          <a:latin typeface="Franklin Gothic Book" panose="020B0503020102020204" pitchFamily="34" charset="0"/>
                        </a:rPr>
                        <a:t>Outflow</a:t>
                      </a:r>
                      <a:endParaRPr lang="ka-GE"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1784179"/>
                  </a:ext>
                </a:extLst>
              </a:tr>
              <a:tr h="0">
                <a:tc>
                  <a:txBody>
                    <a:bodyPr/>
                    <a:lstStyle/>
                    <a:p>
                      <a:pPr algn="l">
                        <a:lnSpc>
                          <a:spcPct val="105000"/>
                        </a:lnSpc>
                        <a:spcBef>
                          <a:spcPts val="200"/>
                        </a:spcBef>
                        <a:spcAft>
                          <a:spcPts val="200"/>
                        </a:spcAft>
                      </a:pPr>
                      <a:r>
                        <a:rPr lang="en-GB" sz="1800" dirty="0">
                          <a:effectLst/>
                          <a:latin typeface="Franklin Gothic Book" panose="020B0503020102020204" pitchFamily="34" charset="0"/>
                        </a:rPr>
                        <a:t>Production: </a:t>
                      </a:r>
                    </a:p>
                    <a:p>
                      <a:pPr algn="l">
                        <a:lnSpc>
                          <a:spcPct val="105000"/>
                        </a:lnSpc>
                        <a:spcBef>
                          <a:spcPts val="200"/>
                        </a:spcBef>
                        <a:spcAft>
                          <a:spcPts val="200"/>
                        </a:spcAft>
                      </a:pPr>
                      <a:r>
                        <a:rPr lang="en-GB" sz="1800" dirty="0">
                          <a:effectLst/>
                          <a:latin typeface="Franklin Gothic Book" panose="020B0503020102020204" pitchFamily="34" charset="0"/>
                        </a:rPr>
                        <a:t>9,500,000 m</a:t>
                      </a:r>
                      <a:r>
                        <a:rPr lang="en-GB" sz="1800" baseline="30000" dirty="0">
                          <a:effectLst/>
                          <a:latin typeface="Franklin Gothic Book" panose="020B0503020102020204" pitchFamily="34" charset="0"/>
                        </a:rPr>
                        <a:t>3</a:t>
                      </a:r>
                      <a:endParaRPr lang="ka-GE"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5000"/>
                        </a:lnSpc>
                        <a:spcBef>
                          <a:spcPts val="200"/>
                        </a:spcBef>
                        <a:spcAft>
                          <a:spcPts val="200"/>
                        </a:spcAft>
                      </a:pPr>
                      <a:r>
                        <a:rPr lang="en-GB" sz="1800" dirty="0">
                          <a:solidFill>
                            <a:schemeClr val="tx1">
                              <a:lumMod val="75000"/>
                              <a:lumOff val="25000"/>
                            </a:schemeClr>
                          </a:solidFill>
                          <a:effectLst/>
                          <a:latin typeface="Franklin Gothic Book" panose="020B0503020102020204" pitchFamily="34" charset="0"/>
                        </a:rPr>
                        <a:t>For Electric Energy Production (TPPs): 583,500,000 m</a:t>
                      </a:r>
                      <a:r>
                        <a:rPr lang="en-GB" sz="1800" baseline="30000" dirty="0">
                          <a:solidFill>
                            <a:schemeClr val="tx1">
                              <a:lumMod val="75000"/>
                              <a:lumOff val="25000"/>
                            </a:schemeClr>
                          </a:solidFill>
                          <a:effectLst/>
                          <a:latin typeface="Franklin Gothic Book" panose="020B0503020102020204" pitchFamily="34" charset="0"/>
                        </a:rPr>
                        <a:t>3</a:t>
                      </a:r>
                      <a:endParaRPr lang="ka-GE" sz="1800" dirty="0">
                        <a:solidFill>
                          <a:schemeClr val="tx1">
                            <a:lumMod val="75000"/>
                            <a:lumOff val="25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5000"/>
                        </a:lnSpc>
                        <a:spcBef>
                          <a:spcPts val="200"/>
                        </a:spcBef>
                        <a:spcAft>
                          <a:spcPts val="200"/>
                        </a:spcAft>
                      </a:pPr>
                      <a:r>
                        <a:rPr lang="en-GB" sz="1800" dirty="0">
                          <a:solidFill>
                            <a:schemeClr val="tx1">
                              <a:lumMod val="75000"/>
                              <a:lumOff val="25000"/>
                            </a:schemeClr>
                          </a:solidFill>
                          <a:effectLst/>
                          <a:latin typeface="Franklin Gothic Book" panose="020B0503020102020204" pitchFamily="34" charset="0"/>
                        </a:rPr>
                        <a:t>Export: 0</a:t>
                      </a:r>
                      <a:endParaRPr lang="ka-GE" sz="1800" dirty="0">
                        <a:solidFill>
                          <a:schemeClr val="tx1">
                            <a:lumMod val="75000"/>
                            <a:lumOff val="25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5220244"/>
                  </a:ext>
                </a:extLst>
              </a:tr>
              <a:tr h="0">
                <a:tc>
                  <a:txBody>
                    <a:bodyPr/>
                    <a:lstStyle/>
                    <a:p>
                      <a:pPr algn="l">
                        <a:lnSpc>
                          <a:spcPct val="105000"/>
                        </a:lnSpc>
                        <a:spcBef>
                          <a:spcPts val="200"/>
                        </a:spcBef>
                        <a:spcAft>
                          <a:spcPts val="200"/>
                        </a:spcAft>
                      </a:pPr>
                      <a:r>
                        <a:rPr lang="en-GB" sz="1800" dirty="0">
                          <a:effectLst/>
                          <a:latin typeface="Franklin Gothic Book" panose="020B0503020102020204" pitchFamily="34" charset="0"/>
                        </a:rPr>
                        <a:t>Imports: 2,579,900,000 m</a:t>
                      </a:r>
                      <a:r>
                        <a:rPr lang="en-GB" sz="1800" baseline="30000" dirty="0">
                          <a:effectLst/>
                          <a:latin typeface="Franklin Gothic Book" panose="020B0503020102020204" pitchFamily="34" charset="0"/>
                        </a:rPr>
                        <a:t>3</a:t>
                      </a:r>
                      <a:endParaRPr lang="ka-GE"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5000"/>
                        </a:lnSpc>
                        <a:spcBef>
                          <a:spcPts val="200"/>
                        </a:spcBef>
                        <a:spcAft>
                          <a:spcPts val="200"/>
                        </a:spcAft>
                      </a:pPr>
                      <a:r>
                        <a:rPr lang="en-GB" sz="1800" dirty="0">
                          <a:solidFill>
                            <a:schemeClr val="tx1">
                              <a:lumMod val="75000"/>
                              <a:lumOff val="25000"/>
                            </a:schemeClr>
                          </a:solidFill>
                          <a:effectLst/>
                          <a:latin typeface="Franklin Gothic Book" panose="020B0503020102020204" pitchFamily="34" charset="0"/>
                        </a:rPr>
                        <a:t>Social and Commercial Consumption: 1,908,933,000m</a:t>
                      </a:r>
                      <a:r>
                        <a:rPr lang="en-GB" sz="1800" baseline="30000" dirty="0">
                          <a:solidFill>
                            <a:schemeClr val="tx1">
                              <a:lumMod val="75000"/>
                              <a:lumOff val="25000"/>
                            </a:schemeClr>
                          </a:solidFill>
                          <a:effectLst/>
                          <a:latin typeface="Franklin Gothic Book" panose="020B0503020102020204" pitchFamily="34" charset="0"/>
                        </a:rPr>
                        <a:t>3</a:t>
                      </a:r>
                      <a:endParaRPr lang="ka-GE" sz="1800" dirty="0">
                        <a:solidFill>
                          <a:schemeClr val="tx1">
                            <a:lumMod val="75000"/>
                            <a:lumOff val="25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5000"/>
                        </a:lnSpc>
                        <a:spcBef>
                          <a:spcPts val="200"/>
                        </a:spcBef>
                        <a:spcAft>
                          <a:spcPts val="200"/>
                        </a:spcAft>
                      </a:pPr>
                      <a:r>
                        <a:rPr lang="en-GB" sz="1800" dirty="0">
                          <a:solidFill>
                            <a:schemeClr val="tx1">
                              <a:lumMod val="75000"/>
                              <a:lumOff val="25000"/>
                            </a:schemeClr>
                          </a:solidFill>
                          <a:effectLst/>
                          <a:latin typeface="Franklin Gothic Book" panose="020B0503020102020204" pitchFamily="34" charset="0"/>
                        </a:rPr>
                        <a:t>Waste and Losses: 96,967,000m</a:t>
                      </a:r>
                      <a:r>
                        <a:rPr lang="en-GB" sz="1800" baseline="30000" dirty="0">
                          <a:solidFill>
                            <a:schemeClr val="tx1">
                              <a:lumMod val="75000"/>
                              <a:lumOff val="25000"/>
                            </a:schemeClr>
                          </a:solidFill>
                          <a:effectLst/>
                          <a:latin typeface="Franklin Gothic Book" panose="020B0503020102020204" pitchFamily="34" charset="0"/>
                        </a:rPr>
                        <a:t>3</a:t>
                      </a:r>
                      <a:endParaRPr lang="ka-GE" sz="1800" dirty="0">
                        <a:solidFill>
                          <a:schemeClr val="tx1">
                            <a:lumMod val="75000"/>
                            <a:lumOff val="25000"/>
                          </a:schemeClr>
                        </a:solidFill>
                        <a:effectLst/>
                      </a:endParaRPr>
                    </a:p>
                    <a:p>
                      <a:pPr algn="l">
                        <a:lnSpc>
                          <a:spcPct val="105000"/>
                        </a:lnSpc>
                        <a:spcBef>
                          <a:spcPts val="200"/>
                        </a:spcBef>
                        <a:spcAft>
                          <a:spcPts val="200"/>
                        </a:spcAft>
                      </a:pPr>
                      <a:r>
                        <a:rPr lang="en-GB" sz="1800" dirty="0">
                          <a:solidFill>
                            <a:schemeClr val="tx1">
                              <a:lumMod val="75000"/>
                              <a:lumOff val="25000"/>
                            </a:schemeClr>
                          </a:solidFill>
                          <a:effectLst/>
                          <a:latin typeface="Franklin Gothic Book" panose="020B0503020102020204" pitchFamily="34" charset="0"/>
                        </a:rPr>
                        <a:t>(3.7% of inflow and 5.1% of social and commercial consumption)</a:t>
                      </a:r>
                      <a:endParaRPr lang="ka-GE" sz="1800" dirty="0">
                        <a:solidFill>
                          <a:schemeClr val="tx1">
                            <a:lumMod val="75000"/>
                            <a:lumOff val="25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33650"/>
                  </a:ext>
                </a:extLst>
              </a:tr>
            </a:tbl>
          </a:graphicData>
        </a:graphic>
      </p:graphicFrame>
    </p:spTree>
    <p:extLst>
      <p:ext uri="{BB962C8B-B14F-4D97-AF65-F5344CB8AC3E}">
        <p14:creationId xmlns:p14="http://schemas.microsoft.com/office/powerpoint/2010/main" val="3925396001"/>
      </p:ext>
    </p:extLst>
  </p:cSld>
  <p:clrMapOvr>
    <a:masterClrMapping/>
  </p:clrMapOvr>
  <p:transition spd="med">
    <p:spli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E921DE-B8F0-45F1-AEF1-7E35823733E3}"/>
              </a:ext>
            </a:extLst>
          </p:cNvPr>
          <p:cNvSpPr>
            <a:spLocks noGrp="1"/>
          </p:cNvSpPr>
          <p:nvPr>
            <p:ph type="ctrTitle"/>
          </p:nvPr>
        </p:nvSpPr>
        <p:spPr>
          <a:xfrm>
            <a:off x="0" y="0"/>
            <a:ext cx="9144000" cy="775243"/>
          </a:xfrm>
        </p:spPr>
        <p:txBody>
          <a:bodyPr lIns="457200" tIns="91440"/>
          <a:lstStyle/>
          <a:p>
            <a:pPr algn="l"/>
            <a:r>
              <a:rPr lang="en-US" sz="3200" dirty="0">
                <a:solidFill>
                  <a:srgbClr val="508927"/>
                </a:solidFill>
                <a:latin typeface="Franklin Gothic Demi Cond" panose="020B0706030402020204" pitchFamily="34" charset="0"/>
              </a:rPr>
              <a:t>Energy Sector: </a:t>
            </a:r>
            <a:r>
              <a:rPr lang="en-GB" sz="3200" dirty="0">
                <a:solidFill>
                  <a:srgbClr val="508927"/>
                </a:solidFill>
                <a:latin typeface="Franklin Gothic Demi Cond" panose="020B0706030402020204" pitchFamily="34" charset="0"/>
              </a:rPr>
              <a:t>Oil and Gas Production and Transport</a:t>
            </a:r>
            <a:endParaRPr lang="ka-GE" sz="3200" dirty="0"/>
          </a:p>
        </p:txBody>
      </p:sp>
      <p:sp>
        <p:nvSpPr>
          <p:cNvPr id="7" name="Content Placeholder 6">
            <a:extLst>
              <a:ext uri="{FF2B5EF4-FFF2-40B4-BE49-F238E27FC236}">
                <a16:creationId xmlns:a16="http://schemas.microsoft.com/office/drawing/2014/main" id="{14ADB794-6A16-40B7-8775-0DD55E9026CC}"/>
              </a:ext>
            </a:extLst>
          </p:cNvPr>
          <p:cNvSpPr>
            <a:spLocks noGrp="1"/>
          </p:cNvSpPr>
          <p:nvPr>
            <p:ph idx="1"/>
          </p:nvPr>
        </p:nvSpPr>
        <p:spPr>
          <a:xfrm>
            <a:off x="457200" y="1124744"/>
            <a:ext cx="8229600" cy="4608512"/>
          </a:xfrm>
        </p:spPr>
        <p:txBody>
          <a:bodyPr/>
          <a:lstStyle/>
          <a:p>
            <a:pPr marL="0" lvl="0" indent="0">
              <a:buNone/>
            </a:pPr>
            <a:r>
              <a:rPr lang="en-GB" sz="2400" b="1" dirty="0"/>
              <a:t>Current level of circularity is very low</a:t>
            </a:r>
          </a:p>
          <a:p>
            <a:pPr marL="342900" lvl="0" indent="-342900">
              <a:spcAft>
                <a:spcPts val="1200"/>
              </a:spcAft>
              <a:buSzPct val="80000"/>
              <a:buFont typeface="Franklin Gothic Book" panose="020B0503020102020204" pitchFamily="34" charset="0"/>
              <a:buChar char="►"/>
            </a:pPr>
            <a:r>
              <a:rPr lang="en-GB" sz="2000" dirty="0"/>
              <a:t>Losses:</a:t>
            </a:r>
          </a:p>
          <a:p>
            <a:pPr lvl="1">
              <a:spcAft>
                <a:spcPts val="1200"/>
              </a:spcAft>
              <a:buFont typeface="Wingdings" panose="05000000000000000000" pitchFamily="2" charset="2"/>
              <a:buChar char="§"/>
            </a:pPr>
            <a:r>
              <a:rPr lang="en-GB" sz="2000" dirty="0"/>
              <a:t>Transit of the natural gas by pipelines is not associated with losses. </a:t>
            </a:r>
          </a:p>
          <a:p>
            <a:pPr lvl="1">
              <a:spcAft>
                <a:spcPts val="1200"/>
              </a:spcAft>
              <a:buFont typeface="Wingdings" panose="05000000000000000000" pitchFamily="2" charset="2"/>
              <a:buChar char="§"/>
            </a:pPr>
            <a:r>
              <a:rPr lang="en-GB" sz="2000" dirty="0"/>
              <a:t>96,967,000m3 (5.1% of commercial and social consumption) is lost in internal gas distribution networks.</a:t>
            </a:r>
            <a:endParaRPr lang="ka-GE" sz="2000" dirty="0"/>
          </a:p>
          <a:p>
            <a:pPr marL="342900" indent="-342900">
              <a:spcAft>
                <a:spcPts val="1200"/>
              </a:spcAft>
              <a:buSzPct val="80000"/>
              <a:buFont typeface="Franklin Gothic Book" panose="020B0503020102020204" pitchFamily="34" charset="0"/>
              <a:buChar char="►"/>
            </a:pPr>
            <a:r>
              <a:rPr lang="en-US" sz="2000" dirty="0"/>
              <a:t>Inefficient schemes of import, consumption, storage, processing and export: </a:t>
            </a:r>
            <a:r>
              <a:rPr lang="en-GB" sz="2000" dirty="0"/>
              <a:t>absence of gas storage facilities</a:t>
            </a:r>
            <a:endParaRPr lang="ka-GE" sz="2000" dirty="0"/>
          </a:p>
          <a:p>
            <a:pPr marL="342900" lvl="1" indent="-342900">
              <a:spcBef>
                <a:spcPts val="1200"/>
              </a:spcBef>
              <a:spcAft>
                <a:spcPts val="1200"/>
              </a:spcAft>
              <a:buSzPct val="80000"/>
              <a:buFont typeface="Franklin Gothic Book" panose="020B0503020102020204" pitchFamily="34" charset="0"/>
              <a:buChar char="►"/>
            </a:pPr>
            <a:r>
              <a:rPr lang="en-GB" sz="2000" dirty="0"/>
              <a:t>Not used capacity of the existing infrastructure: During the recent years not more than 70% of the full capacity of oil pipelines is used for transit and about 83% of gas pipeline capacity.</a:t>
            </a:r>
            <a:endParaRPr lang="ka-GE" sz="2000" dirty="0"/>
          </a:p>
        </p:txBody>
      </p:sp>
    </p:spTree>
    <p:extLst>
      <p:ext uri="{BB962C8B-B14F-4D97-AF65-F5344CB8AC3E}">
        <p14:creationId xmlns:p14="http://schemas.microsoft.com/office/powerpoint/2010/main" val="3231862243"/>
      </p:ext>
    </p:extLst>
  </p:cSld>
  <p:clrMapOvr>
    <a:masterClrMapping/>
  </p:clrMapOvr>
  <p:transition spd="med">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3129928"/>
            <a:ext cx="4570412" cy="3539432"/>
          </a:xfrm>
          <a:prstGeom prst="rect">
            <a:avLst/>
          </a:prstGeom>
        </p:spPr>
      </p:pic>
      <p:sp>
        <p:nvSpPr>
          <p:cNvPr id="2" name="Content Placeholder 1"/>
          <p:cNvSpPr>
            <a:spLocks noGrp="1"/>
          </p:cNvSpPr>
          <p:nvPr>
            <p:ph idx="1"/>
          </p:nvPr>
        </p:nvSpPr>
        <p:spPr>
          <a:xfrm>
            <a:off x="539552" y="1124744"/>
            <a:ext cx="8280920" cy="1396727"/>
          </a:xfrm>
        </p:spPr>
        <p:txBody>
          <a:bodyPr/>
          <a:lstStyle/>
          <a:p>
            <a:pPr>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cs typeface="Arial" charset="0"/>
              </a:rPr>
              <a:t>Waste minimization, recycling of materials,  increase the recycling rate, recover of materials; </a:t>
            </a:r>
            <a:endParaRPr lang="ka-GE" sz="2000" dirty="0">
              <a:solidFill>
                <a:srgbClr val="404040"/>
              </a:solidFill>
              <a:cs typeface="Arial" charset="0"/>
            </a:endParaRPr>
          </a:p>
          <a:p>
            <a:pPr>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cs typeface="Arial" charset="0"/>
              </a:rPr>
              <a:t>Minimization of material use, reuse of semi-waste deposits</a:t>
            </a:r>
            <a:endParaRPr lang="ka-GE" sz="2000" dirty="0">
              <a:solidFill>
                <a:srgbClr val="404040"/>
              </a:solidFill>
              <a:cs typeface="Arial" charset="0"/>
            </a:endParaRPr>
          </a:p>
        </p:txBody>
      </p:sp>
      <p:sp>
        <p:nvSpPr>
          <p:cNvPr id="3" name="Title 2"/>
          <p:cNvSpPr>
            <a:spLocks noGrp="1"/>
          </p:cNvSpPr>
          <p:nvPr>
            <p:ph type="ctrTitle"/>
          </p:nvPr>
        </p:nvSpPr>
        <p:spPr>
          <a:xfrm>
            <a:off x="0" y="0"/>
            <a:ext cx="9144000" cy="836712"/>
          </a:xfrm>
        </p:spPr>
        <p:txBody>
          <a:bodyPr lIns="548640" tIns="91440"/>
          <a:lstStyle/>
          <a:p>
            <a:pPr lvl="3" algn="l"/>
            <a:r>
              <a:rPr lang="en-GB" sz="3600" b="1" dirty="0">
                <a:solidFill>
                  <a:srgbClr val="508927"/>
                </a:solidFill>
                <a:latin typeface="Franklin Gothic Demi Cond" panose="020B0706030402020204" pitchFamily="34" charset="0"/>
              </a:rPr>
              <a:t>Priority Objectives for CE Road Map</a:t>
            </a:r>
            <a:endParaRPr lang="en-US" sz="3600" dirty="0">
              <a:solidFill>
                <a:srgbClr val="508927"/>
              </a:solidFill>
              <a:latin typeface="Franklin Gothic Demi Cond" panose="020B0706030402020204" pitchFamily="34" charset="0"/>
            </a:endParaRPr>
          </a:p>
        </p:txBody>
      </p:sp>
      <p:sp>
        <p:nvSpPr>
          <p:cNvPr id="8" name="Rectangle 7"/>
          <p:cNvSpPr/>
          <p:nvPr/>
        </p:nvSpPr>
        <p:spPr>
          <a:xfrm>
            <a:off x="567780" y="2658024"/>
            <a:ext cx="6192688" cy="1323439"/>
          </a:xfrm>
          <a:prstGeom prst="rect">
            <a:avLst/>
          </a:prstGeom>
        </p:spPr>
        <p:txBody>
          <a:bodyPr wrap="square">
            <a:spAutoFit/>
          </a:bodyPr>
          <a:lstStyle/>
          <a:p>
            <a:pPr marL="278598" lvl="0"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Restoration of contaminated sites (illegal dumpsites; major oil spill sites; deposits of hazardous wastes) – land resource management and management of contamination impacts</a:t>
            </a:r>
            <a:endParaRPr lang="en-US" sz="2000" dirty="0">
              <a:solidFill>
                <a:srgbClr val="404040"/>
              </a:solidFill>
              <a:latin typeface="Franklin Gothic Book" panose="020B0503020102020204" pitchFamily="34" charset="0"/>
              <a:cs typeface="+mn-cs"/>
            </a:endParaRPr>
          </a:p>
        </p:txBody>
      </p:sp>
      <p:sp>
        <p:nvSpPr>
          <p:cNvPr id="9" name="Rectangle 8"/>
          <p:cNvSpPr/>
          <p:nvPr/>
        </p:nvSpPr>
        <p:spPr>
          <a:xfrm>
            <a:off x="567780" y="4155778"/>
            <a:ext cx="4004220" cy="1015663"/>
          </a:xfrm>
          <a:prstGeom prst="rect">
            <a:avLst/>
          </a:prstGeom>
        </p:spPr>
        <p:txBody>
          <a:bodyPr wrap="square">
            <a:spAutoFit/>
          </a:bodyPr>
          <a:lstStyle/>
          <a:p>
            <a:pPr marL="278598"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Minimization of energy and material losses in transport networks</a:t>
            </a:r>
            <a:endParaRPr lang="ka-GE" sz="2000" dirty="0">
              <a:solidFill>
                <a:srgbClr val="404040"/>
              </a:solidFill>
            </a:endParaRPr>
          </a:p>
        </p:txBody>
      </p:sp>
    </p:spTree>
    <p:extLst>
      <p:ext uri="{BB962C8B-B14F-4D97-AF65-F5344CB8AC3E}">
        <p14:creationId xmlns:p14="http://schemas.microsoft.com/office/powerpoint/2010/main" val="1041761379"/>
      </p:ext>
    </p:extLst>
  </p:cSld>
  <p:clrMapOvr>
    <a:masterClrMapping/>
  </p:clrMapOvr>
  <p:transition spd="med">
    <p:spli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200A0B-BB2D-4D28-A877-4F08844367D9}"/>
              </a:ext>
            </a:extLst>
          </p:cNvPr>
          <p:cNvSpPr>
            <a:spLocks noGrp="1"/>
          </p:cNvSpPr>
          <p:nvPr>
            <p:ph idx="1"/>
          </p:nvPr>
        </p:nvSpPr>
        <p:spPr>
          <a:xfrm>
            <a:off x="395536" y="1052736"/>
            <a:ext cx="8496944" cy="5400600"/>
          </a:xfrm>
        </p:spPr>
        <p:txBody>
          <a:bodyPr/>
          <a:lstStyle/>
          <a:p>
            <a:pPr marL="0" indent="0">
              <a:spcBef>
                <a:spcPts val="600"/>
              </a:spcBef>
              <a:spcAft>
                <a:spcPts val="1200"/>
              </a:spcAft>
              <a:buNone/>
            </a:pPr>
            <a:r>
              <a:rPr lang="en-US" sz="1800" dirty="0"/>
              <a:t>Certain strategic documents and regulations are developed to improve the situation:</a:t>
            </a:r>
          </a:p>
          <a:p>
            <a:pPr marL="400050" lvl="1" indent="-400050">
              <a:spcBef>
                <a:spcPts val="600"/>
              </a:spcBef>
              <a:spcAft>
                <a:spcPts val="1200"/>
              </a:spcAft>
              <a:buSzPct val="80000"/>
              <a:buFont typeface="Franklin Gothic Book" panose="020B0503020102020204" pitchFamily="34" charset="0"/>
              <a:buChar char="►"/>
            </a:pPr>
            <a:r>
              <a:rPr lang="en-US" sz="1800" dirty="0"/>
              <a:t>Energy Policy of Georgia (2023)</a:t>
            </a:r>
          </a:p>
          <a:p>
            <a:pPr marL="400050" lvl="1" indent="-400050">
              <a:spcBef>
                <a:spcPts val="600"/>
              </a:spcBef>
              <a:spcAft>
                <a:spcPts val="1200"/>
              </a:spcAft>
              <a:buSzPct val="80000"/>
              <a:buFont typeface="Franklin Gothic Book" panose="020B0503020102020204" pitchFamily="34" charset="0"/>
              <a:buChar char="►"/>
            </a:pPr>
            <a:r>
              <a:rPr lang="en-US" sz="1800" dirty="0"/>
              <a:t>Integrated National Energy and Climate Plan of Georgia (2023) - dimensions of: </a:t>
            </a:r>
          </a:p>
          <a:p>
            <a:pPr lvl="2">
              <a:spcBef>
                <a:spcPts val="600"/>
              </a:spcBef>
              <a:spcAft>
                <a:spcPts val="1200"/>
              </a:spcAft>
              <a:buFont typeface="Wingdings" panose="05000000000000000000" pitchFamily="2" charset="2"/>
              <a:buChar char="§"/>
            </a:pPr>
            <a:r>
              <a:rPr lang="en-US" sz="1800" dirty="0"/>
              <a:t>Energy Security, Renewable Energy, Decarbonization, Energy Efficiency, Energy Transmission Infrastructure </a:t>
            </a:r>
          </a:p>
          <a:p>
            <a:pPr lvl="2">
              <a:spcBef>
                <a:spcPts val="600"/>
              </a:spcBef>
              <a:spcAft>
                <a:spcPts val="1200"/>
              </a:spcAft>
              <a:buFont typeface="Wingdings" panose="05000000000000000000" pitchFamily="2" charset="2"/>
              <a:buChar char="§"/>
            </a:pPr>
            <a:r>
              <a:rPr lang="en-US" sz="1800" dirty="0"/>
              <a:t>Proposal on possible use of energy batteries</a:t>
            </a:r>
          </a:p>
          <a:p>
            <a:pPr marL="400050" lvl="1" indent="-400050">
              <a:spcBef>
                <a:spcPts val="600"/>
              </a:spcBef>
              <a:spcAft>
                <a:spcPts val="1200"/>
              </a:spcAft>
              <a:buSzPct val="80000"/>
              <a:buFont typeface="Franklin Gothic Book" panose="020B0503020102020204" pitchFamily="34" charset="0"/>
              <a:buChar char="►"/>
            </a:pPr>
            <a:r>
              <a:rPr lang="en-US" sz="1800" dirty="0"/>
              <a:t>Under the Projects of Energy Community Interest (PECI) and Projects of Mutual Interest (PMI) it is discussed a project of delivering in Greece and Italy LNG and receiving the same amount of natural gas by Georgia</a:t>
            </a:r>
          </a:p>
          <a:p>
            <a:pPr marL="400050" lvl="1" indent="-400050">
              <a:spcBef>
                <a:spcPts val="600"/>
              </a:spcBef>
              <a:spcAft>
                <a:spcPts val="1200"/>
              </a:spcAft>
              <a:buSzPct val="80000"/>
              <a:buFont typeface="Franklin Gothic Book" panose="020B0503020102020204" pitchFamily="34" charset="0"/>
              <a:buChar char="►"/>
            </a:pPr>
            <a:r>
              <a:rPr lang="en-US" sz="1800" dirty="0"/>
              <a:t>Under the discussion are the projects of transforming the natural gas in other products (LNG and CNG) and generating LPG from oil</a:t>
            </a:r>
          </a:p>
          <a:p>
            <a:pPr marL="400050" lvl="1" indent="-400050">
              <a:spcBef>
                <a:spcPts val="600"/>
              </a:spcBef>
              <a:spcAft>
                <a:spcPts val="1200"/>
              </a:spcAft>
              <a:buSzPct val="80000"/>
              <a:buFont typeface="Franklin Gothic Book" panose="020B0503020102020204" pitchFamily="34" charset="0"/>
              <a:buChar char="►"/>
            </a:pPr>
            <a:r>
              <a:rPr lang="en-US" sz="1800" dirty="0"/>
              <a:t>With the technical and financial support of USAID the revision of the existing projects of Gas Storages is ongoing to finally develop the feasible design</a:t>
            </a:r>
            <a:endParaRPr lang="ka-GE" sz="1800" dirty="0"/>
          </a:p>
        </p:txBody>
      </p:sp>
      <p:sp>
        <p:nvSpPr>
          <p:cNvPr id="3" name="Title 2">
            <a:extLst>
              <a:ext uri="{FF2B5EF4-FFF2-40B4-BE49-F238E27FC236}">
                <a16:creationId xmlns:a16="http://schemas.microsoft.com/office/drawing/2014/main" id="{DE39F827-B9AA-4BFB-A758-B900D0DA2EE3}"/>
              </a:ext>
            </a:extLst>
          </p:cNvPr>
          <p:cNvSpPr>
            <a:spLocks noGrp="1"/>
          </p:cNvSpPr>
          <p:nvPr>
            <p:ph type="ctrTitle"/>
          </p:nvPr>
        </p:nvSpPr>
        <p:spPr>
          <a:xfrm>
            <a:off x="0" y="0"/>
            <a:ext cx="9144000" cy="775243"/>
          </a:xfrm>
        </p:spPr>
        <p:txBody>
          <a:bodyPr lIns="457200" tIns="91440"/>
          <a:lstStyle/>
          <a:p>
            <a:pPr algn="l"/>
            <a:r>
              <a:rPr lang="en-US" sz="3200" dirty="0">
                <a:solidFill>
                  <a:srgbClr val="508927"/>
                </a:solidFill>
                <a:latin typeface="Franklin Gothic Demi Cond" panose="020B0706030402020204" pitchFamily="34" charset="0"/>
              </a:rPr>
              <a:t>Energy Sector: </a:t>
            </a:r>
            <a:r>
              <a:rPr lang="en-GB" sz="3200" dirty="0">
                <a:solidFill>
                  <a:srgbClr val="508927"/>
                </a:solidFill>
                <a:latin typeface="Franklin Gothic Demi Cond" panose="020B0706030402020204" pitchFamily="34" charset="0"/>
              </a:rPr>
              <a:t>Oil and Gas Production and Transport</a:t>
            </a:r>
            <a:endParaRPr lang="ka-GE" sz="3200" dirty="0"/>
          </a:p>
        </p:txBody>
      </p:sp>
    </p:spTree>
    <p:extLst>
      <p:ext uri="{BB962C8B-B14F-4D97-AF65-F5344CB8AC3E}">
        <p14:creationId xmlns:p14="http://schemas.microsoft.com/office/powerpoint/2010/main" val="1282024610"/>
      </p:ext>
    </p:extLst>
  </p:cSld>
  <p:clrMapOvr>
    <a:masterClrMapping/>
  </p:clrMapOvr>
  <p:transition spd="med">
    <p:spli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E9F24-48F0-403B-BE5E-A7F0C0B7A725}"/>
              </a:ext>
            </a:extLst>
          </p:cNvPr>
          <p:cNvSpPr>
            <a:spLocks noGrp="1"/>
          </p:cNvSpPr>
          <p:nvPr>
            <p:ph idx="1"/>
          </p:nvPr>
        </p:nvSpPr>
        <p:spPr>
          <a:xfrm>
            <a:off x="457200" y="980728"/>
            <a:ext cx="8003232" cy="5256584"/>
          </a:xfrm>
        </p:spPr>
        <p:txBody>
          <a:bodyPr/>
          <a:lstStyle/>
          <a:p>
            <a:pPr marL="0" indent="0">
              <a:buNone/>
            </a:pPr>
            <a:r>
              <a:rPr lang="en-US" sz="2400" b="1" dirty="0">
                <a:latin typeface="Franklin Gothic Book" panose="020B0503020102020204" pitchFamily="34" charset="0"/>
              </a:rPr>
              <a:t>Priority Instruments:</a:t>
            </a:r>
          </a:p>
          <a:p>
            <a:pPr marL="400050" lvl="1" indent="-400050">
              <a:spcBef>
                <a:spcPts val="600"/>
              </a:spcBef>
              <a:spcAft>
                <a:spcPts val="600"/>
              </a:spcAft>
              <a:buFont typeface="Franklin Gothic Book" panose="020B0503020102020204" pitchFamily="34" charset="0"/>
              <a:buChar char="►"/>
            </a:pPr>
            <a:r>
              <a:rPr lang="en-US" sz="1800" dirty="0"/>
              <a:t>Create a regulatory framework, </a:t>
            </a:r>
            <a:r>
              <a:rPr lang="en-US" sz="1800" dirty="0" err="1"/>
              <a:t>programmes</a:t>
            </a:r>
            <a:r>
              <a:rPr lang="en-US" sz="1800" dirty="0"/>
              <a:t>, technological and business consulting capacity that supports and incentivizes CE activities. </a:t>
            </a:r>
          </a:p>
          <a:p>
            <a:pPr marL="400050" lvl="1" indent="-400050">
              <a:spcBef>
                <a:spcPts val="600"/>
              </a:spcBef>
              <a:spcAft>
                <a:spcPts val="600"/>
              </a:spcAft>
              <a:buFont typeface="Franklin Gothic Book" panose="020B0503020102020204" pitchFamily="34" charset="0"/>
              <a:buChar char="►"/>
            </a:pPr>
            <a:r>
              <a:rPr lang="en-US" sz="1800" dirty="0"/>
              <a:t>Develop projects strategy, action plan and finalize projects aimed on optimization of the import-consumption-storage-export schemes, in particular: </a:t>
            </a:r>
          </a:p>
          <a:p>
            <a:pPr marL="742950" lvl="2" indent="-342900">
              <a:spcBef>
                <a:spcPts val="600"/>
              </a:spcBef>
              <a:spcAft>
                <a:spcPts val="600"/>
              </a:spcAft>
            </a:pPr>
            <a:r>
              <a:rPr lang="en-US" sz="1800" dirty="0"/>
              <a:t>Develop strategy, action plan and projects of gas storages and optimal schemes for electric energy generation, gas consumption, processing and reexport</a:t>
            </a:r>
            <a:endParaRPr lang="en-GB" sz="1800" dirty="0"/>
          </a:p>
          <a:p>
            <a:pPr marL="742950" lvl="2" indent="-342900">
              <a:spcBef>
                <a:spcPts val="600"/>
              </a:spcBef>
              <a:spcAft>
                <a:spcPts val="600"/>
              </a:spcAft>
            </a:pPr>
            <a:r>
              <a:rPr lang="en-US" sz="1800" dirty="0"/>
              <a:t>Finalize and implement the projects under the PECI and PMI</a:t>
            </a:r>
          </a:p>
          <a:p>
            <a:pPr marL="742950" lvl="2" indent="-342900">
              <a:spcBef>
                <a:spcPts val="600"/>
              </a:spcBef>
              <a:spcAft>
                <a:spcPts val="600"/>
              </a:spcAft>
            </a:pPr>
            <a:r>
              <a:rPr lang="en-US" sz="1800" dirty="0"/>
              <a:t>Finalize and implement the projects of transforming the natural gas in other products (LNG and CNG) and generating LPG from oil </a:t>
            </a:r>
            <a:endParaRPr lang="ka-GE" sz="1800" dirty="0"/>
          </a:p>
          <a:p>
            <a:pPr marL="742950" lvl="2" indent="-342900">
              <a:spcBef>
                <a:spcPts val="600"/>
              </a:spcBef>
              <a:spcAft>
                <a:spcPts val="600"/>
              </a:spcAft>
            </a:pPr>
            <a:r>
              <a:rPr lang="en-GB" sz="1800" dirty="0"/>
              <a:t>Removal of sediments from HPP reservoirs and recycling of this waste as a construction materials and fertilizers </a:t>
            </a:r>
            <a:endParaRPr lang="en-US" sz="1800" dirty="0"/>
          </a:p>
        </p:txBody>
      </p:sp>
      <p:sp>
        <p:nvSpPr>
          <p:cNvPr id="3" name="Title 2">
            <a:extLst>
              <a:ext uri="{FF2B5EF4-FFF2-40B4-BE49-F238E27FC236}">
                <a16:creationId xmlns:a16="http://schemas.microsoft.com/office/drawing/2014/main" id="{177CD854-7CF4-4980-A189-713D30CC1D2F}"/>
              </a:ext>
            </a:extLst>
          </p:cNvPr>
          <p:cNvSpPr>
            <a:spLocks noGrp="1"/>
          </p:cNvSpPr>
          <p:nvPr>
            <p:ph type="ctrTitle"/>
          </p:nvPr>
        </p:nvSpPr>
        <p:spPr>
          <a:xfrm>
            <a:off x="0" y="0"/>
            <a:ext cx="9144000" cy="775243"/>
          </a:xfrm>
        </p:spPr>
        <p:txBody>
          <a:bodyPr lIns="457200" tIns="91440"/>
          <a:lstStyle/>
          <a:p>
            <a:pPr algn="l"/>
            <a:r>
              <a:rPr lang="en-US" sz="3200" dirty="0">
                <a:solidFill>
                  <a:srgbClr val="508927"/>
                </a:solidFill>
                <a:latin typeface="Franklin Gothic Demi Cond" panose="020B0706030402020204" pitchFamily="34" charset="0"/>
              </a:rPr>
              <a:t>Energy Sector: </a:t>
            </a:r>
            <a:r>
              <a:rPr lang="en-GB" sz="3200" dirty="0">
                <a:solidFill>
                  <a:srgbClr val="508927"/>
                </a:solidFill>
                <a:latin typeface="Franklin Gothic Demi Cond" panose="020B0706030402020204" pitchFamily="34" charset="0"/>
              </a:rPr>
              <a:t>Oil and Gas Production and Transport</a:t>
            </a:r>
            <a:endParaRPr lang="ka-GE" sz="3200" dirty="0"/>
          </a:p>
        </p:txBody>
      </p:sp>
    </p:spTree>
    <p:extLst>
      <p:ext uri="{BB962C8B-B14F-4D97-AF65-F5344CB8AC3E}">
        <p14:creationId xmlns:p14="http://schemas.microsoft.com/office/powerpoint/2010/main" val="3691277643"/>
      </p:ext>
    </p:extLst>
  </p:cSld>
  <p:clrMapOvr>
    <a:masterClrMapping/>
  </p:clrMapOvr>
  <p:transition spd="med">
    <p:spli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55464E-8D4C-46FD-BBEE-BE1E8E28209E}"/>
              </a:ext>
            </a:extLst>
          </p:cNvPr>
          <p:cNvSpPr>
            <a:spLocks noGrp="1"/>
          </p:cNvSpPr>
          <p:nvPr>
            <p:ph idx="1"/>
          </p:nvPr>
        </p:nvSpPr>
        <p:spPr>
          <a:xfrm>
            <a:off x="457200" y="908721"/>
            <a:ext cx="8229600" cy="1872207"/>
          </a:xfrm>
        </p:spPr>
        <p:txBody>
          <a:bodyPr/>
          <a:lstStyle/>
          <a:p>
            <a:pPr marL="0" indent="0">
              <a:spcBef>
                <a:spcPts val="600"/>
              </a:spcBef>
              <a:buNone/>
            </a:pPr>
            <a:r>
              <a:rPr lang="en-US" sz="1800" b="1" dirty="0">
                <a:solidFill>
                  <a:srgbClr val="404040"/>
                </a:solidFill>
              </a:rPr>
              <a:t>Further works on Road Map:</a:t>
            </a:r>
          </a:p>
          <a:p>
            <a:pPr marL="400050" lvl="1" indent="-400050">
              <a:spcBef>
                <a:spcPts val="600"/>
              </a:spcBef>
              <a:spcAft>
                <a:spcPts val="600"/>
              </a:spcAft>
              <a:buFont typeface="Wingdings" panose="05000000000000000000" pitchFamily="2" charset="2"/>
              <a:buChar char="§"/>
            </a:pPr>
            <a:r>
              <a:rPr lang="en-US" sz="1800" dirty="0"/>
              <a:t>Define short term objectives and instruments appropriate for these objectives </a:t>
            </a:r>
          </a:p>
          <a:p>
            <a:pPr marL="400050" lvl="1" indent="-400050">
              <a:spcBef>
                <a:spcPts val="600"/>
              </a:spcBef>
              <a:spcAft>
                <a:spcPts val="600"/>
              </a:spcAft>
              <a:buFont typeface="Wingdings" panose="05000000000000000000" pitchFamily="2" charset="2"/>
              <a:buChar char="§"/>
            </a:pPr>
            <a:r>
              <a:rPr lang="en-US" sz="1800" dirty="0"/>
              <a:t>Define medium term objectives and instruments appropriate for these objectives </a:t>
            </a:r>
          </a:p>
          <a:p>
            <a:pPr marL="400050" lvl="1" indent="-400050">
              <a:spcBef>
                <a:spcPts val="600"/>
              </a:spcBef>
              <a:spcAft>
                <a:spcPts val="600"/>
              </a:spcAft>
              <a:buFont typeface="Wingdings" panose="05000000000000000000" pitchFamily="2" charset="2"/>
              <a:buChar char="§"/>
            </a:pPr>
            <a:r>
              <a:rPr lang="en-US" sz="1800" dirty="0"/>
              <a:t>Define long-term objectives and instruments appropriate for these objectives</a:t>
            </a:r>
          </a:p>
        </p:txBody>
      </p:sp>
      <p:sp>
        <p:nvSpPr>
          <p:cNvPr id="3" name="Title 2">
            <a:extLst>
              <a:ext uri="{FF2B5EF4-FFF2-40B4-BE49-F238E27FC236}">
                <a16:creationId xmlns:a16="http://schemas.microsoft.com/office/drawing/2014/main" id="{77D0D332-6D8B-4A6C-B66B-3B85717ABD42}"/>
              </a:ext>
            </a:extLst>
          </p:cNvPr>
          <p:cNvSpPr>
            <a:spLocks noGrp="1"/>
          </p:cNvSpPr>
          <p:nvPr>
            <p:ph type="ctrTitle"/>
          </p:nvPr>
        </p:nvSpPr>
        <p:spPr>
          <a:xfrm>
            <a:off x="0" y="0"/>
            <a:ext cx="9144000" cy="775243"/>
          </a:xfrm>
        </p:spPr>
        <p:txBody>
          <a:bodyPr lIns="457200" tIns="91440"/>
          <a:lstStyle/>
          <a:p>
            <a:pPr algn="l"/>
            <a:r>
              <a:rPr lang="en-US" sz="3200" dirty="0">
                <a:solidFill>
                  <a:srgbClr val="508927"/>
                </a:solidFill>
                <a:latin typeface="Franklin Gothic Demi Cond" panose="020B0706030402020204" pitchFamily="34" charset="0"/>
              </a:rPr>
              <a:t>Energy Sector: </a:t>
            </a:r>
            <a:r>
              <a:rPr lang="en-GB" sz="3200" dirty="0">
                <a:solidFill>
                  <a:srgbClr val="508927"/>
                </a:solidFill>
                <a:latin typeface="Franklin Gothic Demi Cond" panose="020B0706030402020204" pitchFamily="34" charset="0"/>
              </a:rPr>
              <a:t>Oil and Gas Production and Transport</a:t>
            </a:r>
            <a:endParaRPr lang="ka-GE" sz="3200" dirty="0"/>
          </a:p>
        </p:txBody>
      </p:sp>
      <p:pic>
        <p:nvPicPr>
          <p:cNvPr id="16386" name="Picture 2" descr="Volumes of oil &amp; gas export reveal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3877" y="3789040"/>
            <a:ext cx="3450123" cy="2708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8072" y="3068960"/>
            <a:ext cx="5132040" cy="3524042"/>
          </a:xfrm>
          <a:prstGeom prst="rect">
            <a:avLst/>
          </a:prstGeom>
        </p:spPr>
        <p:txBody>
          <a:bodyPr wrap="square">
            <a:spAutoFit/>
          </a:bodyPr>
          <a:lstStyle/>
          <a:p>
            <a:pPr lvl="0">
              <a:spcBef>
                <a:spcPts val="3000"/>
              </a:spcBef>
              <a:spcAft>
                <a:spcPts val="600"/>
              </a:spcAft>
            </a:pPr>
            <a:r>
              <a:rPr lang="en-US" b="1" dirty="0">
                <a:solidFill>
                  <a:srgbClr val="404040"/>
                </a:solidFill>
                <a:latin typeface="Franklin Gothic Book" panose="020B0503020102020204" pitchFamily="34" charset="0"/>
                <a:cs typeface="+mn-cs"/>
              </a:rPr>
              <a:t>Stakeholder Consultations: </a:t>
            </a:r>
          </a:p>
          <a:p>
            <a:pPr marL="400050" lvl="1" indent="-400050">
              <a:spcBef>
                <a:spcPct val="20000"/>
              </a:spcBef>
              <a:spcAft>
                <a:spcPts val="600"/>
              </a:spcAft>
              <a:buFont typeface="Wingdings" panose="05000000000000000000" pitchFamily="2" charset="2"/>
              <a:buChar char="§"/>
            </a:pPr>
            <a:r>
              <a:rPr lang="en-US" dirty="0">
                <a:solidFill>
                  <a:srgbClr val="404040"/>
                </a:solidFill>
                <a:latin typeface="Franklin Gothic Book" panose="020B0503020102020204" pitchFamily="34" charset="0"/>
                <a:cs typeface="+mn-cs"/>
              </a:rPr>
              <a:t>Governmental CE Commission</a:t>
            </a:r>
          </a:p>
          <a:p>
            <a:pPr marL="400050" lvl="1" indent="-400050">
              <a:spcBef>
                <a:spcPct val="20000"/>
              </a:spcBef>
              <a:spcAft>
                <a:spcPts val="600"/>
              </a:spcAft>
              <a:buFont typeface="Wingdings" panose="05000000000000000000" pitchFamily="2" charset="2"/>
              <a:buChar char="§"/>
            </a:pPr>
            <a:r>
              <a:rPr lang="en-US" dirty="0">
                <a:solidFill>
                  <a:srgbClr val="404040"/>
                </a:solidFill>
                <a:latin typeface="Franklin Gothic Book" panose="020B0503020102020204" pitchFamily="34" charset="0"/>
                <a:cs typeface="+mn-cs"/>
              </a:rPr>
              <a:t>Ministry of Economy and Sustainable Development</a:t>
            </a:r>
          </a:p>
          <a:p>
            <a:pPr marL="400050" lvl="1" indent="-400050">
              <a:spcBef>
                <a:spcPct val="20000"/>
              </a:spcBef>
              <a:spcAft>
                <a:spcPts val="600"/>
              </a:spcAft>
              <a:buFont typeface="Wingdings" panose="05000000000000000000" pitchFamily="2" charset="2"/>
              <a:buChar char="§"/>
            </a:pPr>
            <a:r>
              <a:rPr lang="en-US" dirty="0">
                <a:solidFill>
                  <a:srgbClr val="404040"/>
                </a:solidFill>
                <a:latin typeface="Franklin Gothic Book" panose="020B0503020102020204" pitchFamily="34" charset="0"/>
                <a:cs typeface="+mn-cs"/>
              </a:rPr>
              <a:t>GOGC</a:t>
            </a:r>
          </a:p>
          <a:p>
            <a:pPr marL="400050" lvl="1" indent="-400050">
              <a:spcBef>
                <a:spcPct val="20000"/>
              </a:spcBef>
              <a:spcAft>
                <a:spcPts val="600"/>
              </a:spcAft>
              <a:buFont typeface="Wingdings" panose="05000000000000000000" pitchFamily="2" charset="2"/>
              <a:buChar char="§"/>
            </a:pPr>
            <a:r>
              <a:rPr lang="en-US" dirty="0">
                <a:solidFill>
                  <a:srgbClr val="404040"/>
                </a:solidFill>
                <a:latin typeface="Franklin Gothic Book" panose="020B0503020102020204" pitchFamily="34" charset="0"/>
                <a:cs typeface="+mn-cs"/>
              </a:rPr>
              <a:t>Ministry of Environmental Protection and Agriculture</a:t>
            </a:r>
          </a:p>
          <a:p>
            <a:pPr marL="400050" lvl="1" indent="-400050">
              <a:spcBef>
                <a:spcPct val="20000"/>
              </a:spcBef>
              <a:spcAft>
                <a:spcPts val="600"/>
              </a:spcAft>
              <a:buFont typeface="Wingdings" panose="05000000000000000000" pitchFamily="2" charset="2"/>
              <a:buChar char="§"/>
            </a:pPr>
            <a:r>
              <a:rPr lang="en-US" dirty="0">
                <a:solidFill>
                  <a:srgbClr val="404040"/>
                </a:solidFill>
                <a:latin typeface="Franklin Gothic Book" panose="020B0503020102020204" pitchFamily="34" charset="0"/>
                <a:cs typeface="+mn-cs"/>
              </a:rPr>
              <a:t>Businesses engaged in oil and gas exploration, transit, operation of the transit mainline pipelines and gas distribution networks</a:t>
            </a:r>
            <a:r>
              <a:rPr lang="en-GB" dirty="0">
                <a:solidFill>
                  <a:srgbClr val="404040"/>
                </a:solidFill>
                <a:latin typeface="Franklin Gothic Book" panose="020B0503020102020204" pitchFamily="34" charset="0"/>
                <a:cs typeface="+mn-cs"/>
              </a:rPr>
              <a:t> </a:t>
            </a:r>
            <a:endParaRPr lang="en-US" dirty="0">
              <a:solidFill>
                <a:srgbClr val="404040"/>
              </a:solidFill>
              <a:latin typeface="Franklin Gothic Book" panose="020B0503020102020204" pitchFamily="34" charset="0"/>
              <a:cs typeface="+mn-cs"/>
            </a:endParaRPr>
          </a:p>
        </p:txBody>
      </p:sp>
    </p:spTree>
    <p:extLst>
      <p:ext uri="{BB962C8B-B14F-4D97-AF65-F5344CB8AC3E}">
        <p14:creationId xmlns:p14="http://schemas.microsoft.com/office/powerpoint/2010/main" val="1514822745"/>
      </p:ext>
    </p:extLst>
  </p:cSld>
  <p:clrMapOvr>
    <a:masterClrMapping/>
  </p:clrMapOvr>
  <p:transition spd="med">
    <p:spli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2F2AB6-E6CD-4408-B626-4C515E9D6623}"/>
              </a:ext>
            </a:extLst>
          </p:cNvPr>
          <p:cNvSpPr>
            <a:spLocks noGrp="1"/>
          </p:cNvSpPr>
          <p:nvPr>
            <p:ph idx="1"/>
          </p:nvPr>
        </p:nvSpPr>
        <p:spPr>
          <a:xfrm>
            <a:off x="457200" y="1268760"/>
            <a:ext cx="8229600" cy="4525963"/>
          </a:xfrm>
        </p:spPr>
        <p:txBody>
          <a:bodyPr/>
          <a:lstStyle/>
          <a:p>
            <a:pPr marL="457200" indent="-457200">
              <a:buFont typeface="Franklin Gothic Book" panose="020B0503020102020204" pitchFamily="34" charset="0"/>
              <a:buChar char="►"/>
            </a:pPr>
            <a:r>
              <a:rPr lang="en-US" sz="2800" dirty="0"/>
              <a:t>Improvement of land and water resource management</a:t>
            </a:r>
          </a:p>
          <a:p>
            <a:pPr>
              <a:buFont typeface="Wingdings" panose="05000000000000000000" pitchFamily="2" charset="2"/>
              <a:buChar char="Ø"/>
            </a:pPr>
            <a:endParaRPr lang="en-US" sz="2800" dirty="0">
              <a:solidFill>
                <a:srgbClr val="699841"/>
              </a:solidFill>
            </a:endParaRPr>
          </a:p>
          <a:p>
            <a:pPr>
              <a:buFont typeface="Wingdings" panose="05000000000000000000" pitchFamily="2" charset="2"/>
              <a:buChar char="Ø"/>
            </a:pPr>
            <a:endParaRPr lang="en-US" sz="2800" dirty="0">
              <a:solidFill>
                <a:srgbClr val="699841"/>
              </a:solidFill>
            </a:endParaRPr>
          </a:p>
          <a:p>
            <a:pPr>
              <a:buFont typeface="Wingdings" panose="05000000000000000000" pitchFamily="2" charset="2"/>
              <a:buChar char="Ø"/>
            </a:pPr>
            <a:endParaRPr lang="en-US" sz="2800" dirty="0">
              <a:solidFill>
                <a:srgbClr val="699841"/>
              </a:solidFill>
            </a:endParaRPr>
          </a:p>
          <a:p>
            <a:pPr>
              <a:buFont typeface="Wingdings" panose="05000000000000000000" pitchFamily="2" charset="2"/>
              <a:buChar char="Ø"/>
            </a:pPr>
            <a:endParaRPr lang="ka-GE" sz="2800" dirty="0">
              <a:solidFill>
                <a:srgbClr val="699841"/>
              </a:solidFill>
            </a:endParaRPr>
          </a:p>
        </p:txBody>
      </p:sp>
      <p:sp>
        <p:nvSpPr>
          <p:cNvPr id="3" name="Title 2">
            <a:extLst>
              <a:ext uri="{FF2B5EF4-FFF2-40B4-BE49-F238E27FC236}">
                <a16:creationId xmlns:a16="http://schemas.microsoft.com/office/drawing/2014/main" id="{B0E369C4-2AB2-499B-95D0-D434128A94EC}"/>
              </a:ext>
            </a:extLst>
          </p:cNvPr>
          <p:cNvSpPr>
            <a:spLocks noGrp="1"/>
          </p:cNvSpPr>
          <p:nvPr>
            <p:ph type="ctrTitle"/>
          </p:nvPr>
        </p:nvSpPr>
        <p:spPr/>
        <p:txBody>
          <a:bodyPr/>
          <a:lstStyle/>
          <a:p>
            <a:r>
              <a:rPr lang="en-GB" dirty="0">
                <a:solidFill>
                  <a:srgbClr val="508927"/>
                </a:solidFill>
                <a:latin typeface="Franklin Gothic Demi Cond" panose="020B0706030402020204" pitchFamily="34" charset="0"/>
              </a:rPr>
              <a:t>Sectoral Dimensions of Circularity</a:t>
            </a:r>
            <a:endParaRPr lang="ka-GE" dirty="0"/>
          </a:p>
        </p:txBody>
      </p:sp>
      <p:pic>
        <p:nvPicPr>
          <p:cNvPr id="5" name="Picture 4">
            <a:extLst>
              <a:ext uri="{FF2B5EF4-FFF2-40B4-BE49-F238E27FC236}">
                <a16:creationId xmlns:a16="http://schemas.microsoft.com/office/drawing/2014/main" id="{B542C2DD-2355-4CFA-BAD2-DCD3B45A45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7794" y="2924944"/>
            <a:ext cx="3708412" cy="3708412"/>
          </a:xfrm>
          <a:prstGeom prst="rect">
            <a:avLst/>
          </a:prstGeom>
        </p:spPr>
      </p:pic>
    </p:spTree>
    <p:extLst>
      <p:ext uri="{BB962C8B-B14F-4D97-AF65-F5344CB8AC3E}">
        <p14:creationId xmlns:p14="http://schemas.microsoft.com/office/powerpoint/2010/main" val="501181495"/>
      </p:ext>
    </p:extLst>
  </p:cSld>
  <p:clrMapOvr>
    <a:masterClrMapping/>
  </p:clrMapOvr>
  <p:transition spd="med">
    <p:spli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AD393D-3792-4C8A-8A41-08ED2211AEE2}"/>
              </a:ext>
            </a:extLst>
          </p:cNvPr>
          <p:cNvSpPr>
            <a:spLocks noGrp="1"/>
          </p:cNvSpPr>
          <p:nvPr>
            <p:ph idx="1"/>
          </p:nvPr>
        </p:nvSpPr>
        <p:spPr>
          <a:xfrm>
            <a:off x="457200" y="980728"/>
            <a:ext cx="8229600" cy="5544616"/>
          </a:xfrm>
        </p:spPr>
        <p:txBody>
          <a:bodyPr/>
          <a:lstStyle/>
          <a:p>
            <a:pPr>
              <a:buSzPct val="80000"/>
              <a:buFont typeface="Franklin Gothic Book" panose="020B0503020102020204" pitchFamily="34" charset="0"/>
              <a:buChar char="►"/>
            </a:pPr>
            <a:r>
              <a:rPr lang="en-GB" sz="2000" dirty="0"/>
              <a:t>Agricultural land (arable land, </a:t>
            </a:r>
            <a:r>
              <a:rPr lang="en-GB" sz="2000" dirty="0" err="1"/>
              <a:t>haylands</a:t>
            </a:r>
            <a:r>
              <a:rPr lang="en-GB" sz="2000" dirty="0"/>
              <a:t>)</a:t>
            </a:r>
            <a:endParaRPr lang="ka-GE" sz="2000" dirty="0"/>
          </a:p>
          <a:p>
            <a:pPr lvl="1">
              <a:buFont typeface="Wingdings" panose="05000000000000000000" pitchFamily="2" charset="2"/>
              <a:buChar char="§"/>
            </a:pPr>
            <a:r>
              <a:rPr lang="en-GB" sz="1800" dirty="0"/>
              <a:t>Area of Spring Crops (average 2018 – 2021) - 150,000ha</a:t>
            </a:r>
            <a:endParaRPr lang="ka-GE" sz="1800" dirty="0"/>
          </a:p>
          <a:p>
            <a:pPr lvl="1">
              <a:buFont typeface="Wingdings" panose="05000000000000000000" pitchFamily="2" charset="2"/>
              <a:buChar char="§"/>
            </a:pPr>
            <a:r>
              <a:rPr lang="en-GB" sz="1800" dirty="0"/>
              <a:t>Area of winter crops (average 2018 – 2021) - 60,000ha</a:t>
            </a:r>
          </a:p>
          <a:p>
            <a:pPr lvl="1">
              <a:buFont typeface="Wingdings" panose="05000000000000000000" pitchFamily="2" charset="2"/>
              <a:buChar char="§"/>
            </a:pPr>
            <a:r>
              <a:rPr lang="en-GB" sz="1800" dirty="0"/>
              <a:t>According to 2017 and 2020 data, vineyards, orchards, citrus plantations and berries occupy a total of 127,900 hectares. Orchards occupy 75,000 hectares, and vineyards - 41,200 hectares.</a:t>
            </a:r>
          </a:p>
          <a:p>
            <a:pPr lvl="1">
              <a:buFont typeface="Wingdings" panose="05000000000000000000" pitchFamily="2" charset="2"/>
              <a:buChar char="§"/>
            </a:pPr>
            <a:r>
              <a:rPr lang="en-US" sz="1800" dirty="0"/>
              <a:t>Pastures in Georgia cover around 1.7 million ha (or 1.9 million ha if </a:t>
            </a:r>
            <a:r>
              <a:rPr lang="en-US" sz="1800" dirty="0" err="1"/>
              <a:t>haylands</a:t>
            </a:r>
            <a:r>
              <a:rPr lang="en-US" sz="1800" dirty="0"/>
              <a:t> are included), which amounts to 25% of the country’s total land and 50% of agricultural land</a:t>
            </a:r>
            <a:endParaRPr lang="ka-GE" sz="1800" dirty="0"/>
          </a:p>
          <a:p>
            <a:pPr marL="342900" lvl="1" indent="-342900">
              <a:spcBef>
                <a:spcPts val="1200"/>
              </a:spcBef>
              <a:spcAft>
                <a:spcPts val="600"/>
              </a:spcAft>
              <a:buSzPct val="80000"/>
              <a:buFont typeface="Franklin Gothic Book" panose="020B0503020102020204" pitchFamily="34" charset="0"/>
              <a:buChar char="►"/>
            </a:pPr>
            <a:r>
              <a:rPr lang="en-GB" sz="2000" dirty="0">
                <a:latin typeface="Franklin Gothic Demi" panose="020B0703020102020204" pitchFamily="34" charset="0"/>
              </a:rPr>
              <a:t>Current water consumption in irrigation systems: </a:t>
            </a:r>
            <a:endParaRPr lang="ka-GE" sz="2000" dirty="0"/>
          </a:p>
          <a:p>
            <a:pPr lvl="1">
              <a:buFont typeface="Wingdings" panose="05000000000000000000" pitchFamily="2" charset="2"/>
              <a:buChar char="§"/>
            </a:pPr>
            <a:r>
              <a:rPr lang="en-GB" sz="1800" dirty="0"/>
              <a:t>150 million cubic meters for 2015 - 2017</a:t>
            </a:r>
            <a:endParaRPr lang="ka-GE" sz="1800" dirty="0"/>
          </a:p>
          <a:p>
            <a:pPr lvl="1">
              <a:buFont typeface="Wingdings" panose="05000000000000000000" pitchFamily="2" charset="2"/>
              <a:buChar char="§"/>
            </a:pPr>
            <a:r>
              <a:rPr lang="en-GB" sz="1800" dirty="0"/>
              <a:t>900 million cubic meters for 2025</a:t>
            </a:r>
          </a:p>
          <a:p>
            <a:pPr lvl="1">
              <a:buFont typeface="Wingdings" panose="05000000000000000000" pitchFamily="2" charset="2"/>
              <a:buChar char="§"/>
            </a:pPr>
            <a:r>
              <a:rPr lang="en-GB" sz="1800" dirty="0"/>
              <a:t>Total water consumption in agricultural sector (2020): 1430.42 million m3</a:t>
            </a:r>
            <a:endParaRPr lang="ka-GE" sz="1800" dirty="0"/>
          </a:p>
          <a:p>
            <a:pPr marL="342900" lvl="1" indent="-342900">
              <a:spcBef>
                <a:spcPts val="1200"/>
              </a:spcBef>
              <a:spcAft>
                <a:spcPts val="600"/>
              </a:spcAft>
              <a:buSzPct val="80000"/>
              <a:buFont typeface="Franklin Gothic Book" panose="020B0503020102020204" pitchFamily="34" charset="0"/>
              <a:buChar char="►"/>
            </a:pPr>
            <a:r>
              <a:rPr lang="en-GB" sz="2000" dirty="0">
                <a:latin typeface="Franklin Gothic Demi" panose="020B0703020102020204" pitchFamily="34" charset="0"/>
              </a:rPr>
              <a:t>Irrigated land area: </a:t>
            </a:r>
            <a:endParaRPr lang="ka-GE" sz="2000" dirty="0"/>
          </a:p>
          <a:p>
            <a:pPr lvl="1">
              <a:buFont typeface="Wingdings" panose="05000000000000000000" pitchFamily="2" charset="2"/>
              <a:buChar char="§"/>
            </a:pPr>
            <a:r>
              <a:rPr lang="en-GB" sz="1800" dirty="0"/>
              <a:t>40,000ha for 2015</a:t>
            </a:r>
            <a:endParaRPr lang="ka-GE" sz="1800" dirty="0"/>
          </a:p>
          <a:p>
            <a:pPr lvl="1">
              <a:buFont typeface="Wingdings" panose="05000000000000000000" pitchFamily="2" charset="2"/>
              <a:buChar char="§"/>
            </a:pPr>
            <a:r>
              <a:rPr lang="en-GB" sz="1800" dirty="0"/>
              <a:t>200,000 ha planned for 2025</a:t>
            </a:r>
            <a:endParaRPr lang="ka-GE" sz="1800" dirty="0"/>
          </a:p>
        </p:txBody>
      </p:sp>
      <p:sp>
        <p:nvSpPr>
          <p:cNvPr id="3" name="Title 2">
            <a:extLst>
              <a:ext uri="{FF2B5EF4-FFF2-40B4-BE49-F238E27FC236}">
                <a16:creationId xmlns:a16="http://schemas.microsoft.com/office/drawing/2014/main" id="{5008CD8E-A98D-4177-91B3-D09407EC2662}"/>
              </a:ext>
            </a:extLst>
          </p:cNvPr>
          <p:cNvSpPr>
            <a:spLocks noGrp="1"/>
          </p:cNvSpPr>
          <p:nvPr>
            <p:ph type="ctrTitle"/>
          </p:nvPr>
        </p:nvSpPr>
        <p:spPr>
          <a:xfrm>
            <a:off x="0" y="1"/>
            <a:ext cx="9144000" cy="620688"/>
          </a:xfrm>
        </p:spPr>
        <p:txBody>
          <a:bodyPr lIns="457200" tIns="91440"/>
          <a:lstStyle/>
          <a:p>
            <a:pPr algn="l"/>
            <a:r>
              <a:rPr lang="en-US" dirty="0">
                <a:solidFill>
                  <a:srgbClr val="508927"/>
                </a:solidFill>
              </a:rPr>
              <a:t>Land and water resource management</a:t>
            </a:r>
            <a:endParaRPr lang="ka-GE" dirty="0">
              <a:solidFill>
                <a:srgbClr val="508927"/>
              </a:solidFill>
            </a:endParaRPr>
          </a:p>
        </p:txBody>
      </p:sp>
    </p:spTree>
    <p:extLst>
      <p:ext uri="{BB962C8B-B14F-4D97-AF65-F5344CB8AC3E}">
        <p14:creationId xmlns:p14="http://schemas.microsoft.com/office/powerpoint/2010/main" val="2734860473"/>
      </p:ext>
    </p:extLst>
  </p:cSld>
  <p:clrMapOvr>
    <a:masterClrMapping/>
  </p:clrMapOvr>
  <p:transition spd="med">
    <p:spli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DDB0B-4DDB-486A-893B-4EC59D73A6F1}"/>
              </a:ext>
            </a:extLst>
          </p:cNvPr>
          <p:cNvSpPr>
            <a:spLocks noGrp="1"/>
          </p:cNvSpPr>
          <p:nvPr>
            <p:ph idx="1"/>
          </p:nvPr>
        </p:nvSpPr>
        <p:spPr>
          <a:xfrm>
            <a:off x="323528" y="1124744"/>
            <a:ext cx="8229600" cy="5534076"/>
          </a:xfrm>
        </p:spPr>
        <p:txBody>
          <a:bodyPr/>
          <a:lstStyle/>
          <a:p>
            <a:pPr>
              <a:spcBef>
                <a:spcPts val="600"/>
              </a:spcBef>
              <a:buSzPct val="80000"/>
              <a:buFont typeface="Franklin Gothic Book" panose="020B0503020102020204" pitchFamily="34" charset="0"/>
              <a:buChar char="►"/>
            </a:pPr>
            <a:r>
              <a:rPr lang="en-US" sz="2000" b="1" dirty="0"/>
              <a:t>In 2017 Irrigation Strategy for Georgia 2017-2025:</a:t>
            </a:r>
          </a:p>
          <a:p>
            <a:pPr lvl="1">
              <a:spcBef>
                <a:spcPts val="600"/>
              </a:spcBef>
              <a:spcAft>
                <a:spcPts val="600"/>
              </a:spcAft>
              <a:buFont typeface="Wingdings" panose="05000000000000000000" pitchFamily="2" charset="2"/>
              <a:buChar char="§"/>
            </a:pPr>
            <a:r>
              <a:rPr lang="en-US" sz="1800" dirty="0"/>
              <a:t>Irrigation projects funded by different IFIs (WB; ADB etc.)</a:t>
            </a:r>
          </a:p>
          <a:p>
            <a:pPr lvl="1">
              <a:spcBef>
                <a:spcPts val="600"/>
              </a:spcBef>
              <a:spcAft>
                <a:spcPts val="600"/>
              </a:spcAft>
              <a:buFont typeface="Wingdings" panose="05000000000000000000" pitchFamily="2" charset="2"/>
              <a:buChar char="§"/>
            </a:pPr>
            <a:r>
              <a:rPr lang="en-US" sz="1800" dirty="0"/>
              <a:t>In 2019, the Parliament of Georgia adopted the Law "On Water User Organizations," which regulates the activities of water user organizations</a:t>
            </a:r>
          </a:p>
          <a:p>
            <a:pPr>
              <a:spcBef>
                <a:spcPts val="600"/>
              </a:spcBef>
              <a:buSzPct val="80000"/>
              <a:buFont typeface="Franklin Gothic Book" panose="020B0503020102020204" pitchFamily="34" charset="0"/>
              <a:buChar char="►"/>
            </a:pPr>
            <a:r>
              <a:rPr lang="en-US" sz="2000" b="1" dirty="0"/>
              <a:t>Concept of National Policy for Sustainable Pasture Management:</a:t>
            </a:r>
          </a:p>
          <a:p>
            <a:pPr lvl="1">
              <a:spcBef>
                <a:spcPts val="600"/>
              </a:spcBef>
              <a:spcAft>
                <a:spcPts val="600"/>
              </a:spcAft>
              <a:buFont typeface="Wingdings" panose="05000000000000000000" pitchFamily="2" charset="2"/>
              <a:buChar char="§"/>
            </a:pPr>
            <a:r>
              <a:rPr lang="en-US" sz="1800" dirty="0"/>
              <a:t>identification, categorization and mapping of pastures and hay field; classification of pastures; zoning of pastures; assessment of pastures; </a:t>
            </a:r>
          </a:p>
          <a:p>
            <a:pPr lvl="1">
              <a:spcBef>
                <a:spcPts val="600"/>
              </a:spcBef>
              <a:spcAft>
                <a:spcPts val="600"/>
              </a:spcAft>
              <a:buFont typeface="Wingdings" panose="05000000000000000000" pitchFamily="2" charset="2"/>
              <a:buChar char="§"/>
            </a:pPr>
            <a:r>
              <a:rPr lang="en-US" sz="1800" dirty="0"/>
              <a:t>identification of users; information management; develop planning processes on the local level; </a:t>
            </a:r>
          </a:p>
          <a:p>
            <a:pPr lvl="1">
              <a:spcBef>
                <a:spcPts val="600"/>
              </a:spcBef>
              <a:spcAft>
                <a:spcPts val="600"/>
              </a:spcAft>
              <a:buFont typeface="Wingdings" panose="05000000000000000000" pitchFamily="2" charset="2"/>
              <a:buChar char="§"/>
            </a:pPr>
            <a:r>
              <a:rPr lang="en-US" sz="1800" dirty="0"/>
              <a:t>developing animal migration mechanisms among municipalities; common use of pastures; pasture user unions; reforming the pasture lease system; privately-owned pastures; pasture management near rural settlements; developing manuals and procedures; and providing information and consultancy to pasture users</a:t>
            </a:r>
          </a:p>
          <a:p>
            <a:pPr>
              <a:spcBef>
                <a:spcPts val="600"/>
              </a:spcBef>
              <a:buSzPct val="80000"/>
              <a:buFont typeface="Franklin Gothic Book" panose="020B0503020102020204" pitchFamily="34" charset="0"/>
              <a:buChar char="►"/>
            </a:pPr>
            <a:r>
              <a:rPr lang="en-US" sz="2000" b="1" dirty="0"/>
              <a:t>Law on Sustainable Pasture Management is under the development</a:t>
            </a:r>
          </a:p>
          <a:p>
            <a:pPr algn="just">
              <a:spcBef>
                <a:spcPts val="600"/>
              </a:spcBef>
            </a:pPr>
            <a:endParaRPr lang="ka-GE" sz="1800" dirty="0"/>
          </a:p>
        </p:txBody>
      </p:sp>
      <p:sp>
        <p:nvSpPr>
          <p:cNvPr id="5" name="Title 2">
            <a:extLst>
              <a:ext uri="{FF2B5EF4-FFF2-40B4-BE49-F238E27FC236}">
                <a16:creationId xmlns:a16="http://schemas.microsoft.com/office/drawing/2014/main" id="{5008CD8E-A98D-4177-91B3-D09407EC2662}"/>
              </a:ext>
            </a:extLst>
          </p:cNvPr>
          <p:cNvSpPr>
            <a:spLocks noGrp="1"/>
          </p:cNvSpPr>
          <p:nvPr>
            <p:ph type="ctrTitle"/>
          </p:nvPr>
        </p:nvSpPr>
        <p:spPr>
          <a:xfrm>
            <a:off x="0" y="1"/>
            <a:ext cx="9144000" cy="620688"/>
          </a:xfrm>
        </p:spPr>
        <p:txBody>
          <a:bodyPr lIns="457200" tIns="91440"/>
          <a:lstStyle/>
          <a:p>
            <a:pPr algn="l"/>
            <a:r>
              <a:rPr lang="en-US" dirty="0">
                <a:solidFill>
                  <a:srgbClr val="508927"/>
                </a:solidFill>
              </a:rPr>
              <a:t>Land and water resource management</a:t>
            </a:r>
            <a:endParaRPr lang="ka-GE" dirty="0">
              <a:solidFill>
                <a:srgbClr val="508927"/>
              </a:solidFill>
            </a:endParaRPr>
          </a:p>
        </p:txBody>
      </p:sp>
    </p:spTree>
    <p:extLst>
      <p:ext uri="{BB962C8B-B14F-4D97-AF65-F5344CB8AC3E}">
        <p14:creationId xmlns:p14="http://schemas.microsoft.com/office/powerpoint/2010/main" val="1999052798"/>
      </p:ext>
    </p:extLst>
  </p:cSld>
  <p:clrMapOvr>
    <a:masterClrMapping/>
  </p:clrMapOvr>
  <p:transition spd="med">
    <p:spli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CDDB0B-4DDB-486A-893B-4EC59D73A6F1}"/>
              </a:ext>
            </a:extLst>
          </p:cNvPr>
          <p:cNvSpPr>
            <a:spLocks noGrp="1"/>
          </p:cNvSpPr>
          <p:nvPr>
            <p:ph idx="1"/>
          </p:nvPr>
        </p:nvSpPr>
        <p:spPr>
          <a:xfrm>
            <a:off x="395536" y="1124744"/>
            <a:ext cx="8229600" cy="4680520"/>
          </a:xfrm>
        </p:spPr>
        <p:txBody>
          <a:bodyPr/>
          <a:lstStyle/>
          <a:p>
            <a:pPr>
              <a:buSzPct val="80000"/>
              <a:buFont typeface="Franklin Gothic Book" panose="020B0503020102020204" pitchFamily="34" charset="0"/>
              <a:buChar char="►"/>
            </a:pPr>
            <a:r>
              <a:rPr lang="en-US" sz="2000" b="1" dirty="0"/>
              <a:t>Irrigation Strategy Gaps:</a:t>
            </a:r>
          </a:p>
          <a:p>
            <a:pPr lvl="1">
              <a:spcBef>
                <a:spcPts val="600"/>
              </a:spcBef>
              <a:spcAft>
                <a:spcPts val="600"/>
              </a:spcAft>
              <a:buFont typeface="Wingdings" panose="05000000000000000000" pitchFamily="2" charset="2"/>
              <a:buChar char="§"/>
            </a:pPr>
            <a:r>
              <a:rPr lang="en-US" sz="1800" dirty="0"/>
              <a:t>Provisions of the Irrigation Strategy should be implemented</a:t>
            </a:r>
          </a:p>
          <a:p>
            <a:pPr lvl="1">
              <a:spcBef>
                <a:spcPts val="600"/>
              </a:spcBef>
              <a:spcAft>
                <a:spcPts val="600"/>
              </a:spcAft>
              <a:buFont typeface="Wingdings" panose="05000000000000000000" pitchFamily="2" charset="2"/>
              <a:buChar char="§"/>
            </a:pPr>
            <a:r>
              <a:rPr lang="en-US" sz="1800" dirty="0"/>
              <a:t>Particular Irrigation projects should be designed and funded by different IFIs </a:t>
            </a:r>
            <a:endParaRPr lang="ka-GE" sz="1800" dirty="0"/>
          </a:p>
          <a:p>
            <a:pPr lvl="1">
              <a:spcBef>
                <a:spcPts val="600"/>
              </a:spcBef>
              <a:spcAft>
                <a:spcPts val="600"/>
              </a:spcAft>
              <a:buFont typeface="Wingdings" panose="05000000000000000000" pitchFamily="2" charset="2"/>
              <a:buChar char="§"/>
            </a:pPr>
            <a:r>
              <a:rPr lang="en-US" sz="1800" dirty="0"/>
              <a:t>At the community level and end-user businesses there is a lack of awareness regarding the efficient mechanisms of irrigation system operations and common benefits, mechanisms of collaboration between farmers and creation of associations; modern, efficient technologies and schemes of irrigation; </a:t>
            </a:r>
          </a:p>
          <a:p>
            <a:pPr>
              <a:spcBef>
                <a:spcPts val="1800"/>
              </a:spcBef>
              <a:buSzPct val="80000"/>
              <a:buFont typeface="Franklin Gothic Book" panose="020B0503020102020204" pitchFamily="34" charset="0"/>
              <a:buChar char="►"/>
            </a:pPr>
            <a:r>
              <a:rPr lang="en-US" sz="2000" b="1" dirty="0"/>
              <a:t>Sustainable Pasture Management Gaps:</a:t>
            </a:r>
          </a:p>
          <a:p>
            <a:pPr lvl="1">
              <a:spcBef>
                <a:spcPts val="600"/>
              </a:spcBef>
              <a:spcAft>
                <a:spcPts val="600"/>
              </a:spcAft>
              <a:buFont typeface="Wingdings" panose="05000000000000000000" pitchFamily="2" charset="2"/>
              <a:buChar char="§"/>
            </a:pPr>
            <a:r>
              <a:rPr lang="en-US" sz="1800" dirty="0"/>
              <a:t>Absence of the law and detailed Strategy and Action Plan related to the Sustainable Pasture Management </a:t>
            </a:r>
          </a:p>
          <a:p>
            <a:pPr lvl="1">
              <a:spcBef>
                <a:spcPts val="600"/>
              </a:spcBef>
              <a:spcAft>
                <a:spcPts val="600"/>
              </a:spcAft>
              <a:buFont typeface="Wingdings" panose="05000000000000000000" pitchFamily="2" charset="2"/>
              <a:buChar char="§"/>
            </a:pPr>
            <a:r>
              <a:rPr lang="en-US" sz="1800" dirty="0"/>
              <a:t>There is no precise inventory and classification of the pastures </a:t>
            </a:r>
          </a:p>
          <a:p>
            <a:pPr lvl="1">
              <a:spcBef>
                <a:spcPts val="600"/>
              </a:spcBef>
              <a:spcAft>
                <a:spcPts val="600"/>
              </a:spcAft>
              <a:buFont typeface="Wingdings" panose="05000000000000000000" pitchFamily="2" charset="2"/>
              <a:buChar char="§"/>
            </a:pPr>
            <a:r>
              <a:rPr lang="en-US" sz="1800" dirty="0"/>
              <a:t>There is no clear demarcation of rights and  responsibilities between the central government, municipalities and communities</a:t>
            </a:r>
          </a:p>
          <a:p>
            <a:pPr algn="just"/>
            <a:endParaRPr lang="ka-GE" sz="1800" dirty="0"/>
          </a:p>
        </p:txBody>
      </p:sp>
      <p:sp>
        <p:nvSpPr>
          <p:cNvPr id="5" name="Title 2">
            <a:extLst>
              <a:ext uri="{FF2B5EF4-FFF2-40B4-BE49-F238E27FC236}">
                <a16:creationId xmlns:a16="http://schemas.microsoft.com/office/drawing/2014/main" id="{5008CD8E-A98D-4177-91B3-D09407EC2662}"/>
              </a:ext>
            </a:extLst>
          </p:cNvPr>
          <p:cNvSpPr>
            <a:spLocks noGrp="1"/>
          </p:cNvSpPr>
          <p:nvPr>
            <p:ph type="ctrTitle"/>
          </p:nvPr>
        </p:nvSpPr>
        <p:spPr>
          <a:xfrm>
            <a:off x="0" y="1"/>
            <a:ext cx="9144000" cy="620688"/>
          </a:xfrm>
        </p:spPr>
        <p:txBody>
          <a:bodyPr lIns="457200" tIns="91440"/>
          <a:lstStyle/>
          <a:p>
            <a:pPr algn="l"/>
            <a:r>
              <a:rPr lang="en-US" dirty="0">
                <a:solidFill>
                  <a:srgbClr val="508927"/>
                </a:solidFill>
              </a:rPr>
              <a:t>Land and water resource management</a:t>
            </a:r>
            <a:endParaRPr lang="ka-GE" dirty="0">
              <a:solidFill>
                <a:srgbClr val="508927"/>
              </a:solidFill>
            </a:endParaRPr>
          </a:p>
        </p:txBody>
      </p:sp>
    </p:spTree>
    <p:extLst>
      <p:ext uri="{BB962C8B-B14F-4D97-AF65-F5344CB8AC3E}">
        <p14:creationId xmlns:p14="http://schemas.microsoft.com/office/powerpoint/2010/main" val="4092464261"/>
      </p:ext>
    </p:extLst>
  </p:cSld>
  <p:clrMapOvr>
    <a:masterClrMapping/>
  </p:clrMapOvr>
  <p:transition spd="med">
    <p:spli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E9F24-48F0-403B-BE5E-A7F0C0B7A725}"/>
              </a:ext>
            </a:extLst>
          </p:cNvPr>
          <p:cNvSpPr>
            <a:spLocks noGrp="1"/>
          </p:cNvSpPr>
          <p:nvPr>
            <p:ph idx="1"/>
          </p:nvPr>
        </p:nvSpPr>
        <p:spPr>
          <a:xfrm>
            <a:off x="467544" y="1052736"/>
            <a:ext cx="6264696" cy="4608512"/>
          </a:xfrm>
        </p:spPr>
        <p:txBody>
          <a:bodyPr/>
          <a:lstStyle/>
          <a:p>
            <a:pPr marL="0" indent="0">
              <a:buNone/>
            </a:pPr>
            <a:r>
              <a:rPr lang="en-US" sz="2400" b="1" dirty="0">
                <a:solidFill>
                  <a:srgbClr val="404040"/>
                </a:solidFill>
                <a:latin typeface="Franklin Gothic Book" panose="020B0503020102020204" pitchFamily="34" charset="0"/>
              </a:rPr>
              <a:t>Priority Instruments:</a:t>
            </a:r>
          </a:p>
          <a:p>
            <a:pPr marL="342900" lvl="1" indent="-342900">
              <a:spcBef>
                <a:spcPts val="600"/>
              </a:spcBef>
              <a:spcAft>
                <a:spcPts val="600"/>
              </a:spcAft>
              <a:buSzPct val="80000"/>
              <a:buFont typeface="Franklin Gothic Book" panose="020B0503020102020204" pitchFamily="34" charset="0"/>
              <a:buChar char="►"/>
            </a:pPr>
            <a:r>
              <a:rPr lang="en-US" sz="1800" dirty="0"/>
              <a:t>Further improvement of regulations, </a:t>
            </a:r>
            <a:r>
              <a:rPr lang="en-US" sz="1800" dirty="0" err="1"/>
              <a:t>detalization</a:t>
            </a:r>
            <a:r>
              <a:rPr lang="en-US" sz="1800" dirty="0"/>
              <a:t> of the strategies, development of action plans and </a:t>
            </a:r>
            <a:r>
              <a:rPr lang="en-US" sz="1800" dirty="0" err="1"/>
              <a:t>programmes</a:t>
            </a:r>
            <a:r>
              <a:rPr lang="en-US" sz="1800" dirty="0"/>
              <a:t>:</a:t>
            </a:r>
          </a:p>
          <a:p>
            <a:pPr lvl="1">
              <a:spcBef>
                <a:spcPts val="600"/>
              </a:spcBef>
              <a:spcAft>
                <a:spcPts val="600"/>
              </a:spcAft>
            </a:pPr>
            <a:r>
              <a:rPr lang="en-US" sz="1800" dirty="0"/>
              <a:t>Implement provisions of the Irrigation Strategy</a:t>
            </a:r>
            <a:endParaRPr lang="en-GB" sz="1800" dirty="0"/>
          </a:p>
          <a:p>
            <a:pPr lvl="1">
              <a:spcBef>
                <a:spcPts val="600"/>
              </a:spcBef>
              <a:spcAft>
                <a:spcPts val="600"/>
              </a:spcAft>
            </a:pPr>
            <a:r>
              <a:rPr lang="en-US" sz="1800" dirty="0"/>
              <a:t>Finalize and adopt the Law on Sustainable Pasture Management </a:t>
            </a:r>
          </a:p>
          <a:p>
            <a:pPr lvl="1">
              <a:spcBef>
                <a:spcPts val="600"/>
              </a:spcBef>
              <a:spcAft>
                <a:spcPts val="600"/>
              </a:spcAft>
            </a:pPr>
            <a:r>
              <a:rPr lang="en-US" sz="1800" dirty="0"/>
              <a:t>Develop and implement the Strategy for Sustainable Pasture Management</a:t>
            </a:r>
            <a:r>
              <a:rPr lang="en-GB" sz="1800" dirty="0"/>
              <a:t> </a:t>
            </a:r>
            <a:endParaRPr lang="en-US" sz="1800" dirty="0"/>
          </a:p>
          <a:p>
            <a:pPr marL="342900" lvl="1" indent="-342900">
              <a:spcBef>
                <a:spcPts val="600"/>
              </a:spcBef>
              <a:spcAft>
                <a:spcPts val="600"/>
              </a:spcAft>
              <a:buSzPct val="80000"/>
              <a:buFont typeface="Franklin Gothic Book" panose="020B0503020102020204" pitchFamily="34" charset="0"/>
              <a:buChar char="►"/>
            </a:pPr>
            <a:r>
              <a:rPr lang="en-US" sz="1800" dirty="0"/>
              <a:t>Create a capacity building </a:t>
            </a:r>
            <a:r>
              <a:rPr lang="en-US" sz="1800" dirty="0" err="1"/>
              <a:t>programmes</a:t>
            </a:r>
            <a:r>
              <a:rPr lang="en-US" sz="1800" dirty="0"/>
              <a:t>, technological and business consulting capacity that supports Sustainable Pasture Management.</a:t>
            </a:r>
          </a:p>
          <a:p>
            <a:pPr marL="342900" lvl="1" indent="-342900">
              <a:spcBef>
                <a:spcPts val="600"/>
              </a:spcBef>
              <a:spcAft>
                <a:spcPts val="600"/>
              </a:spcAft>
              <a:buSzPct val="80000"/>
              <a:buFont typeface="Franklin Gothic Book" panose="020B0503020102020204" pitchFamily="34" charset="0"/>
              <a:buChar char="►"/>
            </a:pPr>
            <a:r>
              <a:rPr lang="en-US" sz="1800" dirty="0"/>
              <a:t>Create a capacity building </a:t>
            </a:r>
            <a:r>
              <a:rPr lang="en-US" sz="1800" dirty="0" err="1"/>
              <a:t>programmes</a:t>
            </a:r>
            <a:r>
              <a:rPr lang="en-US" sz="1800" dirty="0"/>
              <a:t>, technological and business consulting capacity that supports Sustainable Management of the Irrigation Systems at the community/end users level (creation and management of the irrigation associations)</a:t>
            </a:r>
          </a:p>
          <a:p>
            <a:endParaRPr lang="ka-GE" dirty="0"/>
          </a:p>
        </p:txBody>
      </p:sp>
      <p:sp>
        <p:nvSpPr>
          <p:cNvPr id="5" name="Title 2">
            <a:extLst>
              <a:ext uri="{FF2B5EF4-FFF2-40B4-BE49-F238E27FC236}">
                <a16:creationId xmlns:a16="http://schemas.microsoft.com/office/drawing/2014/main" id="{5008CD8E-A98D-4177-91B3-D09407EC2662}"/>
              </a:ext>
            </a:extLst>
          </p:cNvPr>
          <p:cNvSpPr>
            <a:spLocks noGrp="1"/>
          </p:cNvSpPr>
          <p:nvPr>
            <p:ph type="ctrTitle"/>
          </p:nvPr>
        </p:nvSpPr>
        <p:spPr>
          <a:xfrm>
            <a:off x="0" y="1"/>
            <a:ext cx="9144000" cy="620688"/>
          </a:xfrm>
        </p:spPr>
        <p:txBody>
          <a:bodyPr lIns="457200" tIns="91440"/>
          <a:lstStyle/>
          <a:p>
            <a:pPr algn="l"/>
            <a:r>
              <a:rPr lang="en-US" dirty="0">
                <a:solidFill>
                  <a:srgbClr val="508927"/>
                </a:solidFill>
              </a:rPr>
              <a:t>Land and water resource management</a:t>
            </a:r>
            <a:endParaRPr lang="ka-GE" dirty="0">
              <a:solidFill>
                <a:srgbClr val="508927"/>
              </a:solidFill>
            </a:endParaRPr>
          </a:p>
        </p:txBody>
      </p:sp>
      <p:pic>
        <p:nvPicPr>
          <p:cNvPr id="17412" name="Picture 4" descr="Artistic Wallpaper, Love Wallpaper Backgrounds, Minimal Wallpaper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86525" y="1700808"/>
            <a:ext cx="22479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79845"/>
      </p:ext>
    </p:extLst>
  </p:cSld>
  <p:clrMapOvr>
    <a:masterClrMapping/>
  </p:clrMapOvr>
  <p:transition spd="med">
    <p:spli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55464E-8D4C-46FD-BBEE-BE1E8E28209E}"/>
              </a:ext>
            </a:extLst>
          </p:cNvPr>
          <p:cNvSpPr>
            <a:spLocks noGrp="1"/>
          </p:cNvSpPr>
          <p:nvPr>
            <p:ph idx="1"/>
          </p:nvPr>
        </p:nvSpPr>
        <p:spPr>
          <a:xfrm>
            <a:off x="467544" y="908720"/>
            <a:ext cx="8229600" cy="5174037"/>
          </a:xfrm>
        </p:spPr>
        <p:txBody>
          <a:bodyPr/>
          <a:lstStyle/>
          <a:p>
            <a:pPr marL="0" indent="0">
              <a:buNone/>
            </a:pPr>
            <a:r>
              <a:rPr lang="en-US" sz="1800" b="1" dirty="0">
                <a:solidFill>
                  <a:srgbClr val="404040"/>
                </a:solidFill>
              </a:rPr>
              <a:t>Further works on Road Map:</a:t>
            </a:r>
          </a:p>
          <a:p>
            <a:pPr>
              <a:buFont typeface="Wingdings" panose="05000000000000000000" pitchFamily="2" charset="2"/>
              <a:buChar char="§"/>
            </a:pPr>
            <a:r>
              <a:rPr lang="en-US" sz="1800" dirty="0"/>
              <a:t>Define short term objectives and instruments appropriate for these objectives </a:t>
            </a:r>
          </a:p>
          <a:p>
            <a:pPr>
              <a:buFont typeface="Wingdings" panose="05000000000000000000" pitchFamily="2" charset="2"/>
              <a:buChar char="§"/>
            </a:pPr>
            <a:r>
              <a:rPr lang="en-US" sz="1800" dirty="0"/>
              <a:t>Define medium term objectives and instruments appropriate for these objectives </a:t>
            </a:r>
          </a:p>
          <a:p>
            <a:pPr>
              <a:buFont typeface="Wingdings" panose="05000000000000000000" pitchFamily="2" charset="2"/>
              <a:buChar char="§"/>
            </a:pPr>
            <a:r>
              <a:rPr lang="en-US" sz="1800" dirty="0"/>
              <a:t>Define long-term objectives and instruments appropriate for these objectives</a:t>
            </a:r>
          </a:p>
          <a:p>
            <a:pPr marL="0" indent="0">
              <a:spcBef>
                <a:spcPts val="3000"/>
              </a:spcBef>
              <a:buNone/>
            </a:pPr>
            <a:r>
              <a:rPr lang="en-US" sz="1800" b="1" dirty="0">
                <a:solidFill>
                  <a:srgbClr val="404040"/>
                </a:solidFill>
              </a:rPr>
              <a:t>Stakeholder Consultations: </a:t>
            </a:r>
          </a:p>
          <a:p>
            <a:pPr>
              <a:buFont typeface="Wingdings" panose="05000000000000000000" pitchFamily="2" charset="2"/>
              <a:buChar char="§"/>
            </a:pPr>
            <a:r>
              <a:rPr lang="en-US" sz="1800" dirty="0"/>
              <a:t>Governmental CE Commission</a:t>
            </a:r>
          </a:p>
          <a:p>
            <a:pPr>
              <a:buFont typeface="Wingdings" panose="05000000000000000000" pitchFamily="2" charset="2"/>
              <a:buChar char="§"/>
            </a:pPr>
            <a:r>
              <a:rPr lang="en-US" sz="1800" dirty="0"/>
              <a:t>Ministry of Environmental Protection and Agriculture</a:t>
            </a:r>
          </a:p>
          <a:p>
            <a:pPr>
              <a:buFont typeface="Wingdings" panose="05000000000000000000" pitchFamily="2" charset="2"/>
              <a:buChar char="§"/>
            </a:pPr>
            <a:r>
              <a:rPr lang="en-US" sz="1800" dirty="0"/>
              <a:t>Ministry of Economy and Sustainable Development</a:t>
            </a:r>
          </a:p>
          <a:p>
            <a:pPr>
              <a:buFont typeface="Wingdings" panose="05000000000000000000" pitchFamily="2" charset="2"/>
              <a:buChar char="§"/>
            </a:pPr>
            <a:r>
              <a:rPr lang="en-US" sz="1800" dirty="0"/>
              <a:t>Municipalities</a:t>
            </a:r>
          </a:p>
          <a:p>
            <a:pPr>
              <a:buFont typeface="Wingdings" panose="05000000000000000000" pitchFamily="2" charset="2"/>
              <a:buChar char="§"/>
            </a:pPr>
            <a:r>
              <a:rPr lang="en-US" sz="1800" dirty="0"/>
              <a:t>Businesses engaged in agriculture</a:t>
            </a:r>
            <a:r>
              <a:rPr lang="en-GB" sz="1800" dirty="0"/>
              <a:t> </a:t>
            </a:r>
            <a:endParaRPr lang="en-US" sz="1800" dirty="0"/>
          </a:p>
        </p:txBody>
      </p:sp>
      <p:sp>
        <p:nvSpPr>
          <p:cNvPr id="5" name="Title 2">
            <a:extLst>
              <a:ext uri="{FF2B5EF4-FFF2-40B4-BE49-F238E27FC236}">
                <a16:creationId xmlns:a16="http://schemas.microsoft.com/office/drawing/2014/main" id="{5008CD8E-A98D-4177-91B3-D09407EC2662}"/>
              </a:ext>
            </a:extLst>
          </p:cNvPr>
          <p:cNvSpPr txBox="1">
            <a:spLocks/>
          </p:cNvSpPr>
          <p:nvPr/>
        </p:nvSpPr>
        <p:spPr>
          <a:xfrm>
            <a:off x="0" y="1"/>
            <a:ext cx="9144000" cy="620688"/>
          </a:xfrm>
          <a:prstGeom prst="rect">
            <a:avLst/>
          </a:prstGeom>
        </p:spPr>
        <p:txBody>
          <a:bodyPr lIns="457200" tIns="91440"/>
          <a:lstStyle>
            <a:lvl1pPr algn="ctr" rtl="0" fontAlgn="base">
              <a:spcBef>
                <a:spcPct val="0"/>
              </a:spcBef>
              <a:spcAft>
                <a:spcPct val="0"/>
              </a:spcAft>
              <a:defRPr lang="en-US" sz="3600" b="1" kern="1200" dirty="0">
                <a:solidFill>
                  <a:schemeClr val="tx1"/>
                </a:solidFill>
                <a:latin typeface="Franklin Gothic Demi Cond" panose="020B0706030402020204" pitchFamily="34" charset="0"/>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a:lstStyle>
          <a:p>
            <a:pPr algn="l"/>
            <a:r>
              <a:rPr lang="en-US">
                <a:solidFill>
                  <a:srgbClr val="508927"/>
                </a:solidFill>
              </a:rPr>
              <a:t>Land and water resource management</a:t>
            </a:r>
          </a:p>
        </p:txBody>
      </p:sp>
      <p:pic>
        <p:nvPicPr>
          <p:cNvPr id="18434" name="Picture 2" descr="Today is World Water Day. | elephant journa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15125" y="3526645"/>
            <a:ext cx="242887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0444"/>
      </p:ext>
    </p:extLst>
  </p:cSld>
  <p:clrMapOvr>
    <a:masterClrMapping/>
  </p:clrMapOvr>
  <p:transition spd="med">
    <p:spli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ctrTitle"/>
          </p:nvPr>
        </p:nvSpPr>
        <p:spPr>
          <a:xfrm>
            <a:off x="20960" y="476672"/>
            <a:ext cx="9144000" cy="836712"/>
          </a:xfrm>
        </p:spPr>
        <p:txBody>
          <a:bodyPr lIns="457200" tIns="91440"/>
          <a:lstStyle/>
          <a:p>
            <a:pPr lvl="3"/>
            <a:r>
              <a:rPr lang="en-US" sz="5400" b="1" dirty="0">
                <a:solidFill>
                  <a:srgbClr val="508927"/>
                </a:solidFill>
                <a:latin typeface="Franklin Gothic Demi" panose="020B0703020102020204" pitchFamily="34" charset="0"/>
              </a:rPr>
              <a:t>Short term, mid-term  and long-term goals</a:t>
            </a:r>
            <a:endParaRPr lang="en-US" sz="5400" dirty="0">
              <a:solidFill>
                <a:srgbClr val="508927"/>
              </a:solidFill>
              <a:latin typeface="Franklin Gothic Demi" panose="020B07030201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841061"/>
            <a:ext cx="9164960" cy="4010415"/>
          </a:xfrm>
          <a:prstGeom prst="rect">
            <a:avLst/>
          </a:prstGeom>
        </p:spPr>
      </p:pic>
    </p:spTree>
    <p:extLst>
      <p:ext uri="{BB962C8B-B14F-4D97-AF65-F5344CB8AC3E}">
        <p14:creationId xmlns:p14="http://schemas.microsoft.com/office/powerpoint/2010/main" val="3726150081"/>
      </p:ext>
    </p:extLst>
  </p:cSld>
  <p:clrMapOvr>
    <a:masterClrMapping/>
  </p:clrMapOvr>
  <p:transition spd="med">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04F8F3-F3A5-4A04-8B59-1B45549F6B15}"/>
              </a:ext>
            </a:extLst>
          </p:cNvPr>
          <p:cNvSpPr>
            <a:spLocks noGrp="1"/>
          </p:cNvSpPr>
          <p:nvPr>
            <p:ph idx="1"/>
          </p:nvPr>
        </p:nvSpPr>
        <p:spPr>
          <a:xfrm>
            <a:off x="457200" y="1303696"/>
            <a:ext cx="8291264" cy="2592288"/>
          </a:xfrm>
        </p:spPr>
        <p:txBody>
          <a:bodyPr/>
          <a:lstStyle/>
          <a:p>
            <a:pPr marL="278598" lvl="1" indent="-278598">
              <a:spcBef>
                <a:spcPts val="1200"/>
              </a:spcBef>
              <a:spcAft>
                <a:spcPts val="1200"/>
              </a:spcAft>
              <a:buFont typeface="Wingdings" panose="05000000000000000000" pitchFamily="2" charset="2"/>
              <a:buChar char="§"/>
            </a:pPr>
            <a:r>
              <a:rPr lang="en-US" sz="2000" dirty="0">
                <a:cs typeface="Arial" charset="0"/>
              </a:rPr>
              <a:t>Optimization of energy import, storage, use and export schemes</a:t>
            </a:r>
          </a:p>
          <a:p>
            <a:pPr marL="278598" lvl="1" indent="-278598">
              <a:spcBef>
                <a:spcPts val="1200"/>
              </a:spcBef>
              <a:spcAft>
                <a:spcPts val="1200"/>
              </a:spcAft>
              <a:buFont typeface="Wingdings" panose="05000000000000000000" pitchFamily="2" charset="2"/>
              <a:buChar char="§"/>
            </a:pPr>
            <a:r>
              <a:rPr lang="en-US" sz="2000" dirty="0">
                <a:cs typeface="Arial" charset="0"/>
              </a:rPr>
              <a:t>Increase of the renewable energy share</a:t>
            </a:r>
            <a:endParaRPr lang="ka-GE" sz="2000" dirty="0">
              <a:cs typeface="Arial" charset="0"/>
            </a:endParaRPr>
          </a:p>
          <a:p>
            <a:pPr marL="278598" lvl="1" indent="-278598">
              <a:spcBef>
                <a:spcPts val="1200"/>
              </a:spcBef>
              <a:spcAft>
                <a:spcPts val="1200"/>
              </a:spcAft>
              <a:buFont typeface="Wingdings" panose="05000000000000000000" pitchFamily="2" charset="2"/>
              <a:buChar char="§"/>
            </a:pPr>
            <a:r>
              <a:rPr lang="en-US" sz="2000" dirty="0">
                <a:cs typeface="Arial" charset="0"/>
              </a:rPr>
              <a:t>Increase efficiency of the existing energy transit and transport corridors (optimization of the land use)</a:t>
            </a:r>
            <a:endParaRPr lang="ka-GE" sz="2000" dirty="0">
              <a:cs typeface="Arial" charset="0"/>
            </a:endParaRPr>
          </a:p>
          <a:p>
            <a:pPr marL="278598" lvl="1" indent="-278598">
              <a:spcBef>
                <a:spcPts val="1200"/>
              </a:spcBef>
              <a:spcAft>
                <a:spcPts val="1200"/>
              </a:spcAft>
              <a:buFont typeface="Wingdings" panose="05000000000000000000" pitchFamily="2" charset="2"/>
              <a:buChar char="§"/>
            </a:pPr>
            <a:r>
              <a:rPr lang="en-US" sz="2000" dirty="0">
                <a:cs typeface="Arial" charset="0"/>
              </a:rPr>
              <a:t>Energy efficiency</a:t>
            </a:r>
            <a:endParaRPr lang="ka-GE" sz="2000" dirty="0">
              <a:cs typeface="Arial" charset="0"/>
            </a:endParaRPr>
          </a:p>
        </p:txBody>
      </p:sp>
      <p:sp>
        <p:nvSpPr>
          <p:cNvPr id="3" name="Title 2">
            <a:extLst>
              <a:ext uri="{FF2B5EF4-FFF2-40B4-BE49-F238E27FC236}">
                <a16:creationId xmlns:a16="http://schemas.microsoft.com/office/drawing/2014/main" id="{0E8FE7D7-0D88-4978-AF30-04952DB0D33E}"/>
              </a:ext>
            </a:extLst>
          </p:cNvPr>
          <p:cNvSpPr>
            <a:spLocks noGrp="1"/>
          </p:cNvSpPr>
          <p:nvPr>
            <p:ph type="ctrTitle"/>
          </p:nvPr>
        </p:nvSpPr>
        <p:spPr/>
        <p:txBody>
          <a:bodyPr/>
          <a:lstStyle/>
          <a:p>
            <a:pPr lvl="3" algn="l"/>
            <a:r>
              <a:rPr lang="en-GB" sz="3600" b="1" dirty="0">
                <a:solidFill>
                  <a:srgbClr val="508927"/>
                </a:solidFill>
                <a:latin typeface="Franklin Gothic Demi Cond" panose="020B0706030402020204" pitchFamily="34" charset="0"/>
              </a:rPr>
              <a:t>Priority Objectives for CE Road Map</a:t>
            </a:r>
            <a:endParaRPr lang="ka-GE" sz="3600" b="1" dirty="0">
              <a:solidFill>
                <a:srgbClr val="508927"/>
              </a:solidFill>
              <a:latin typeface="Franklin Gothic Demi Cond" panose="020B0706030402020204" pitchFamily="34" charset="0"/>
            </a:endParaRPr>
          </a:p>
        </p:txBody>
      </p:sp>
      <p:pic>
        <p:nvPicPr>
          <p:cNvPr id="1026" name="Picture 2" descr="The Question Every Project Team Should Answ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3305" y="3522945"/>
            <a:ext cx="2699792" cy="2699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456" y="4047680"/>
            <a:ext cx="5554960" cy="2554545"/>
          </a:xfrm>
          <a:prstGeom prst="rect">
            <a:avLst/>
          </a:prstGeom>
        </p:spPr>
        <p:txBody>
          <a:bodyPr wrap="square">
            <a:spAutoFit/>
          </a:bodyPr>
          <a:lstStyle/>
          <a:p>
            <a:pPr marL="278598" lvl="1"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Increase in material productivity (improvement of agricultural lands; etc.) </a:t>
            </a:r>
            <a:endParaRPr lang="ka-GE" sz="2000" dirty="0">
              <a:solidFill>
                <a:srgbClr val="404040"/>
              </a:solidFill>
              <a:latin typeface="Franklin Gothic Book" panose="020B0503020102020204" pitchFamily="34" charset="0"/>
            </a:endParaRPr>
          </a:p>
          <a:p>
            <a:pPr marL="278598" lvl="1"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Improvement of the land and water resource management</a:t>
            </a:r>
            <a:endParaRPr lang="ka-GE" sz="2000" dirty="0">
              <a:solidFill>
                <a:srgbClr val="404040"/>
              </a:solidFill>
            </a:endParaRPr>
          </a:p>
          <a:p>
            <a:pPr marL="278598" lvl="1" indent="-278598">
              <a:spcBef>
                <a:spcPts val="1200"/>
              </a:spcBef>
              <a:spcAft>
                <a:spcPts val="1200"/>
              </a:spcAft>
              <a:buFont typeface="Wingdings" panose="05000000000000000000" pitchFamily="2" charset="2"/>
              <a:buChar char="§"/>
            </a:pPr>
            <a:r>
              <a:rPr lang="en-US" sz="2000" dirty="0">
                <a:solidFill>
                  <a:srgbClr val="404040"/>
                </a:solidFill>
                <a:latin typeface="Franklin Gothic Book" panose="020B0503020102020204" pitchFamily="34" charset="0"/>
              </a:rPr>
              <a:t>Minimization of the material use (goods; buildings; material resources)</a:t>
            </a:r>
            <a:endParaRPr lang="ka-GE" sz="2000" dirty="0">
              <a:solidFill>
                <a:srgbClr val="404040"/>
              </a:solidFill>
            </a:endParaRPr>
          </a:p>
        </p:txBody>
      </p:sp>
    </p:spTree>
    <p:extLst>
      <p:ext uri="{BB962C8B-B14F-4D97-AF65-F5344CB8AC3E}">
        <p14:creationId xmlns:p14="http://schemas.microsoft.com/office/powerpoint/2010/main" val="3702642301"/>
      </p:ext>
    </p:extLst>
  </p:cSld>
  <p:clrMapOvr>
    <a:masterClrMapping/>
  </p:clrMapOvr>
  <p:transition spd="med">
    <p:spli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ctrTitle"/>
          </p:nvPr>
        </p:nvSpPr>
        <p:spPr>
          <a:xfrm>
            <a:off x="0" y="0"/>
            <a:ext cx="9144000" cy="836712"/>
          </a:xfrm>
        </p:spPr>
        <p:txBody>
          <a:bodyPr lIns="457200" tIns="45720"/>
          <a:lstStyle/>
          <a:p>
            <a:pPr lvl="3" algn="l"/>
            <a:r>
              <a:rPr lang="en-US" sz="3400" b="1" dirty="0">
                <a:solidFill>
                  <a:srgbClr val="508927"/>
                </a:solidFill>
                <a:latin typeface="Franklin Gothic Demi" panose="020B0703020102020204" pitchFamily="34" charset="0"/>
              </a:rPr>
              <a:t>Short term goals </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20688"/>
            <a:ext cx="8640960" cy="707886"/>
          </a:xfrm>
          <a:prstGeom prst="rect">
            <a:avLst/>
          </a:prstGeom>
          <a:solidFill>
            <a:srgbClr val="D9D9D9"/>
          </a:solidFill>
        </p:spPr>
        <p:txBody>
          <a:bodyPr wrap="square">
            <a:spAutoFit/>
          </a:bodyPr>
          <a:lstStyle/>
          <a:p>
            <a:r>
              <a:rPr lang="en-US" sz="2000" dirty="0">
                <a:solidFill>
                  <a:srgbClr val="508927"/>
                </a:solidFill>
                <a:latin typeface="Franklin Gothic Demi Cond" panose="020B0706030402020204" pitchFamily="34" charset="0"/>
              </a:rPr>
              <a:t>Development of comprehensive policies to support the transition to circular economy for all clusters and priority sectors of economy</a:t>
            </a:r>
            <a:endParaRPr lang="en-GB" sz="2000" dirty="0">
              <a:solidFill>
                <a:srgbClr val="508927"/>
              </a:solidFill>
              <a:latin typeface="Franklin Gothic Demi Cond" panose="020B0706030402020204" pitchFamily="34" charset="0"/>
            </a:endParaRPr>
          </a:p>
        </p:txBody>
      </p:sp>
      <p:sp>
        <p:nvSpPr>
          <p:cNvPr id="7" name="Content Placeholder 1"/>
          <p:cNvSpPr>
            <a:spLocks noGrp="1"/>
          </p:cNvSpPr>
          <p:nvPr>
            <p:ph idx="1"/>
          </p:nvPr>
        </p:nvSpPr>
        <p:spPr>
          <a:xfrm>
            <a:off x="382657" y="1772816"/>
            <a:ext cx="8641080" cy="4752528"/>
          </a:xfrm>
          <a:ln>
            <a:solidFill>
              <a:srgbClr val="7F7F7F"/>
            </a:solidFill>
          </a:ln>
        </p:spPr>
        <p:txBody>
          <a:bodyPr/>
          <a:lstStyle/>
          <a:p>
            <a:pPr>
              <a:spcBef>
                <a:spcPts val="1800"/>
              </a:spcBef>
              <a:buSzPct val="80000"/>
              <a:buFont typeface="Franklin Gothic Book" panose="020B0503020102020204" pitchFamily="34" charset="0"/>
              <a:buChar char="►"/>
              <a:tabLst>
                <a:tab pos="457200" algn="l"/>
              </a:tabLst>
            </a:pPr>
            <a:r>
              <a:rPr lang="en-US" sz="2000" b="1" dirty="0">
                <a:solidFill>
                  <a:srgbClr val="404040"/>
                </a:solidFill>
                <a:latin typeface="Franklin Gothic Book" panose="020B0503020102020204" pitchFamily="34" charset="0"/>
              </a:rPr>
              <a:t>Objectives:</a:t>
            </a:r>
            <a:endParaRPr lang="ka-GE" sz="2000" b="1" dirty="0">
              <a:solidFill>
                <a:srgbClr val="404040"/>
              </a:solidFill>
              <a:latin typeface="Franklin Gothic Book" panose="020B0503020102020204" pitchFamily="34" charset="0"/>
            </a:endParaRPr>
          </a:p>
          <a:p>
            <a:pPr lvl="1">
              <a:spcBef>
                <a:spcPts val="600"/>
              </a:spcBef>
              <a:spcAft>
                <a:spcPts val="600"/>
              </a:spcAft>
              <a:buFont typeface="Wingdings" panose="05000000000000000000" pitchFamily="2" charset="2"/>
              <a:buChar char="§"/>
              <a:tabLst>
                <a:tab pos="457200" algn="l"/>
              </a:tabLst>
            </a:pPr>
            <a:r>
              <a:rPr lang="en-US" sz="2000" dirty="0">
                <a:solidFill>
                  <a:srgbClr val="404040"/>
                </a:solidFill>
              </a:rPr>
              <a:t>Develop strategic documents related to CE and establish CE Transition Governmental Committee</a:t>
            </a:r>
          </a:p>
          <a:p>
            <a:pPr marL="1027113" lvl="2" indent="-284163">
              <a:spcBef>
                <a:spcPts val="600"/>
              </a:spcBef>
              <a:spcAft>
                <a:spcPts val="600"/>
              </a:spcAft>
              <a:buFont typeface="Franklin Gothic Book" panose="020B0503020102020204" pitchFamily="34" charset="0"/>
              <a:buChar char="–"/>
              <a:tabLst>
                <a:tab pos="457200" algn="l"/>
              </a:tabLst>
            </a:pPr>
            <a:r>
              <a:rPr lang="en-US" sz="2000" dirty="0">
                <a:solidFill>
                  <a:srgbClr val="404040"/>
                </a:solidFill>
              </a:rPr>
              <a:t>Completion of the National Circular Economy Road Map for Georgia</a:t>
            </a:r>
          </a:p>
          <a:p>
            <a:pPr marL="1027113" lvl="2" indent="-284163">
              <a:spcBef>
                <a:spcPts val="600"/>
              </a:spcBef>
              <a:spcAft>
                <a:spcPts val="600"/>
              </a:spcAft>
              <a:buFont typeface="Franklin Gothic Book" panose="020B0503020102020204" pitchFamily="34" charset="0"/>
              <a:buChar char="–"/>
              <a:tabLst>
                <a:tab pos="457200" algn="l"/>
              </a:tabLst>
            </a:pPr>
            <a:r>
              <a:rPr lang="en-US" sz="2000" dirty="0">
                <a:solidFill>
                  <a:srgbClr val="404040"/>
                </a:solidFill>
              </a:rPr>
              <a:t>Development of Circular Economy Strategy for Georgia</a:t>
            </a:r>
          </a:p>
          <a:p>
            <a:pPr marL="1027113" lvl="2" indent="-284163">
              <a:spcBef>
                <a:spcPts val="600"/>
              </a:spcBef>
              <a:spcAft>
                <a:spcPts val="600"/>
              </a:spcAft>
              <a:buFont typeface="Franklin Gothic Book" panose="020B0503020102020204" pitchFamily="34" charset="0"/>
              <a:buChar char="–"/>
              <a:tabLst>
                <a:tab pos="457200" algn="l"/>
              </a:tabLst>
            </a:pPr>
            <a:r>
              <a:rPr lang="en-US" sz="2000" dirty="0">
                <a:solidFill>
                  <a:srgbClr val="404040"/>
                </a:solidFill>
              </a:rPr>
              <a:t>Elaboration of Strategic Action Plan for CE Development in Georgia</a:t>
            </a:r>
          </a:p>
          <a:p>
            <a:pPr marL="1027113" lvl="2" indent="-284163">
              <a:spcBef>
                <a:spcPts val="600"/>
              </a:spcBef>
              <a:spcAft>
                <a:spcPts val="600"/>
              </a:spcAft>
              <a:buFont typeface="Franklin Gothic Book" panose="020B0503020102020204" pitchFamily="34" charset="0"/>
              <a:buChar char="–"/>
              <a:tabLst>
                <a:tab pos="457200" algn="l"/>
              </a:tabLst>
            </a:pPr>
            <a:r>
              <a:rPr lang="en-US" sz="2000" dirty="0">
                <a:solidFill>
                  <a:srgbClr val="404040"/>
                </a:solidFill>
              </a:rPr>
              <a:t>Establishment of the CE Transition Governmental Committee leaded by MEPA</a:t>
            </a:r>
          </a:p>
          <a:p>
            <a:pPr marL="1027113" lvl="2" indent="-284163">
              <a:spcBef>
                <a:spcPts val="600"/>
              </a:spcBef>
              <a:spcAft>
                <a:spcPts val="600"/>
              </a:spcAft>
              <a:buFont typeface="Franklin Gothic Book" panose="020B0503020102020204" pitchFamily="34" charset="0"/>
              <a:buChar char="–"/>
              <a:tabLst>
                <a:tab pos="457200" algn="l"/>
              </a:tabLst>
            </a:pPr>
            <a:r>
              <a:rPr lang="en-US" sz="2000" dirty="0">
                <a:solidFill>
                  <a:srgbClr val="404040"/>
                </a:solidFill>
              </a:rPr>
              <a:t>Inclusion of the CE components in the Regional Development Strategies and Strategic Action Plans</a:t>
            </a:r>
          </a:p>
        </p:txBody>
      </p:sp>
    </p:spTree>
    <p:extLst>
      <p:ext uri="{BB962C8B-B14F-4D97-AF65-F5344CB8AC3E}">
        <p14:creationId xmlns:p14="http://schemas.microsoft.com/office/powerpoint/2010/main" val="639216064"/>
      </p:ext>
    </p:extLst>
  </p:cSld>
  <p:clrMapOvr>
    <a:masterClrMapping/>
  </p:clrMapOvr>
  <p:transition spd="med">
    <p:spli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640960" cy="4248472"/>
          </a:xfrm>
        </p:spPr>
        <p:txBody>
          <a:bodyPr/>
          <a:lstStyle/>
          <a:p>
            <a:pPr marL="0" indent="0">
              <a:spcBef>
                <a:spcPts val="600"/>
              </a:spcBef>
              <a:spcAft>
                <a:spcPts val="0"/>
              </a:spcAft>
              <a:buNone/>
              <a:tabLst>
                <a:tab pos="457200" algn="l"/>
              </a:tabLst>
            </a:pPr>
            <a:r>
              <a:rPr lang="en-US" sz="1800" b="1" u="sng" dirty="0">
                <a:solidFill>
                  <a:srgbClr val="404040"/>
                </a:solidFill>
                <a:latin typeface="Franklin Gothic Book" panose="020B0503020102020204" pitchFamily="34" charset="0"/>
              </a:rPr>
              <a:t>Actions: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 metrics and indicators to complement the existing in Georgia macroeconomic indicators adopted at national level, in order to measure, monitor and benchmark the circular economy performance at regional, local, sector and corporate level. </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Make circular economy indicators a mainstream part of statistical reporting so that new indicators are build on and complement the existing statistical and reporting systems.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 reporting standards for Georgian companies aligned with those proposed within EU for linear risks of investments and businesses and incorporate them into standard accounting practices.</a:t>
            </a:r>
          </a:p>
          <a:p>
            <a:pPr marL="0" indent="0">
              <a:spcBef>
                <a:spcPts val="600"/>
              </a:spcBef>
              <a:spcAft>
                <a:spcPts val="0"/>
              </a:spcAft>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Finance of Georgia</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National Statistics Office of Georgia (Geostat)</a:t>
            </a:r>
          </a:p>
          <a:p>
            <a:pPr marL="0" indent="0">
              <a:spcAft>
                <a:spcPts val="0"/>
              </a:spcAft>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Businesses associations</a:t>
            </a:r>
          </a:p>
        </p:txBody>
      </p:sp>
      <p:sp>
        <p:nvSpPr>
          <p:cNvPr id="10" name="Title 2"/>
          <p:cNvSpPr>
            <a:spLocks noGrp="1"/>
          </p:cNvSpPr>
          <p:nvPr>
            <p:ph type="ctrTitle"/>
          </p:nvPr>
        </p:nvSpPr>
        <p:spPr>
          <a:xfrm>
            <a:off x="0" y="0"/>
            <a:ext cx="9144000" cy="836712"/>
          </a:xfrm>
        </p:spPr>
        <p:txBody>
          <a:bodyPr lIns="457200" tIns="45720"/>
          <a:lstStyle/>
          <a:p>
            <a:pPr lvl="3" algn="l"/>
            <a:r>
              <a:rPr lang="en-US" sz="3400" b="1" dirty="0">
                <a:solidFill>
                  <a:srgbClr val="508927"/>
                </a:solidFill>
                <a:latin typeface="Franklin Gothic Demi" panose="020B0703020102020204" pitchFamily="34" charset="0"/>
              </a:rPr>
              <a:t>Short term goals</a:t>
            </a:r>
            <a:endParaRPr lang="en-US" sz="3400" dirty="0">
              <a:solidFill>
                <a:srgbClr val="508927"/>
              </a:solidFill>
              <a:latin typeface="Franklin Gothic Demi" panose="020B0703020102020204" pitchFamily="34" charset="0"/>
            </a:endParaRPr>
          </a:p>
        </p:txBody>
      </p:sp>
      <p:sp>
        <p:nvSpPr>
          <p:cNvPr id="11" name="Rectangle 10"/>
          <p:cNvSpPr/>
          <p:nvPr/>
        </p:nvSpPr>
        <p:spPr>
          <a:xfrm>
            <a:off x="395536" y="632882"/>
            <a:ext cx="8640960" cy="307777"/>
          </a:xfrm>
          <a:prstGeom prst="rect">
            <a:avLst/>
          </a:prstGeom>
          <a:solidFill>
            <a:srgbClr val="D9D9D9"/>
          </a:solidFill>
        </p:spPr>
        <p:txBody>
          <a:bodyPr wrap="square" tIns="0" bIns="0">
            <a:spAutoFit/>
          </a:bodyPr>
          <a:lstStyle/>
          <a:p>
            <a:r>
              <a:rPr lang="en-US" sz="2000" dirty="0">
                <a:solidFill>
                  <a:srgbClr val="508927"/>
                </a:solidFill>
                <a:latin typeface="Franklin Gothic Demi Cond" panose="020B0706030402020204" pitchFamily="34" charset="0"/>
              </a:rPr>
              <a:t>Development of comprehensive policies to support the transition to circular economy</a:t>
            </a:r>
            <a:endParaRPr lang="en-GB" sz="2000" dirty="0">
              <a:solidFill>
                <a:srgbClr val="508927"/>
              </a:solidFill>
              <a:latin typeface="Franklin Gothic Demi Cond" panose="020B0706030402020204" pitchFamily="34" charset="0"/>
            </a:endParaRPr>
          </a:p>
        </p:txBody>
      </p:sp>
    </p:spTree>
    <p:extLst>
      <p:ext uri="{BB962C8B-B14F-4D97-AF65-F5344CB8AC3E}">
        <p14:creationId xmlns:p14="http://schemas.microsoft.com/office/powerpoint/2010/main" val="1988921401"/>
      </p:ext>
    </p:extLst>
  </p:cSld>
  <p:clrMapOvr>
    <a:masterClrMapping/>
  </p:clrMapOvr>
  <p:transition spd="med">
    <p:spli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69594"/>
            <a:ext cx="8640960" cy="4248472"/>
          </a:xfrm>
        </p:spPr>
        <p:txBody>
          <a:bodyPr/>
          <a:lstStyle/>
          <a:p>
            <a:pPr marL="0" indent="0">
              <a:spcBef>
                <a:spcPts val="600"/>
              </a:spcBef>
              <a:spcAft>
                <a:spcPts val="0"/>
              </a:spcAft>
              <a:buNone/>
              <a:tabLst>
                <a:tab pos="457200" algn="l"/>
              </a:tabLst>
            </a:pPr>
            <a:r>
              <a:rPr lang="en-US" sz="1800" b="1" u="sng" dirty="0">
                <a:solidFill>
                  <a:srgbClr val="404040"/>
                </a:solidFill>
                <a:latin typeface="Franklin Gothic Book" panose="020B0503020102020204" pitchFamily="34" charset="0"/>
              </a:rPr>
              <a:t>Further Actions: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Development and implementation of the Awareness Raising and Capacity Building Programs for various stakeholders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Establish in Georgia technical and financial advisory services to support the development of business models for circular economy </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Development of the Business Incubators and Consultancy Services in CE field for businesses and various stakeholders</a:t>
            </a:r>
          </a:p>
          <a:p>
            <a:pPr marL="0" indent="0">
              <a:spcBef>
                <a:spcPts val="600"/>
              </a:spcBef>
              <a:spcAft>
                <a:spcPts val="0"/>
              </a:spcAft>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Education and Science</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Georgian National Academy of Sciences</a:t>
            </a:r>
            <a:endParaRPr lang="ka-GE" sz="1800" dirty="0">
              <a:solidFill>
                <a:srgbClr val="404040"/>
              </a:solidFill>
              <a:latin typeface="Franklin Gothic Book" panose="020B0503020102020204" pitchFamily="34" charset="0"/>
            </a:endParaRP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spcAft>
                <a:spcPts val="0"/>
              </a:spcAft>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Universities and experts’ society</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p:txBody>
      </p:sp>
      <p:sp>
        <p:nvSpPr>
          <p:cNvPr id="10"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Short term goals</a:t>
            </a:r>
            <a:endParaRPr lang="en-US" sz="3400" dirty="0">
              <a:solidFill>
                <a:srgbClr val="508927"/>
              </a:solidFill>
              <a:latin typeface="Franklin Gothic Demi" panose="020B0703020102020204" pitchFamily="34" charset="0"/>
            </a:endParaRPr>
          </a:p>
        </p:txBody>
      </p:sp>
      <p:sp>
        <p:nvSpPr>
          <p:cNvPr id="11" name="Rectangle 10"/>
          <p:cNvSpPr/>
          <p:nvPr/>
        </p:nvSpPr>
        <p:spPr>
          <a:xfrm>
            <a:off x="395536" y="632882"/>
            <a:ext cx="8640960" cy="707886"/>
          </a:xfrm>
          <a:prstGeom prst="rect">
            <a:avLst/>
          </a:prstGeom>
          <a:solidFill>
            <a:srgbClr val="D9D9D9"/>
          </a:solidFill>
        </p:spPr>
        <p:txBody>
          <a:bodyPr wrap="square">
            <a:spAutoFit/>
          </a:bodyPr>
          <a:lstStyle/>
          <a:p>
            <a:r>
              <a:rPr lang="en-US" sz="2000" dirty="0">
                <a:solidFill>
                  <a:srgbClr val="508927"/>
                </a:solidFill>
                <a:latin typeface="Franklin Gothic Demi Cond" panose="020B0706030402020204" pitchFamily="34" charset="0"/>
              </a:rPr>
              <a:t>Development of comprehensive policies to support the transition to circular economy</a:t>
            </a:r>
            <a:endParaRPr lang="en-GB" sz="2000" dirty="0">
              <a:solidFill>
                <a:srgbClr val="508927"/>
              </a:solidFill>
              <a:latin typeface="Franklin Gothic Demi Cond" panose="020B0706030402020204" pitchFamily="34" charset="0"/>
            </a:endParaRPr>
          </a:p>
          <a:p>
            <a:r>
              <a:rPr lang="en-US" sz="2000" dirty="0">
                <a:solidFill>
                  <a:srgbClr val="508927"/>
                </a:solidFill>
                <a:latin typeface="Franklin Gothic Demi Cond" panose="020B0706030402020204" pitchFamily="34" charset="0"/>
              </a:rPr>
              <a:t> </a:t>
            </a:r>
            <a:endParaRPr lang="en-GB" sz="2000" dirty="0">
              <a:solidFill>
                <a:srgbClr val="508927"/>
              </a:solidFill>
              <a:latin typeface="Franklin Gothic Demi Cond" panose="020B0706030402020204" pitchFamily="34" charset="0"/>
            </a:endParaRPr>
          </a:p>
        </p:txBody>
      </p:sp>
      <p:pic>
        <p:nvPicPr>
          <p:cNvPr id="5" name="Picture 4" descr="Short Length T-Shirts: 3D Proportional Sizing for the Perfect Fit ..."/>
          <p:cNvPicPr/>
          <p:nvPr/>
        </p:nvPicPr>
        <p:blipFill>
          <a:blip r:embed="rId2" cstate="email">
            <a:extLst>
              <a:ext uri="{28A0092B-C50C-407E-A947-70E740481C1C}">
                <a14:useLocalDpi xmlns:a14="http://schemas.microsoft.com/office/drawing/2010/main"/>
              </a:ext>
            </a:extLst>
          </a:blip>
          <a:srcRect/>
          <a:stretch>
            <a:fillRect/>
          </a:stretch>
        </p:blipFill>
        <p:spPr bwMode="auto">
          <a:xfrm>
            <a:off x="6462459" y="4149080"/>
            <a:ext cx="2646045" cy="2572385"/>
          </a:xfrm>
          <a:prstGeom prst="rect">
            <a:avLst/>
          </a:prstGeom>
          <a:noFill/>
        </p:spPr>
      </p:pic>
    </p:spTree>
    <p:extLst>
      <p:ext uri="{BB962C8B-B14F-4D97-AF65-F5344CB8AC3E}">
        <p14:creationId xmlns:p14="http://schemas.microsoft.com/office/powerpoint/2010/main" val="2841805651"/>
      </p:ext>
    </p:extLst>
  </p:cSld>
  <p:clrMapOvr>
    <a:masterClrMapping/>
  </p:clrMapOvr>
  <p:transition spd="med">
    <p:spli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Short term goals</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32882"/>
            <a:ext cx="8640960" cy="400110"/>
          </a:xfrm>
          <a:prstGeom prst="rect">
            <a:avLst/>
          </a:prstGeom>
          <a:solidFill>
            <a:srgbClr val="D9D9D9"/>
          </a:solidFill>
        </p:spPr>
        <p:txBody>
          <a:bodyPr wrap="square">
            <a:spAutoFit/>
          </a:bodyPr>
          <a:lstStyle/>
          <a:p>
            <a:r>
              <a:rPr lang="en-US" sz="2000" dirty="0">
                <a:solidFill>
                  <a:srgbClr val="699841"/>
                </a:solidFill>
                <a:latin typeface="Franklin Gothic Demi Cond" panose="020B0706030402020204" pitchFamily="34" charset="0"/>
              </a:rPr>
              <a:t>Implementation of Circular Economy Pilot Projects</a:t>
            </a:r>
            <a:endParaRPr lang="en-GB" sz="2000" dirty="0">
              <a:solidFill>
                <a:srgbClr val="699841"/>
              </a:solidFill>
              <a:latin typeface="Franklin Gothic Demi Cond" panose="020B0706030402020204" pitchFamily="34" charset="0"/>
            </a:endParaRPr>
          </a:p>
        </p:txBody>
      </p:sp>
      <p:sp>
        <p:nvSpPr>
          <p:cNvPr id="8" name="Content Placeholder 1"/>
          <p:cNvSpPr>
            <a:spLocks noGrp="1"/>
          </p:cNvSpPr>
          <p:nvPr>
            <p:ph idx="1"/>
          </p:nvPr>
        </p:nvSpPr>
        <p:spPr>
          <a:xfrm>
            <a:off x="395536" y="1268760"/>
            <a:ext cx="8640960" cy="4248472"/>
          </a:xfrm>
        </p:spPr>
        <p:txBody>
          <a:bodyPr/>
          <a:lstStyle/>
          <a:p>
            <a:pPr>
              <a:spcBef>
                <a:spcPts val="1800"/>
              </a:spcBef>
              <a:buSzPct val="80000"/>
              <a:buFont typeface="Franklin Gothic Book" panose="020B0503020102020204" pitchFamily="34" charset="0"/>
              <a:buChar char="►"/>
              <a:tabLst>
                <a:tab pos="457200" algn="l"/>
              </a:tabLst>
            </a:pPr>
            <a:r>
              <a:rPr lang="en-US" sz="2000" b="1" dirty="0">
                <a:solidFill>
                  <a:srgbClr val="404040"/>
                </a:solidFill>
                <a:latin typeface="Franklin Gothic Book" panose="020B0503020102020204" pitchFamily="34" charset="0"/>
              </a:rPr>
              <a:t>Objectives: </a:t>
            </a:r>
          </a:p>
          <a:p>
            <a:pPr marL="278598" lvl="1" indent="-278598">
              <a:spcBef>
                <a:spcPts val="0"/>
              </a:spcBef>
              <a:spcAft>
                <a:spcPts val="0"/>
              </a:spcAft>
              <a:buSzPct val="80000"/>
              <a:buFont typeface="Wingdings" panose="05000000000000000000" pitchFamily="2" charset="2"/>
              <a:buChar char="§"/>
              <a:tabLst>
                <a:tab pos="457200" algn="l"/>
              </a:tabLst>
            </a:pPr>
            <a:r>
              <a:rPr lang="en-US" sz="1800" dirty="0">
                <a:solidFill>
                  <a:srgbClr val="404040"/>
                </a:solidFill>
              </a:rPr>
              <a:t>Demonstrate the practical efficiency and feasibility of the circular economy models</a:t>
            </a:r>
            <a:endParaRPr lang="en-US" sz="1800" b="1" u="sng" dirty="0">
              <a:solidFill>
                <a:srgbClr val="404040"/>
              </a:solidFill>
              <a:latin typeface="Franklin Gothic Book" panose="020B0503020102020204" pitchFamily="34" charset="0"/>
            </a:endParaRPr>
          </a:p>
          <a:p>
            <a:pPr>
              <a:spcBef>
                <a:spcPts val="1800"/>
              </a:spcBef>
              <a:buSzPct val="80000"/>
              <a:buFont typeface="Franklin Gothic Book" panose="020B0503020102020204" pitchFamily="34" charset="0"/>
              <a:buChar char="►"/>
              <a:tabLst>
                <a:tab pos="457200" algn="l"/>
              </a:tabLst>
            </a:pPr>
            <a:r>
              <a:rPr lang="en-US" sz="2000" b="1" dirty="0">
                <a:solidFill>
                  <a:srgbClr val="404040"/>
                </a:solidFill>
                <a:latin typeface="Franklin Gothic Book" panose="020B0503020102020204" pitchFamily="34" charset="0"/>
              </a:rPr>
              <a:t>Actions: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Develop CE pilot project at municipal level</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Select CE pilot projects proposed by business sector</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Facilitate in fundraising for CE pilot projects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Support in implementation of the CE pilot projects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Use CE pilot projects as demonstration in awareness raising programs</a:t>
            </a: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Municipal authorities</a:t>
            </a: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Universities and experts’ society</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a:p>
            <a:pPr>
              <a:spcBef>
                <a:spcPts val="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Local communities in rural regions</a:t>
            </a: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Tree>
    <p:extLst>
      <p:ext uri="{BB962C8B-B14F-4D97-AF65-F5344CB8AC3E}">
        <p14:creationId xmlns:p14="http://schemas.microsoft.com/office/powerpoint/2010/main" val="917773936"/>
      </p:ext>
    </p:extLst>
  </p:cSld>
  <p:clrMapOvr>
    <a:masterClrMapping/>
  </p:clrMapOvr>
  <p:transition spd="med">
    <p:spli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80+ Target Icon Fill Illustrations, Royalty-Free Vector Graphic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1394" y="4099421"/>
            <a:ext cx="2834640" cy="272810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95536" y="1196752"/>
            <a:ext cx="8640960" cy="4248472"/>
          </a:xfrm>
        </p:spPr>
        <p:txBody>
          <a:bodyPr/>
          <a:lstStyle/>
          <a:p>
            <a:pPr>
              <a:spcBef>
                <a:spcPts val="0"/>
              </a:spcBef>
              <a:spcAft>
                <a:spcPts val="0"/>
              </a:spcAft>
              <a:buSzPct val="80000"/>
              <a:buFont typeface="Franklin Gothic Book" panose="020B0503020102020204" pitchFamily="34" charset="0"/>
              <a:buChar char="►"/>
              <a:tabLst>
                <a:tab pos="457200" algn="l"/>
              </a:tabLst>
            </a:pPr>
            <a:r>
              <a:rPr lang="en-US" sz="1800" b="1" dirty="0">
                <a:solidFill>
                  <a:srgbClr val="404040"/>
                </a:solidFill>
                <a:latin typeface="Franklin Gothic Book" panose="020B0503020102020204" pitchFamily="34" charset="0"/>
              </a:rPr>
              <a:t>Goal 1. </a:t>
            </a:r>
            <a:r>
              <a:rPr lang="en-US" sz="1800" dirty="0">
                <a:solidFill>
                  <a:srgbClr val="404040"/>
                </a:solidFill>
                <a:latin typeface="Franklin Gothic Book" panose="020B0503020102020204" pitchFamily="34" charset="0"/>
              </a:rPr>
              <a:t>Implementation of the CE Strategy and Action Plan for coming 10 years</a:t>
            </a:r>
          </a:p>
          <a:p>
            <a:pPr>
              <a:spcBef>
                <a:spcPts val="0"/>
              </a:spcBef>
              <a:spcAft>
                <a:spcPts val="0"/>
              </a:spcAft>
              <a:buSzPct val="80000"/>
              <a:buFont typeface="Franklin Gothic Book" panose="020B0503020102020204" pitchFamily="34" charset="0"/>
              <a:buChar char="►"/>
              <a:tabLst>
                <a:tab pos="457200" algn="l"/>
              </a:tabLst>
            </a:pPr>
            <a:r>
              <a:rPr lang="en-US" sz="1800" b="1" dirty="0">
                <a:solidFill>
                  <a:srgbClr val="404040"/>
                </a:solidFill>
                <a:latin typeface="Franklin Gothic Book" panose="020B0503020102020204" pitchFamily="34" charset="0"/>
              </a:rPr>
              <a:t>Goal 2. </a:t>
            </a:r>
            <a:r>
              <a:rPr lang="en-US" sz="1800" dirty="0">
                <a:solidFill>
                  <a:srgbClr val="404040"/>
                </a:solidFill>
                <a:latin typeface="Franklin Gothic Book" panose="020B0503020102020204" pitchFamily="34" charset="0"/>
              </a:rPr>
              <a:t>Implementation of the Awareness Raising and Capacity Building Programs for various stakeholders</a:t>
            </a:r>
          </a:p>
          <a:p>
            <a:pPr>
              <a:spcBef>
                <a:spcPts val="0"/>
              </a:spcBef>
              <a:spcAft>
                <a:spcPts val="0"/>
              </a:spcAft>
              <a:buSzPct val="80000"/>
              <a:buFont typeface="Franklin Gothic Book" panose="020B0503020102020204" pitchFamily="34" charset="0"/>
              <a:buChar char="►"/>
              <a:tabLst>
                <a:tab pos="457200" algn="l"/>
              </a:tabLst>
            </a:pPr>
            <a:r>
              <a:rPr lang="en-US" sz="1800" b="1" dirty="0">
                <a:solidFill>
                  <a:srgbClr val="404040"/>
                </a:solidFill>
                <a:latin typeface="Franklin Gothic Book" panose="020B0503020102020204" pitchFamily="34" charset="0"/>
              </a:rPr>
              <a:t>Goal 3. </a:t>
            </a:r>
            <a:r>
              <a:rPr lang="en-US" sz="1800" dirty="0">
                <a:solidFill>
                  <a:srgbClr val="404040"/>
                </a:solidFill>
                <a:latin typeface="Franklin Gothic Book" panose="020B0503020102020204" pitchFamily="34" charset="0"/>
              </a:rPr>
              <a:t>Create incentives and provide technical support to the business companies in recycling their own wastes and wastes generated by the similar companies operating in the sector</a:t>
            </a:r>
            <a:endParaRPr lang="en-US" sz="1800" b="1" u="sng" dirty="0">
              <a:solidFill>
                <a:srgbClr val="C00000"/>
              </a:solidFill>
              <a:latin typeface="Franklin Gothic Book" panose="020B0503020102020204" pitchFamily="34" charset="0"/>
            </a:endParaRP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Sectoral Ministries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Universities and expert’s society</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Regional and municipal authorities</a:t>
            </a:r>
          </a:p>
        </p:txBody>
      </p:sp>
      <p:sp>
        <p:nvSpPr>
          <p:cNvPr id="12"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Mid-term and Long-term Goals</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32882"/>
            <a:ext cx="8640960" cy="400110"/>
          </a:xfrm>
          <a:prstGeom prst="rect">
            <a:avLst/>
          </a:prstGeom>
          <a:solidFill>
            <a:srgbClr val="D9D9D9"/>
          </a:solidFill>
        </p:spPr>
        <p:txBody>
          <a:bodyPr wrap="square">
            <a:spAutoFit/>
          </a:bodyPr>
          <a:lstStyle/>
          <a:p>
            <a:r>
              <a:rPr lang="en-US" sz="2000" dirty="0">
                <a:solidFill>
                  <a:srgbClr val="699841"/>
                </a:solidFill>
                <a:latin typeface="Franklin Gothic Demi Cond" panose="020B0706030402020204" pitchFamily="34" charset="0"/>
              </a:rPr>
              <a:t>Mid-term goals (10 years):</a:t>
            </a:r>
            <a:endParaRPr lang="en-GB" sz="2000" dirty="0">
              <a:solidFill>
                <a:srgbClr val="699841"/>
              </a:solidFill>
              <a:latin typeface="Franklin Gothic Demi Cond" panose="020B0706030402020204" pitchFamily="34" charset="0"/>
            </a:endParaRPr>
          </a:p>
        </p:txBody>
      </p:sp>
    </p:spTree>
    <p:extLst>
      <p:ext uri="{BB962C8B-B14F-4D97-AF65-F5344CB8AC3E}">
        <p14:creationId xmlns:p14="http://schemas.microsoft.com/office/powerpoint/2010/main" val="1487003734"/>
      </p:ext>
    </p:extLst>
  </p:cSld>
  <p:clrMapOvr>
    <a:masterClrMapping/>
  </p:clrMapOvr>
  <p:transition spd="med">
    <p:spli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7779" y="4267609"/>
            <a:ext cx="3017520" cy="2577711"/>
          </a:xfrm>
          <a:prstGeom prst="rect">
            <a:avLst/>
          </a:prstGeom>
        </p:spPr>
      </p:pic>
      <p:sp>
        <p:nvSpPr>
          <p:cNvPr id="2" name="Content Placeholder 1"/>
          <p:cNvSpPr>
            <a:spLocks noGrp="1"/>
          </p:cNvSpPr>
          <p:nvPr>
            <p:ph idx="1"/>
          </p:nvPr>
        </p:nvSpPr>
        <p:spPr>
          <a:xfrm>
            <a:off x="364952" y="1412776"/>
            <a:ext cx="8640960" cy="4248472"/>
          </a:xfrm>
        </p:spPr>
        <p:txBody>
          <a:bodyPr/>
          <a:lstStyle/>
          <a:p>
            <a:pPr marL="46433" indent="0" algn="just">
              <a:spcBef>
                <a:spcPts val="60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Actions:</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Create National collaborative and interactive platforms for closer connections between businesses that normally do not interact on the market. </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Develop innovative forms of collaboration within and between value chains and innovative ways of sharing costs and benefits of circular economy projects between companies who otherwise have no market incentive to collaborate. </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Act as a guarantor if the risk for individual companies of being engaged in circular projects is too high.</a:t>
            </a: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Existing International Platforms</a:t>
            </a: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
        <p:nvSpPr>
          <p:cNvPr id="12"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Mid-term and Long-term Goals</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32882"/>
            <a:ext cx="8640960" cy="707886"/>
          </a:xfrm>
          <a:prstGeom prst="rect">
            <a:avLst/>
          </a:prstGeom>
          <a:solidFill>
            <a:srgbClr val="D9D9D9"/>
          </a:solidFill>
        </p:spPr>
        <p:txBody>
          <a:bodyPr wrap="square">
            <a:spAutoFit/>
          </a:bodyPr>
          <a:lstStyle/>
          <a:p>
            <a:r>
              <a:rPr lang="en-US" sz="2000" dirty="0">
                <a:solidFill>
                  <a:srgbClr val="699841"/>
                </a:solidFill>
                <a:latin typeface="Franklin Gothic Demi Cond" panose="020B0706030402020204" pitchFamily="34" charset="0"/>
              </a:rPr>
              <a:t>Mid-term and Long-term goals: Goal 4. Create National collaborative and interactive platforms:</a:t>
            </a:r>
            <a:endParaRPr lang="en-GB" sz="2000" dirty="0">
              <a:solidFill>
                <a:srgbClr val="699841"/>
              </a:solidFill>
              <a:latin typeface="Franklin Gothic Demi Cond" panose="020B0706030402020204" pitchFamily="34" charset="0"/>
            </a:endParaRPr>
          </a:p>
        </p:txBody>
      </p:sp>
    </p:spTree>
    <p:extLst>
      <p:ext uri="{BB962C8B-B14F-4D97-AF65-F5344CB8AC3E}">
        <p14:creationId xmlns:p14="http://schemas.microsoft.com/office/powerpoint/2010/main" val="326772937"/>
      </p:ext>
    </p:extLst>
  </p:cSld>
  <p:clrMapOvr>
    <a:masterClrMapping/>
  </p:clrMapOvr>
  <p:transition spd="med">
    <p:spli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ircular economy Archives - Forest-based Sector Technology Platform (FT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0152" y="3641587"/>
            <a:ext cx="3203848" cy="321641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64952" y="1469594"/>
            <a:ext cx="8640960" cy="4248472"/>
          </a:xfrm>
        </p:spPr>
        <p:txBody>
          <a:bodyPr/>
          <a:lstStyle/>
          <a:p>
            <a:pPr marL="46433" indent="0" algn="just">
              <a:spcBef>
                <a:spcPts val="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Actions:</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Support creation of new international platforms and engage the existing international platforms to ensure CE principles throughout the entire supply chain</a:t>
            </a:r>
          </a:p>
          <a:p>
            <a:pPr marL="46433" indent="0" algn="just">
              <a:spcBef>
                <a:spcPts val="0"/>
              </a:spcBef>
              <a:spcAft>
                <a:spcPts val="0"/>
              </a:spcAft>
              <a:buSzPct val="80000"/>
              <a:buNone/>
              <a:tabLst>
                <a:tab pos="457200" algn="l"/>
              </a:tabLst>
            </a:pPr>
            <a:endParaRPr lang="en-US" sz="2125" b="1" u="sng" dirty="0">
              <a:solidFill>
                <a:srgbClr val="404040"/>
              </a:solidFill>
              <a:latin typeface="Franklin Gothic Book" panose="020B0503020102020204" pitchFamily="34" charset="0"/>
            </a:endParaRPr>
          </a:p>
          <a:p>
            <a:pPr marL="46433" indent="0" algn="just">
              <a:spcBef>
                <a:spcPts val="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spcBef>
                <a:spcPts val="600"/>
              </a:spcBef>
              <a:buNone/>
              <a:tabLst>
                <a:tab pos="457200" algn="l"/>
              </a:tabLst>
            </a:pPr>
            <a:endParaRPr lang="en-US" sz="1800" b="1" u="sng" dirty="0">
              <a:solidFill>
                <a:srgbClr val="404040"/>
              </a:solidFill>
              <a:latin typeface="Franklin Gothic Book" panose="020B0503020102020204" pitchFamily="34" charset="0"/>
            </a:endParaRP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Existing International Platforms</a:t>
            </a:r>
          </a:p>
          <a:p>
            <a:pPr marL="406400" indent="-406400">
              <a:spcBef>
                <a:spcPts val="600"/>
              </a:spcBef>
              <a:buFont typeface="Franklin Gothic Book" panose="020B0503020102020204" pitchFamily="34" charset="0"/>
              <a:buChar char="►"/>
              <a:tabLst>
                <a:tab pos="457200" algn="l"/>
              </a:tabLst>
            </a:pPr>
            <a:endParaRPr lang="en-US" sz="1800" dirty="0">
              <a:solidFill>
                <a:srgbClr val="404040"/>
              </a:solidFill>
              <a:latin typeface="Franklin Gothic Book" panose="020B0503020102020204" pitchFamily="34" charset="0"/>
            </a:endParaRPr>
          </a:p>
        </p:txBody>
      </p:sp>
      <p:sp>
        <p:nvSpPr>
          <p:cNvPr id="12" name="Title 2"/>
          <p:cNvSpPr>
            <a:spLocks noGrp="1"/>
          </p:cNvSpPr>
          <p:nvPr>
            <p:ph type="ctrTitle"/>
          </p:nvPr>
        </p:nvSpPr>
        <p:spPr>
          <a:xfrm>
            <a:off x="0" y="0"/>
            <a:ext cx="9144000" cy="836712"/>
          </a:xfrm>
        </p:spPr>
        <p:txBody>
          <a:bodyPr lIns="457200" tIns="91440"/>
          <a:lstStyle/>
          <a:p>
            <a:pPr lvl="3" algn="l"/>
            <a:r>
              <a:rPr lang="en-US" sz="3400" b="1" dirty="0">
                <a:solidFill>
                  <a:srgbClr val="508927"/>
                </a:solidFill>
                <a:latin typeface="Franklin Gothic Demi" panose="020B0703020102020204" pitchFamily="34" charset="0"/>
              </a:rPr>
              <a:t>Mid-term and Long-term Goals</a:t>
            </a:r>
            <a:endParaRPr lang="en-US" sz="3400" dirty="0">
              <a:solidFill>
                <a:srgbClr val="508927"/>
              </a:solidFill>
              <a:latin typeface="Franklin Gothic Demi" panose="020B0703020102020204" pitchFamily="34" charset="0"/>
            </a:endParaRPr>
          </a:p>
        </p:txBody>
      </p:sp>
      <p:sp>
        <p:nvSpPr>
          <p:cNvPr id="13" name="Rectangle 12"/>
          <p:cNvSpPr/>
          <p:nvPr/>
        </p:nvSpPr>
        <p:spPr>
          <a:xfrm>
            <a:off x="395536" y="632882"/>
            <a:ext cx="8640960" cy="400110"/>
          </a:xfrm>
          <a:prstGeom prst="rect">
            <a:avLst/>
          </a:prstGeom>
          <a:solidFill>
            <a:srgbClr val="D9D9D9"/>
          </a:solidFill>
        </p:spPr>
        <p:txBody>
          <a:bodyPr wrap="square">
            <a:spAutoFit/>
          </a:bodyPr>
          <a:lstStyle/>
          <a:p>
            <a:r>
              <a:rPr lang="en-US" sz="2000" dirty="0">
                <a:solidFill>
                  <a:srgbClr val="508927"/>
                </a:solidFill>
                <a:latin typeface="Franklin Gothic Demi Cond" panose="020B0706030402020204" pitchFamily="34" charset="0"/>
              </a:rPr>
              <a:t>Mid-term and Long-term goals: Goal 5. Creation of the international platforms</a:t>
            </a:r>
            <a:endParaRPr lang="en-GB" sz="2000" dirty="0">
              <a:solidFill>
                <a:srgbClr val="508927"/>
              </a:solidFill>
              <a:latin typeface="Franklin Gothic Demi Cond" panose="020B0706030402020204" pitchFamily="34" charset="0"/>
            </a:endParaRPr>
          </a:p>
        </p:txBody>
      </p:sp>
    </p:spTree>
    <p:extLst>
      <p:ext uri="{BB962C8B-B14F-4D97-AF65-F5344CB8AC3E}">
        <p14:creationId xmlns:p14="http://schemas.microsoft.com/office/powerpoint/2010/main" val="4051298893"/>
      </p:ext>
    </p:extLst>
  </p:cSld>
  <p:clrMapOvr>
    <a:masterClrMapping/>
  </p:clrMapOvr>
  <p:transition spd="med">
    <p:spli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952" y="1268760"/>
            <a:ext cx="8640960" cy="4248472"/>
          </a:xfrm>
        </p:spPr>
        <p:txBody>
          <a:bodyPr/>
          <a:lstStyle/>
          <a:p>
            <a:pPr marL="46433" indent="0" algn="just">
              <a:spcBef>
                <a:spcPts val="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Actions:</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Establishment of public funds as a ‘de-risking’ instrument to </a:t>
            </a:r>
            <a:r>
              <a:rPr lang="en-US" sz="1800" dirty="0" err="1">
                <a:solidFill>
                  <a:srgbClr val="404040"/>
                </a:solidFill>
              </a:rPr>
              <a:t>mobilise</a:t>
            </a:r>
            <a:r>
              <a:rPr lang="en-US" sz="1800" dirty="0">
                <a:solidFill>
                  <a:srgbClr val="404040"/>
                </a:solidFill>
              </a:rPr>
              <a:t> more private capital for scale-ups with a circular scope. </a:t>
            </a:r>
          </a:p>
          <a:p>
            <a:pPr marL="278598" lvl="1" indent="-278598">
              <a:spcBef>
                <a:spcPts val="600"/>
              </a:spcBef>
              <a:spcAft>
                <a:spcPts val="0"/>
              </a:spcAft>
              <a:buSzPct val="80000"/>
              <a:buFont typeface="Wingdings" panose="05000000000000000000" pitchFamily="2" charset="2"/>
              <a:buChar char="§"/>
              <a:tabLst>
                <a:tab pos="457200" algn="l"/>
              </a:tabLst>
            </a:pPr>
            <a:r>
              <a:rPr lang="en-US" sz="1800" dirty="0">
                <a:solidFill>
                  <a:srgbClr val="404040"/>
                </a:solidFill>
              </a:rPr>
              <a:t>Establish a dedicated proportion of finance within selected financial instruments existing or planned in Georgia to support circular economy investments and businesses. Funds or instruments for the circular economy would help to scale up finance for circular economy businesses and products.</a:t>
            </a:r>
          </a:p>
          <a:p>
            <a:pPr marL="46433" indent="0" algn="just">
              <a:spcBef>
                <a:spcPts val="0"/>
              </a:spcBef>
              <a:spcAft>
                <a:spcPts val="0"/>
              </a:spcAft>
              <a:buSzPct val="80000"/>
              <a:buNone/>
              <a:tabLst>
                <a:tab pos="457200" algn="l"/>
              </a:tabLst>
            </a:pPr>
            <a:endParaRPr lang="en-US" sz="2125" b="1" u="sng" dirty="0">
              <a:solidFill>
                <a:srgbClr val="404040"/>
              </a:solidFill>
              <a:latin typeface="Franklin Gothic Book" panose="020B0503020102020204" pitchFamily="34" charset="0"/>
            </a:endParaRPr>
          </a:p>
          <a:p>
            <a:pPr marL="46433" indent="0" algn="just">
              <a:spcBef>
                <a:spcPts val="0"/>
              </a:spcBef>
              <a:spcAft>
                <a:spcPts val="0"/>
              </a:spcAft>
              <a:buSzPct val="80000"/>
              <a:buNone/>
              <a:tabLst>
                <a:tab pos="457200" algn="l"/>
              </a:tabLst>
            </a:pPr>
            <a:r>
              <a:rPr lang="en-US" sz="1800" b="1" u="sng" dirty="0">
                <a:solidFill>
                  <a:srgbClr val="404040"/>
                </a:solidFill>
                <a:latin typeface="Franklin Gothic Book" panose="020B0503020102020204" pitchFamily="34" charset="0"/>
              </a:rPr>
              <a:t>Key enablers</a:t>
            </a:r>
            <a:r>
              <a:rPr lang="en-US" sz="1800" b="1" dirty="0">
                <a:solidFill>
                  <a:srgbClr val="404040"/>
                </a:solidFill>
                <a:latin typeface="Franklin Gothic Book" panose="020B0503020102020204" pitchFamily="34" charset="0"/>
              </a:rPr>
              <a:t>:</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Environmental Protection and Agriculture</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Finances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Ministry of Economy and Sustainable Development </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CE Transition Governmental Committee (to be established)</a:t>
            </a:r>
          </a:p>
          <a:p>
            <a:pPr marL="0" indent="0">
              <a:spcBef>
                <a:spcPts val="600"/>
              </a:spcBef>
              <a:buNone/>
              <a:tabLst>
                <a:tab pos="457200" algn="l"/>
              </a:tabLst>
            </a:pPr>
            <a:endParaRPr lang="en-US" sz="1800" b="1" u="sng" dirty="0">
              <a:solidFill>
                <a:srgbClr val="404040"/>
              </a:solidFill>
              <a:latin typeface="Franklin Gothic Book" panose="020B0503020102020204" pitchFamily="34" charset="0"/>
            </a:endParaRPr>
          </a:p>
          <a:p>
            <a:pPr marL="0" indent="0">
              <a:spcBef>
                <a:spcPts val="600"/>
              </a:spcBef>
              <a:buNone/>
              <a:tabLst>
                <a:tab pos="457200" algn="l"/>
              </a:tabLst>
            </a:pPr>
            <a:r>
              <a:rPr lang="en-US" sz="1800" b="1" u="sng" dirty="0">
                <a:solidFill>
                  <a:srgbClr val="404040"/>
                </a:solidFill>
                <a:latin typeface="Franklin Gothic Book" panose="020B0503020102020204" pitchFamily="34" charset="0"/>
              </a:rPr>
              <a:t>Supporting Stakeholders:</a:t>
            </a:r>
          </a:p>
          <a:p>
            <a:pPr>
              <a:spcBef>
                <a:spcPts val="600"/>
              </a:spcBef>
              <a:spcAft>
                <a:spcPts val="0"/>
              </a:spcAft>
              <a:buFont typeface="Wingdings" panose="05000000000000000000" pitchFamily="2" charset="2"/>
              <a:buChar char="§"/>
              <a:tabLst>
                <a:tab pos="457200" algn="l"/>
              </a:tabLst>
            </a:pPr>
            <a:r>
              <a:rPr lang="en-US" sz="1800" dirty="0">
                <a:solidFill>
                  <a:srgbClr val="404040"/>
                </a:solidFill>
                <a:latin typeface="Franklin Gothic Book" panose="020B0503020102020204" pitchFamily="34" charset="0"/>
              </a:rPr>
              <a:t>Business associations</a:t>
            </a:r>
          </a:p>
        </p:txBody>
      </p:sp>
      <p:sp>
        <p:nvSpPr>
          <p:cNvPr id="12" name="Title 2"/>
          <p:cNvSpPr>
            <a:spLocks noGrp="1"/>
          </p:cNvSpPr>
          <p:nvPr>
            <p:ph type="ctrTitle"/>
          </p:nvPr>
        </p:nvSpPr>
        <p:spPr>
          <a:xfrm>
            <a:off x="0" y="0"/>
            <a:ext cx="9144000" cy="836712"/>
          </a:xfrm>
        </p:spPr>
        <p:txBody>
          <a:bodyPr lIns="457200" tIns="91440"/>
          <a:lstStyle/>
          <a:p>
            <a:pPr lvl="3" algn="l"/>
            <a:r>
              <a:rPr lang="en-US" sz="3600" b="1" dirty="0">
                <a:solidFill>
                  <a:srgbClr val="508927"/>
                </a:solidFill>
                <a:latin typeface="Franklin Gothic Demi Cond" panose="020B0706030402020204" pitchFamily="34" charset="0"/>
              </a:rPr>
              <a:t>Mid-term and Long-term Goals</a:t>
            </a:r>
            <a:endParaRPr lang="en-US" sz="3600" dirty="0">
              <a:solidFill>
                <a:srgbClr val="508927"/>
              </a:solidFill>
              <a:latin typeface="Franklin Gothic Demi Cond" panose="020B0706030402020204" pitchFamily="34" charset="0"/>
            </a:endParaRPr>
          </a:p>
        </p:txBody>
      </p:sp>
      <p:sp>
        <p:nvSpPr>
          <p:cNvPr id="13" name="Rectangle 12"/>
          <p:cNvSpPr/>
          <p:nvPr/>
        </p:nvSpPr>
        <p:spPr>
          <a:xfrm>
            <a:off x="395536" y="632882"/>
            <a:ext cx="8640960" cy="400110"/>
          </a:xfrm>
          <a:prstGeom prst="rect">
            <a:avLst/>
          </a:prstGeom>
          <a:solidFill>
            <a:srgbClr val="D9D9D9"/>
          </a:solidFill>
        </p:spPr>
        <p:txBody>
          <a:bodyPr wrap="square">
            <a:spAutoFit/>
          </a:bodyPr>
          <a:lstStyle/>
          <a:p>
            <a:r>
              <a:rPr lang="en-US" sz="2000" dirty="0">
                <a:solidFill>
                  <a:srgbClr val="508927"/>
                </a:solidFill>
                <a:latin typeface="Franklin Gothic Demi Cond" panose="020B0706030402020204" pitchFamily="34" charset="0"/>
              </a:rPr>
              <a:t>Mid-term and Long-term goals: Goal 6. Establishment of public funds</a:t>
            </a:r>
            <a:endParaRPr lang="en-GB" sz="2000" dirty="0">
              <a:solidFill>
                <a:srgbClr val="508927"/>
              </a:solidFill>
              <a:latin typeface="Franklin Gothic Demi Cond" panose="020B0706030402020204" pitchFamily="34" charset="0"/>
            </a:endParaRPr>
          </a:p>
        </p:txBody>
      </p:sp>
    </p:spTree>
    <p:extLst>
      <p:ext uri="{BB962C8B-B14F-4D97-AF65-F5344CB8AC3E}">
        <p14:creationId xmlns:p14="http://schemas.microsoft.com/office/powerpoint/2010/main" val="385252313"/>
      </p:ext>
    </p:extLst>
  </p:cSld>
  <p:clrMapOvr>
    <a:masterClrMapping/>
  </p:clrMapOvr>
  <p:transition spd="med">
    <p:spli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96975"/>
            <a:ext cx="9144000" cy="3816350"/>
          </a:xfrm>
        </p:spPr>
        <p:txBody>
          <a:bodyPr/>
          <a:lstStyle/>
          <a:p>
            <a:pPr marL="0" indent="0" algn="ctr">
              <a:buNone/>
            </a:pPr>
            <a:r>
              <a:rPr lang="en-GB" sz="4500" dirty="0">
                <a:solidFill>
                  <a:srgbClr val="508927"/>
                </a:solidFill>
                <a:latin typeface="Franklin Gothic Demi" panose="020B0703020102020204" pitchFamily="34" charset="0"/>
              </a:rPr>
              <a:t>Thank you!</a:t>
            </a:r>
          </a:p>
          <a:p>
            <a:pPr algn="ctr"/>
            <a:endParaRPr lang="en-GB" dirty="0">
              <a:latin typeface="Franklin Gothic Demi" panose="020B0703020102020204" pitchFamily="34" charset="0"/>
            </a:endParaRPr>
          </a:p>
          <a:p>
            <a:pPr marL="0" indent="0" algn="ctr">
              <a:buNone/>
            </a:pPr>
            <a:r>
              <a:rPr lang="en-GB" dirty="0">
                <a:solidFill>
                  <a:srgbClr val="7F7F7F"/>
                </a:solidFill>
                <a:latin typeface="Franklin Gothic Demi" panose="020B0703020102020204" pitchFamily="34" charset="0"/>
              </a:rPr>
              <a:t>Contact Details:</a:t>
            </a:r>
            <a:endParaRPr lang="ka-GE" dirty="0">
              <a:solidFill>
                <a:srgbClr val="7F7F7F"/>
              </a:solidFill>
              <a:latin typeface="Franklin Gothic Demi" panose="020B0703020102020204" pitchFamily="34" charset="0"/>
            </a:endParaRPr>
          </a:p>
          <a:p>
            <a:pPr marL="0" indent="0" algn="ctr">
              <a:buNone/>
            </a:pPr>
            <a:endParaRPr lang="ka-GE" dirty="0">
              <a:solidFill>
                <a:srgbClr val="7F7F7F"/>
              </a:solidFill>
              <a:latin typeface="Franklin Gothic Demi" panose="020B0703020102020204" pitchFamily="34" charset="0"/>
            </a:endParaRPr>
          </a:p>
          <a:p>
            <a:pPr marL="0" indent="0" algn="ctr">
              <a:buNone/>
            </a:pPr>
            <a:r>
              <a:rPr lang="en-GB" dirty="0">
                <a:solidFill>
                  <a:srgbClr val="7F7F7F"/>
                </a:solidFill>
                <a:latin typeface="Franklin Gothic Demi" panose="020B0703020102020204" pitchFamily="34" charset="0"/>
              </a:rPr>
              <a:t>Dr Medgar Tchelidze</a:t>
            </a:r>
            <a:endParaRPr lang="ka-GE" dirty="0">
              <a:solidFill>
                <a:srgbClr val="7F7F7F"/>
              </a:solidFill>
              <a:latin typeface="Franklin Gothic Demi" panose="020B0703020102020204" pitchFamily="34" charset="0"/>
            </a:endParaRPr>
          </a:p>
          <a:p>
            <a:pPr marL="0" indent="0" algn="ctr">
              <a:buNone/>
            </a:pPr>
            <a:r>
              <a:rPr lang="en-GB" dirty="0">
                <a:solidFill>
                  <a:srgbClr val="7F7F7F"/>
                </a:solidFill>
                <a:latin typeface="Franklin Gothic Demi" panose="020B0703020102020204" pitchFamily="34" charset="0"/>
              </a:rPr>
              <a:t>medgarcorresp@yahoo.com </a:t>
            </a:r>
          </a:p>
          <a:p>
            <a:pPr marL="0" indent="0" algn="ctr">
              <a:spcBef>
                <a:spcPts val="0"/>
              </a:spcBef>
              <a:spcAft>
                <a:spcPts val="0"/>
              </a:spcAft>
              <a:buNone/>
            </a:pPr>
            <a:r>
              <a:rPr lang="en-GB" dirty="0">
                <a:solidFill>
                  <a:srgbClr val="7F7F7F"/>
                </a:solidFill>
                <a:latin typeface="Franklin Gothic Demi" panose="020B0703020102020204" pitchFamily="34" charset="0"/>
              </a:rPr>
              <a:t>orchisge@yahoo.com</a:t>
            </a:r>
          </a:p>
          <a:p>
            <a:pPr marL="0" indent="0" algn="ctr">
              <a:buNone/>
            </a:pPr>
            <a:endParaRPr lang="en-GB" dirty="0">
              <a:latin typeface="Franklin Gothic Demi" panose="020B0703020102020204" pitchFamily="34" charset="0"/>
            </a:endParaRPr>
          </a:p>
        </p:txBody>
      </p:sp>
    </p:spTree>
    <p:extLst>
      <p:ext uri="{BB962C8B-B14F-4D97-AF65-F5344CB8AC3E}">
        <p14:creationId xmlns:p14="http://schemas.microsoft.com/office/powerpoint/2010/main" val="2045314602"/>
      </p:ext>
    </p:extLst>
  </p:cSld>
  <p:clrMapOvr>
    <a:masterClrMapping/>
  </p:clrMapOvr>
  <p:transition spd="med">
    <p:spli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 application&#10;&#10;Description automatically gener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67739" y="260648"/>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Ic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1013" y="486112"/>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EO, my sm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1762" y="382391"/>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logo orkisis_new_new-p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6674" y="394792"/>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59932" y="2420888"/>
            <a:ext cx="7488832" cy="2246769"/>
          </a:xfrm>
          <a:prstGeom prst="rect">
            <a:avLst/>
          </a:prstGeom>
        </p:spPr>
        <p:txBody>
          <a:bodyPr wrap="square">
            <a:spAutoFit/>
          </a:bodyPr>
          <a:lstStyle/>
          <a:p>
            <a:pPr algn="ctr"/>
            <a:r>
              <a:rPr lang="en-US" sz="2800" b="1" dirty="0">
                <a:solidFill>
                  <a:schemeClr val="bg1">
                    <a:lumMod val="50000"/>
                  </a:schemeClr>
                </a:solidFill>
                <a:latin typeface="Franklin Gothic Demi" panose="020B0703020102020204" pitchFamily="34" charset="0"/>
                <a:ea typeface="Calibri" panose="020F0502020204030204" pitchFamily="34" charset="0"/>
              </a:rPr>
              <a:t>Governance Reform Fund (GRF) Project</a:t>
            </a:r>
            <a:endParaRPr lang="ka-GE" sz="2800" b="1" dirty="0">
              <a:solidFill>
                <a:schemeClr val="bg1">
                  <a:lumMod val="50000"/>
                </a:schemeClr>
              </a:solidFill>
              <a:latin typeface="Franklin Gothic Book" panose="020B0503020102020204" pitchFamily="34" charset="0"/>
              <a:ea typeface="Calibri" panose="020F0502020204030204" pitchFamily="34" charset="0"/>
            </a:endParaRPr>
          </a:p>
          <a:p>
            <a:pPr algn="ctr"/>
            <a:endParaRPr lang="en-GB" sz="2800" b="1" dirty="0">
              <a:solidFill>
                <a:srgbClr val="404040"/>
              </a:solidFill>
              <a:latin typeface="Franklin Gothic Book" panose="020B0503020102020204" pitchFamily="34" charset="0"/>
            </a:endParaRPr>
          </a:p>
          <a:p>
            <a:pPr algn="ctr"/>
            <a:r>
              <a:rPr lang="en-US" sz="2800" b="1" dirty="0">
                <a:solidFill>
                  <a:srgbClr val="404040"/>
                </a:solidFill>
                <a:latin typeface="Franklin Gothic Demi" panose="020B0703020102020204" pitchFamily="34" charset="0"/>
              </a:rPr>
              <a:t>Supporting the Government of Georgia</a:t>
            </a:r>
            <a:r>
              <a:rPr lang="ka-GE" sz="2800" b="1" dirty="0">
                <a:solidFill>
                  <a:srgbClr val="404040"/>
                </a:solidFill>
                <a:latin typeface="Franklin Gothic Book" panose="020B0503020102020204" pitchFamily="34" charset="0"/>
              </a:rPr>
              <a:t> </a:t>
            </a:r>
            <a:r>
              <a:rPr lang="en-US" sz="2800" b="1" dirty="0">
                <a:solidFill>
                  <a:srgbClr val="404040"/>
                </a:solidFill>
                <a:latin typeface="Franklin Gothic Demi" panose="020B0703020102020204" pitchFamily="34" charset="0"/>
              </a:rPr>
              <a:t>in Enhancing Governance </a:t>
            </a:r>
            <a:r>
              <a:rPr lang="ka-GE" sz="2800" b="1" dirty="0">
                <a:solidFill>
                  <a:srgbClr val="404040"/>
                </a:solidFill>
                <a:latin typeface="Franklin Gothic Book" panose="020B0503020102020204" pitchFamily="34" charset="0"/>
              </a:rPr>
              <a:t>&amp;</a:t>
            </a:r>
            <a:r>
              <a:rPr lang="en-US" sz="2800" b="1" dirty="0">
                <a:solidFill>
                  <a:srgbClr val="404040"/>
                </a:solidFill>
                <a:latin typeface="Franklin Gothic Demi" panose="020B0703020102020204" pitchFamily="34" charset="0"/>
              </a:rPr>
              <a:t> Policies for </a:t>
            </a:r>
            <a:endParaRPr lang="ka-GE" sz="2800" b="1" dirty="0">
              <a:solidFill>
                <a:srgbClr val="404040"/>
              </a:solidFill>
              <a:latin typeface="Franklin Gothic Book" panose="020B0503020102020204" pitchFamily="34" charset="0"/>
            </a:endParaRPr>
          </a:p>
          <a:p>
            <a:pPr algn="ctr"/>
            <a:r>
              <a:rPr lang="en-US" sz="2800" b="1" dirty="0">
                <a:solidFill>
                  <a:srgbClr val="404040"/>
                </a:solidFill>
                <a:latin typeface="Franklin Gothic Demi" panose="020B0703020102020204" pitchFamily="34" charset="0"/>
              </a:rPr>
              <a:t>a Transition to a Circular Economy</a:t>
            </a:r>
            <a:endParaRPr lang="en-US" sz="4800" b="1" dirty="0">
              <a:solidFill>
                <a:srgbClr val="404040"/>
              </a:solidFill>
              <a:latin typeface="Franklin Gothic Demi" panose="020B0703020102020204" pitchFamily="34" charset="0"/>
            </a:endParaRPr>
          </a:p>
        </p:txBody>
      </p:sp>
    </p:spTree>
    <p:extLst>
      <p:ext uri="{BB962C8B-B14F-4D97-AF65-F5344CB8AC3E}">
        <p14:creationId xmlns:p14="http://schemas.microsoft.com/office/powerpoint/2010/main" val="2196904485"/>
      </p:ext>
    </p:extLst>
  </p:cSld>
  <p:clrMapOvr>
    <a:masterClrMapping/>
  </p:clrMapOvr>
  <p:transition spd="med">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822" y="1232756"/>
            <a:ext cx="8064896" cy="2196244"/>
          </a:xfrm>
        </p:spPr>
        <p:txBody>
          <a:bodyPr/>
          <a:lstStyle/>
          <a:p>
            <a:pPr>
              <a:spcAft>
                <a:spcPts val="1200"/>
              </a:spcAft>
              <a:buFont typeface="Wingdings" panose="05000000000000000000" pitchFamily="2" charset="2"/>
              <a:buChar char="§"/>
            </a:pPr>
            <a:r>
              <a:rPr lang="en-US" sz="2400" dirty="0">
                <a:cs typeface="Arial" charset="0"/>
              </a:rPr>
              <a:t>Circular regulation (laws; regulations; policies etc.)</a:t>
            </a:r>
            <a:endParaRPr lang="ka-GE" sz="2400" dirty="0">
              <a:cs typeface="Arial" charset="0"/>
            </a:endParaRPr>
          </a:p>
          <a:p>
            <a:pPr>
              <a:spcAft>
                <a:spcPts val="1200"/>
              </a:spcAft>
              <a:buFont typeface="Wingdings" panose="05000000000000000000" pitchFamily="2" charset="2"/>
              <a:buChar char="§"/>
            </a:pPr>
            <a:r>
              <a:rPr lang="en-US" sz="2400" dirty="0">
                <a:cs typeface="Arial" charset="0"/>
              </a:rPr>
              <a:t>Embed Circular Economy principles in public procurement</a:t>
            </a:r>
            <a:endParaRPr lang="ka-GE" sz="2400" dirty="0">
              <a:cs typeface="Arial" charset="0"/>
            </a:endParaRPr>
          </a:p>
          <a:p>
            <a:pPr>
              <a:spcAft>
                <a:spcPts val="1200"/>
              </a:spcAft>
              <a:buFont typeface="Wingdings" panose="05000000000000000000" pitchFamily="2" charset="2"/>
              <a:buChar char="§"/>
            </a:pPr>
            <a:r>
              <a:rPr lang="en-US" sz="2400" dirty="0">
                <a:cs typeface="Arial" charset="0"/>
              </a:rPr>
              <a:t>Embed Technical standards and accountability standards to estimate circularity degree of the companies; </a:t>
            </a:r>
            <a:r>
              <a:rPr lang="en-US" sz="2400" dirty="0" err="1">
                <a:cs typeface="Arial" charset="0"/>
              </a:rPr>
              <a:t>Ecolabling</a:t>
            </a:r>
            <a:endParaRPr lang="en-US" sz="2400" dirty="0">
              <a:cs typeface="Arial" charset="0"/>
            </a:endParaRPr>
          </a:p>
        </p:txBody>
      </p:sp>
      <p:sp>
        <p:nvSpPr>
          <p:cNvPr id="3" name="Title 2"/>
          <p:cNvSpPr>
            <a:spLocks noGrp="1"/>
          </p:cNvSpPr>
          <p:nvPr>
            <p:ph type="ctrTitle"/>
          </p:nvPr>
        </p:nvSpPr>
        <p:spPr>
          <a:xfrm>
            <a:off x="0" y="0"/>
            <a:ext cx="9144000" cy="836712"/>
          </a:xfrm>
        </p:spPr>
        <p:txBody>
          <a:bodyPr lIns="548640" tIns="91440"/>
          <a:lstStyle/>
          <a:p>
            <a:pPr algn="l">
              <a:spcBef>
                <a:spcPts val="1200"/>
              </a:spcBef>
              <a:spcAft>
                <a:spcPts val="1200"/>
              </a:spcAft>
            </a:pPr>
            <a:r>
              <a:rPr lang="en-US" dirty="0">
                <a:solidFill>
                  <a:srgbClr val="508927"/>
                </a:solidFill>
                <a:latin typeface="Franklin Gothic Demi Cond" panose="020B0706030402020204" pitchFamily="34" charset="0"/>
              </a:rPr>
              <a:t>Appropriate Instruments for Transition to CE</a:t>
            </a:r>
          </a:p>
        </p:txBody>
      </p:sp>
      <p:pic>
        <p:nvPicPr>
          <p:cNvPr id="2052" name="Picture 4" descr="Some Highly Effective Ways to Reduce Energy Consumption | Techno FAQ"/>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10009" y="3426869"/>
            <a:ext cx="3108960" cy="3362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0822" y="3717032"/>
            <a:ext cx="5479329" cy="2246769"/>
          </a:xfrm>
          <a:prstGeom prst="rect">
            <a:avLst/>
          </a:prstGeom>
        </p:spPr>
        <p:txBody>
          <a:bodyPr wrap="square">
            <a:spAutoFit/>
          </a:bodyPr>
          <a:lstStyle/>
          <a:p>
            <a:pPr marL="278598" lvl="0" indent="-278598">
              <a:spcBef>
                <a:spcPts val="1200"/>
              </a:spcBef>
              <a:spcAft>
                <a:spcPts val="1200"/>
              </a:spcAft>
              <a:buFont typeface="Wingdings" panose="05000000000000000000" pitchFamily="2" charset="2"/>
              <a:buChar char="§"/>
            </a:pPr>
            <a:r>
              <a:rPr lang="en-US" sz="2400" dirty="0">
                <a:solidFill>
                  <a:srgbClr val="404040"/>
                </a:solidFill>
                <a:latin typeface="Franklin Gothic Book" panose="020B0503020102020204" pitchFamily="34" charset="0"/>
              </a:rPr>
              <a:t>Create a regulatory framework that supports and incentivizes greater circulation of goods and materials</a:t>
            </a:r>
          </a:p>
          <a:p>
            <a:pPr marL="278598" lvl="0" indent="-278598">
              <a:spcBef>
                <a:spcPts val="1200"/>
              </a:spcBef>
              <a:spcAft>
                <a:spcPts val="1200"/>
              </a:spcAft>
              <a:buFont typeface="Wingdings" panose="05000000000000000000" pitchFamily="2" charset="2"/>
              <a:buChar char="§"/>
            </a:pPr>
            <a:r>
              <a:rPr lang="en-US" sz="2400" dirty="0">
                <a:solidFill>
                  <a:srgbClr val="404040"/>
                </a:solidFill>
                <a:latin typeface="Franklin Gothic Book" panose="020B0503020102020204" pitchFamily="34" charset="0"/>
              </a:rPr>
              <a:t>Create and support platforms and hubs to share goods and materials</a:t>
            </a:r>
            <a:endParaRPr lang="ka-GE" sz="2400" dirty="0">
              <a:solidFill>
                <a:srgbClr val="404040"/>
              </a:solidFill>
            </a:endParaRPr>
          </a:p>
        </p:txBody>
      </p:sp>
    </p:spTree>
    <p:extLst>
      <p:ext uri="{BB962C8B-B14F-4D97-AF65-F5344CB8AC3E}">
        <p14:creationId xmlns:p14="http://schemas.microsoft.com/office/powerpoint/2010/main" val="3748120479"/>
      </p:ext>
    </p:extLst>
  </p:cSld>
  <p:clrMapOvr>
    <a:masterClrMapping/>
  </p:clrMapOvr>
  <p:transition spd="med">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852DD1-F41E-4E2A-A14E-AE03769B8F14}"/>
              </a:ext>
            </a:extLst>
          </p:cNvPr>
          <p:cNvSpPr>
            <a:spLocks noGrp="1"/>
          </p:cNvSpPr>
          <p:nvPr>
            <p:ph idx="1"/>
          </p:nvPr>
        </p:nvSpPr>
        <p:spPr>
          <a:xfrm>
            <a:off x="0" y="1152677"/>
            <a:ext cx="8229600" cy="5156643"/>
          </a:xfrm>
        </p:spPr>
        <p:txBody>
          <a:bodyPr/>
          <a:lstStyle/>
          <a:p>
            <a:pPr lvl="1">
              <a:spcBef>
                <a:spcPts val="600"/>
              </a:spcBef>
              <a:spcAft>
                <a:spcPts val="600"/>
              </a:spcAft>
              <a:buFont typeface="Wingdings" panose="05000000000000000000" pitchFamily="2" charset="2"/>
              <a:buChar char="§"/>
            </a:pPr>
            <a:r>
              <a:rPr lang="en-US" sz="2000" dirty="0">
                <a:cs typeface="Arial" charset="0"/>
              </a:rPr>
              <a:t>Create and support platforms and hubs to share goods and materials</a:t>
            </a:r>
            <a:endParaRPr lang="ka-GE" sz="2000" dirty="0">
              <a:cs typeface="Arial" charset="0"/>
            </a:endParaRPr>
          </a:p>
          <a:p>
            <a:pPr lvl="1">
              <a:spcBef>
                <a:spcPts val="600"/>
              </a:spcBef>
              <a:spcAft>
                <a:spcPts val="600"/>
              </a:spcAft>
              <a:buFont typeface="Wingdings" panose="05000000000000000000" pitchFamily="2" charset="2"/>
              <a:buChar char="§"/>
            </a:pPr>
            <a:r>
              <a:rPr lang="en-US" sz="2000" dirty="0" err="1">
                <a:cs typeface="Arial" charset="0"/>
              </a:rPr>
              <a:t>Behaviour</a:t>
            </a:r>
            <a:r>
              <a:rPr lang="en-US" sz="2000" dirty="0">
                <a:cs typeface="Arial" charset="0"/>
              </a:rPr>
              <a:t> change and awareness building for different stakeholders</a:t>
            </a:r>
            <a:endParaRPr lang="ka-GE" sz="2000" dirty="0">
              <a:cs typeface="Arial" charset="0"/>
            </a:endParaRPr>
          </a:p>
          <a:p>
            <a:pPr lvl="1">
              <a:spcBef>
                <a:spcPts val="600"/>
              </a:spcBef>
              <a:spcAft>
                <a:spcPts val="600"/>
              </a:spcAft>
              <a:buFont typeface="Wingdings" panose="05000000000000000000" pitchFamily="2" charset="2"/>
              <a:buChar char="§"/>
            </a:pPr>
            <a:r>
              <a:rPr lang="en-US" sz="2000" dirty="0">
                <a:cs typeface="Arial" charset="0"/>
              </a:rPr>
              <a:t>Work with businesses to increase circular design</a:t>
            </a:r>
            <a:endParaRPr lang="ka-GE" sz="2000" dirty="0">
              <a:cs typeface="Arial" charset="0"/>
            </a:endParaRPr>
          </a:p>
          <a:p>
            <a:pPr lvl="1">
              <a:spcBef>
                <a:spcPts val="600"/>
              </a:spcBef>
              <a:spcAft>
                <a:spcPts val="600"/>
              </a:spcAft>
              <a:buFont typeface="Wingdings" panose="05000000000000000000" pitchFamily="2" charset="2"/>
              <a:buChar char="§"/>
            </a:pPr>
            <a:r>
              <a:rPr lang="en-US" sz="2000" dirty="0">
                <a:cs typeface="Arial" charset="0"/>
              </a:rPr>
              <a:t>Establish a Circular Economy funding </a:t>
            </a:r>
            <a:r>
              <a:rPr lang="en-US" sz="2000" dirty="0" err="1">
                <a:cs typeface="Arial" charset="0"/>
              </a:rPr>
              <a:t>programme</a:t>
            </a:r>
            <a:r>
              <a:rPr lang="en-US" sz="2000" dirty="0">
                <a:cs typeface="Arial" charset="0"/>
              </a:rPr>
              <a:t> and develop supporting mechanisms (business incubators; consultation centers; training centers to develop skills for circular economy)</a:t>
            </a:r>
            <a:endParaRPr lang="ka-GE" sz="2000" dirty="0">
              <a:cs typeface="Arial" charset="0"/>
            </a:endParaRPr>
          </a:p>
          <a:p>
            <a:pPr lvl="1">
              <a:spcBef>
                <a:spcPts val="600"/>
              </a:spcBef>
              <a:spcAft>
                <a:spcPts val="600"/>
              </a:spcAft>
              <a:buFont typeface="Wingdings" panose="05000000000000000000" pitchFamily="2" charset="2"/>
              <a:buChar char="§"/>
            </a:pPr>
            <a:r>
              <a:rPr lang="en-US" sz="2000" dirty="0">
                <a:cs typeface="Arial" charset="0"/>
              </a:rPr>
              <a:t>Embed Circular Economy principles at all levels of education</a:t>
            </a:r>
          </a:p>
          <a:p>
            <a:pPr lvl="1">
              <a:spcBef>
                <a:spcPts val="600"/>
              </a:spcBef>
              <a:spcAft>
                <a:spcPts val="600"/>
              </a:spcAft>
              <a:buFont typeface="Wingdings" panose="05000000000000000000" pitchFamily="2" charset="2"/>
              <a:buChar char="§"/>
            </a:pPr>
            <a:r>
              <a:rPr lang="en-US" sz="2000" dirty="0">
                <a:cs typeface="Arial" charset="0"/>
              </a:rPr>
              <a:t>Design of future skills </a:t>
            </a:r>
            <a:r>
              <a:rPr lang="en-US" sz="2000" dirty="0" err="1">
                <a:cs typeface="Arial" charset="0"/>
              </a:rPr>
              <a:t>programmes</a:t>
            </a:r>
            <a:r>
              <a:rPr lang="en-US" sz="2000" dirty="0">
                <a:cs typeface="Arial" charset="0"/>
              </a:rPr>
              <a:t> and reviews of current </a:t>
            </a:r>
            <a:r>
              <a:rPr lang="en-US" sz="2000" dirty="0" err="1">
                <a:cs typeface="Arial" charset="0"/>
              </a:rPr>
              <a:t>programmes</a:t>
            </a:r>
            <a:r>
              <a:rPr lang="en-US" sz="2000" dirty="0">
                <a:cs typeface="Arial" charset="0"/>
              </a:rPr>
              <a:t> to support a Just Transition</a:t>
            </a:r>
            <a:endParaRPr lang="ka-GE" sz="2000" dirty="0">
              <a:cs typeface="Arial" charset="0"/>
            </a:endParaRPr>
          </a:p>
          <a:p>
            <a:pPr lvl="1">
              <a:spcBef>
                <a:spcPts val="600"/>
              </a:spcBef>
              <a:spcAft>
                <a:spcPts val="600"/>
              </a:spcAft>
              <a:buFont typeface="Wingdings" panose="05000000000000000000" pitchFamily="2" charset="2"/>
              <a:buChar char="§"/>
            </a:pPr>
            <a:r>
              <a:rPr lang="en-US" sz="2000" dirty="0">
                <a:cs typeface="Arial" charset="0"/>
              </a:rPr>
              <a:t>Generation of green jobs</a:t>
            </a:r>
            <a:endParaRPr lang="ka-GE" sz="2000" dirty="0">
              <a:cs typeface="Arial" charset="0"/>
            </a:endParaRPr>
          </a:p>
          <a:p>
            <a:pPr lvl="1">
              <a:spcBef>
                <a:spcPts val="600"/>
              </a:spcBef>
              <a:spcAft>
                <a:spcPts val="600"/>
              </a:spcAft>
              <a:buFont typeface="Wingdings" panose="05000000000000000000" pitchFamily="2" charset="2"/>
              <a:buChar char="§"/>
            </a:pPr>
            <a:r>
              <a:rPr lang="en-US" sz="2000" dirty="0">
                <a:cs typeface="Arial" charset="0"/>
              </a:rPr>
              <a:t>Zero Waste Firms Promotion of Circular Models. Research and Development for a Circular Economy Strategic Collaboration for High Impact Circular Economy Solutions</a:t>
            </a:r>
            <a:endParaRPr lang="ka-GE" sz="2000" dirty="0">
              <a:cs typeface="Arial" charset="0"/>
            </a:endParaRPr>
          </a:p>
        </p:txBody>
      </p:sp>
      <p:sp>
        <p:nvSpPr>
          <p:cNvPr id="3" name="Title 2">
            <a:extLst>
              <a:ext uri="{FF2B5EF4-FFF2-40B4-BE49-F238E27FC236}">
                <a16:creationId xmlns:a16="http://schemas.microsoft.com/office/drawing/2014/main" id="{B14769FE-A8E3-4752-AD24-79E6AE2AF38B}"/>
              </a:ext>
            </a:extLst>
          </p:cNvPr>
          <p:cNvSpPr>
            <a:spLocks noGrp="1"/>
          </p:cNvSpPr>
          <p:nvPr>
            <p:ph type="ctrTitle"/>
          </p:nvPr>
        </p:nvSpPr>
        <p:spPr/>
        <p:txBody>
          <a:bodyPr/>
          <a:lstStyle/>
          <a:p>
            <a:pPr algn="l"/>
            <a:r>
              <a:rPr lang="en-US" dirty="0">
                <a:solidFill>
                  <a:srgbClr val="508927"/>
                </a:solidFill>
                <a:latin typeface="Franklin Gothic Demi Cond" panose="020B0706030402020204" pitchFamily="34" charset="0"/>
              </a:rPr>
              <a:t>Appropriate Instruments for Transition to CE</a:t>
            </a:r>
            <a:endParaRPr lang="ka-GE" dirty="0"/>
          </a:p>
        </p:txBody>
      </p:sp>
    </p:spTree>
    <p:extLst>
      <p:ext uri="{BB962C8B-B14F-4D97-AF65-F5344CB8AC3E}">
        <p14:creationId xmlns:p14="http://schemas.microsoft.com/office/powerpoint/2010/main" val="2060467982"/>
      </p:ext>
    </p:extLst>
  </p:cSld>
  <p:clrMapOvr>
    <a:masterClrMapping/>
  </p:clrMapOvr>
  <p:transition spd="med">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3645024"/>
            <a:ext cx="5256584" cy="2808312"/>
          </a:xfrm>
        </p:spPr>
        <p:txBody>
          <a:bodyPr/>
          <a:lstStyle/>
          <a:p>
            <a:pPr lvl="0">
              <a:spcAft>
                <a:spcPts val="1200"/>
              </a:spcAft>
              <a:buFont typeface="Wingdings" panose="05000000000000000000" pitchFamily="2" charset="2"/>
              <a:buChar char="§"/>
            </a:pPr>
            <a:r>
              <a:rPr lang="en-US" sz="2000" dirty="0">
                <a:solidFill>
                  <a:srgbClr val="404040"/>
                </a:solidFill>
              </a:rPr>
              <a:t>Current situation and gaps</a:t>
            </a:r>
            <a:endParaRPr lang="ka-GE" sz="2000" dirty="0">
              <a:solidFill>
                <a:srgbClr val="404040"/>
              </a:solidFill>
            </a:endParaRPr>
          </a:p>
          <a:p>
            <a:pPr lvl="0">
              <a:spcAft>
                <a:spcPts val="1200"/>
              </a:spcAft>
              <a:buFont typeface="Wingdings" panose="05000000000000000000" pitchFamily="2" charset="2"/>
              <a:buChar char="§"/>
            </a:pPr>
            <a:r>
              <a:rPr lang="en-US" sz="2000" dirty="0">
                <a:solidFill>
                  <a:srgbClr val="404040"/>
                </a:solidFill>
              </a:rPr>
              <a:t>Priority Instruments</a:t>
            </a:r>
            <a:endParaRPr lang="ka-GE" sz="2000" dirty="0">
              <a:solidFill>
                <a:srgbClr val="404040"/>
              </a:solidFill>
            </a:endParaRPr>
          </a:p>
          <a:p>
            <a:pPr lvl="0">
              <a:spcAft>
                <a:spcPts val="1200"/>
              </a:spcAft>
              <a:buFont typeface="Wingdings" panose="05000000000000000000" pitchFamily="2" charset="2"/>
              <a:buChar char="§"/>
            </a:pPr>
            <a:r>
              <a:rPr lang="en-US" sz="2000" dirty="0">
                <a:solidFill>
                  <a:srgbClr val="404040"/>
                </a:solidFill>
              </a:rPr>
              <a:t>Short-term goals</a:t>
            </a:r>
            <a:endParaRPr lang="ka-GE" sz="2000" dirty="0">
              <a:solidFill>
                <a:srgbClr val="404040"/>
              </a:solidFill>
            </a:endParaRPr>
          </a:p>
          <a:p>
            <a:pPr lvl="0">
              <a:spcAft>
                <a:spcPts val="1200"/>
              </a:spcAft>
              <a:buFont typeface="Wingdings" panose="05000000000000000000" pitchFamily="2" charset="2"/>
              <a:buChar char="§"/>
            </a:pPr>
            <a:r>
              <a:rPr lang="en-US" sz="2000" dirty="0">
                <a:solidFill>
                  <a:srgbClr val="404040"/>
                </a:solidFill>
              </a:rPr>
              <a:t>Medium-term goals</a:t>
            </a:r>
            <a:endParaRPr lang="ka-GE" sz="2000" dirty="0">
              <a:solidFill>
                <a:srgbClr val="404040"/>
              </a:solidFill>
            </a:endParaRPr>
          </a:p>
          <a:p>
            <a:pPr lvl="0">
              <a:spcAft>
                <a:spcPts val="1200"/>
              </a:spcAft>
              <a:buFont typeface="Wingdings" panose="05000000000000000000" pitchFamily="2" charset="2"/>
              <a:buChar char="§"/>
            </a:pPr>
            <a:r>
              <a:rPr lang="en-US" sz="2000" dirty="0">
                <a:solidFill>
                  <a:srgbClr val="404040"/>
                </a:solidFill>
              </a:rPr>
              <a:t>Long-term goals</a:t>
            </a:r>
            <a:endParaRPr lang="ka-GE" sz="2000" dirty="0">
              <a:solidFill>
                <a:srgbClr val="404040"/>
              </a:solidFill>
            </a:endParaRPr>
          </a:p>
        </p:txBody>
      </p:sp>
      <p:sp>
        <p:nvSpPr>
          <p:cNvPr id="3" name="Title 2"/>
          <p:cNvSpPr>
            <a:spLocks noGrp="1"/>
          </p:cNvSpPr>
          <p:nvPr>
            <p:ph type="ctrTitle"/>
          </p:nvPr>
        </p:nvSpPr>
        <p:spPr>
          <a:xfrm>
            <a:off x="0" y="0"/>
            <a:ext cx="9144000" cy="836712"/>
          </a:xfrm>
        </p:spPr>
        <p:txBody>
          <a:bodyPr lIns="548640" tIns="91440"/>
          <a:lstStyle/>
          <a:p>
            <a:pPr lvl="3" algn="l"/>
            <a:r>
              <a:rPr lang="en-US" sz="3600" b="1" dirty="0">
                <a:solidFill>
                  <a:srgbClr val="508927"/>
                </a:solidFill>
                <a:latin typeface="Franklin Gothic Demi" panose="020B0703020102020204" pitchFamily="34" charset="0"/>
              </a:rPr>
              <a:t>Content of Part II - Proposals for Road Map by Priority Sectors</a:t>
            </a:r>
            <a:endParaRPr lang="en-US" sz="3600" dirty="0">
              <a:solidFill>
                <a:srgbClr val="508927"/>
              </a:solidFill>
              <a:latin typeface="Franklin Gothic Demi" panose="020B07030201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684504" y="4161694"/>
            <a:ext cx="2459495" cy="2696306"/>
          </a:xfrm>
          <a:prstGeom prst="rect">
            <a:avLst/>
          </a:prstGeom>
        </p:spPr>
      </p:pic>
      <p:sp>
        <p:nvSpPr>
          <p:cNvPr id="5" name="Content Placeholder 1">
            <a:extLst>
              <a:ext uri="{FF2B5EF4-FFF2-40B4-BE49-F238E27FC236}">
                <a16:creationId xmlns:a16="http://schemas.microsoft.com/office/drawing/2014/main" id="{D9BF1495-263C-4ACC-9F3C-5EA57F9D32CA}"/>
              </a:ext>
            </a:extLst>
          </p:cNvPr>
          <p:cNvSpPr txBox="1">
            <a:spLocks/>
          </p:cNvSpPr>
          <p:nvPr/>
        </p:nvSpPr>
        <p:spPr>
          <a:xfrm>
            <a:off x="0" y="1563099"/>
            <a:ext cx="7956376" cy="1872208"/>
          </a:xfrm>
          <a:prstGeom prst="rect">
            <a:avLst/>
          </a:prstGeom>
        </p:spPr>
        <p:txBody>
          <a:bodyPr/>
          <a:lstStyle>
            <a:lvl1pPr marL="278598" indent="-278598" algn="l" rtl="0" fontAlgn="base">
              <a:spcBef>
                <a:spcPts val="1200"/>
              </a:spcBef>
              <a:spcAft>
                <a:spcPts val="600"/>
              </a:spcAft>
              <a:buFont typeface="Arial" charset="0"/>
              <a:buChar char="•"/>
              <a:defRPr sz="2600" kern="1200">
                <a:solidFill>
                  <a:schemeClr val="tx1"/>
                </a:solidFill>
                <a:latin typeface="Franklin Gothic Demi" panose="020B07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801688" lvl="1" indent="-430213">
              <a:spcBef>
                <a:spcPts val="1200"/>
              </a:spcBef>
              <a:spcAft>
                <a:spcPts val="1200"/>
              </a:spcAft>
              <a:buSzPct val="80000"/>
              <a:buFont typeface="Franklin Gothic Book" panose="020B0503020102020204" pitchFamily="34" charset="0"/>
              <a:buChar char="►"/>
            </a:pPr>
            <a:r>
              <a:rPr lang="en-US" sz="2000" dirty="0">
                <a:solidFill>
                  <a:srgbClr val="404040"/>
                </a:solidFill>
                <a:cs typeface="Arial" charset="0"/>
              </a:rPr>
              <a:t>Recycling of materials, recover of materials</a:t>
            </a:r>
          </a:p>
          <a:p>
            <a:pPr marL="801688" lvl="1" indent="-430213">
              <a:spcBef>
                <a:spcPts val="1200"/>
              </a:spcBef>
              <a:spcAft>
                <a:spcPts val="1200"/>
              </a:spcAft>
              <a:buSzPct val="80000"/>
              <a:buFont typeface="Franklin Gothic Book" panose="020B0503020102020204" pitchFamily="34" charset="0"/>
              <a:buChar char="►"/>
            </a:pPr>
            <a:r>
              <a:rPr lang="en-US" sz="2000" dirty="0">
                <a:solidFill>
                  <a:srgbClr val="404040"/>
                </a:solidFill>
                <a:cs typeface="Arial" charset="0"/>
              </a:rPr>
              <a:t>Minimization of energy and material losses</a:t>
            </a:r>
          </a:p>
          <a:p>
            <a:pPr marL="801688" lvl="1" indent="-430213">
              <a:spcBef>
                <a:spcPts val="1200"/>
              </a:spcBef>
              <a:spcAft>
                <a:spcPts val="1200"/>
              </a:spcAft>
              <a:buSzPct val="80000"/>
              <a:buFont typeface="Franklin Gothic Book" panose="020B0503020102020204" pitchFamily="34" charset="0"/>
              <a:buChar char="►"/>
            </a:pPr>
            <a:r>
              <a:rPr lang="en-US" sz="2000" dirty="0">
                <a:solidFill>
                  <a:srgbClr val="404040"/>
                </a:solidFill>
                <a:cs typeface="Arial" charset="0"/>
              </a:rPr>
              <a:t>Improvement of land and water resource management</a:t>
            </a:r>
            <a:endParaRPr lang="ka-GE" sz="2000" dirty="0">
              <a:solidFill>
                <a:srgbClr val="404040"/>
              </a:solidFill>
              <a:cs typeface="Arial" charset="0"/>
            </a:endParaRPr>
          </a:p>
        </p:txBody>
      </p:sp>
    </p:spTree>
    <p:extLst>
      <p:ext uri="{BB962C8B-B14F-4D97-AF65-F5344CB8AC3E}">
        <p14:creationId xmlns:p14="http://schemas.microsoft.com/office/powerpoint/2010/main" val="1083826971"/>
      </p:ext>
    </p:extLst>
  </p:cSld>
  <p:clrMapOvr>
    <a:masterClrMapping/>
  </p:clrMapOvr>
  <p:transition spd="med">
    <p:split/>
  </p:transition>
</p:sld>
</file>

<file path=ppt/theme/theme1.xml><?xml version="1.0" encoding="utf-8"?>
<a:theme xmlns:a="http://schemas.openxmlformats.org/drawingml/2006/main" name="Theme1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ustom 4">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33009</TotalTime>
  <Words>6786</Words>
  <Application>Microsoft Office PowerPoint</Application>
  <PresentationFormat>On-screen Show (4:3)</PresentationFormat>
  <Paragraphs>751</Paragraphs>
  <Slides>69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Arial</vt:lpstr>
      <vt:lpstr>Book Antiqua</vt:lpstr>
      <vt:lpstr>Calibri</vt:lpstr>
      <vt:lpstr>Franklin Gothic Book</vt:lpstr>
      <vt:lpstr>Franklin Gothic Demi</vt:lpstr>
      <vt:lpstr>Franklin Gothic Demi Cond</vt:lpstr>
      <vt:lpstr>Franklin Gothic Heavy</vt:lpstr>
      <vt:lpstr>Times New Roman</vt:lpstr>
      <vt:lpstr>Trebuchet MS</vt:lpstr>
      <vt:lpstr>Wingdings</vt:lpstr>
      <vt:lpstr>Theme12</vt:lpstr>
      <vt:lpstr>PowerPoint Presentation</vt:lpstr>
      <vt:lpstr>Content of Part I</vt:lpstr>
      <vt:lpstr>Basic outcomes of Mapping Circularity in Georgia</vt:lpstr>
      <vt:lpstr>Vision, Strategic Goals and Targets for  Circular Economy Road Map</vt:lpstr>
      <vt:lpstr>Priority Objectives for CE Road Map</vt:lpstr>
      <vt:lpstr>Priority Objectives for CE Road Map</vt:lpstr>
      <vt:lpstr>Appropriate Instruments for Transition to CE</vt:lpstr>
      <vt:lpstr>Appropriate Instruments for Transition to CE</vt:lpstr>
      <vt:lpstr>Content of Part II - Proposals for Road Map by Priority Sectors</vt:lpstr>
      <vt:lpstr>Sectoral Dimensions of Circularity</vt:lpstr>
      <vt:lpstr>1. Waste collection, treatment and disposal activities </vt:lpstr>
      <vt:lpstr>1. Waste collection, treatment and disposal activities</vt:lpstr>
      <vt:lpstr>1. Waste collection, treatment and disposal activities</vt:lpstr>
      <vt:lpstr>1. Waste collection, treatment and disposal activities</vt:lpstr>
      <vt:lpstr>2. Mining and quarrying; Manufacture of basic metals </vt:lpstr>
      <vt:lpstr>2. Mining and quarrying; Manufacture of basic metals </vt:lpstr>
      <vt:lpstr>2. Mining and quarrying; Manufacture of basic metals </vt:lpstr>
      <vt:lpstr>2. Mining and quarrying; Manufacture of basic metals</vt:lpstr>
      <vt:lpstr>3. Manufacture of wood and of products of wood </vt:lpstr>
      <vt:lpstr>3. Manufacture of wood and of products of wood </vt:lpstr>
      <vt:lpstr>3. Manufacture of wood and of products of wood </vt:lpstr>
      <vt:lpstr>3. Manufacture of wood and of products of wood</vt:lpstr>
      <vt:lpstr>4. Animal husbandry; Manufacture of food products; Accommodation and food service activities </vt:lpstr>
      <vt:lpstr>4. Animal husbandry; Manufacture of food products; Accommodation and food service activities </vt:lpstr>
      <vt:lpstr>4. Animal husbandry; Manufacture of food products; Accommodation and food service activities </vt:lpstr>
      <vt:lpstr>4. Animal husbandry; Manufacture of food products; Accommodation and food service activities </vt:lpstr>
      <vt:lpstr>4. Animal husbandry and manufacture of food products</vt:lpstr>
      <vt:lpstr>5. Agriculture (annual and permanent crops; wine production; Fishery and fish processing)</vt:lpstr>
      <vt:lpstr>5. Agriculture (annual and permanent crops; wine production; Fishery and fish processing) </vt:lpstr>
      <vt:lpstr>5. Agriculture (annual and permanent crops; wine production; Fishery and fish processing) </vt:lpstr>
      <vt:lpstr>5. Agriculture (annual and permanent crops; wine production; Fishery and fish processing) </vt:lpstr>
      <vt:lpstr>5. Agriculture (annual and permanent crops; wine production; Fishery and fish processing)</vt:lpstr>
      <vt:lpstr>6. Construction</vt:lpstr>
      <vt:lpstr>6. Construction </vt:lpstr>
      <vt:lpstr>6. Construction</vt:lpstr>
      <vt:lpstr>PowerPoint Presentation</vt:lpstr>
      <vt:lpstr>7. Wholesale and retail trade and repair of motor vehicles and motorcycles </vt:lpstr>
      <vt:lpstr>7. Wholesale and retail trade and repair of motor vehicles and motorcycles </vt:lpstr>
      <vt:lpstr>7. Wholesale and retail trade and repair of motor vehicles and motorcycles </vt:lpstr>
      <vt:lpstr>7. Wholesale and retail trade and repair of motor vehicles and motorcycles </vt:lpstr>
      <vt:lpstr>7. Wholesale and retail trade and repair of motor vehicles and motorcycles </vt:lpstr>
      <vt:lpstr>Sectoral Dimensions of Circularity</vt:lpstr>
      <vt:lpstr>Energy Sector: Eclectic Power Generation and Transport</vt:lpstr>
      <vt:lpstr>Energy Sector: Eclectic Power Generation and Transport</vt:lpstr>
      <vt:lpstr>Energy Sector: Eclectic Power Generation and Transport</vt:lpstr>
      <vt:lpstr>PowerPoint Presentation</vt:lpstr>
      <vt:lpstr>Energy Sector: Eclectic Power Generation and Transport</vt:lpstr>
      <vt:lpstr>Energy Sector: Oil and Gas Production and Transport</vt:lpstr>
      <vt:lpstr>Energy Sector: Oil and Gas Production and Transport</vt:lpstr>
      <vt:lpstr>Energy Sector: Oil and Gas Production and Transport</vt:lpstr>
      <vt:lpstr>Energy Sector: Oil and Gas Production and Transport</vt:lpstr>
      <vt:lpstr>Energy Sector: Oil and Gas Production and Transport</vt:lpstr>
      <vt:lpstr>Sectoral Dimensions of Circularity</vt:lpstr>
      <vt:lpstr>Land and water resource management</vt:lpstr>
      <vt:lpstr>Land and water resource management</vt:lpstr>
      <vt:lpstr>Land and water resource management</vt:lpstr>
      <vt:lpstr>Land and water resource management</vt:lpstr>
      <vt:lpstr>PowerPoint Presentation</vt:lpstr>
      <vt:lpstr>Short term, mid-term  and long-term goals</vt:lpstr>
      <vt:lpstr>Short term goals </vt:lpstr>
      <vt:lpstr>Short term goals</vt:lpstr>
      <vt:lpstr>Short term goals</vt:lpstr>
      <vt:lpstr>Short term goals</vt:lpstr>
      <vt:lpstr>Mid-term and Long-term Goals</vt:lpstr>
      <vt:lpstr>Mid-term and Long-term Goals</vt:lpstr>
      <vt:lpstr>Mid-term and Long-term Goals</vt:lpstr>
      <vt:lpstr>Mid-term and Long-term Goals</vt:lpstr>
      <vt:lpstr>PowerPoint Presentation</vt:lpstr>
      <vt:lpstr>PowerPoint Presentation</vt:lpstr>
    </vt:vector>
  </TitlesOfParts>
  <Company>Home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Dariusz Prasek</dc:creator>
  <cp:lastModifiedBy>Manana Petashvili</cp:lastModifiedBy>
  <cp:revision>1276</cp:revision>
  <dcterms:created xsi:type="dcterms:W3CDTF">2014-11-13T12:09:18Z</dcterms:created>
  <dcterms:modified xsi:type="dcterms:W3CDTF">2024-03-13T14:31:50Z</dcterms:modified>
</cp:coreProperties>
</file>