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83.jpg" ContentType="image/jpeg"/>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78"/>
  </p:notesMasterIdLst>
  <p:sldIdLst>
    <p:sldId id="699" r:id="rId2"/>
    <p:sldId id="471" r:id="rId3"/>
    <p:sldId id="703" r:id="rId4"/>
    <p:sldId id="263" r:id="rId5"/>
    <p:sldId id="264" r:id="rId6"/>
    <p:sldId id="265" r:id="rId7"/>
    <p:sldId id="287" r:id="rId8"/>
    <p:sldId id="288" r:id="rId9"/>
    <p:sldId id="289" r:id="rId10"/>
    <p:sldId id="266" r:id="rId11"/>
    <p:sldId id="331" r:id="rId12"/>
    <p:sldId id="332" r:id="rId13"/>
    <p:sldId id="280" r:id="rId14"/>
    <p:sldId id="718" r:id="rId15"/>
    <p:sldId id="281" r:id="rId16"/>
    <p:sldId id="283" r:id="rId17"/>
    <p:sldId id="297" r:id="rId18"/>
    <p:sldId id="333" r:id="rId19"/>
    <p:sldId id="300" r:id="rId20"/>
    <p:sldId id="301" r:id="rId21"/>
    <p:sldId id="302" r:id="rId22"/>
    <p:sldId id="334" r:id="rId23"/>
    <p:sldId id="335" r:id="rId24"/>
    <p:sldId id="702" r:id="rId25"/>
    <p:sldId id="308" r:id="rId26"/>
    <p:sldId id="720" r:id="rId27"/>
    <p:sldId id="338" r:id="rId28"/>
    <p:sldId id="315" r:id="rId29"/>
    <p:sldId id="316" r:id="rId30"/>
    <p:sldId id="320" r:id="rId31"/>
    <p:sldId id="322" r:id="rId32"/>
    <p:sldId id="324" r:id="rId33"/>
    <p:sldId id="325" r:id="rId34"/>
    <p:sldId id="327" r:id="rId35"/>
    <p:sldId id="719" r:id="rId36"/>
    <p:sldId id="328" r:id="rId37"/>
    <p:sldId id="329" r:id="rId38"/>
    <p:sldId id="330" r:id="rId39"/>
    <p:sldId id="704" r:id="rId40"/>
    <p:sldId id="705" r:id="rId41"/>
    <p:sldId id="706" r:id="rId42"/>
    <p:sldId id="707" r:id="rId43"/>
    <p:sldId id="708" r:id="rId44"/>
    <p:sldId id="336" r:id="rId45"/>
    <p:sldId id="709" r:id="rId46"/>
    <p:sldId id="337" r:id="rId47"/>
    <p:sldId id="339" r:id="rId48"/>
    <p:sldId id="340" r:id="rId49"/>
    <p:sldId id="341" r:id="rId50"/>
    <p:sldId id="342" r:id="rId51"/>
    <p:sldId id="343" r:id="rId52"/>
    <p:sldId id="344" r:id="rId53"/>
    <p:sldId id="345" r:id="rId54"/>
    <p:sldId id="346" r:id="rId55"/>
    <p:sldId id="348" r:id="rId56"/>
    <p:sldId id="349" r:id="rId57"/>
    <p:sldId id="460" r:id="rId58"/>
    <p:sldId id="457" r:id="rId59"/>
    <p:sldId id="721" r:id="rId60"/>
    <p:sldId id="710" r:id="rId61"/>
    <p:sldId id="711" r:id="rId62"/>
    <p:sldId id="712" r:id="rId63"/>
    <p:sldId id="303" r:id="rId64"/>
    <p:sldId id="304" r:id="rId65"/>
    <p:sldId id="318" r:id="rId66"/>
    <p:sldId id="713" r:id="rId67"/>
    <p:sldId id="319" r:id="rId68"/>
    <p:sldId id="714" r:id="rId69"/>
    <p:sldId id="715" r:id="rId70"/>
    <p:sldId id="310" r:id="rId71"/>
    <p:sldId id="385" r:id="rId72"/>
    <p:sldId id="386" r:id="rId73"/>
    <p:sldId id="716" r:id="rId74"/>
    <p:sldId id="293" r:id="rId75"/>
    <p:sldId id="700" r:id="rId76"/>
    <p:sldId id="701"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3" clrIdx="0">
    <p:extLst>
      <p:ext uri="{19B8F6BF-5375-455C-9EA6-DF929625EA0E}">
        <p15:presenceInfo xmlns:p15="http://schemas.microsoft.com/office/powerpoint/2012/main" userId="136b39c0e95435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378"/>
    <a:srgbClr val="404040"/>
    <a:srgbClr val="3F7819"/>
    <a:srgbClr val="508927"/>
    <a:srgbClr val="90C226"/>
    <a:srgbClr val="246C8F"/>
    <a:srgbClr val="1A595A"/>
    <a:srgbClr val="7F7F7F"/>
    <a:srgbClr val="729D51"/>
    <a:srgbClr val="699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4660" autoAdjust="0"/>
  </p:normalViewPr>
  <p:slideViewPr>
    <p:cSldViewPr snapToGrid="0">
      <p:cViewPr varScale="1">
        <p:scale>
          <a:sx n="111" d="100"/>
          <a:sy n="111" d="100"/>
        </p:scale>
        <p:origin x="984" y="150"/>
      </p:cViewPr>
      <p:guideLst/>
    </p:cSldViewPr>
  </p:slideViewPr>
  <p:outlineViewPr>
    <p:cViewPr>
      <p:scale>
        <a:sx n="33" d="100"/>
        <a:sy n="33" d="100"/>
      </p:scale>
      <p:origin x="0" y="-87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0.xml.rels><?xml version="1.0" encoding="UTF-8" standalone="yes"?>
<Relationships xmlns="http://schemas.openxmlformats.org/package/2006/relationships"><Relationship Id="rId1" Type="http://schemas.openxmlformats.org/officeDocument/2006/relationships/image" Target="../media/image77.jpeg"/></Relationships>
</file>

<file path=ppt/diagrams/_rels/data11.xml.rels><?xml version="1.0" encoding="UTF-8" standalone="yes"?>
<Relationships xmlns="http://schemas.openxmlformats.org/package/2006/relationships"><Relationship Id="rId1" Type="http://schemas.openxmlformats.org/officeDocument/2006/relationships/image" Target="../media/image78.jpeg"/></Relationships>
</file>

<file path=ppt/diagrams/_rels/data12.xml.rels><?xml version="1.0" encoding="UTF-8" standalone="yes"?>
<Relationships xmlns="http://schemas.openxmlformats.org/package/2006/relationships"><Relationship Id="rId1" Type="http://schemas.openxmlformats.org/officeDocument/2006/relationships/image" Target="../media/image83.jpg"/></Relationships>
</file>

<file path=ppt/diagrams/_rels/data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image" Target="../media/image60.jpeg"/><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diagrams/_rels/data3.xml.rels><?xml version="1.0" encoding="UTF-8" standalone="yes"?>
<Relationships xmlns="http://schemas.openxmlformats.org/package/2006/relationships"><Relationship Id="rId1" Type="http://schemas.openxmlformats.org/officeDocument/2006/relationships/image" Target="../media/image70.jpeg"/></Relationships>
</file>

<file path=ppt/diagrams/_rels/data4.xml.rels><?xml version="1.0" encoding="UTF-8" standalone="yes"?>
<Relationships xmlns="http://schemas.openxmlformats.org/package/2006/relationships"><Relationship Id="rId1" Type="http://schemas.openxmlformats.org/officeDocument/2006/relationships/image" Target="../media/image71.jpeg"/></Relationships>
</file>

<file path=ppt/diagrams/_rels/data5.xml.rels><?xml version="1.0" encoding="UTF-8" standalone="yes"?>
<Relationships xmlns="http://schemas.openxmlformats.org/package/2006/relationships"><Relationship Id="rId1" Type="http://schemas.openxmlformats.org/officeDocument/2006/relationships/image" Target="../media/image72.jpeg"/></Relationships>
</file>

<file path=ppt/diagrams/_rels/data6.xml.rels><?xml version="1.0" encoding="UTF-8" standalone="yes"?>
<Relationships xmlns="http://schemas.openxmlformats.org/package/2006/relationships"><Relationship Id="rId1" Type="http://schemas.openxmlformats.org/officeDocument/2006/relationships/image" Target="../media/image73.jpeg"/></Relationships>
</file>

<file path=ppt/diagrams/_rels/data7.xml.rels><?xml version="1.0" encoding="UTF-8" standalone="yes"?>
<Relationships xmlns="http://schemas.openxmlformats.org/package/2006/relationships"><Relationship Id="rId1" Type="http://schemas.openxmlformats.org/officeDocument/2006/relationships/image" Target="../media/image74.jpeg"/></Relationships>
</file>

<file path=ppt/diagrams/_rels/data8.xml.rels><?xml version="1.0" encoding="UTF-8" standalone="yes"?>
<Relationships xmlns="http://schemas.openxmlformats.org/package/2006/relationships"><Relationship Id="rId1" Type="http://schemas.openxmlformats.org/officeDocument/2006/relationships/image" Target="../media/image75.jpeg"/></Relationships>
</file>

<file path=ppt/diagrams/_rels/data9.xml.rels><?xml version="1.0" encoding="UTF-8" standalone="yes"?>
<Relationships xmlns="http://schemas.openxmlformats.org/package/2006/relationships"><Relationship Id="rId1" Type="http://schemas.openxmlformats.org/officeDocument/2006/relationships/image" Target="../media/image76.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77.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78.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83.jpg"/></Relationships>
</file>

<file path=ppt/diagrams/_rels/drawing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image" Target="../media/image60.jpeg"/><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7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7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B5D78-4968-4303-A1B2-06F6B8694D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endParaRPr lang="fr-CA" sz="18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A" sz="18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A" sz="18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87D9169-DF99-4FAC-8130-67F692A71DEF}" type="parTrans" cxnId="{1F4C8537-E750-43F7-85B8-AB3FA9085685}">
      <dgm:prSet/>
      <dgm:spPr/>
      <dgm:t>
        <a:bodyPr/>
        <a:lstStyle/>
        <a:p>
          <a:endParaRPr lang="en-GB">
            <a:latin typeface="Arial" panose="020B0604020202020204" pitchFamily="34" charset="0"/>
            <a:cs typeface="Arial" panose="020B0604020202020204" pitchFamily="34" charset="0"/>
          </a:endParaRPr>
        </a:p>
      </dgm:t>
    </dgm:pt>
    <dgm:pt modelId="{7F49DB85-B0BC-466B-8A8B-3738DC9B88FB}" type="sibTrans" cxnId="{1F4C8537-E750-43F7-85B8-AB3FA9085685}">
      <dgm:prSet/>
      <dgm:spPr/>
      <dgm:t>
        <a:bodyPr/>
        <a:lstStyle/>
        <a:p>
          <a:endParaRPr lang="en-GB">
            <a:latin typeface="Arial" panose="020B0604020202020204" pitchFamily="34" charset="0"/>
            <a:cs typeface="Arial" panose="020B0604020202020204" pitchFamily="34" charset="0"/>
          </a:endParaRPr>
        </a:p>
      </dgm:t>
    </dgm:pt>
    <dgm:pt modelId="{55327788-79E6-490A-85CF-4E27DE9A91BD}">
      <dgm:prSet phldrT="[Text]" custT="1"/>
      <dgm:spPr/>
      <dgm:t>
        <a:bodyPr anchor="ctr"/>
        <a:lstStyle/>
        <a:p>
          <a:r>
            <a:rPr lang="en-GB" sz="1600" dirty="0" smtClean="0">
              <a:solidFill>
                <a:srgbClr val="404040"/>
              </a:solidFill>
              <a:latin typeface="Arial" panose="020B0604020202020204" pitchFamily="34" charset="0"/>
              <a:cs typeface="Arial" panose="020B0604020202020204" pitchFamily="34" charset="0"/>
            </a:rPr>
            <a:t>Definition </a:t>
          </a:r>
          <a:r>
            <a:rPr lang="en-GB" sz="1600" dirty="0">
              <a:solidFill>
                <a:srgbClr val="404040"/>
              </a:solidFill>
              <a:latin typeface="Arial" panose="020B0604020202020204" pitchFamily="34" charset="0"/>
              <a:cs typeface="Arial" panose="020B0604020202020204" pitchFamily="34" charset="0"/>
            </a:rPr>
            <a:t>of Project limited to the use of the Bank's proceeds, the PRs apply to the project only, although E&amp;S Appraisal must consider Associated Facilities and other aspects.</a:t>
          </a:r>
        </a:p>
      </dgm:t>
    </dgm:pt>
    <dgm:pt modelId="{5D4BB5AB-6F64-4F84-8DD6-FC8A271AE663}" type="sibTrans" cxnId="{E8FB4243-952D-4E28-93A7-837BC437A5C6}">
      <dgm:prSet/>
      <dgm:spPr/>
      <dgm:t>
        <a:bodyPr/>
        <a:lstStyle/>
        <a:p>
          <a:endParaRPr lang="en-GB">
            <a:latin typeface="Arial" panose="020B0604020202020204" pitchFamily="34" charset="0"/>
            <a:cs typeface="Arial" panose="020B0604020202020204" pitchFamily="34" charset="0"/>
          </a:endParaRPr>
        </a:p>
      </dgm:t>
    </dgm:pt>
    <dgm:pt modelId="{C041EAC4-566B-487E-AE00-A91CDDAE853F}" type="parTrans" cxnId="{E8FB4243-952D-4E28-93A7-837BC437A5C6}">
      <dgm:prSet/>
      <dgm:spPr/>
      <dgm:t>
        <a:bodyPr/>
        <a:lstStyle/>
        <a:p>
          <a:endParaRPr lang="en-GB">
            <a:latin typeface="Arial" panose="020B0604020202020204" pitchFamily="34" charset="0"/>
            <a:cs typeface="Arial" panose="020B0604020202020204" pitchFamily="34" charset="0"/>
          </a:endParaRPr>
        </a:p>
      </dgm:t>
    </dgm:pt>
    <dgm:pt modelId="{81257530-3D76-46A9-B8B6-56793B3EDB03}">
      <dgm:prSet phldrT="[Text]" custT="1"/>
      <dgm:spPr/>
      <dgm:t>
        <a:bodyPr/>
        <a:lstStyle/>
        <a:p>
          <a:endParaRPr lang="en-GB" sz="900" dirty="0">
            <a:solidFill>
              <a:srgbClr val="404040"/>
            </a:solidFill>
            <a:latin typeface="Arial" panose="020B0604020202020204" pitchFamily="34" charset="0"/>
            <a:cs typeface="Arial" panose="020B0604020202020204" pitchFamily="34" charset="0"/>
          </a:endParaRPr>
        </a:p>
        <a:p>
          <a:r>
            <a:rPr lang="en-GB" sz="1600" dirty="0">
              <a:solidFill>
                <a:srgbClr val="404040"/>
              </a:solidFill>
              <a:latin typeface="Arial" panose="020B0604020202020204" pitchFamily="34" charset="0"/>
              <a:cs typeface="Arial" panose="020B0604020202020204" pitchFamily="34" charset="0"/>
            </a:rPr>
            <a:t>E&amp;S appraisal and monitoring will be ‘commensurate with risk’</a:t>
          </a:r>
        </a:p>
      </dgm:t>
    </dgm:pt>
    <dgm:pt modelId="{990AE351-BCF4-48A2-82B6-F39DB585D095}" type="sibTrans" cxnId="{2D9B53ED-1530-4790-ACBA-5FD6E42EFB88}">
      <dgm:prSet/>
      <dgm:spPr/>
      <dgm:t>
        <a:bodyPr/>
        <a:lstStyle/>
        <a:p>
          <a:endParaRPr lang="en-GB">
            <a:latin typeface="Arial" panose="020B0604020202020204" pitchFamily="34" charset="0"/>
            <a:cs typeface="Arial" panose="020B0604020202020204" pitchFamily="34" charset="0"/>
          </a:endParaRPr>
        </a:p>
      </dgm:t>
    </dgm:pt>
    <dgm:pt modelId="{3B1E88BD-EEEC-4DAB-862C-07FBFE2691CE}" type="parTrans" cxnId="{2D9B53ED-1530-4790-ACBA-5FD6E42EFB88}">
      <dgm:prSet/>
      <dgm:spPr/>
      <dgm:t>
        <a:bodyPr/>
        <a:lstStyle/>
        <a:p>
          <a:endParaRPr lang="en-GB">
            <a:latin typeface="Arial" panose="020B0604020202020204" pitchFamily="34" charset="0"/>
            <a:cs typeface="Arial" panose="020B0604020202020204" pitchFamily="34" charset="0"/>
          </a:endParaRPr>
        </a:p>
      </dgm:t>
    </dgm:pt>
    <dgm:pt modelId="{F6070F76-3391-4E96-A21D-21536470AB37}">
      <dgm:prSet phldrT="[Text]" custT="1"/>
      <dgm:spPr/>
      <dgm:t>
        <a:bodyPr/>
        <a:lstStyle/>
        <a:p>
          <a:r>
            <a:rPr lang="en-GB" sz="1600" dirty="0">
              <a:solidFill>
                <a:srgbClr val="404040"/>
              </a:solidFill>
              <a:latin typeface="Arial" panose="020B0604020202020204" pitchFamily="34" charset="0"/>
              <a:cs typeface="Arial" panose="020B0604020202020204" pitchFamily="34" charset="0"/>
            </a:rPr>
            <a:t>Projects will be structured to meet the requirements of the PRs within a reasonable time frame through ESAP</a:t>
          </a:r>
        </a:p>
      </dgm:t>
    </dgm:pt>
    <dgm:pt modelId="{35784496-FEA1-4B7B-BC95-45B81FF6DC14}" type="sibTrans" cxnId="{B12D6CBF-202B-4298-9527-0A7FB124C14A}">
      <dgm:prSet/>
      <dgm:spPr/>
      <dgm:t>
        <a:bodyPr/>
        <a:lstStyle/>
        <a:p>
          <a:endParaRPr lang="en-GB">
            <a:latin typeface="Arial" panose="020B0604020202020204" pitchFamily="34" charset="0"/>
            <a:cs typeface="Arial" panose="020B0604020202020204" pitchFamily="34" charset="0"/>
          </a:endParaRPr>
        </a:p>
      </dgm:t>
    </dgm:pt>
    <dgm:pt modelId="{91A8363D-B3AF-40A5-8A7B-22359B07BA38}" type="parTrans" cxnId="{B12D6CBF-202B-4298-9527-0A7FB124C14A}">
      <dgm:prSet/>
      <dgm:spPr/>
      <dgm:t>
        <a:bodyPr/>
        <a:lstStyle/>
        <a:p>
          <a:endParaRPr lang="en-GB">
            <a:latin typeface="Arial" panose="020B0604020202020204" pitchFamily="34" charset="0"/>
            <a:cs typeface="Arial" panose="020B0604020202020204" pitchFamily="34" charset="0"/>
          </a:endParaRPr>
        </a:p>
      </dgm:t>
    </dgm:pt>
    <dgm:pt modelId="{A41CF53A-34B8-4AC0-A7A0-B5FD5FB3FAAF}">
      <dgm:prSet custT="1"/>
      <dgm:spPr/>
      <dgm:t>
        <a:bodyPr/>
        <a:lstStyle/>
        <a:p>
          <a:pPr>
            <a:spcBef>
              <a:spcPts val="1200"/>
            </a:spcBef>
          </a:pPr>
          <a:endParaRPr lang="en-GB" sz="600" dirty="0">
            <a:solidFill>
              <a:srgbClr val="404040"/>
            </a:solidFill>
            <a:latin typeface="Arial" panose="020B0604020202020204" pitchFamily="34" charset="0"/>
            <a:cs typeface="Arial" panose="020B0604020202020204" pitchFamily="34" charset="0"/>
          </a:endParaRPr>
        </a:p>
        <a:p>
          <a:pPr>
            <a:spcBef>
              <a:spcPts val="1200"/>
            </a:spcBef>
          </a:pPr>
          <a:r>
            <a:rPr lang="en-GB" sz="1600" dirty="0">
              <a:solidFill>
                <a:srgbClr val="404040"/>
              </a:solidFill>
              <a:latin typeface="Arial" panose="020B0604020202020204" pitchFamily="34" charset="0"/>
              <a:cs typeface="Arial" panose="020B0604020202020204" pitchFamily="34" charset="0"/>
            </a:rPr>
            <a:t>Associated Facilities limited to “new facilities or activities: (</a:t>
          </a:r>
          <a:r>
            <a:rPr lang="en-GB" sz="1600" dirty="0" err="1">
              <a:solidFill>
                <a:srgbClr val="404040"/>
              </a:solidFill>
              <a:latin typeface="Arial" panose="020B0604020202020204" pitchFamily="34" charset="0"/>
              <a:cs typeface="Arial" panose="020B0604020202020204" pitchFamily="34" charset="0"/>
            </a:rPr>
            <a:t>i</a:t>
          </a:r>
          <a:r>
            <a:rPr lang="en-GB" sz="1600" dirty="0">
              <a:solidFill>
                <a:srgbClr val="404040"/>
              </a:solidFill>
              <a:latin typeface="Arial" panose="020B0604020202020204" pitchFamily="34" charset="0"/>
              <a:cs typeface="Arial" panose="020B0604020202020204" pitchFamily="34" charset="0"/>
            </a:rPr>
            <a:t>) without which the project would not be viable, and (ii) would not be constructed, expanded, carried out or planned to be constructed or carried out if the project did not exist”, only the objectives of the PRs apply to the AFs.</a:t>
          </a:r>
        </a:p>
      </dgm:t>
    </dgm:pt>
    <dgm:pt modelId="{0B148688-5044-46F4-A6AB-B82B35832A22}" type="parTrans" cxnId="{BF4B5B2E-23EB-4E0D-BCC5-1A0D2C615E3E}">
      <dgm:prSet/>
      <dgm:spPr/>
      <dgm:t>
        <a:bodyPr/>
        <a:lstStyle/>
        <a:p>
          <a:endParaRPr lang="en-GB">
            <a:latin typeface="Arial" panose="020B0604020202020204" pitchFamily="34" charset="0"/>
            <a:cs typeface="Arial" panose="020B0604020202020204" pitchFamily="34" charset="0"/>
          </a:endParaRPr>
        </a:p>
      </dgm:t>
    </dgm:pt>
    <dgm:pt modelId="{3EDA3597-D892-4CC5-9A5C-A56E78EC0823}" type="sibTrans" cxnId="{BF4B5B2E-23EB-4E0D-BCC5-1A0D2C615E3E}">
      <dgm:prSet/>
      <dgm:spPr/>
      <dgm:t>
        <a:bodyPr/>
        <a:lstStyle/>
        <a:p>
          <a:endParaRPr lang="en-GB">
            <a:latin typeface="Arial" panose="020B0604020202020204" pitchFamily="34" charset="0"/>
            <a:cs typeface="Arial" panose="020B0604020202020204" pitchFamily="34" charset="0"/>
          </a:endParaRPr>
        </a:p>
      </dgm:t>
    </dgm:pt>
    <dgm:pt modelId="{D8CC9A83-D0F3-4792-925B-77C414AF6DF3}" type="pres">
      <dgm:prSet presAssocID="{E9FB5D78-4968-4303-A1B2-06F6B8694D32}" presName="vert0" presStyleCnt="0">
        <dgm:presLayoutVars>
          <dgm:dir/>
          <dgm:animOne val="branch"/>
          <dgm:animLvl val="lvl"/>
        </dgm:presLayoutVars>
      </dgm:prSet>
      <dgm:spPr/>
      <dgm:t>
        <a:bodyPr/>
        <a:lstStyle/>
        <a:p>
          <a:endParaRPr lang="en-US"/>
        </a:p>
      </dgm:t>
    </dgm:pt>
    <dgm:pt modelId="{5941694B-38EB-43B2-B83D-7C1C17A3B453}" type="pres">
      <dgm:prSet presAssocID="{7068B152-6A10-4A0E-BD63-440A92A03AB9}" presName="thickLine" presStyleLbl="alignNode1" presStyleIdx="0" presStyleCnt="1"/>
      <dgm:spPr/>
    </dgm:pt>
    <dgm:pt modelId="{BF5F857A-0E54-4301-B257-28116A223DC1}" type="pres">
      <dgm:prSet presAssocID="{7068B152-6A10-4A0E-BD63-440A92A03AB9}" presName="horz1" presStyleCnt="0"/>
      <dgm:spPr/>
    </dgm:pt>
    <dgm:pt modelId="{DEEA118E-A8E0-4965-B14B-F88636009CD5}" type="pres">
      <dgm:prSet presAssocID="{7068B152-6A10-4A0E-BD63-440A92A03AB9}" presName="tx1" presStyleLbl="revTx" presStyleIdx="0" presStyleCnt="5" custScaleX="201495"/>
      <dgm:spPr/>
      <dgm:t>
        <a:bodyPr/>
        <a:lstStyle/>
        <a:p>
          <a:endParaRPr lang="en-US"/>
        </a:p>
      </dgm:t>
    </dgm:pt>
    <dgm:pt modelId="{7CF33995-8512-41FC-9FB6-C3B0DA5C82A0}" type="pres">
      <dgm:prSet presAssocID="{7068B152-6A10-4A0E-BD63-440A92A03AB9}" presName="vert1" presStyleCnt="0"/>
      <dgm:spPr/>
    </dgm:pt>
    <dgm:pt modelId="{20798906-7416-4DAF-8492-AA6A07C48260}" type="pres">
      <dgm:prSet presAssocID="{55327788-79E6-490A-85CF-4E27DE9A91BD}" presName="vertSpace2a" presStyleCnt="0"/>
      <dgm:spPr/>
    </dgm:pt>
    <dgm:pt modelId="{2C1A275B-1A89-4671-B166-B5F4D154B930}" type="pres">
      <dgm:prSet presAssocID="{55327788-79E6-490A-85CF-4E27DE9A91BD}" presName="horz2" presStyleCnt="0"/>
      <dgm:spPr/>
    </dgm:pt>
    <dgm:pt modelId="{870DB63D-A926-4213-B85B-1EC033CB4891}" type="pres">
      <dgm:prSet presAssocID="{55327788-79E6-490A-85CF-4E27DE9A91BD}" presName="horzSpace2" presStyleCnt="0"/>
      <dgm:spPr/>
    </dgm:pt>
    <dgm:pt modelId="{A11C7063-90DD-43B7-84A7-B7748D5C4F5F}" type="pres">
      <dgm:prSet presAssocID="{55327788-79E6-490A-85CF-4E27DE9A91BD}" presName="tx2" presStyleLbl="revTx" presStyleIdx="1" presStyleCnt="5" custScaleY="84693" custLinFactNeighborX="-2544" custLinFactNeighborY="-4108"/>
      <dgm:spPr/>
      <dgm:t>
        <a:bodyPr/>
        <a:lstStyle/>
        <a:p>
          <a:endParaRPr lang="en-US"/>
        </a:p>
      </dgm:t>
    </dgm:pt>
    <dgm:pt modelId="{91173E32-BACC-4A9B-A374-8120E5467876}" type="pres">
      <dgm:prSet presAssocID="{55327788-79E6-490A-85CF-4E27DE9A91BD}" presName="vert2" presStyleCnt="0"/>
      <dgm:spPr/>
    </dgm:pt>
    <dgm:pt modelId="{888B2763-A956-4122-B351-DF5E7DDB844E}" type="pres">
      <dgm:prSet presAssocID="{55327788-79E6-490A-85CF-4E27DE9A91BD}" presName="thinLine2b" presStyleLbl="callout" presStyleIdx="0" presStyleCnt="4" custLinFactY="-129076" custLinFactNeighborY="-200000"/>
      <dgm:spPr/>
    </dgm:pt>
    <dgm:pt modelId="{D777DBA7-D689-46FF-9282-0B2DDF163B37}" type="pres">
      <dgm:prSet presAssocID="{55327788-79E6-490A-85CF-4E27DE9A91BD}" presName="vertSpace2b" presStyleCnt="0"/>
      <dgm:spPr/>
    </dgm:pt>
    <dgm:pt modelId="{650491C4-8758-4564-B281-3B88678CC72D}" type="pres">
      <dgm:prSet presAssocID="{A41CF53A-34B8-4AC0-A7A0-B5FD5FB3FAAF}" presName="horz2" presStyleCnt="0"/>
      <dgm:spPr/>
    </dgm:pt>
    <dgm:pt modelId="{AF2CC13F-8BAB-45B2-BC11-C1D8D94A447E}" type="pres">
      <dgm:prSet presAssocID="{A41CF53A-34B8-4AC0-A7A0-B5FD5FB3FAAF}" presName="horzSpace2" presStyleCnt="0"/>
      <dgm:spPr/>
    </dgm:pt>
    <dgm:pt modelId="{23F35379-D5FB-4B58-AE0F-D343574E40DE}" type="pres">
      <dgm:prSet presAssocID="{A41CF53A-34B8-4AC0-A7A0-B5FD5FB3FAAF}" presName="tx2" presStyleLbl="revTx" presStyleIdx="2" presStyleCnt="5" custLinFactNeighborX="-2544" custLinFactNeighborY="-12846"/>
      <dgm:spPr/>
      <dgm:t>
        <a:bodyPr/>
        <a:lstStyle/>
        <a:p>
          <a:endParaRPr lang="en-US"/>
        </a:p>
      </dgm:t>
    </dgm:pt>
    <dgm:pt modelId="{330790DF-8D36-485E-AADD-788D2E36D638}" type="pres">
      <dgm:prSet presAssocID="{A41CF53A-34B8-4AC0-A7A0-B5FD5FB3FAAF}" presName="vert2" presStyleCnt="0"/>
      <dgm:spPr/>
    </dgm:pt>
    <dgm:pt modelId="{BA49A267-A580-4902-820A-A05501FB2992}" type="pres">
      <dgm:prSet presAssocID="{A41CF53A-34B8-4AC0-A7A0-B5FD5FB3FAAF}" presName="thinLine2b" presStyleLbl="callout" presStyleIdx="1" presStyleCnt="4" custLinFactNeighborY="-70967"/>
      <dgm:spPr/>
    </dgm:pt>
    <dgm:pt modelId="{64FBAB6C-5ABB-4B71-A39B-2C4DC88B0F0E}" type="pres">
      <dgm:prSet presAssocID="{A41CF53A-34B8-4AC0-A7A0-B5FD5FB3FAAF}" presName="vertSpace2b" presStyleCnt="0"/>
      <dgm:spPr/>
    </dgm:pt>
    <dgm:pt modelId="{37792F60-E847-45EF-9CFF-81F943BE15EA}" type="pres">
      <dgm:prSet presAssocID="{81257530-3D76-46A9-B8B6-56793B3EDB03}" presName="horz2" presStyleCnt="0"/>
      <dgm:spPr/>
    </dgm:pt>
    <dgm:pt modelId="{0A019879-D7FF-49F8-A6D7-A6C4CA50FB14}" type="pres">
      <dgm:prSet presAssocID="{81257530-3D76-46A9-B8B6-56793B3EDB03}" presName="horzSpace2" presStyleCnt="0"/>
      <dgm:spPr/>
    </dgm:pt>
    <dgm:pt modelId="{146880AC-1B5E-49B8-87B1-C8F1E0700906}" type="pres">
      <dgm:prSet presAssocID="{81257530-3D76-46A9-B8B6-56793B3EDB03}" presName="tx2" presStyleLbl="revTx" presStyleIdx="3" presStyleCnt="5" custScaleY="51073" custLinFactNeighborX="-2506" custLinFactNeighborY="1100"/>
      <dgm:spPr/>
      <dgm:t>
        <a:bodyPr/>
        <a:lstStyle/>
        <a:p>
          <a:endParaRPr lang="en-US"/>
        </a:p>
      </dgm:t>
    </dgm:pt>
    <dgm:pt modelId="{85D0919B-181E-48EB-89D3-7369AB9AA32D}" type="pres">
      <dgm:prSet presAssocID="{81257530-3D76-46A9-B8B6-56793B3EDB03}" presName="vert2" presStyleCnt="0"/>
      <dgm:spPr/>
    </dgm:pt>
    <dgm:pt modelId="{6F7759D6-EC0E-465D-A3B2-C36DD5199D33}" type="pres">
      <dgm:prSet presAssocID="{81257530-3D76-46A9-B8B6-56793B3EDB03}" presName="thinLine2b" presStyleLbl="callout" presStyleIdx="2" presStyleCnt="4"/>
      <dgm:spPr/>
    </dgm:pt>
    <dgm:pt modelId="{883FDBC5-DDC8-445E-B4CE-DEE27AF98CBB}" type="pres">
      <dgm:prSet presAssocID="{81257530-3D76-46A9-B8B6-56793B3EDB03}" presName="vertSpace2b" presStyleCnt="0"/>
      <dgm:spPr/>
    </dgm:pt>
    <dgm:pt modelId="{44E800A7-F581-421D-AC45-32FA26CF4900}" type="pres">
      <dgm:prSet presAssocID="{F6070F76-3391-4E96-A21D-21536470AB37}" presName="horz2" presStyleCnt="0"/>
      <dgm:spPr/>
    </dgm:pt>
    <dgm:pt modelId="{0F8CE979-3AA2-4B8E-94E5-D410452E92CB}" type="pres">
      <dgm:prSet presAssocID="{F6070F76-3391-4E96-A21D-21536470AB37}" presName="horzSpace2" presStyleCnt="0"/>
      <dgm:spPr/>
    </dgm:pt>
    <dgm:pt modelId="{E3C86E2A-6FEC-4EFC-A1DD-8F1BD83A4DA0}" type="pres">
      <dgm:prSet presAssocID="{F6070F76-3391-4E96-A21D-21536470AB37}" presName="tx2" presStyleLbl="revTx" presStyleIdx="4" presStyleCnt="5" custLinFactNeighborX="-2544"/>
      <dgm:spPr/>
      <dgm:t>
        <a:bodyPr/>
        <a:lstStyle/>
        <a:p>
          <a:endParaRPr lang="en-US"/>
        </a:p>
      </dgm:t>
    </dgm:pt>
    <dgm:pt modelId="{65BBA124-D3C6-4B0D-BDC9-49BCC9BE6331}" type="pres">
      <dgm:prSet presAssocID="{F6070F76-3391-4E96-A21D-21536470AB37}" presName="vert2" presStyleCnt="0"/>
      <dgm:spPr/>
    </dgm:pt>
    <dgm:pt modelId="{80F34A17-7FEC-4810-848D-7936CF74FC31}" type="pres">
      <dgm:prSet presAssocID="{F6070F76-3391-4E96-A21D-21536470AB37}" presName="thinLine2b" presStyleLbl="callout" presStyleIdx="3" presStyleCnt="4" custLinFactY="-600000" custLinFactNeighborY="-620740"/>
      <dgm:spPr/>
    </dgm:pt>
    <dgm:pt modelId="{F0053922-F5BD-4E7E-A8CC-E58B595509DE}" type="pres">
      <dgm:prSet presAssocID="{F6070F76-3391-4E96-A21D-21536470AB37}" presName="vertSpace2b" presStyleCnt="0"/>
      <dgm:spPr/>
    </dgm:pt>
  </dgm:ptLst>
  <dgm:cxnLst>
    <dgm:cxn modelId="{C2B6C0DC-E861-44C3-A852-F8A20979FDF9}" type="presOf" srcId="{A41CF53A-34B8-4AC0-A7A0-B5FD5FB3FAAF}" destId="{23F35379-D5FB-4B58-AE0F-D343574E40DE}" srcOrd="0" destOrd="0" presId="urn:microsoft.com/office/officeart/2008/layout/LinedList"/>
    <dgm:cxn modelId="{6B442AC7-E194-4D49-86B9-78FF5DC966B4}" type="presOf" srcId="{7068B152-6A10-4A0E-BD63-440A92A03AB9}" destId="{DEEA118E-A8E0-4965-B14B-F88636009CD5}" srcOrd="0" destOrd="0" presId="urn:microsoft.com/office/officeart/2008/layout/LinedList"/>
    <dgm:cxn modelId="{BF4B5B2E-23EB-4E0D-BCC5-1A0D2C615E3E}" srcId="{7068B152-6A10-4A0E-BD63-440A92A03AB9}" destId="{A41CF53A-34B8-4AC0-A7A0-B5FD5FB3FAAF}" srcOrd="1" destOrd="0" parTransId="{0B148688-5044-46F4-A6AB-B82B35832A22}" sibTransId="{3EDA3597-D892-4CC5-9A5C-A56E78EC0823}"/>
    <dgm:cxn modelId="{1F4C8537-E750-43F7-85B8-AB3FA9085685}" srcId="{E9FB5D78-4968-4303-A1B2-06F6B8694D32}" destId="{7068B152-6A10-4A0E-BD63-440A92A03AB9}" srcOrd="0" destOrd="0" parTransId="{887D9169-DF99-4FAC-8130-67F692A71DEF}" sibTransId="{7F49DB85-B0BC-466B-8A8B-3738DC9B88FB}"/>
    <dgm:cxn modelId="{FF856D47-8438-4E65-97E6-A303AD373FB8}" type="presOf" srcId="{81257530-3D76-46A9-B8B6-56793B3EDB03}" destId="{146880AC-1B5E-49B8-87B1-C8F1E0700906}" srcOrd="0" destOrd="0" presId="urn:microsoft.com/office/officeart/2008/layout/LinedList"/>
    <dgm:cxn modelId="{A4791F5F-0BD0-48CF-80F8-9AA06C03B55A}" type="presOf" srcId="{E9FB5D78-4968-4303-A1B2-06F6B8694D32}" destId="{D8CC9A83-D0F3-4792-925B-77C414AF6DF3}" srcOrd="0" destOrd="0" presId="urn:microsoft.com/office/officeart/2008/layout/LinedList"/>
    <dgm:cxn modelId="{E8FB4243-952D-4E28-93A7-837BC437A5C6}" srcId="{7068B152-6A10-4A0E-BD63-440A92A03AB9}" destId="{55327788-79E6-490A-85CF-4E27DE9A91BD}" srcOrd="0" destOrd="0" parTransId="{C041EAC4-566B-487E-AE00-A91CDDAE853F}" sibTransId="{5D4BB5AB-6F64-4F84-8DD6-FC8A271AE663}"/>
    <dgm:cxn modelId="{B12D6CBF-202B-4298-9527-0A7FB124C14A}" srcId="{7068B152-6A10-4A0E-BD63-440A92A03AB9}" destId="{F6070F76-3391-4E96-A21D-21536470AB37}" srcOrd="3" destOrd="0" parTransId="{91A8363D-B3AF-40A5-8A7B-22359B07BA38}" sibTransId="{35784496-FEA1-4B7B-BC95-45B81FF6DC14}"/>
    <dgm:cxn modelId="{2D9B53ED-1530-4790-ACBA-5FD6E42EFB88}" srcId="{7068B152-6A10-4A0E-BD63-440A92A03AB9}" destId="{81257530-3D76-46A9-B8B6-56793B3EDB03}" srcOrd="2" destOrd="0" parTransId="{3B1E88BD-EEEC-4DAB-862C-07FBFE2691CE}" sibTransId="{990AE351-BCF4-48A2-82B6-F39DB585D095}"/>
    <dgm:cxn modelId="{F327A909-D336-41C0-84BB-1D4C89AD2FDC}" type="presOf" srcId="{F6070F76-3391-4E96-A21D-21536470AB37}" destId="{E3C86E2A-6FEC-4EFC-A1DD-8F1BD83A4DA0}" srcOrd="0" destOrd="0" presId="urn:microsoft.com/office/officeart/2008/layout/LinedList"/>
    <dgm:cxn modelId="{DABC0D42-E016-4AEB-A242-157FDDBB9D2E}" type="presOf" srcId="{55327788-79E6-490A-85CF-4E27DE9A91BD}" destId="{A11C7063-90DD-43B7-84A7-B7748D5C4F5F}" srcOrd="0" destOrd="0" presId="urn:microsoft.com/office/officeart/2008/layout/LinedList"/>
    <dgm:cxn modelId="{511730AE-ADFB-46B2-8B8F-656FEC40954D}" type="presParOf" srcId="{D8CC9A83-D0F3-4792-925B-77C414AF6DF3}" destId="{5941694B-38EB-43B2-B83D-7C1C17A3B453}" srcOrd="0" destOrd="0" presId="urn:microsoft.com/office/officeart/2008/layout/LinedList"/>
    <dgm:cxn modelId="{381D7164-A277-4F11-91FD-797178A39F56}" type="presParOf" srcId="{D8CC9A83-D0F3-4792-925B-77C414AF6DF3}" destId="{BF5F857A-0E54-4301-B257-28116A223DC1}" srcOrd="1" destOrd="0" presId="urn:microsoft.com/office/officeart/2008/layout/LinedList"/>
    <dgm:cxn modelId="{9EA8E5C9-908B-4B0F-BCF7-F6F42B2388BD}" type="presParOf" srcId="{BF5F857A-0E54-4301-B257-28116A223DC1}" destId="{DEEA118E-A8E0-4965-B14B-F88636009CD5}" srcOrd="0" destOrd="0" presId="urn:microsoft.com/office/officeart/2008/layout/LinedList"/>
    <dgm:cxn modelId="{EB15959F-EA9A-4571-AD56-5E01D01C32F0}" type="presParOf" srcId="{BF5F857A-0E54-4301-B257-28116A223DC1}" destId="{7CF33995-8512-41FC-9FB6-C3B0DA5C82A0}" srcOrd="1" destOrd="0" presId="urn:microsoft.com/office/officeart/2008/layout/LinedList"/>
    <dgm:cxn modelId="{172ED435-31C7-4AAF-BD29-11DF91820C5D}" type="presParOf" srcId="{7CF33995-8512-41FC-9FB6-C3B0DA5C82A0}" destId="{20798906-7416-4DAF-8492-AA6A07C48260}" srcOrd="0" destOrd="0" presId="urn:microsoft.com/office/officeart/2008/layout/LinedList"/>
    <dgm:cxn modelId="{947847A1-70A7-4787-BE57-A2B2FB84138D}" type="presParOf" srcId="{7CF33995-8512-41FC-9FB6-C3B0DA5C82A0}" destId="{2C1A275B-1A89-4671-B166-B5F4D154B930}" srcOrd="1" destOrd="0" presId="urn:microsoft.com/office/officeart/2008/layout/LinedList"/>
    <dgm:cxn modelId="{A0D6174D-D26B-47E0-8215-116EB11B631F}" type="presParOf" srcId="{2C1A275B-1A89-4671-B166-B5F4D154B930}" destId="{870DB63D-A926-4213-B85B-1EC033CB4891}" srcOrd="0" destOrd="0" presId="urn:microsoft.com/office/officeart/2008/layout/LinedList"/>
    <dgm:cxn modelId="{DDD80B2D-1DEC-41DB-9FC6-D2D510756FC5}" type="presParOf" srcId="{2C1A275B-1A89-4671-B166-B5F4D154B930}" destId="{A11C7063-90DD-43B7-84A7-B7748D5C4F5F}" srcOrd="1" destOrd="0" presId="urn:microsoft.com/office/officeart/2008/layout/LinedList"/>
    <dgm:cxn modelId="{7C79415B-2F17-493E-9E5F-E39BF6566FE2}" type="presParOf" srcId="{2C1A275B-1A89-4671-B166-B5F4D154B930}" destId="{91173E32-BACC-4A9B-A374-8120E5467876}" srcOrd="2" destOrd="0" presId="urn:microsoft.com/office/officeart/2008/layout/LinedList"/>
    <dgm:cxn modelId="{3173066E-E9BA-471B-AD71-99F20EDB00F4}" type="presParOf" srcId="{7CF33995-8512-41FC-9FB6-C3B0DA5C82A0}" destId="{888B2763-A956-4122-B351-DF5E7DDB844E}" srcOrd="2" destOrd="0" presId="urn:microsoft.com/office/officeart/2008/layout/LinedList"/>
    <dgm:cxn modelId="{7F99F74E-1105-4A81-AD22-A195A6EEB4EE}" type="presParOf" srcId="{7CF33995-8512-41FC-9FB6-C3B0DA5C82A0}" destId="{D777DBA7-D689-46FF-9282-0B2DDF163B37}" srcOrd="3" destOrd="0" presId="urn:microsoft.com/office/officeart/2008/layout/LinedList"/>
    <dgm:cxn modelId="{FA284947-C248-4772-A9C7-02ECFCBD1F45}" type="presParOf" srcId="{7CF33995-8512-41FC-9FB6-C3B0DA5C82A0}" destId="{650491C4-8758-4564-B281-3B88678CC72D}" srcOrd="4" destOrd="0" presId="urn:microsoft.com/office/officeart/2008/layout/LinedList"/>
    <dgm:cxn modelId="{13C2B485-27FE-4BC5-BB12-E7FD919B4687}" type="presParOf" srcId="{650491C4-8758-4564-B281-3B88678CC72D}" destId="{AF2CC13F-8BAB-45B2-BC11-C1D8D94A447E}" srcOrd="0" destOrd="0" presId="urn:microsoft.com/office/officeart/2008/layout/LinedList"/>
    <dgm:cxn modelId="{049B699A-F115-4D09-B891-EFFF43BDC140}" type="presParOf" srcId="{650491C4-8758-4564-B281-3B88678CC72D}" destId="{23F35379-D5FB-4B58-AE0F-D343574E40DE}" srcOrd="1" destOrd="0" presId="urn:microsoft.com/office/officeart/2008/layout/LinedList"/>
    <dgm:cxn modelId="{368CA30A-F215-4A4C-9869-A0586536DBDC}" type="presParOf" srcId="{650491C4-8758-4564-B281-3B88678CC72D}" destId="{330790DF-8D36-485E-AADD-788D2E36D638}" srcOrd="2" destOrd="0" presId="urn:microsoft.com/office/officeart/2008/layout/LinedList"/>
    <dgm:cxn modelId="{389D786B-B6F0-4FC5-94F6-66CDBA3F9B3C}" type="presParOf" srcId="{7CF33995-8512-41FC-9FB6-C3B0DA5C82A0}" destId="{BA49A267-A580-4902-820A-A05501FB2992}" srcOrd="5" destOrd="0" presId="urn:microsoft.com/office/officeart/2008/layout/LinedList"/>
    <dgm:cxn modelId="{35FB0FF1-1954-445F-B1A7-E82A8E821B38}" type="presParOf" srcId="{7CF33995-8512-41FC-9FB6-C3B0DA5C82A0}" destId="{64FBAB6C-5ABB-4B71-A39B-2C4DC88B0F0E}" srcOrd="6" destOrd="0" presId="urn:microsoft.com/office/officeart/2008/layout/LinedList"/>
    <dgm:cxn modelId="{3E4EEF4B-97DB-43CA-94A2-D978CB8A4A27}" type="presParOf" srcId="{7CF33995-8512-41FC-9FB6-C3B0DA5C82A0}" destId="{37792F60-E847-45EF-9CFF-81F943BE15EA}" srcOrd="7" destOrd="0" presId="urn:microsoft.com/office/officeart/2008/layout/LinedList"/>
    <dgm:cxn modelId="{DD073696-AB7B-46E9-A3E6-EE7B32688F68}" type="presParOf" srcId="{37792F60-E847-45EF-9CFF-81F943BE15EA}" destId="{0A019879-D7FF-49F8-A6D7-A6C4CA50FB14}" srcOrd="0" destOrd="0" presId="urn:microsoft.com/office/officeart/2008/layout/LinedList"/>
    <dgm:cxn modelId="{2C621F4E-EDA3-4EFA-8C5E-B4A9C7C85999}" type="presParOf" srcId="{37792F60-E847-45EF-9CFF-81F943BE15EA}" destId="{146880AC-1B5E-49B8-87B1-C8F1E0700906}" srcOrd="1" destOrd="0" presId="urn:microsoft.com/office/officeart/2008/layout/LinedList"/>
    <dgm:cxn modelId="{044DC2C0-3DFA-488D-984D-8FEF124C2279}" type="presParOf" srcId="{37792F60-E847-45EF-9CFF-81F943BE15EA}" destId="{85D0919B-181E-48EB-89D3-7369AB9AA32D}" srcOrd="2" destOrd="0" presId="urn:microsoft.com/office/officeart/2008/layout/LinedList"/>
    <dgm:cxn modelId="{FBF4828A-C644-48DD-9458-AEE76786535C}" type="presParOf" srcId="{7CF33995-8512-41FC-9FB6-C3B0DA5C82A0}" destId="{6F7759D6-EC0E-465D-A3B2-C36DD5199D33}" srcOrd="8" destOrd="0" presId="urn:microsoft.com/office/officeart/2008/layout/LinedList"/>
    <dgm:cxn modelId="{A2142889-3071-44EA-8401-4B74074C0F85}" type="presParOf" srcId="{7CF33995-8512-41FC-9FB6-C3B0DA5C82A0}" destId="{883FDBC5-DDC8-445E-B4CE-DEE27AF98CBB}" srcOrd="9" destOrd="0" presId="urn:microsoft.com/office/officeart/2008/layout/LinedList"/>
    <dgm:cxn modelId="{36D2D88E-7C25-4D58-9F67-9E42CF6BCF6E}" type="presParOf" srcId="{7CF33995-8512-41FC-9FB6-C3B0DA5C82A0}" destId="{44E800A7-F581-421D-AC45-32FA26CF4900}" srcOrd="10" destOrd="0" presId="urn:microsoft.com/office/officeart/2008/layout/LinedList"/>
    <dgm:cxn modelId="{7515B909-7BA3-4ACB-957C-46447FE96668}" type="presParOf" srcId="{44E800A7-F581-421D-AC45-32FA26CF4900}" destId="{0F8CE979-3AA2-4B8E-94E5-D410452E92CB}" srcOrd="0" destOrd="0" presId="urn:microsoft.com/office/officeart/2008/layout/LinedList"/>
    <dgm:cxn modelId="{AC1DBFE5-1FED-40A5-ADF5-B0770A618E6A}" type="presParOf" srcId="{44E800A7-F581-421D-AC45-32FA26CF4900}" destId="{E3C86E2A-6FEC-4EFC-A1DD-8F1BD83A4DA0}" srcOrd="1" destOrd="0" presId="urn:microsoft.com/office/officeart/2008/layout/LinedList"/>
    <dgm:cxn modelId="{AEB1DF28-4BD0-4F57-BF5F-1F6248E1DE10}" type="presParOf" srcId="{44E800A7-F581-421D-AC45-32FA26CF4900}" destId="{65BBA124-D3C6-4B0D-BDC9-49BCC9BE6331}" srcOrd="2" destOrd="0" presId="urn:microsoft.com/office/officeart/2008/layout/LinedList"/>
    <dgm:cxn modelId="{F1889632-3F1B-4C2D-9B48-40A681A710CC}" type="presParOf" srcId="{7CF33995-8512-41FC-9FB6-C3B0DA5C82A0}" destId="{80F34A17-7FEC-4810-848D-7936CF74FC31}" srcOrd="11" destOrd="0" presId="urn:microsoft.com/office/officeart/2008/layout/LinedList"/>
    <dgm:cxn modelId="{DC86031B-0139-49AA-A8B6-FACE3B84599B}" type="presParOf" srcId="{7CF33995-8512-41FC-9FB6-C3B0DA5C82A0}" destId="{F0053922-F5BD-4E7E-A8CC-E58B595509D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PR8</a:t>
          </a:r>
        </a:p>
        <a:p>
          <a:r>
            <a:rPr lang="fr-CA" sz="1200" dirty="0"/>
            <a:t>Cultural </a:t>
          </a:r>
          <a:r>
            <a:rPr lang="fr-CA" sz="1200" dirty="0" err="1"/>
            <a:t>Heritage</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Support</a:t>
          </a:r>
          <a:r>
            <a:rPr kumimoji="0" lang="en-GB" altLang="en-US" sz="1800" b="0" i="0" u="none" strike="noStrike"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1" i="0" u="none" strike="noStrike"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conservation</a:t>
          </a:r>
          <a:r>
            <a:rPr kumimoji="0" lang="en-GB" altLang="en-US" sz="1800" b="0" i="0" u="none" strike="noStrike"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of cultural heritage </a:t>
          </a:r>
          <a:r>
            <a:rPr kumimoji="0" lang="en-GB" altLang="en-US" sz="1800" b="0" i="0" u="none" strike="noStrike"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a:t>
          </a:r>
          <a:r>
            <a:rPr kumimoji="0" lang="en-GB" altLang="en-US" sz="1800" b="1" i="0" u="none" strike="noStrike"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tangible</a:t>
          </a:r>
          <a:r>
            <a:rPr kumimoji="0" lang="en-GB" altLang="en-US" sz="1800" b="0" i="0" u="none" strike="noStrike"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and</a:t>
          </a:r>
          <a:r>
            <a:rPr kumimoji="0" lang="en-GB" altLang="en-US" sz="1800" b="0" i="0" u="none" strike="noStrike"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1" i="0" u="none" strike="noStrike"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intangible</a:t>
          </a:r>
          <a:r>
            <a:rPr kumimoji="0" lang="en-GB" altLang="en-US" sz="1800" b="0" i="0" u="none" strike="noStrike"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31363900-6754-4034-9762-A0747AE5147A}">
      <dgm:prSet custT="1"/>
      <dgm:spPr/>
      <dgm:t>
        <a:bodyPr/>
        <a:lstStyle/>
        <a:p>
          <a:pPr rtl="0">
            <a:lnSpc>
              <a:spcPct val="110000"/>
            </a:lnSpc>
            <a:spcBef>
              <a:spcPts val="600"/>
            </a:spcBef>
            <a:spcAft>
              <a:spcPts val="600"/>
            </a:spcAft>
          </a:pPr>
          <a:r>
            <a:rPr kumimoji="0" lang="en-GB" altLang="en-US" sz="1800" b="1" i="0" u="none" strike="noStrike"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Meaningful consultation </a:t>
          </a: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with local users and custodians of CH </a:t>
          </a:r>
        </a:p>
      </dgm:t>
    </dgm:pt>
    <dgm:pt modelId="{BBE18D0E-266C-4BE2-9C8B-FE312458F17D}" type="parTrans" cxnId="{AD3E6805-2BE3-42BD-AB99-BCD1C5D00CE9}">
      <dgm:prSet/>
      <dgm:spPr/>
      <dgm:t>
        <a:bodyPr/>
        <a:lstStyle/>
        <a:p>
          <a:endParaRPr lang="en-US"/>
        </a:p>
      </dgm:t>
    </dgm:pt>
    <dgm:pt modelId="{485DE3C9-AAAB-49B1-936B-52CD32F4E5A3}" type="sibTrans" cxnId="{AD3E6805-2BE3-42BD-AB99-BCD1C5D00CE9}">
      <dgm:prSet/>
      <dgm:spPr/>
      <dgm:t>
        <a:bodyPr/>
        <a:lstStyle/>
        <a:p>
          <a:endParaRPr lang="en-US"/>
        </a:p>
      </dgm:t>
    </dgm:pt>
    <dgm:pt modelId="{0FB3107C-59C6-43C0-A67C-DB222363379D}">
      <dgm:prSet custT="1"/>
      <dgm:spPr/>
      <dgm:t>
        <a:bodyPr/>
        <a:lstStyle/>
        <a:p>
          <a:pPr rtl="0">
            <a:lnSpc>
              <a:spcPct val="110000"/>
            </a:lnSpc>
            <a:spcBef>
              <a:spcPts val="600"/>
            </a:spcBef>
            <a:spcAft>
              <a:spcPts val="600"/>
            </a:spcAft>
          </a:pPr>
          <a:r>
            <a:rPr kumimoji="0" lang="en-GB" altLang="en-US" sz="1800" b="1" i="0" u="none" strike="noStrike"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Protect cultural </a:t>
          </a:r>
          <a:r>
            <a:rPr kumimoji="0" lang="en-GB" altLang="en-US" sz="1800" b="1" i="0" u="none" strike="noStrike" cap="none" spc="0" normalizeH="0" baseline="0" noProof="0" dirty="0" smtClean="0">
              <a:ln>
                <a:noFill/>
              </a:ln>
              <a:solidFill>
                <a:srgbClr val="508927"/>
              </a:solidFill>
              <a:effectLst/>
              <a:uLnTx/>
              <a:uFillTx/>
              <a:latin typeface="Arial" panose="020B0604020202020204" pitchFamily="34" charset="0"/>
              <a:ea typeface="ＭＳ Ｐゴシック" charset="0"/>
              <a:cs typeface="Arial" panose="020B0604020202020204" pitchFamily="34" charset="0"/>
            </a:rPr>
            <a:t>heritage</a:t>
          </a:r>
          <a:r>
            <a:rPr kumimoji="0" lang="en-GB" altLang="en-US" sz="1800" b="0" i="0" u="none" strike="noStrike" cap="none" spc="0" normalizeH="0" baseline="0" noProof="0" dirty="0" smtClean="0">
              <a:ln>
                <a:noFill/>
              </a:ln>
              <a:solidFill>
                <a:srgbClr val="508927"/>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cap="none" spc="0" normalizeH="0" baseline="0" noProof="0" dirty="0" smtClean="0">
              <a:ln>
                <a:noFill/>
              </a:ln>
              <a:solidFill>
                <a:srgbClr val="404040"/>
              </a:solidFill>
              <a:effectLst/>
              <a:uLnTx/>
              <a:uFillTx/>
              <a:latin typeface="Arial" panose="020B0604020202020204" pitchFamily="34" charset="0"/>
              <a:ea typeface="ＭＳ Ｐゴシック" charset="0"/>
              <a:cs typeface="Arial" panose="020B0604020202020204" pitchFamily="34" charset="0"/>
            </a:rPr>
            <a:t>from adverse impacts of Project activities</a:t>
          </a:r>
          <a:endPar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endParaRPr>
        </a:p>
      </dgm:t>
    </dgm:pt>
    <dgm:pt modelId="{AD1E4277-A666-4859-9038-1D84C90BDCEA}" type="parTrans" cxnId="{6EF88BB7-8A6C-48FF-9D12-6A1A7370E8B4}">
      <dgm:prSet/>
      <dgm:spPr/>
      <dgm:t>
        <a:bodyPr/>
        <a:lstStyle/>
        <a:p>
          <a:endParaRPr lang="en-US"/>
        </a:p>
      </dgm:t>
    </dgm:pt>
    <dgm:pt modelId="{CA16DBE7-5D2F-40E5-8060-504389B0B1EF}" type="sibTrans" cxnId="{6EF88BB7-8A6C-48FF-9D12-6A1A7370E8B4}">
      <dgm:prSet/>
      <dgm:spPr/>
      <dgm:t>
        <a:bodyPr/>
        <a:lstStyle/>
        <a:p>
          <a:endParaRPr lang="en-US"/>
        </a:p>
      </dgm:t>
    </dgm:pt>
    <dgm:pt modelId="{3A61C61F-ABCC-4467-8553-30366872AF9D}">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smtClean="0">
              <a:ln>
                <a:noFill/>
              </a:ln>
              <a:solidFill>
                <a:srgbClr val="404040"/>
              </a:solidFill>
              <a:effectLst/>
              <a:uLnTx/>
              <a:uFillTx/>
              <a:latin typeface="Arial" panose="020B0604020202020204" pitchFamily="34" charset="0"/>
              <a:ea typeface="ＭＳ Ｐゴシック" charset="0"/>
              <a:cs typeface="Arial" panose="020B0604020202020204" pitchFamily="34" charset="0"/>
            </a:rPr>
            <a:t>Screening for risks &amp; impacts</a:t>
          </a:r>
          <a:endPar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endParaRPr>
        </a:p>
      </dgm:t>
    </dgm:pt>
    <dgm:pt modelId="{E34CBA28-ED95-4CD2-AEBC-C180260123AB}" type="parTrans" cxnId="{FE0C21E6-8067-473B-8B2A-6F7F637BA2FA}">
      <dgm:prSet/>
      <dgm:spPr/>
      <dgm:t>
        <a:bodyPr/>
        <a:lstStyle/>
        <a:p>
          <a:endParaRPr lang="en-US"/>
        </a:p>
      </dgm:t>
    </dgm:pt>
    <dgm:pt modelId="{FDCC0195-7414-4C6C-A998-FCF0E60D8513}" type="sibTrans" cxnId="{FE0C21E6-8067-473B-8B2A-6F7F637BA2FA}">
      <dgm:prSet/>
      <dgm:spPr/>
      <dgm:t>
        <a:bodyPr/>
        <a:lstStyle/>
        <a:p>
          <a:endParaRPr lang="en-US"/>
        </a:p>
      </dgm:t>
    </dgm:pt>
    <dgm:pt modelId="{9FDA30E2-5C65-4E3E-ADD7-F375E1118A37}">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Avoid or assess &amp; manage impacts</a:t>
          </a:r>
          <a:r>
            <a:rPr kumimoji="0" lang="en-GB" altLang="en-US" sz="1800" b="1"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(mitigation hierarchy)</a:t>
          </a:r>
        </a:p>
      </dgm:t>
    </dgm:pt>
    <dgm:pt modelId="{F6C44E35-A3A2-4D43-82E7-BC3C96D03CF0}" type="parTrans" cxnId="{F9F8D623-4CB2-4E05-A0AB-C01F50F9DDE0}">
      <dgm:prSet/>
      <dgm:spPr/>
      <dgm:t>
        <a:bodyPr/>
        <a:lstStyle/>
        <a:p>
          <a:endParaRPr lang="en-US"/>
        </a:p>
      </dgm:t>
    </dgm:pt>
    <dgm:pt modelId="{E9F4739F-240B-4419-B98E-8F03CE79E9E7}" type="sibTrans" cxnId="{F9F8D623-4CB2-4E05-A0AB-C01F50F9DDE0}">
      <dgm:prSet/>
      <dgm:spPr/>
      <dgm:t>
        <a:bodyPr/>
        <a:lstStyle/>
        <a:p>
          <a:endParaRPr lang="en-US"/>
        </a:p>
      </dgm:t>
    </dgm:pt>
    <dgm:pt modelId="{FB668B16-C791-414A-AA38-7CCF587CD588}">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Develop a  </a:t>
          </a:r>
          <a:r>
            <a:rPr kumimoji="0" lang="en-GB" altLang="en-US" sz="1800" b="1" i="0" u="none" strike="noStrike"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CHMP and Chance Finds Procedure </a:t>
          </a:r>
        </a:p>
      </dgm:t>
    </dgm:pt>
    <dgm:pt modelId="{5600311D-40C3-4DCA-9057-D90ACEE22798}" type="parTrans" cxnId="{974B820E-6836-478A-9D75-94ACE9BE8E3B}">
      <dgm:prSet/>
      <dgm:spPr/>
      <dgm:t>
        <a:bodyPr/>
        <a:lstStyle/>
        <a:p>
          <a:endParaRPr lang="en-US"/>
        </a:p>
      </dgm:t>
    </dgm:pt>
    <dgm:pt modelId="{7A7ECE12-6589-40A9-9F0E-DBDDB7640DEC}" type="sibTrans" cxnId="{974B820E-6836-478A-9D75-94ACE9BE8E3B}">
      <dgm:prSet/>
      <dgm:spPr/>
      <dgm:t>
        <a:bodyPr/>
        <a:lstStyle/>
        <a:p>
          <a:endParaRPr lang="en-US"/>
        </a:p>
      </dgm:t>
    </dgm:pt>
    <dgm:pt modelId="{655487B1-D722-484B-8DFB-DF07AD6C73BB}">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Relevant for projects involving:</a:t>
          </a:r>
        </a:p>
      </dgm:t>
    </dgm:pt>
    <dgm:pt modelId="{DB2E699D-B287-4EC4-AF90-64AAE1365C69}" type="parTrans" cxnId="{B6D59DDD-3E99-419A-9A4F-5622698FE432}">
      <dgm:prSet/>
      <dgm:spPr/>
      <dgm:t>
        <a:bodyPr/>
        <a:lstStyle/>
        <a:p>
          <a:endParaRPr lang="en-US"/>
        </a:p>
      </dgm:t>
    </dgm:pt>
    <dgm:pt modelId="{EA6B5DF2-29F7-4849-B208-772869D94777}" type="sibTrans" cxnId="{B6D59DDD-3E99-419A-9A4F-5622698FE432}">
      <dgm:prSet/>
      <dgm:spPr/>
      <dgm:t>
        <a:bodyPr/>
        <a:lstStyle/>
        <a:p>
          <a:endParaRPr lang="en-US"/>
        </a:p>
      </dgm:t>
    </dgm:pt>
    <dgm:pt modelId="{A27098EC-79E8-4532-BA8C-49FE53704AE3}">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Earthworks, demolitions significant changes in physical environment</a:t>
          </a:r>
        </a:p>
      </dgm:t>
    </dgm:pt>
    <dgm:pt modelId="{DBAECC74-22C9-46FE-BB73-B2DEDE6A1F88}" type="parTrans" cxnId="{0BB8A94F-46E9-40BC-B93A-F4103BFDC623}">
      <dgm:prSet/>
      <dgm:spPr/>
      <dgm:t>
        <a:bodyPr/>
        <a:lstStyle/>
        <a:p>
          <a:endParaRPr lang="en-US"/>
        </a:p>
      </dgm:t>
    </dgm:pt>
    <dgm:pt modelId="{691FA995-4237-41D4-ACAB-9F91D6B7FA98}" type="sibTrans" cxnId="{0BB8A94F-46E9-40BC-B93A-F4103BFDC623}">
      <dgm:prSet/>
      <dgm:spPr/>
      <dgm:t>
        <a:bodyPr/>
        <a:lstStyle/>
        <a:p>
          <a:endParaRPr lang="en-US"/>
        </a:p>
      </dgm:t>
    </dgm:pt>
    <dgm:pt modelId="{9F4B0EC7-A7CC-4B17-9DCB-D5BFE20C31FC}">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Recognised  and informal cultural heritage</a:t>
          </a:r>
        </a:p>
      </dgm:t>
    </dgm:pt>
    <dgm:pt modelId="{A4790331-8348-4CC9-84AF-F1783DD29E8C}" type="parTrans" cxnId="{6AF20980-C726-45A2-81D6-8A1A7F90EC06}">
      <dgm:prSet/>
      <dgm:spPr/>
      <dgm:t>
        <a:bodyPr/>
        <a:lstStyle/>
        <a:p>
          <a:endParaRPr lang="en-US"/>
        </a:p>
      </dgm:t>
    </dgm:pt>
    <dgm:pt modelId="{EAE4A758-9E03-4E8E-8C47-0E4F43AA77BB}" type="sibTrans" cxnId="{6AF20980-C726-45A2-81D6-8A1A7F90EC06}">
      <dgm:prSet/>
      <dgm:spPr/>
      <dgm:t>
        <a:bodyPr/>
        <a:lstStyle/>
        <a:p>
          <a:endParaRPr lang="en-US"/>
        </a:p>
      </dgm:t>
    </dgm:pt>
    <dgm:pt modelId="{FF7E9C6D-6615-4DA8-8D49-4889EF429449}">
      <dgm:prSet custT="1"/>
      <dgm:spPr/>
      <dgm:t>
        <a:bodyPr/>
        <a:lstStyle/>
        <a:p>
          <a:pPr rtl="0">
            <a:lnSpc>
              <a:spcPct val="110000"/>
            </a:lnSpc>
            <a:spcBef>
              <a:spcPts val="600"/>
            </a:spcBef>
            <a:spcAft>
              <a:spcPts val="600"/>
            </a:spcAft>
          </a:pPr>
          <a:r>
            <a:rPr kumimoji="0" lang="en-GB" altLang="en-US" sz="1800" b="0" i="0" u="none" strike="noStrike"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Potential impact on intangible CH of people (including indigenous)</a:t>
          </a:r>
        </a:p>
      </dgm:t>
    </dgm:pt>
    <dgm:pt modelId="{DEF3C9F7-25BD-41B0-8605-6AB2BEEEB0E6}" type="parTrans" cxnId="{B56D28B2-C787-4CDA-8D75-AAD7376D7B01}">
      <dgm:prSet/>
      <dgm:spPr/>
      <dgm:t>
        <a:bodyPr/>
        <a:lstStyle/>
        <a:p>
          <a:endParaRPr lang="en-US"/>
        </a:p>
      </dgm:t>
    </dgm:pt>
    <dgm:pt modelId="{646A810A-CD96-4E34-81DC-76FC27359270}" type="sibTrans" cxnId="{B56D28B2-C787-4CDA-8D75-AAD7376D7B01}">
      <dgm:prSet/>
      <dgm:spPr/>
      <dgm:t>
        <a:bodyPr/>
        <a:lstStyle/>
        <a:p>
          <a:endParaRPr lang="en-US"/>
        </a:p>
      </dgm:t>
    </dgm:pt>
    <dgm:pt modelId="{EC151A53-3435-4D5A-8168-E2511D3E96DA}" type="pres">
      <dgm:prSet presAssocID="{E9FB5D78-4968-4303-A1B2-06F6B8694D32}" presName="diagram" presStyleCnt="0">
        <dgm:presLayoutVars>
          <dgm:dir/>
          <dgm:animLvl val="lvl"/>
          <dgm:resizeHandles val="exact"/>
        </dgm:presLayoutVars>
      </dgm:prSet>
      <dgm:spPr/>
      <dgm:t>
        <a:bodyPr/>
        <a:lstStyle/>
        <a:p>
          <a:endParaRPr lang="en-US"/>
        </a:p>
      </dgm:t>
    </dgm:pt>
    <dgm:pt modelId="{D6ADF2C5-D8A5-44D5-95FD-31C7422C00CF}" type="pres">
      <dgm:prSet presAssocID="{7068B152-6A10-4A0E-BD63-440A92A03AB9}" presName="compNode" presStyleCnt="0"/>
      <dgm:spPr/>
    </dgm:pt>
    <dgm:pt modelId="{6A6975E0-B695-4025-8466-A6E718D1ED2D}" type="pres">
      <dgm:prSet presAssocID="{7068B152-6A10-4A0E-BD63-440A92A03AB9}" presName="childRect" presStyleLbl="bgAcc1" presStyleIdx="0" presStyleCnt="1" custScaleX="180238" custScaleY="115724">
        <dgm:presLayoutVars>
          <dgm:bulletEnabled val="1"/>
        </dgm:presLayoutVars>
      </dgm:prSet>
      <dgm:spPr/>
      <dgm:t>
        <a:bodyPr/>
        <a:lstStyle/>
        <a:p>
          <a:endParaRPr lang="en-US"/>
        </a:p>
      </dgm:t>
    </dgm:pt>
    <dgm:pt modelId="{472A3109-2151-46C7-9BDD-4EE56BE4C5EC}"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78149ACE-B184-46EB-8263-68C6D97E964E}" type="pres">
      <dgm:prSet presAssocID="{7068B152-6A10-4A0E-BD63-440A92A03AB9}" presName="parentRect" presStyleLbl="alignNode1" presStyleIdx="0" presStyleCnt="1" custScaleX="180238" custScaleY="87782" custLinFactNeighborX="-177" custLinFactNeighborY="11594"/>
      <dgm:spPr/>
      <dgm:t>
        <a:bodyPr/>
        <a:lstStyle/>
        <a:p>
          <a:endParaRPr lang="en-US"/>
        </a:p>
      </dgm:t>
    </dgm:pt>
    <dgm:pt modelId="{B65F4800-EAEA-47E1-AF6D-07B6F2961EA8}" type="pres">
      <dgm:prSet presAssocID="{7068B152-6A10-4A0E-BD63-440A92A03AB9}" presName="adorn" presStyleLbl="fgAccFollowNode1" presStyleIdx="0" presStyleCnt="1" custLinFactNeighborX="57515" custLinFactNeighborY="183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005BC928-A46A-4F38-BFAA-6D59404FA634}" type="presOf" srcId="{7068B152-6A10-4A0E-BD63-440A92A03AB9}" destId="{78149ACE-B184-46EB-8263-68C6D97E964E}" srcOrd="1" destOrd="0" presId="urn:microsoft.com/office/officeart/2005/8/layout/bList2"/>
    <dgm:cxn modelId="{0BB8A94F-46E9-40BC-B93A-F4103BFDC623}" srcId="{655487B1-D722-484B-8DFB-DF07AD6C73BB}" destId="{A27098EC-79E8-4532-BA8C-49FE53704AE3}" srcOrd="0" destOrd="0" parTransId="{DBAECC74-22C9-46FE-BB73-B2DEDE6A1F88}" sibTransId="{691FA995-4237-41D4-ACAB-9F91D6B7FA98}"/>
    <dgm:cxn modelId="{CCC356A6-72C4-4012-A5EE-63DABA35D3B6}" type="presOf" srcId="{FF7E9C6D-6615-4DA8-8D49-4889EF429449}" destId="{6A6975E0-B695-4025-8466-A6E718D1ED2D}" srcOrd="0" destOrd="9" presId="urn:microsoft.com/office/officeart/2005/8/layout/bList2"/>
    <dgm:cxn modelId="{A7E1FC28-3FD3-46B5-ABAD-48FC97C963AC}" type="presOf" srcId="{9F4B0EC7-A7CC-4B17-9DCB-D5BFE20C31FC}" destId="{6A6975E0-B695-4025-8466-A6E718D1ED2D}" srcOrd="0" destOrd="8" presId="urn:microsoft.com/office/officeart/2005/8/layout/bList2"/>
    <dgm:cxn modelId="{974B820E-6836-478A-9D75-94ACE9BE8E3B}" srcId="{7068B152-6A10-4A0E-BD63-440A92A03AB9}" destId="{FB668B16-C791-414A-AA38-7CCF587CD588}" srcOrd="3" destOrd="0" parTransId="{5600311D-40C3-4DCA-9057-D90ACEE22798}" sibTransId="{7A7ECE12-6589-40A9-9F0E-DBDDB7640DEC}"/>
    <dgm:cxn modelId="{6AF20980-C726-45A2-81D6-8A1A7F90EC06}" srcId="{655487B1-D722-484B-8DFB-DF07AD6C73BB}" destId="{9F4B0EC7-A7CC-4B17-9DCB-D5BFE20C31FC}" srcOrd="1" destOrd="0" parTransId="{A4790331-8348-4CC9-84AF-F1783DD29E8C}" sibTransId="{EAE4A758-9E03-4E8E-8C47-0E4F43AA77BB}"/>
    <dgm:cxn modelId="{1F4C8537-E750-43F7-85B8-AB3FA9085685}" srcId="{E9FB5D78-4968-4303-A1B2-06F6B8694D32}" destId="{7068B152-6A10-4A0E-BD63-440A92A03AB9}" srcOrd="0" destOrd="0" parTransId="{887D9169-DF99-4FAC-8130-67F692A71DEF}" sibTransId="{7F49DB85-B0BC-466B-8A8B-3738DC9B88FB}"/>
    <dgm:cxn modelId="{6EF88BB7-8A6C-48FF-9D12-6A1A7370E8B4}" srcId="{7068B152-6A10-4A0E-BD63-440A92A03AB9}" destId="{0FB3107C-59C6-43C0-A67C-DB222363379D}" srcOrd="2" destOrd="0" parTransId="{AD1E4277-A666-4859-9038-1D84C90BDCEA}" sibTransId="{CA16DBE7-5D2F-40E5-8060-504389B0B1EF}"/>
    <dgm:cxn modelId="{0B998E79-3F9B-43B8-A07A-0C7C965670FE}" type="presOf" srcId="{655487B1-D722-484B-8DFB-DF07AD6C73BB}" destId="{6A6975E0-B695-4025-8466-A6E718D1ED2D}" srcOrd="0" destOrd="6" presId="urn:microsoft.com/office/officeart/2005/8/layout/bList2"/>
    <dgm:cxn modelId="{1CDED1CC-B02B-47A3-AD9E-74E824778F85}" type="presOf" srcId="{55327788-79E6-490A-85CF-4E27DE9A91BD}" destId="{6A6975E0-B695-4025-8466-A6E718D1ED2D}" srcOrd="0" destOrd="0" presId="urn:microsoft.com/office/officeart/2005/8/layout/bList2"/>
    <dgm:cxn modelId="{4AF00810-667F-4B6D-B62A-FA0EBE67ED60}" type="presOf" srcId="{E9FB5D78-4968-4303-A1B2-06F6B8694D32}" destId="{EC151A53-3435-4D5A-8168-E2511D3E96DA}" srcOrd="0" destOrd="0" presId="urn:microsoft.com/office/officeart/2005/8/layout/bList2"/>
    <dgm:cxn modelId="{0D015BDD-C116-4DD0-A577-AFC5429E36A9}" type="presOf" srcId="{0FB3107C-59C6-43C0-A67C-DB222363379D}" destId="{6A6975E0-B695-4025-8466-A6E718D1ED2D}" srcOrd="0" destOrd="2" presId="urn:microsoft.com/office/officeart/2005/8/layout/bList2"/>
    <dgm:cxn modelId="{F9F8D623-4CB2-4E05-A0AB-C01F50F9DDE0}" srcId="{0FB3107C-59C6-43C0-A67C-DB222363379D}" destId="{9FDA30E2-5C65-4E3E-ADD7-F375E1118A37}" srcOrd="1" destOrd="0" parTransId="{F6C44E35-A3A2-4D43-82E7-BC3C96D03CF0}" sibTransId="{E9F4739F-240B-4419-B98E-8F03CE79E9E7}"/>
    <dgm:cxn modelId="{E8FB4243-952D-4E28-93A7-837BC437A5C6}" srcId="{7068B152-6A10-4A0E-BD63-440A92A03AB9}" destId="{55327788-79E6-490A-85CF-4E27DE9A91BD}" srcOrd="0" destOrd="0" parTransId="{C041EAC4-566B-487E-AE00-A91CDDAE853F}" sibTransId="{5D4BB5AB-6F64-4F84-8DD6-FC8A271AE663}"/>
    <dgm:cxn modelId="{FE0C21E6-8067-473B-8B2A-6F7F637BA2FA}" srcId="{0FB3107C-59C6-43C0-A67C-DB222363379D}" destId="{3A61C61F-ABCC-4467-8553-30366872AF9D}" srcOrd="0" destOrd="0" parTransId="{E34CBA28-ED95-4CD2-AEBC-C180260123AB}" sibTransId="{FDCC0195-7414-4C6C-A998-FCF0E60D8513}"/>
    <dgm:cxn modelId="{DA05B283-D0F8-4971-8F3A-02D2CBB9B2C6}" type="presOf" srcId="{A27098EC-79E8-4532-BA8C-49FE53704AE3}" destId="{6A6975E0-B695-4025-8466-A6E718D1ED2D}" srcOrd="0" destOrd="7" presId="urn:microsoft.com/office/officeart/2005/8/layout/bList2"/>
    <dgm:cxn modelId="{786F0426-8F67-432C-B20B-AF83E56CB3A2}" type="presOf" srcId="{FB668B16-C791-414A-AA38-7CCF587CD588}" destId="{6A6975E0-B695-4025-8466-A6E718D1ED2D}" srcOrd="0" destOrd="5" presId="urn:microsoft.com/office/officeart/2005/8/layout/bList2"/>
    <dgm:cxn modelId="{B56D28B2-C787-4CDA-8D75-AAD7376D7B01}" srcId="{655487B1-D722-484B-8DFB-DF07AD6C73BB}" destId="{FF7E9C6D-6615-4DA8-8D49-4889EF429449}" srcOrd="2" destOrd="0" parTransId="{DEF3C9F7-25BD-41B0-8605-6AB2BEEEB0E6}" sibTransId="{646A810A-CD96-4E34-81DC-76FC27359270}"/>
    <dgm:cxn modelId="{92980786-7727-46DA-B535-D5C19F46877C}" type="presOf" srcId="{3A61C61F-ABCC-4467-8553-30366872AF9D}" destId="{6A6975E0-B695-4025-8466-A6E718D1ED2D}" srcOrd="0" destOrd="3" presId="urn:microsoft.com/office/officeart/2005/8/layout/bList2"/>
    <dgm:cxn modelId="{B6D59DDD-3E99-419A-9A4F-5622698FE432}" srcId="{7068B152-6A10-4A0E-BD63-440A92A03AB9}" destId="{655487B1-D722-484B-8DFB-DF07AD6C73BB}" srcOrd="4" destOrd="0" parTransId="{DB2E699D-B287-4EC4-AF90-64AAE1365C69}" sibTransId="{EA6B5DF2-29F7-4849-B208-772869D94777}"/>
    <dgm:cxn modelId="{1D97EA03-C7F6-4F9B-8E53-41CA056F0ED2}" type="presOf" srcId="{7068B152-6A10-4A0E-BD63-440A92A03AB9}" destId="{472A3109-2151-46C7-9BDD-4EE56BE4C5EC}" srcOrd="0" destOrd="0" presId="urn:microsoft.com/office/officeart/2005/8/layout/bList2"/>
    <dgm:cxn modelId="{AD3E6805-2BE3-42BD-AB99-BCD1C5D00CE9}" srcId="{7068B152-6A10-4A0E-BD63-440A92A03AB9}" destId="{31363900-6754-4034-9762-A0747AE5147A}" srcOrd="1" destOrd="0" parTransId="{BBE18D0E-266C-4BE2-9C8B-FE312458F17D}" sibTransId="{485DE3C9-AAAB-49B1-936B-52CD32F4E5A3}"/>
    <dgm:cxn modelId="{132F4BC3-0796-4D97-908F-5C20030B7BCF}" type="presOf" srcId="{9FDA30E2-5C65-4E3E-ADD7-F375E1118A37}" destId="{6A6975E0-B695-4025-8466-A6E718D1ED2D}" srcOrd="0" destOrd="4" presId="urn:microsoft.com/office/officeart/2005/8/layout/bList2"/>
    <dgm:cxn modelId="{3827B5B2-1A4A-4549-881A-19AA95EFFBCE}" type="presOf" srcId="{31363900-6754-4034-9762-A0747AE5147A}" destId="{6A6975E0-B695-4025-8466-A6E718D1ED2D}" srcOrd="0" destOrd="1" presId="urn:microsoft.com/office/officeart/2005/8/layout/bList2"/>
    <dgm:cxn modelId="{3F954526-E61D-4D95-9272-C666873DA38A}" type="presParOf" srcId="{EC151A53-3435-4D5A-8168-E2511D3E96DA}" destId="{D6ADF2C5-D8A5-44D5-95FD-31C7422C00CF}" srcOrd="0" destOrd="0" presId="urn:microsoft.com/office/officeart/2005/8/layout/bList2"/>
    <dgm:cxn modelId="{306E8EAF-FEC4-4D76-94BB-D6135B298791}" type="presParOf" srcId="{D6ADF2C5-D8A5-44D5-95FD-31C7422C00CF}" destId="{6A6975E0-B695-4025-8466-A6E718D1ED2D}" srcOrd="0" destOrd="0" presId="urn:microsoft.com/office/officeart/2005/8/layout/bList2"/>
    <dgm:cxn modelId="{9CC7554F-80BA-4EA8-B2B2-40A2C935602A}" type="presParOf" srcId="{D6ADF2C5-D8A5-44D5-95FD-31C7422C00CF}" destId="{472A3109-2151-46C7-9BDD-4EE56BE4C5EC}" srcOrd="1" destOrd="0" presId="urn:microsoft.com/office/officeart/2005/8/layout/bList2"/>
    <dgm:cxn modelId="{5E228BB7-AD51-4BBA-9B32-2CE9D22235E6}" type="presParOf" srcId="{D6ADF2C5-D8A5-44D5-95FD-31C7422C00CF}" destId="{78149ACE-B184-46EB-8263-68C6D97E964E}" srcOrd="2" destOrd="0" presId="urn:microsoft.com/office/officeart/2005/8/layout/bList2"/>
    <dgm:cxn modelId="{58F09180-6C51-4FC6-86D1-6C8CA38200A1}" type="presParOf" srcId="{D6ADF2C5-D8A5-44D5-95FD-31C7422C00CF}" destId="{B65F4800-EAEA-47E1-AF6D-07B6F2961EA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PR9</a:t>
          </a:r>
        </a:p>
        <a:p>
          <a:r>
            <a:rPr lang="fr-CA" sz="1200" dirty="0"/>
            <a:t>Financial </a:t>
          </a:r>
          <a:r>
            <a:rPr lang="fr-CA" sz="1200" dirty="0" err="1"/>
            <a:t>Intermediaries</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Environmental and Social Management System (ESMS)</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21404BE4-CBD0-4011-93D1-99A4BCC90376}">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Clear designation of E&amp;S responsibility</a:t>
          </a:r>
        </a:p>
      </dgm:t>
    </dgm:pt>
    <dgm:pt modelId="{FF58384A-9D20-4DB0-BBBF-AC3A3BA5AE09}" type="parTrans" cxnId="{B003B686-A868-415B-B0AE-FFEFB3E9EF37}">
      <dgm:prSet/>
      <dgm:spPr/>
      <dgm:t>
        <a:bodyPr/>
        <a:lstStyle/>
        <a:p>
          <a:endParaRPr lang="en-US"/>
        </a:p>
      </dgm:t>
    </dgm:pt>
    <dgm:pt modelId="{771012A0-9FD0-48CB-AE06-5E718F49791D}" type="sibTrans" cxnId="{B003B686-A868-415B-B0AE-FFEFB3E9EF37}">
      <dgm:prSet/>
      <dgm:spPr/>
      <dgm:t>
        <a:bodyPr/>
        <a:lstStyle/>
        <a:p>
          <a:endParaRPr lang="en-US"/>
        </a:p>
      </dgm:t>
    </dgm:pt>
    <dgm:pt modelId="{8357DD84-B5D3-4D6A-B22A-4019B76F341E}">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Comply with PRs 2 and 4</a:t>
          </a:r>
        </a:p>
      </dgm:t>
    </dgm:pt>
    <dgm:pt modelId="{7F89558A-53B7-4127-9513-0B1E7947EC3B}" type="parTrans" cxnId="{2122E147-2578-4F31-A4B7-E73D7DDE86BB}">
      <dgm:prSet/>
      <dgm:spPr/>
      <dgm:t>
        <a:bodyPr/>
        <a:lstStyle/>
        <a:p>
          <a:endParaRPr lang="en-US"/>
        </a:p>
      </dgm:t>
    </dgm:pt>
    <dgm:pt modelId="{F2A09CF2-E341-414D-AF6F-65900BC9CD5A}" type="sibTrans" cxnId="{2122E147-2578-4F31-A4B7-E73D7DDE86BB}">
      <dgm:prSet/>
      <dgm:spPr/>
      <dgm:t>
        <a:bodyPr/>
        <a:lstStyle/>
        <a:p>
          <a:endParaRPr lang="en-US"/>
        </a:p>
      </dgm:t>
    </dgm:pt>
    <dgm:pt modelId="{EDAF7039-4AD2-4B09-AB06-7963773251BE}">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Apply applicable E&amp;S risk management procedures </a:t>
          </a:r>
          <a:r>
            <a:rPr lang="en-GB" sz="1800" dirty="0" smtClean="0">
              <a:solidFill>
                <a:srgbClr val="404040"/>
              </a:solidFill>
              <a:latin typeface="Arial" panose="020B0604020202020204" pitchFamily="34" charset="0"/>
              <a:cs typeface="Arial" panose="020B0604020202020204" pitchFamily="34" charset="0"/>
            </a:rPr>
            <a:t>including</a:t>
          </a:r>
          <a:r>
            <a:rPr lang="ka-GE" sz="1800" dirty="0" smtClean="0">
              <a:solidFill>
                <a:srgbClr val="404040"/>
              </a:solidFill>
              <a:latin typeface="Arial" panose="020B0604020202020204" pitchFamily="34" charset="0"/>
              <a:cs typeface="Arial" panose="020B0604020202020204" pitchFamily="34" charset="0"/>
            </a:rPr>
            <a:t>:</a:t>
          </a:r>
          <a:endParaRPr lang="en-GB" sz="1800" dirty="0">
            <a:solidFill>
              <a:srgbClr val="404040"/>
            </a:solidFill>
            <a:latin typeface="Arial" panose="020B0604020202020204" pitchFamily="34" charset="0"/>
            <a:cs typeface="Arial" panose="020B0604020202020204" pitchFamily="34" charset="0"/>
          </a:endParaRPr>
        </a:p>
      </dgm:t>
    </dgm:pt>
    <dgm:pt modelId="{B98F16C4-706D-4697-A56D-31FE589E6BE9}" type="parTrans" cxnId="{1877A21D-954F-4EC4-B6D6-7C6C1C0CDB5A}">
      <dgm:prSet/>
      <dgm:spPr/>
      <dgm:t>
        <a:bodyPr/>
        <a:lstStyle/>
        <a:p>
          <a:endParaRPr lang="en-US"/>
        </a:p>
      </dgm:t>
    </dgm:pt>
    <dgm:pt modelId="{2C3890C1-A486-4F44-88DA-46C48646F172}" type="sibTrans" cxnId="{1877A21D-954F-4EC4-B6D6-7C6C1C0CDB5A}">
      <dgm:prSet/>
      <dgm:spPr/>
      <dgm:t>
        <a:bodyPr/>
        <a:lstStyle/>
        <a:p>
          <a:endParaRPr lang="en-US"/>
        </a:p>
      </dgm:t>
    </dgm:pt>
    <dgm:pt modelId="{6EABA6E7-FBFD-4F14-BF86-93C79CFC9339}">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Screening (exclusion and referral lists)</a:t>
          </a:r>
        </a:p>
      </dgm:t>
    </dgm:pt>
    <dgm:pt modelId="{C89C31AF-9AC2-4944-B58E-5EE1AB027F69}" type="parTrans" cxnId="{0DA3A5FA-E0B2-456A-8953-5EE145ED6AB5}">
      <dgm:prSet/>
      <dgm:spPr/>
      <dgm:t>
        <a:bodyPr/>
        <a:lstStyle/>
        <a:p>
          <a:endParaRPr lang="en-US"/>
        </a:p>
      </dgm:t>
    </dgm:pt>
    <dgm:pt modelId="{58533A6C-D3E1-4C12-A58D-87F604626CC5}" type="sibTrans" cxnId="{0DA3A5FA-E0B2-456A-8953-5EE145ED6AB5}">
      <dgm:prSet/>
      <dgm:spPr/>
      <dgm:t>
        <a:bodyPr/>
        <a:lstStyle/>
        <a:p>
          <a:endParaRPr lang="en-US"/>
        </a:p>
      </dgm:t>
    </dgm:pt>
    <dgm:pt modelId="{9E6B4644-CE65-4E8E-85B0-E2A918632BFB}">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Categorisation</a:t>
          </a:r>
        </a:p>
      </dgm:t>
    </dgm:pt>
    <dgm:pt modelId="{A60BCBA5-1E9C-49A2-B7AF-783C6C0A8DDE}" type="parTrans" cxnId="{B331B8B3-32D6-4987-A6D9-8AE662CEC777}">
      <dgm:prSet/>
      <dgm:spPr/>
      <dgm:t>
        <a:bodyPr/>
        <a:lstStyle/>
        <a:p>
          <a:endParaRPr lang="en-US"/>
        </a:p>
      </dgm:t>
    </dgm:pt>
    <dgm:pt modelId="{71D5A4F8-3B80-4526-B319-36B9A47879D3}" type="sibTrans" cxnId="{B331B8B3-32D6-4987-A6D9-8AE662CEC777}">
      <dgm:prSet/>
      <dgm:spPr/>
      <dgm:t>
        <a:bodyPr/>
        <a:lstStyle/>
        <a:p>
          <a:endParaRPr lang="en-US"/>
        </a:p>
      </dgm:t>
    </dgm:pt>
    <dgm:pt modelId="{CB96264E-3AF9-4FB0-A06A-58CC4B1F5605}">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Checking compliance with national requirements</a:t>
          </a:r>
        </a:p>
      </dgm:t>
    </dgm:pt>
    <dgm:pt modelId="{2595655F-1ADD-4E6F-8A9F-C7455188D699}" type="parTrans" cxnId="{587248F9-7787-42A6-BFB1-216788E5A63B}">
      <dgm:prSet/>
      <dgm:spPr/>
      <dgm:t>
        <a:bodyPr/>
        <a:lstStyle/>
        <a:p>
          <a:endParaRPr lang="en-US"/>
        </a:p>
      </dgm:t>
    </dgm:pt>
    <dgm:pt modelId="{009492D4-CF67-467F-9FB7-C3D959416417}" type="sibTrans" cxnId="{587248F9-7787-42A6-BFB1-216788E5A63B}">
      <dgm:prSet/>
      <dgm:spPr/>
      <dgm:t>
        <a:bodyPr/>
        <a:lstStyle/>
        <a:p>
          <a:endParaRPr lang="en-US"/>
        </a:p>
      </dgm:t>
    </dgm:pt>
    <dgm:pt modelId="{A9B72902-FDEA-4ADE-9E4E-D1D46AB43238}">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Monitoring</a:t>
          </a:r>
        </a:p>
      </dgm:t>
    </dgm:pt>
    <dgm:pt modelId="{FDD2D4B8-1A02-4F50-B7FA-BC985FF99DC0}" type="parTrans" cxnId="{EC30D6D3-B068-48B7-8FFB-B3FB74A9E754}">
      <dgm:prSet/>
      <dgm:spPr/>
      <dgm:t>
        <a:bodyPr/>
        <a:lstStyle/>
        <a:p>
          <a:endParaRPr lang="en-US"/>
        </a:p>
      </dgm:t>
    </dgm:pt>
    <dgm:pt modelId="{2ECD3F30-800D-4C57-9754-60F6583F1DB4}" type="sibTrans" cxnId="{EC30D6D3-B068-48B7-8FFB-B3FB74A9E754}">
      <dgm:prSet/>
      <dgm:spPr/>
      <dgm:t>
        <a:bodyPr/>
        <a:lstStyle/>
        <a:p>
          <a:endParaRPr lang="en-US"/>
        </a:p>
      </dgm:t>
    </dgm:pt>
    <dgm:pt modelId="{8706E39E-0523-4D8C-9714-E223CEF5612D}">
      <dgm:prSet phldrT="[Text]" custT="1"/>
      <dgm:spPr/>
      <dgm:t>
        <a:bodyPr/>
        <a:lstStyle/>
        <a:p>
          <a:pPr>
            <a:lnSpc>
              <a:spcPct val="110000"/>
            </a:lnSpc>
            <a:spcBef>
              <a:spcPts val="600"/>
            </a:spcBef>
            <a:spcAft>
              <a:spcPts val="600"/>
            </a:spcAft>
          </a:pPr>
          <a:r>
            <a:rPr lang="en-GB" sz="1800" dirty="0">
              <a:solidFill>
                <a:srgbClr val="404040"/>
              </a:solidFill>
              <a:latin typeface="Arial" panose="020B0604020202020204" pitchFamily="34" charset="0"/>
              <a:cs typeface="Arial" panose="020B0604020202020204" pitchFamily="34" charset="0"/>
            </a:rPr>
            <a:t>Reporting</a:t>
          </a:r>
        </a:p>
      </dgm:t>
    </dgm:pt>
    <dgm:pt modelId="{DCDE194C-7562-4625-B36F-5C2BD134C6BC}" type="parTrans" cxnId="{50D333F1-1219-47AF-93B0-976F1EAFD0DE}">
      <dgm:prSet/>
      <dgm:spPr/>
      <dgm:t>
        <a:bodyPr/>
        <a:lstStyle/>
        <a:p>
          <a:endParaRPr lang="en-US"/>
        </a:p>
      </dgm:t>
    </dgm:pt>
    <dgm:pt modelId="{3CAF5527-1D76-4B5A-B174-BD8C40D64912}" type="sibTrans" cxnId="{50D333F1-1219-47AF-93B0-976F1EAFD0DE}">
      <dgm:prSet/>
      <dgm:spPr/>
      <dgm:t>
        <a:bodyPr/>
        <a:lstStyle/>
        <a:p>
          <a:endParaRPr lang="en-US"/>
        </a:p>
      </dgm:t>
    </dgm:pt>
    <dgm:pt modelId="{45E21725-4CAB-4418-86C6-874A34BA1431}" type="pres">
      <dgm:prSet presAssocID="{E9FB5D78-4968-4303-A1B2-06F6B8694D32}" presName="diagram" presStyleCnt="0">
        <dgm:presLayoutVars>
          <dgm:dir/>
          <dgm:animLvl val="lvl"/>
          <dgm:resizeHandles val="exact"/>
        </dgm:presLayoutVars>
      </dgm:prSet>
      <dgm:spPr/>
      <dgm:t>
        <a:bodyPr/>
        <a:lstStyle/>
        <a:p>
          <a:endParaRPr lang="en-US"/>
        </a:p>
      </dgm:t>
    </dgm:pt>
    <dgm:pt modelId="{DA62C95D-1346-46D6-A2F0-49796B9048D7}" type="pres">
      <dgm:prSet presAssocID="{7068B152-6A10-4A0E-BD63-440A92A03AB9}" presName="compNode" presStyleCnt="0"/>
      <dgm:spPr/>
    </dgm:pt>
    <dgm:pt modelId="{33BB5A2E-DF40-47C8-9FEE-CBE0B38BDAE6}" type="pres">
      <dgm:prSet presAssocID="{7068B152-6A10-4A0E-BD63-440A92A03AB9}" presName="childRect" presStyleLbl="bgAcc1" presStyleIdx="0" presStyleCnt="1" custScaleX="192584" custScaleY="111736" custLinFactNeighborX="-3" custLinFactNeighborY="-100">
        <dgm:presLayoutVars>
          <dgm:bulletEnabled val="1"/>
        </dgm:presLayoutVars>
      </dgm:prSet>
      <dgm:spPr/>
      <dgm:t>
        <a:bodyPr/>
        <a:lstStyle/>
        <a:p>
          <a:endParaRPr lang="en-US"/>
        </a:p>
      </dgm:t>
    </dgm:pt>
    <dgm:pt modelId="{6BD7F995-66B6-4005-96CB-290DAEEDB01A}"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28679440-4E1D-41CF-BFDA-8AE99E87CC07}" type="pres">
      <dgm:prSet presAssocID="{7068B152-6A10-4A0E-BD63-440A92A03AB9}" presName="parentRect" presStyleLbl="alignNode1" presStyleIdx="0" presStyleCnt="1" custScaleX="192740" custScaleY="80910" custLinFactNeighborY="5568"/>
      <dgm:spPr/>
      <dgm:t>
        <a:bodyPr/>
        <a:lstStyle/>
        <a:p>
          <a:endParaRPr lang="en-US"/>
        </a:p>
      </dgm:t>
    </dgm:pt>
    <dgm:pt modelId="{A618AB40-1580-4C5B-8979-B1A4859BFA72}" type="pres">
      <dgm:prSet presAssocID="{7068B152-6A10-4A0E-BD63-440A92A03AB9}" presName="adorn" presStyleLbl="fgAccFollowNode1" presStyleIdx="0" presStyleCnt="1" custLinFactNeighborX="84543" custLinFactNeighborY="10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33AF607A-8E26-4856-BBD5-DE6DBAE73C15}" type="presOf" srcId="{55327788-79E6-490A-85CF-4E27DE9A91BD}" destId="{33BB5A2E-DF40-47C8-9FEE-CBE0B38BDAE6}" srcOrd="0" destOrd="0" presId="urn:microsoft.com/office/officeart/2005/8/layout/bList2"/>
    <dgm:cxn modelId="{B003B686-A868-415B-B0AE-FFEFB3E9EF37}" srcId="{7068B152-6A10-4A0E-BD63-440A92A03AB9}" destId="{21404BE4-CBD0-4011-93D1-99A4BCC90376}" srcOrd="1" destOrd="0" parTransId="{FF58384A-9D20-4DB0-BBBF-AC3A3BA5AE09}" sibTransId="{771012A0-9FD0-48CB-AE06-5E718F49791D}"/>
    <dgm:cxn modelId="{2122E147-2578-4F31-A4B7-E73D7DDE86BB}" srcId="{7068B152-6A10-4A0E-BD63-440A92A03AB9}" destId="{8357DD84-B5D3-4D6A-B22A-4019B76F341E}" srcOrd="3" destOrd="0" parTransId="{7F89558A-53B7-4127-9513-0B1E7947EC3B}" sibTransId="{F2A09CF2-E341-414D-AF6F-65900BC9CD5A}"/>
    <dgm:cxn modelId="{6E1E5CDF-9798-41D0-9480-3999D4EC2C6C}" type="presOf" srcId="{21404BE4-CBD0-4011-93D1-99A4BCC90376}" destId="{33BB5A2E-DF40-47C8-9FEE-CBE0B38BDAE6}" srcOrd="0" destOrd="1" presId="urn:microsoft.com/office/officeart/2005/8/layout/bList2"/>
    <dgm:cxn modelId="{6506304A-F542-4B31-8C2C-626EA8126DBB}" type="presOf" srcId="{A9B72902-FDEA-4ADE-9E4E-D1D46AB43238}" destId="{33BB5A2E-DF40-47C8-9FEE-CBE0B38BDAE6}" srcOrd="0" destOrd="6" presId="urn:microsoft.com/office/officeart/2005/8/layout/bList2"/>
    <dgm:cxn modelId="{8D45815B-1AF0-43F4-A1A1-82BDA0DD51B4}" type="presOf" srcId="{6EABA6E7-FBFD-4F14-BF86-93C79CFC9339}" destId="{33BB5A2E-DF40-47C8-9FEE-CBE0B38BDAE6}" srcOrd="0" destOrd="3" presId="urn:microsoft.com/office/officeart/2005/8/layout/bList2"/>
    <dgm:cxn modelId="{33CC7B6E-D79F-4813-9FA4-246904EB6FC7}" type="presOf" srcId="{CB96264E-3AF9-4FB0-A06A-58CC4B1F5605}" destId="{33BB5A2E-DF40-47C8-9FEE-CBE0B38BDAE6}" srcOrd="0" destOrd="5" presId="urn:microsoft.com/office/officeart/2005/8/layout/bList2"/>
    <dgm:cxn modelId="{CFFDE6DA-50CB-4EE5-BFD0-1BB33A3E025A}" type="presOf" srcId="{EDAF7039-4AD2-4B09-AB06-7963773251BE}" destId="{33BB5A2E-DF40-47C8-9FEE-CBE0B38BDAE6}" srcOrd="0" destOrd="2"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101246D7-BACF-4AF9-9396-94B84AD74FDD}" type="presOf" srcId="{8357DD84-B5D3-4D6A-B22A-4019B76F341E}" destId="{33BB5A2E-DF40-47C8-9FEE-CBE0B38BDAE6}" srcOrd="0" destOrd="8" presId="urn:microsoft.com/office/officeart/2005/8/layout/bList2"/>
    <dgm:cxn modelId="{EC30D6D3-B068-48B7-8FFB-B3FB74A9E754}" srcId="{EDAF7039-4AD2-4B09-AB06-7963773251BE}" destId="{A9B72902-FDEA-4ADE-9E4E-D1D46AB43238}" srcOrd="3" destOrd="0" parTransId="{FDD2D4B8-1A02-4F50-B7FA-BC985FF99DC0}" sibTransId="{2ECD3F30-800D-4C57-9754-60F6583F1DB4}"/>
    <dgm:cxn modelId="{271D0D1D-E297-429C-938D-C57F2BB865E0}" type="presOf" srcId="{8706E39E-0523-4D8C-9714-E223CEF5612D}" destId="{33BB5A2E-DF40-47C8-9FEE-CBE0B38BDAE6}" srcOrd="0" destOrd="7" presId="urn:microsoft.com/office/officeart/2005/8/layout/bList2"/>
    <dgm:cxn modelId="{0C70084C-4438-494F-99C1-DDD9BA66F70B}" type="presOf" srcId="{7068B152-6A10-4A0E-BD63-440A92A03AB9}" destId="{28679440-4E1D-41CF-BFDA-8AE99E87CC07}" srcOrd="1" destOrd="0" presId="urn:microsoft.com/office/officeart/2005/8/layout/bList2"/>
    <dgm:cxn modelId="{587248F9-7787-42A6-BFB1-216788E5A63B}" srcId="{EDAF7039-4AD2-4B09-AB06-7963773251BE}" destId="{CB96264E-3AF9-4FB0-A06A-58CC4B1F5605}" srcOrd="2" destOrd="0" parTransId="{2595655F-1ADD-4E6F-8A9F-C7455188D699}" sibTransId="{009492D4-CF67-467F-9FB7-C3D959416417}"/>
    <dgm:cxn modelId="{E8FB4243-952D-4E28-93A7-837BC437A5C6}" srcId="{7068B152-6A10-4A0E-BD63-440A92A03AB9}" destId="{55327788-79E6-490A-85CF-4E27DE9A91BD}" srcOrd="0" destOrd="0" parTransId="{C041EAC4-566B-487E-AE00-A91CDDAE853F}" sibTransId="{5D4BB5AB-6F64-4F84-8DD6-FC8A271AE663}"/>
    <dgm:cxn modelId="{1877A21D-954F-4EC4-B6D6-7C6C1C0CDB5A}" srcId="{7068B152-6A10-4A0E-BD63-440A92A03AB9}" destId="{EDAF7039-4AD2-4B09-AB06-7963773251BE}" srcOrd="2" destOrd="0" parTransId="{B98F16C4-706D-4697-A56D-31FE589E6BE9}" sibTransId="{2C3890C1-A486-4F44-88DA-46C48646F172}"/>
    <dgm:cxn modelId="{93454682-BF6C-415E-AB59-754A3686CB41}" type="presOf" srcId="{E9FB5D78-4968-4303-A1B2-06F6B8694D32}" destId="{45E21725-4CAB-4418-86C6-874A34BA1431}" srcOrd="0" destOrd="0" presId="urn:microsoft.com/office/officeart/2005/8/layout/bList2"/>
    <dgm:cxn modelId="{B331B8B3-32D6-4987-A6D9-8AE662CEC777}" srcId="{EDAF7039-4AD2-4B09-AB06-7963773251BE}" destId="{9E6B4644-CE65-4E8E-85B0-E2A918632BFB}" srcOrd="1" destOrd="0" parTransId="{A60BCBA5-1E9C-49A2-B7AF-783C6C0A8DDE}" sibTransId="{71D5A4F8-3B80-4526-B319-36B9A47879D3}"/>
    <dgm:cxn modelId="{7E01F193-94DF-4C10-9E3D-1A20F7451B29}" type="presOf" srcId="{7068B152-6A10-4A0E-BD63-440A92A03AB9}" destId="{6BD7F995-66B6-4005-96CB-290DAEEDB01A}" srcOrd="0" destOrd="0" presId="urn:microsoft.com/office/officeart/2005/8/layout/bList2"/>
    <dgm:cxn modelId="{B09557F9-F858-4FE2-A0A6-FD7314E6940D}" type="presOf" srcId="{9E6B4644-CE65-4E8E-85B0-E2A918632BFB}" destId="{33BB5A2E-DF40-47C8-9FEE-CBE0B38BDAE6}" srcOrd="0" destOrd="4" presId="urn:microsoft.com/office/officeart/2005/8/layout/bList2"/>
    <dgm:cxn modelId="{0DA3A5FA-E0B2-456A-8953-5EE145ED6AB5}" srcId="{EDAF7039-4AD2-4B09-AB06-7963773251BE}" destId="{6EABA6E7-FBFD-4F14-BF86-93C79CFC9339}" srcOrd="0" destOrd="0" parTransId="{C89C31AF-9AC2-4944-B58E-5EE1AB027F69}" sibTransId="{58533A6C-D3E1-4C12-A58D-87F604626CC5}"/>
    <dgm:cxn modelId="{50D333F1-1219-47AF-93B0-976F1EAFD0DE}" srcId="{EDAF7039-4AD2-4B09-AB06-7963773251BE}" destId="{8706E39E-0523-4D8C-9714-E223CEF5612D}" srcOrd="4" destOrd="0" parTransId="{DCDE194C-7562-4625-B36F-5C2BD134C6BC}" sibTransId="{3CAF5527-1D76-4B5A-B174-BD8C40D64912}"/>
    <dgm:cxn modelId="{38CED8C0-8D08-4CCC-9758-7C04593A1EC8}" type="presParOf" srcId="{45E21725-4CAB-4418-86C6-874A34BA1431}" destId="{DA62C95D-1346-46D6-A2F0-49796B9048D7}" srcOrd="0" destOrd="0" presId="urn:microsoft.com/office/officeart/2005/8/layout/bList2"/>
    <dgm:cxn modelId="{AB6D92AD-75DC-4F8B-B8D7-B6BE9C4DDFF4}" type="presParOf" srcId="{DA62C95D-1346-46D6-A2F0-49796B9048D7}" destId="{33BB5A2E-DF40-47C8-9FEE-CBE0B38BDAE6}" srcOrd="0" destOrd="0" presId="urn:microsoft.com/office/officeart/2005/8/layout/bList2"/>
    <dgm:cxn modelId="{96B59108-C920-4472-9E2E-A34F23F729DD}" type="presParOf" srcId="{DA62C95D-1346-46D6-A2F0-49796B9048D7}" destId="{6BD7F995-66B6-4005-96CB-290DAEEDB01A}" srcOrd="1" destOrd="0" presId="urn:microsoft.com/office/officeart/2005/8/layout/bList2"/>
    <dgm:cxn modelId="{476E8A4B-F790-46D5-9833-08C0EFD31124}" type="presParOf" srcId="{DA62C95D-1346-46D6-A2F0-49796B9048D7}" destId="{28679440-4E1D-41CF-BFDA-8AE99E87CC07}" srcOrd="2" destOrd="0" presId="urn:microsoft.com/office/officeart/2005/8/layout/bList2"/>
    <dgm:cxn modelId="{B940D688-8689-4E2D-9544-6AB5B451B2CA}" type="presParOf" srcId="{DA62C95D-1346-46D6-A2F0-49796B9048D7}" destId="{A618AB40-1580-4C5B-8979-B1A4859BFA7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PR10</a:t>
          </a:r>
        </a:p>
        <a:p>
          <a:r>
            <a:rPr lang="en-US" sz="1200" dirty="0"/>
            <a:t>Information Disclosure and Stakeholder Engagement </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600"/>
            </a:spcBef>
            <a:spcAft>
              <a:spcPts val="600"/>
            </a:spcAft>
          </a:pPr>
          <a:r>
            <a:rPr kumimoji="0" lang="en-GB" altLang="en-US" sz="1900" b="1" i="0" u="none" strike="noStrike" cap="none" spc="0" normalizeH="0" baseline="0" noProof="0" dirty="0">
              <a:ln>
                <a:noFill/>
              </a:ln>
              <a:solidFill>
                <a:srgbClr val="508927"/>
              </a:solidFill>
              <a:effectLst/>
              <a:uLnTx/>
              <a:uFillTx/>
              <a:latin typeface="Arial"/>
              <a:ea typeface="ＭＳ Ｐゴシック" charset="0"/>
              <a:cs typeface="Arial" charset="0"/>
            </a:rPr>
            <a:t>Identify people </a:t>
          </a:r>
          <a:r>
            <a:rPr kumimoji="0" lang="en-GB" altLang="en-US" sz="1900" b="0" i="0" u="none" strike="noStrike" cap="none" spc="0" normalizeH="0" baseline="0" noProof="0" dirty="0">
              <a:ln>
                <a:noFill/>
              </a:ln>
              <a:solidFill>
                <a:srgbClr val="58595B"/>
              </a:solidFill>
              <a:effectLst/>
              <a:uLnTx/>
              <a:uFillTx/>
              <a:latin typeface="Arial"/>
              <a:ea typeface="ＭＳ Ｐゴシック" charset="0"/>
              <a:cs typeface="Arial" charset="0"/>
            </a:rPr>
            <a:t>or communities </a:t>
          </a:r>
          <a:r>
            <a:rPr kumimoji="0" lang="en-GB" altLang="en-US" sz="1900" b="1" i="0" u="none" strike="noStrike" cap="none" spc="0" normalizeH="0" baseline="0" noProof="0" dirty="0">
              <a:ln>
                <a:noFill/>
              </a:ln>
              <a:solidFill>
                <a:srgbClr val="508927"/>
              </a:solidFill>
              <a:effectLst/>
              <a:uLnTx/>
              <a:uFillTx/>
              <a:latin typeface="Arial"/>
              <a:ea typeface="ＭＳ Ｐゴシック" charset="0"/>
              <a:cs typeface="Arial" charset="0"/>
            </a:rPr>
            <a:t>affected</a:t>
          </a:r>
          <a:r>
            <a:rPr kumimoji="0" lang="en-GB" altLang="en-US" sz="1900" b="0" i="0" u="none" strike="noStrike" cap="none" spc="0" normalizeH="0" baseline="0" noProof="0" dirty="0">
              <a:ln>
                <a:noFill/>
              </a:ln>
              <a:solidFill>
                <a:srgbClr val="58595B"/>
              </a:solidFill>
              <a:effectLst/>
              <a:uLnTx/>
              <a:uFillTx/>
              <a:latin typeface="Arial"/>
              <a:ea typeface="ＭＳ Ｐゴシック" charset="0"/>
              <a:cs typeface="Arial" charset="0"/>
            </a:rPr>
            <a:t> by the project </a:t>
          </a:r>
          <a:endParaRPr lang="en-GB" sz="1900" dirty="0"/>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31CDF8C0-3F0F-47CF-AA3A-3A2B1847FB18}">
      <dgm:prSet custT="1"/>
      <dgm:spPr/>
      <dgm:t>
        <a:bodyPr/>
        <a:lstStyle/>
        <a:p>
          <a:pPr rtl="0">
            <a:lnSpc>
              <a:spcPct val="120000"/>
            </a:lnSpc>
            <a:spcBef>
              <a:spcPts val="600"/>
            </a:spcBef>
            <a:spcAft>
              <a:spcPts val="600"/>
            </a:spcAft>
          </a:pPr>
          <a:r>
            <a:rPr kumimoji="0" lang="en-GB" altLang="en-US" sz="1900" b="0" i="0" u="none" strike="noStrike" cap="none" spc="0" normalizeH="0" baseline="0" noProof="0" dirty="0">
              <a:ln>
                <a:noFill/>
              </a:ln>
              <a:solidFill>
                <a:srgbClr val="58595B"/>
              </a:solidFill>
              <a:effectLst/>
              <a:uLnTx/>
              <a:uFillTx/>
              <a:latin typeface="Arial"/>
              <a:ea typeface="ＭＳ Ｐゴシック" charset="0"/>
              <a:cs typeface="Arial" charset="0"/>
            </a:rPr>
            <a:t>Ensure </a:t>
          </a:r>
          <a:r>
            <a:rPr kumimoji="0" lang="en-GB" altLang="en-US" sz="1900" b="1" i="0" u="none" strike="noStrike" cap="none" spc="0" normalizeH="0" baseline="0" noProof="0" dirty="0">
              <a:ln>
                <a:noFill/>
              </a:ln>
              <a:solidFill>
                <a:srgbClr val="508927"/>
              </a:solidFill>
              <a:effectLst/>
              <a:uLnTx/>
              <a:uFillTx/>
              <a:latin typeface="Arial"/>
              <a:ea typeface="ＭＳ Ｐゴシック" charset="0"/>
              <a:cs typeface="Arial" charset="0"/>
            </a:rPr>
            <a:t>meaningful</a:t>
          </a:r>
          <a:r>
            <a:rPr kumimoji="0" lang="en-GB" altLang="en-US" sz="1900" b="0" i="0" u="none" strike="noStrike" cap="none" spc="0" normalizeH="0" baseline="0" noProof="0" dirty="0">
              <a:ln>
                <a:noFill/>
              </a:ln>
              <a:solidFill>
                <a:srgbClr val="58595B"/>
              </a:solidFill>
              <a:effectLst/>
              <a:uLnTx/>
              <a:uFillTx/>
              <a:latin typeface="Arial"/>
              <a:ea typeface="ＭＳ Ｐゴシック" charset="0"/>
              <a:cs typeface="Arial" charset="0"/>
            </a:rPr>
            <a:t> engagement  that is</a:t>
          </a:r>
          <a:r>
            <a:rPr kumimoji="0" lang="en-US" sz="1900" b="0" i="0" u="none" strike="noStrike" cap="none" spc="0" normalizeH="0" baseline="0" noProof="0" dirty="0">
              <a:ln>
                <a:noFill/>
              </a:ln>
              <a:solidFill>
                <a:srgbClr val="58595B"/>
              </a:solidFill>
              <a:effectLst/>
              <a:uLnTx/>
              <a:uFillTx/>
              <a:latin typeface="Arial" charset="0"/>
              <a:ea typeface="ＭＳ Ｐゴシック" charset="0"/>
              <a:cs typeface="Arial" charset="0"/>
            </a:rPr>
            <a:t> timely, inclusive, coercion free</a:t>
          </a:r>
          <a:endParaRPr kumimoji="0" lang="en-GB" altLang="en-US" sz="1900" b="0" i="0" u="none" strike="noStrike" cap="none" spc="0" normalizeH="0" baseline="0" noProof="0" dirty="0">
            <a:ln>
              <a:noFill/>
            </a:ln>
            <a:solidFill>
              <a:srgbClr val="58595B"/>
            </a:solidFill>
            <a:effectLst/>
            <a:uLnTx/>
            <a:uFillTx/>
            <a:latin typeface="Arial"/>
            <a:ea typeface="ＭＳ Ｐゴシック" charset="0"/>
            <a:cs typeface="Arial" charset="0"/>
          </a:endParaRPr>
        </a:p>
      </dgm:t>
    </dgm:pt>
    <dgm:pt modelId="{23AF65E7-B1DC-4871-80E3-453113B573AB}" type="parTrans" cxnId="{A78BF39A-7FF0-43FA-AE57-786C2591B26A}">
      <dgm:prSet/>
      <dgm:spPr/>
      <dgm:t>
        <a:bodyPr/>
        <a:lstStyle/>
        <a:p>
          <a:endParaRPr lang="en-US"/>
        </a:p>
      </dgm:t>
    </dgm:pt>
    <dgm:pt modelId="{6634F5CD-44FA-492F-9631-6D44BDEC30E8}" type="sibTrans" cxnId="{A78BF39A-7FF0-43FA-AE57-786C2591B26A}">
      <dgm:prSet/>
      <dgm:spPr/>
      <dgm:t>
        <a:bodyPr/>
        <a:lstStyle/>
        <a:p>
          <a:endParaRPr lang="en-US"/>
        </a:p>
      </dgm:t>
    </dgm:pt>
    <dgm:pt modelId="{22D6CB15-57B4-46BD-A792-E70320695B58}">
      <dgm:prSet custT="1"/>
      <dgm:spPr/>
      <dgm:t>
        <a:bodyPr/>
        <a:lstStyle/>
        <a:p>
          <a:pPr rtl="0">
            <a:lnSpc>
              <a:spcPct val="120000"/>
            </a:lnSpc>
            <a:spcBef>
              <a:spcPts val="600"/>
            </a:spcBef>
            <a:spcAft>
              <a:spcPts val="600"/>
            </a:spcAft>
          </a:pPr>
          <a:r>
            <a:rPr kumimoji="0" lang="en-GB" altLang="en-US" sz="1900" b="0" i="0" u="none" strike="noStrike" cap="none" spc="0" normalizeH="0" baseline="0" noProof="0" dirty="0">
              <a:ln>
                <a:noFill/>
              </a:ln>
              <a:solidFill>
                <a:srgbClr val="58595B"/>
              </a:solidFill>
              <a:effectLst/>
              <a:uLnTx/>
              <a:uFillTx/>
              <a:latin typeface="Arial"/>
              <a:ea typeface="ＭＳ Ｐゴシック" charset="0"/>
              <a:cs typeface="Arial" charset="0"/>
            </a:rPr>
            <a:t>Maintain constructive relationship/ consider stakeholders’ views through Project lifetime</a:t>
          </a:r>
        </a:p>
      </dgm:t>
    </dgm:pt>
    <dgm:pt modelId="{FB2ED060-5D1A-4B7F-BC07-2CD3012CE80C}" type="parTrans" cxnId="{0944555C-5668-4B09-B9D1-D8155B331C8D}">
      <dgm:prSet/>
      <dgm:spPr/>
      <dgm:t>
        <a:bodyPr/>
        <a:lstStyle/>
        <a:p>
          <a:endParaRPr lang="en-US"/>
        </a:p>
      </dgm:t>
    </dgm:pt>
    <dgm:pt modelId="{9B2107AA-0C4B-433E-8ECB-7D12816C82E3}" type="sibTrans" cxnId="{0944555C-5668-4B09-B9D1-D8155B331C8D}">
      <dgm:prSet/>
      <dgm:spPr/>
      <dgm:t>
        <a:bodyPr/>
        <a:lstStyle/>
        <a:p>
          <a:endParaRPr lang="en-US"/>
        </a:p>
      </dgm:t>
    </dgm:pt>
    <dgm:pt modelId="{87592A83-E491-4154-8892-B8B0A416BE1D}">
      <dgm:prSet custT="1"/>
      <dgm:spPr/>
      <dgm:t>
        <a:bodyPr/>
        <a:lstStyle/>
        <a:p>
          <a:pPr rtl="0">
            <a:lnSpc>
              <a:spcPct val="120000"/>
            </a:lnSpc>
            <a:spcBef>
              <a:spcPts val="600"/>
            </a:spcBef>
            <a:spcAft>
              <a:spcPts val="600"/>
            </a:spcAft>
          </a:pPr>
          <a:r>
            <a:rPr kumimoji="0" lang="fr-CA" altLang="en-US" sz="1900" b="0" i="0" u="none" strike="noStrike" cap="none" spc="0" normalizeH="0" baseline="0" noProof="0" dirty="0" err="1">
              <a:ln>
                <a:noFill/>
              </a:ln>
              <a:solidFill>
                <a:srgbClr val="58595B"/>
              </a:solidFill>
              <a:effectLst/>
              <a:uLnTx/>
              <a:uFillTx/>
              <a:latin typeface="Arial"/>
              <a:ea typeface="ＭＳ Ｐゴシック" charset="0"/>
              <a:cs typeface="Arial" charset="0"/>
            </a:rPr>
            <a:t>Develop</a:t>
          </a:r>
          <a:r>
            <a:rPr kumimoji="0" lang="fr-CA" altLang="en-US" sz="1900" b="0" i="0" u="none" strike="noStrike" cap="none" spc="0" normalizeH="0" baseline="0" noProof="0" dirty="0">
              <a:ln>
                <a:noFill/>
              </a:ln>
              <a:solidFill>
                <a:srgbClr val="58595B"/>
              </a:solidFill>
              <a:effectLst/>
              <a:uLnTx/>
              <a:uFillTx/>
              <a:latin typeface="Arial"/>
              <a:ea typeface="ＭＳ Ｐゴシック" charset="0"/>
              <a:cs typeface="Arial" charset="0"/>
            </a:rPr>
            <a:t> a </a:t>
          </a:r>
          <a:r>
            <a:rPr kumimoji="0" lang="fr-CA" altLang="en-US" sz="1900" b="1" i="0" u="none" strike="noStrike" cap="none" spc="0" normalizeH="0" baseline="0" noProof="0" dirty="0" err="1">
              <a:ln>
                <a:noFill/>
              </a:ln>
              <a:solidFill>
                <a:srgbClr val="508927"/>
              </a:solidFill>
              <a:effectLst/>
              <a:uLnTx/>
              <a:uFillTx/>
              <a:latin typeface="Arial"/>
              <a:ea typeface="ＭＳ Ｐゴシック" charset="0"/>
              <a:cs typeface="Arial" charset="0"/>
            </a:rPr>
            <a:t>Stakeholder</a:t>
          </a:r>
          <a:r>
            <a:rPr kumimoji="0" lang="fr-CA" altLang="en-US" sz="1900" b="1" i="0" u="none" strike="noStrike" cap="none" spc="0" normalizeH="0" baseline="0" noProof="0" dirty="0">
              <a:ln>
                <a:noFill/>
              </a:ln>
              <a:solidFill>
                <a:srgbClr val="508927"/>
              </a:solidFill>
              <a:effectLst/>
              <a:uLnTx/>
              <a:uFillTx/>
              <a:latin typeface="Arial"/>
              <a:ea typeface="ＭＳ Ｐゴシック" charset="0"/>
              <a:cs typeface="Arial" charset="0"/>
            </a:rPr>
            <a:t> Engagement Plan, </a:t>
          </a:r>
          <a:r>
            <a:rPr kumimoji="0" lang="fr-CA" altLang="en-US" sz="1900" b="0" i="0" u="none" strike="noStrike" cap="none" spc="0" normalizeH="0" baseline="0" noProof="0" dirty="0">
              <a:ln>
                <a:noFill/>
              </a:ln>
              <a:solidFill>
                <a:srgbClr val="508927"/>
              </a:solidFill>
              <a:effectLst/>
              <a:uLnTx/>
              <a:uFillTx/>
              <a:latin typeface="Arial"/>
              <a:ea typeface="ＭＳ Ｐゴシック" charset="0"/>
              <a:cs typeface="Arial" charset="0"/>
            </a:rPr>
            <a:t>in practice </a:t>
          </a:r>
          <a:r>
            <a:rPr kumimoji="0" lang="fr-CA" altLang="en-US" sz="1900" b="0" i="0" u="none" strike="noStrike" cap="none" spc="0" normalizeH="0" baseline="0" noProof="0" dirty="0" err="1">
              <a:ln>
                <a:noFill/>
              </a:ln>
              <a:solidFill>
                <a:srgbClr val="508927"/>
              </a:solidFill>
              <a:effectLst/>
              <a:uLnTx/>
              <a:uFillTx/>
              <a:latin typeface="Arial"/>
              <a:ea typeface="ＭＳ Ｐゴシック" charset="0"/>
              <a:cs typeface="Arial" charset="0"/>
            </a:rPr>
            <a:t>will</a:t>
          </a:r>
          <a:r>
            <a:rPr kumimoji="0" lang="fr-CA" altLang="en-US" sz="1900" b="0" i="0" u="none" strike="noStrike" cap="none" spc="0" normalizeH="0" baseline="0" noProof="0" dirty="0">
              <a:ln>
                <a:noFill/>
              </a:ln>
              <a:solidFill>
                <a:srgbClr val="508927"/>
              </a:solidFill>
              <a:effectLst/>
              <a:uLnTx/>
              <a:uFillTx/>
              <a:latin typeface="Arial"/>
              <a:ea typeface="ＭＳ Ｐゴシック" charset="0"/>
              <a:cs typeface="Arial" charset="0"/>
            </a:rPr>
            <a:t> </a:t>
          </a:r>
          <a:r>
            <a:rPr kumimoji="0" lang="fr-CA" altLang="en-US" sz="1900" b="0" i="0" u="none" strike="noStrike" cap="none" spc="0" normalizeH="0" baseline="0" noProof="0" dirty="0" err="1">
              <a:ln>
                <a:noFill/>
              </a:ln>
              <a:solidFill>
                <a:srgbClr val="508927"/>
              </a:solidFill>
              <a:effectLst/>
              <a:uLnTx/>
              <a:uFillTx/>
              <a:latin typeface="Arial"/>
              <a:ea typeface="ＭＳ Ｐゴシック" charset="0"/>
              <a:cs typeface="Arial" charset="0"/>
            </a:rPr>
            <a:t>mean</a:t>
          </a:r>
          <a:r>
            <a:rPr kumimoji="0" lang="fr-CA" altLang="en-US" sz="1900" b="0" i="0" u="none" strike="noStrike" cap="none" spc="0" normalizeH="0" baseline="0" noProof="0" dirty="0">
              <a:ln>
                <a:noFill/>
              </a:ln>
              <a:solidFill>
                <a:srgbClr val="508927"/>
              </a:solidFill>
              <a:effectLst/>
              <a:uLnTx/>
              <a:uFillTx/>
              <a:latin typeface="Arial"/>
              <a:ea typeface="ＭＳ Ｐゴシック" charset="0"/>
              <a:cs typeface="Arial" charset="0"/>
            </a:rPr>
            <a:t> </a:t>
          </a:r>
          <a:r>
            <a:rPr kumimoji="0" lang="fr-CA" altLang="en-US" sz="1900" b="0" i="0" u="none" strike="noStrike" cap="none" spc="0" normalizeH="0" baseline="0" noProof="0" dirty="0" err="1">
              <a:ln>
                <a:noFill/>
              </a:ln>
              <a:solidFill>
                <a:srgbClr val="508927"/>
              </a:solidFill>
              <a:effectLst/>
              <a:uLnTx/>
              <a:uFillTx/>
              <a:latin typeface="Arial"/>
              <a:ea typeface="ＭＳ Ｐゴシック" charset="0"/>
              <a:cs typeface="Arial" charset="0"/>
            </a:rPr>
            <a:t>also</a:t>
          </a:r>
          <a:r>
            <a:rPr kumimoji="0" lang="fr-CA" altLang="en-US" sz="1900" b="0" i="0" u="none" strike="noStrike" cap="none" spc="0" normalizeH="0" baseline="0" noProof="0" dirty="0">
              <a:ln>
                <a:noFill/>
              </a:ln>
              <a:solidFill>
                <a:srgbClr val="508927"/>
              </a:solidFill>
              <a:effectLst/>
              <a:uLnTx/>
              <a:uFillTx/>
              <a:latin typeface="Arial"/>
              <a:ea typeface="ＭＳ Ｐゴシック" charset="0"/>
              <a:cs typeface="Arial" charset="0"/>
            </a:rPr>
            <a:t> Non-</a:t>
          </a:r>
          <a:r>
            <a:rPr kumimoji="0" lang="fr-CA" altLang="en-US" sz="1900" b="0" i="0" u="none" strike="noStrike" cap="none" spc="0" normalizeH="0" baseline="0" noProof="0" dirty="0" err="1">
              <a:ln>
                <a:noFill/>
              </a:ln>
              <a:solidFill>
                <a:srgbClr val="508927"/>
              </a:solidFill>
              <a:effectLst/>
              <a:uLnTx/>
              <a:uFillTx/>
              <a:latin typeface="Arial"/>
              <a:ea typeface="ＭＳ Ｐゴシック" charset="0"/>
              <a:cs typeface="Arial" charset="0"/>
            </a:rPr>
            <a:t>Technical</a:t>
          </a:r>
          <a:r>
            <a:rPr kumimoji="0" lang="fr-CA" altLang="en-US" sz="1900" b="0" i="0" u="none" strike="noStrike" cap="none" spc="0" normalizeH="0" baseline="0" noProof="0" dirty="0">
              <a:ln>
                <a:noFill/>
              </a:ln>
              <a:solidFill>
                <a:srgbClr val="508927"/>
              </a:solidFill>
              <a:effectLst/>
              <a:uLnTx/>
              <a:uFillTx/>
              <a:latin typeface="Arial"/>
              <a:ea typeface="ＭＳ Ｐゴシック" charset="0"/>
              <a:cs typeface="Arial" charset="0"/>
            </a:rPr>
            <a:t> </a:t>
          </a:r>
          <a:r>
            <a:rPr kumimoji="0" lang="fr-CA" altLang="en-US" sz="1900" b="0" i="0" u="none" strike="noStrike" cap="none" spc="0" normalizeH="0" baseline="0" noProof="0" dirty="0" err="1">
              <a:ln>
                <a:noFill/>
              </a:ln>
              <a:solidFill>
                <a:srgbClr val="508927"/>
              </a:solidFill>
              <a:effectLst/>
              <a:uLnTx/>
              <a:uFillTx/>
              <a:latin typeface="Arial"/>
              <a:ea typeface="ＭＳ Ｐゴシック" charset="0"/>
              <a:cs typeface="Arial" charset="0"/>
            </a:rPr>
            <a:t>Summary</a:t>
          </a:r>
          <a:r>
            <a:rPr kumimoji="0" lang="fr-CA" altLang="en-US" sz="1900" b="0" i="0" u="none" strike="noStrike" cap="none" spc="0" normalizeH="0" baseline="0" noProof="0" dirty="0">
              <a:ln>
                <a:noFill/>
              </a:ln>
              <a:solidFill>
                <a:srgbClr val="508927"/>
              </a:solidFill>
              <a:effectLst/>
              <a:uLnTx/>
              <a:uFillTx/>
              <a:latin typeface="Arial"/>
              <a:ea typeface="ＭＳ Ｐゴシック" charset="0"/>
              <a:cs typeface="Arial" charset="0"/>
            </a:rPr>
            <a:t> (NTS) on Cat B </a:t>
          </a:r>
          <a:endParaRPr kumimoji="0" lang="fr-CA" altLang="en-US" sz="1900" b="1" i="0" u="none" strike="noStrike" cap="none" spc="0" normalizeH="0" baseline="0" noProof="0" dirty="0">
            <a:ln>
              <a:noFill/>
            </a:ln>
            <a:solidFill>
              <a:srgbClr val="508927"/>
            </a:solidFill>
            <a:effectLst/>
            <a:uLnTx/>
            <a:uFillTx/>
            <a:latin typeface="Arial"/>
            <a:ea typeface="ＭＳ Ｐゴシック" charset="0"/>
            <a:cs typeface="Arial" charset="0"/>
          </a:endParaRPr>
        </a:p>
      </dgm:t>
    </dgm:pt>
    <dgm:pt modelId="{DD8A9DDF-BD74-4497-A3FF-D441CF87EBB3}" type="parTrans" cxnId="{7106C498-3396-4F16-A199-500788D56C1B}">
      <dgm:prSet/>
      <dgm:spPr/>
      <dgm:t>
        <a:bodyPr/>
        <a:lstStyle/>
        <a:p>
          <a:endParaRPr lang="en-US"/>
        </a:p>
      </dgm:t>
    </dgm:pt>
    <dgm:pt modelId="{A67A2934-C1BD-4BC8-B44F-D15F7A451B5D}" type="sibTrans" cxnId="{7106C498-3396-4F16-A199-500788D56C1B}">
      <dgm:prSet/>
      <dgm:spPr/>
      <dgm:t>
        <a:bodyPr/>
        <a:lstStyle/>
        <a:p>
          <a:endParaRPr lang="en-US"/>
        </a:p>
      </dgm:t>
    </dgm:pt>
    <dgm:pt modelId="{A378972A-AD90-405C-9334-0D561E4A6F31}">
      <dgm:prSet custT="1"/>
      <dgm:spPr/>
      <dgm:t>
        <a:bodyPr/>
        <a:lstStyle/>
        <a:p>
          <a:pPr rtl="0">
            <a:lnSpc>
              <a:spcPct val="120000"/>
            </a:lnSpc>
            <a:spcBef>
              <a:spcPts val="600"/>
            </a:spcBef>
            <a:spcAft>
              <a:spcPts val="600"/>
            </a:spcAft>
          </a:pPr>
          <a:r>
            <a:rPr kumimoji="0" lang="en-US" sz="1900" b="0" i="0" u="none" strike="noStrike" cap="none" spc="0" normalizeH="0" baseline="0" noProof="0" dirty="0">
              <a:ln>
                <a:noFill/>
              </a:ln>
              <a:solidFill>
                <a:srgbClr val="58595B"/>
              </a:solidFill>
              <a:effectLst/>
              <a:uLnTx/>
              <a:uFillTx/>
              <a:latin typeface="Arial"/>
              <a:ea typeface="ＭＳ Ｐゴシック" charset="0"/>
              <a:cs typeface="Arial" charset="0"/>
            </a:rPr>
            <a:t>Implement an extra-judiciary </a:t>
          </a:r>
          <a:r>
            <a:rPr kumimoji="0" lang="en-US" sz="1900" b="1" i="0" u="none" strike="noStrike" cap="none" spc="0" normalizeH="0" baseline="0" noProof="0" dirty="0">
              <a:ln>
                <a:noFill/>
              </a:ln>
              <a:solidFill>
                <a:srgbClr val="508927"/>
              </a:solidFill>
              <a:effectLst/>
              <a:uLnTx/>
              <a:uFillTx/>
              <a:latin typeface="Arial"/>
              <a:ea typeface="ＭＳ Ｐゴシック" charset="0"/>
              <a:cs typeface="Arial" charset="0"/>
            </a:rPr>
            <a:t>grievance mechanism </a:t>
          </a:r>
          <a:r>
            <a:rPr kumimoji="0" lang="en-US" sz="1900" b="0" i="0" u="none" strike="noStrike" cap="none" spc="0" normalizeH="0" baseline="0" noProof="0" dirty="0">
              <a:ln>
                <a:noFill/>
              </a:ln>
              <a:solidFill>
                <a:srgbClr val="58595B"/>
              </a:solidFill>
              <a:effectLst/>
              <a:uLnTx/>
              <a:uFillTx/>
              <a:latin typeface="Arial"/>
              <a:ea typeface="ＭＳ Ｐゴシック" charset="0"/>
              <a:cs typeface="Arial" charset="0"/>
            </a:rPr>
            <a:t>for communities (PR2 covers worker grievance mechanism)</a:t>
          </a:r>
        </a:p>
      </dgm:t>
    </dgm:pt>
    <dgm:pt modelId="{0FA3F270-4E86-44D7-8CB9-A7EEB6D9B694}" type="parTrans" cxnId="{96EF0012-3001-4984-A954-034AC07323E8}">
      <dgm:prSet/>
      <dgm:spPr/>
      <dgm:t>
        <a:bodyPr/>
        <a:lstStyle/>
        <a:p>
          <a:endParaRPr lang="en-US"/>
        </a:p>
      </dgm:t>
    </dgm:pt>
    <dgm:pt modelId="{1FADE6ED-401F-492B-A7FD-7DA535012676}" type="sibTrans" cxnId="{96EF0012-3001-4984-A954-034AC07323E8}">
      <dgm:prSet/>
      <dgm:spPr/>
      <dgm:t>
        <a:bodyPr/>
        <a:lstStyle/>
        <a:p>
          <a:endParaRPr lang="en-US"/>
        </a:p>
      </dgm:t>
    </dgm:pt>
    <dgm:pt modelId="{0AF91B74-CEA4-4384-BC6D-E390BE8C8E25}" type="pres">
      <dgm:prSet presAssocID="{E9FB5D78-4968-4303-A1B2-06F6B8694D32}" presName="diagram" presStyleCnt="0">
        <dgm:presLayoutVars>
          <dgm:dir/>
          <dgm:animLvl val="lvl"/>
          <dgm:resizeHandles val="exact"/>
        </dgm:presLayoutVars>
      </dgm:prSet>
      <dgm:spPr/>
      <dgm:t>
        <a:bodyPr/>
        <a:lstStyle/>
        <a:p>
          <a:endParaRPr lang="en-US"/>
        </a:p>
      </dgm:t>
    </dgm:pt>
    <dgm:pt modelId="{256B706F-DCB6-4031-9FCB-6B98398775B4}" type="pres">
      <dgm:prSet presAssocID="{7068B152-6A10-4A0E-BD63-440A92A03AB9}" presName="compNode" presStyleCnt="0"/>
      <dgm:spPr/>
    </dgm:pt>
    <dgm:pt modelId="{7D1FE103-89F4-4372-AEC2-101B8ED24936}" type="pres">
      <dgm:prSet presAssocID="{7068B152-6A10-4A0E-BD63-440A92A03AB9}" presName="childRect" presStyleLbl="bgAcc1" presStyleIdx="0" presStyleCnt="1" custScaleX="196319">
        <dgm:presLayoutVars>
          <dgm:bulletEnabled val="1"/>
        </dgm:presLayoutVars>
      </dgm:prSet>
      <dgm:spPr/>
      <dgm:t>
        <a:bodyPr/>
        <a:lstStyle/>
        <a:p>
          <a:endParaRPr lang="en-US"/>
        </a:p>
      </dgm:t>
    </dgm:pt>
    <dgm:pt modelId="{369F0F98-0AF4-4A0D-8105-3D69B7A7ACD7}"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88EBB82D-EEE3-4EBC-AFD2-0005437CA4B4}" type="pres">
      <dgm:prSet presAssocID="{7068B152-6A10-4A0E-BD63-440A92A03AB9}" presName="parentRect" presStyleLbl="alignNode1" presStyleIdx="0" presStyleCnt="1" custScaleX="196319"/>
      <dgm:spPr/>
      <dgm:t>
        <a:bodyPr/>
        <a:lstStyle/>
        <a:p>
          <a:endParaRPr lang="en-US"/>
        </a:p>
      </dgm:t>
    </dgm:pt>
    <dgm:pt modelId="{C39ECF04-850E-4EFD-9D07-5580C9E9734C}" type="pres">
      <dgm:prSet presAssocID="{7068B152-6A10-4A0E-BD63-440A92A03AB9}" presName="adorn" presStyleLbl="fgAccFollowNode1" presStyleIdx="0" presStyleCnt="1" custLinFactNeighborX="77495" custLinFactNeighborY="-1116"/>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Lst>
  <dgm:cxnLst>
    <dgm:cxn modelId="{96EF0012-3001-4984-A954-034AC07323E8}" srcId="{7068B152-6A10-4A0E-BD63-440A92A03AB9}" destId="{A378972A-AD90-405C-9334-0D561E4A6F31}" srcOrd="4" destOrd="0" parTransId="{0FA3F270-4E86-44D7-8CB9-A7EEB6D9B694}" sibTransId="{1FADE6ED-401F-492B-A7FD-7DA535012676}"/>
    <dgm:cxn modelId="{C55FD2DF-62A1-492B-B338-4FC5B0BB8308}" type="presOf" srcId="{7068B152-6A10-4A0E-BD63-440A92A03AB9}" destId="{369F0F98-0AF4-4A0D-8105-3D69B7A7ACD7}" srcOrd="0" destOrd="0" presId="urn:microsoft.com/office/officeart/2005/8/layout/bList2"/>
    <dgm:cxn modelId="{97787C01-B380-4412-BC9A-A82D03491050}" type="presOf" srcId="{A378972A-AD90-405C-9334-0D561E4A6F31}" destId="{7D1FE103-89F4-4372-AEC2-101B8ED24936}" srcOrd="0" destOrd="4"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0944555C-5668-4B09-B9D1-D8155B331C8D}" srcId="{7068B152-6A10-4A0E-BD63-440A92A03AB9}" destId="{22D6CB15-57B4-46BD-A792-E70320695B58}" srcOrd="2" destOrd="0" parTransId="{FB2ED060-5D1A-4B7F-BC07-2CD3012CE80C}" sibTransId="{9B2107AA-0C4B-433E-8ECB-7D12816C82E3}"/>
    <dgm:cxn modelId="{CE73C69A-03E9-490E-9B69-B26B2D8E8F76}" type="presOf" srcId="{55327788-79E6-490A-85CF-4E27DE9A91BD}" destId="{7D1FE103-89F4-4372-AEC2-101B8ED24936}" srcOrd="0" destOrd="0" presId="urn:microsoft.com/office/officeart/2005/8/layout/bList2"/>
    <dgm:cxn modelId="{A78BF39A-7FF0-43FA-AE57-786C2591B26A}" srcId="{7068B152-6A10-4A0E-BD63-440A92A03AB9}" destId="{31CDF8C0-3F0F-47CF-AA3A-3A2B1847FB18}" srcOrd="1" destOrd="0" parTransId="{23AF65E7-B1DC-4871-80E3-453113B573AB}" sibTransId="{6634F5CD-44FA-492F-9631-6D44BDEC30E8}"/>
    <dgm:cxn modelId="{7135BCEE-28C3-49EE-B9BF-C4E049C241D7}" type="presOf" srcId="{31CDF8C0-3F0F-47CF-AA3A-3A2B1847FB18}" destId="{7D1FE103-89F4-4372-AEC2-101B8ED24936}" srcOrd="0" destOrd="1" presId="urn:microsoft.com/office/officeart/2005/8/layout/bList2"/>
    <dgm:cxn modelId="{EDB56A61-604F-40FE-8A93-43D3E40530D1}" type="presOf" srcId="{7068B152-6A10-4A0E-BD63-440A92A03AB9}" destId="{88EBB82D-EEE3-4EBC-AFD2-0005437CA4B4}" srcOrd="1" destOrd="0" presId="urn:microsoft.com/office/officeart/2005/8/layout/bList2"/>
    <dgm:cxn modelId="{7106C498-3396-4F16-A199-500788D56C1B}" srcId="{7068B152-6A10-4A0E-BD63-440A92A03AB9}" destId="{87592A83-E491-4154-8892-B8B0A416BE1D}" srcOrd="3" destOrd="0" parTransId="{DD8A9DDF-BD74-4497-A3FF-D441CF87EBB3}" sibTransId="{A67A2934-C1BD-4BC8-B44F-D15F7A451B5D}"/>
    <dgm:cxn modelId="{1E0BD3E6-7F05-4317-9B5D-2102F9CEECC0}" type="presOf" srcId="{E9FB5D78-4968-4303-A1B2-06F6B8694D32}" destId="{0AF91B74-CEA4-4384-BC6D-E390BE8C8E25}" srcOrd="0" destOrd="0" presId="urn:microsoft.com/office/officeart/2005/8/layout/bList2"/>
    <dgm:cxn modelId="{39783351-9A7A-4883-83E5-A3F709492050}" type="presOf" srcId="{87592A83-E491-4154-8892-B8B0A416BE1D}" destId="{7D1FE103-89F4-4372-AEC2-101B8ED24936}" srcOrd="0" destOrd="3" presId="urn:microsoft.com/office/officeart/2005/8/layout/bList2"/>
    <dgm:cxn modelId="{751877C8-149B-4D13-86FA-751527B2419C}" type="presOf" srcId="{22D6CB15-57B4-46BD-A792-E70320695B58}" destId="{7D1FE103-89F4-4372-AEC2-101B8ED24936}" srcOrd="0" destOrd="2"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6F2BD532-AB4A-47F8-8687-D51EB8AC42BC}" type="presParOf" srcId="{0AF91B74-CEA4-4384-BC6D-E390BE8C8E25}" destId="{256B706F-DCB6-4031-9FCB-6B98398775B4}" srcOrd="0" destOrd="0" presId="urn:microsoft.com/office/officeart/2005/8/layout/bList2"/>
    <dgm:cxn modelId="{AD1F8C8D-6945-4E2D-9806-1254FFF402CD}" type="presParOf" srcId="{256B706F-DCB6-4031-9FCB-6B98398775B4}" destId="{7D1FE103-89F4-4372-AEC2-101B8ED24936}" srcOrd="0" destOrd="0" presId="urn:microsoft.com/office/officeart/2005/8/layout/bList2"/>
    <dgm:cxn modelId="{6BFF1F1D-B673-43ED-B0A4-CADC09624922}" type="presParOf" srcId="{256B706F-DCB6-4031-9FCB-6B98398775B4}" destId="{369F0F98-0AF4-4A0D-8105-3D69B7A7ACD7}" srcOrd="1" destOrd="0" presId="urn:microsoft.com/office/officeart/2005/8/layout/bList2"/>
    <dgm:cxn modelId="{EEA05F2F-61A5-4267-ACF2-ABBB9C12F7ED}" type="presParOf" srcId="{256B706F-DCB6-4031-9FCB-6B98398775B4}" destId="{88EBB82D-EEE3-4EBC-AFD2-0005437CA4B4}" srcOrd="2" destOrd="0" presId="urn:microsoft.com/office/officeart/2005/8/layout/bList2"/>
    <dgm:cxn modelId="{E326E9D6-BCA0-4E86-8DAE-C69A6DCF0805}" type="presParOf" srcId="{256B706F-DCB6-4031-9FCB-6B98398775B4}" destId="{C39ECF04-850E-4EFD-9D07-5580C9E9734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1A33-A7D0-4223-9347-A107DBC92C45}" type="doc">
      <dgm:prSet loTypeId="urn:microsoft.com/office/officeart/2005/8/layout/hList7" loCatId="list" qsTypeId="urn:microsoft.com/office/officeart/2005/8/quickstyle/simple1" qsCatId="simple" csTypeId="urn:microsoft.com/office/officeart/2005/8/colors/accent1_2" csCatId="accent1" phldr="1"/>
      <dgm:spPr/>
    </dgm:pt>
    <dgm:pt modelId="{E0EBCEB4-4EFE-4A6A-9F6A-A799071B0044}">
      <dgm:prSet phldrT="[Text]" custT="1"/>
      <dgm:spPr/>
      <dgm:t>
        <a:bodyPr/>
        <a:lstStyle/>
        <a:p>
          <a:r>
            <a:rPr lang="en-US" sz="1200" b="1" dirty="0"/>
            <a:t>PR 1 </a:t>
          </a:r>
        </a:p>
        <a:p>
          <a:r>
            <a:rPr lang="en-US" sz="800" dirty="0"/>
            <a:t>Assessment &amp; Management of Environmental and Social Impacts &amp; Issues </a:t>
          </a:r>
          <a:endParaRPr lang="en-GB" sz="800" dirty="0"/>
        </a:p>
      </dgm:t>
    </dgm:pt>
    <dgm:pt modelId="{6DC4FFC9-8829-4168-A60F-98D9CF0BDCD1}" type="parTrans" cxnId="{6D57C6FF-182E-4A53-8083-2D2B5D34DE03}">
      <dgm:prSet/>
      <dgm:spPr/>
      <dgm:t>
        <a:bodyPr/>
        <a:lstStyle/>
        <a:p>
          <a:endParaRPr lang="en-GB"/>
        </a:p>
      </dgm:t>
    </dgm:pt>
    <dgm:pt modelId="{B9BB31AE-1431-49CF-B712-AA05506990BD}" type="sibTrans" cxnId="{6D57C6FF-182E-4A53-8083-2D2B5D34DE03}">
      <dgm:prSet/>
      <dgm:spPr/>
      <dgm:t>
        <a:bodyPr/>
        <a:lstStyle/>
        <a:p>
          <a:endParaRPr lang="en-GB"/>
        </a:p>
      </dgm:t>
    </dgm:pt>
    <dgm:pt modelId="{92FBCA39-398B-42D3-8206-B3BA88012D28}">
      <dgm:prSet custT="1"/>
      <dgm:spPr/>
      <dgm:t>
        <a:bodyPr/>
        <a:lstStyle/>
        <a:p>
          <a:r>
            <a:rPr lang="en-GB" sz="1200" b="1" noProof="0" dirty="0"/>
            <a:t>PR 2</a:t>
          </a:r>
          <a:endParaRPr lang="en-GB" sz="800" noProof="0" dirty="0"/>
        </a:p>
        <a:p>
          <a:r>
            <a:rPr lang="en-GB" sz="800" noProof="0" dirty="0"/>
            <a:t>Labour and Working Conditions</a:t>
          </a:r>
        </a:p>
      </dgm:t>
    </dgm:pt>
    <dgm:pt modelId="{B8766DF6-7747-4DB9-9E2A-D9E71BAAAFB2}" type="parTrans" cxnId="{B5FF2200-2A77-4727-99AF-C6930F111356}">
      <dgm:prSet/>
      <dgm:spPr/>
      <dgm:t>
        <a:bodyPr/>
        <a:lstStyle/>
        <a:p>
          <a:endParaRPr lang="en-GB"/>
        </a:p>
      </dgm:t>
    </dgm:pt>
    <dgm:pt modelId="{7F45DBFB-FDDF-4631-9D07-E671BA4E3F0B}" type="sibTrans" cxnId="{B5FF2200-2A77-4727-99AF-C6930F111356}">
      <dgm:prSet/>
      <dgm:spPr/>
      <dgm:t>
        <a:bodyPr/>
        <a:lstStyle/>
        <a:p>
          <a:endParaRPr lang="en-GB"/>
        </a:p>
      </dgm:t>
    </dgm:pt>
    <dgm:pt modelId="{D50374EB-4673-4A58-B0AB-4EB8DAE4556F}">
      <dgm:prSet custT="1"/>
      <dgm:spPr/>
      <dgm:t>
        <a:bodyPr/>
        <a:lstStyle/>
        <a:p>
          <a:r>
            <a:rPr lang="en-US" sz="1200" b="1" dirty="0"/>
            <a:t>PR 3 </a:t>
          </a:r>
        </a:p>
        <a:p>
          <a:r>
            <a:rPr lang="en-US" sz="800" dirty="0"/>
            <a:t>Resource Efficiency and Pollution Prevention and Control</a:t>
          </a:r>
        </a:p>
      </dgm:t>
    </dgm:pt>
    <dgm:pt modelId="{091ACBB0-98CD-499B-AA79-5992414C637F}" type="parTrans" cxnId="{4CD6EF75-71A4-45AA-AF46-036E89CA10C3}">
      <dgm:prSet/>
      <dgm:spPr/>
      <dgm:t>
        <a:bodyPr/>
        <a:lstStyle/>
        <a:p>
          <a:endParaRPr lang="en-GB"/>
        </a:p>
      </dgm:t>
    </dgm:pt>
    <dgm:pt modelId="{7AB44A02-3F71-45F2-868E-F7831A77A6C4}" type="sibTrans" cxnId="{4CD6EF75-71A4-45AA-AF46-036E89CA10C3}">
      <dgm:prSet/>
      <dgm:spPr/>
      <dgm:t>
        <a:bodyPr/>
        <a:lstStyle/>
        <a:p>
          <a:endParaRPr lang="en-GB"/>
        </a:p>
      </dgm:t>
    </dgm:pt>
    <dgm:pt modelId="{A0A4C1BA-EF7D-44FC-8CA0-7CBB027D097E}">
      <dgm:prSet custT="1"/>
      <dgm:spPr/>
      <dgm:t>
        <a:bodyPr/>
        <a:lstStyle/>
        <a:p>
          <a:r>
            <a:rPr lang="en-US" sz="1200" b="1" dirty="0"/>
            <a:t>PR 4</a:t>
          </a:r>
        </a:p>
        <a:p>
          <a:r>
            <a:rPr lang="en-US" sz="1200" b="1" dirty="0"/>
            <a:t> </a:t>
          </a:r>
          <a:r>
            <a:rPr lang="en-US" sz="800" dirty="0"/>
            <a:t>Health, Safety &amp; Security</a:t>
          </a:r>
        </a:p>
      </dgm:t>
    </dgm:pt>
    <dgm:pt modelId="{7FC62253-B310-440B-9C91-DE76D723EEE1}" type="parTrans" cxnId="{9129BD9F-CD59-4AF1-B0E5-BF497460AED0}">
      <dgm:prSet/>
      <dgm:spPr/>
      <dgm:t>
        <a:bodyPr/>
        <a:lstStyle/>
        <a:p>
          <a:endParaRPr lang="en-GB"/>
        </a:p>
      </dgm:t>
    </dgm:pt>
    <dgm:pt modelId="{8006BECE-7D79-4417-B827-ABE8ADE5BB7E}" type="sibTrans" cxnId="{9129BD9F-CD59-4AF1-B0E5-BF497460AED0}">
      <dgm:prSet/>
      <dgm:spPr/>
      <dgm:t>
        <a:bodyPr/>
        <a:lstStyle/>
        <a:p>
          <a:endParaRPr lang="en-GB"/>
        </a:p>
      </dgm:t>
    </dgm:pt>
    <dgm:pt modelId="{C0513F5B-EA93-4F28-AEDC-1B39D59B2E4F}">
      <dgm:prSet custT="1"/>
      <dgm:spPr/>
      <dgm:t>
        <a:bodyPr/>
        <a:lstStyle/>
        <a:p>
          <a:r>
            <a:rPr lang="en-US" sz="1200" b="1" dirty="0"/>
            <a:t>PR 5 </a:t>
          </a:r>
        </a:p>
        <a:p>
          <a:r>
            <a:rPr lang="en-US" sz="800" dirty="0"/>
            <a:t>Land Acquisition, Involuntary Resettlement and Economic Displacement </a:t>
          </a:r>
        </a:p>
      </dgm:t>
    </dgm:pt>
    <dgm:pt modelId="{E87CF9CE-5B7A-4265-8F97-08027B65EB50}" type="parTrans" cxnId="{369B0B84-A309-46A7-BD6E-9A85BB95E87E}">
      <dgm:prSet/>
      <dgm:spPr/>
      <dgm:t>
        <a:bodyPr/>
        <a:lstStyle/>
        <a:p>
          <a:endParaRPr lang="en-GB"/>
        </a:p>
      </dgm:t>
    </dgm:pt>
    <dgm:pt modelId="{058211C6-90B2-4990-A804-FB759261DCE7}" type="sibTrans" cxnId="{369B0B84-A309-46A7-BD6E-9A85BB95E87E}">
      <dgm:prSet/>
      <dgm:spPr/>
      <dgm:t>
        <a:bodyPr/>
        <a:lstStyle/>
        <a:p>
          <a:endParaRPr lang="en-GB"/>
        </a:p>
      </dgm:t>
    </dgm:pt>
    <dgm:pt modelId="{5FAD90EF-A3EB-46D0-84D7-9F44DA38AB73}">
      <dgm:prSet custT="1"/>
      <dgm:spPr/>
      <dgm:t>
        <a:bodyPr/>
        <a:lstStyle/>
        <a:p>
          <a:r>
            <a:rPr lang="en-US" sz="1200" b="1" dirty="0"/>
            <a:t>PR 6</a:t>
          </a:r>
        </a:p>
        <a:p>
          <a:r>
            <a:rPr lang="en-US" sz="1200" b="1" dirty="0"/>
            <a:t> </a:t>
          </a:r>
          <a:r>
            <a:rPr lang="en-US" sz="800" dirty="0"/>
            <a:t>Biodiversity Conservation and Sustainable Management of Living Natural Resources </a:t>
          </a:r>
        </a:p>
      </dgm:t>
    </dgm:pt>
    <dgm:pt modelId="{3F984EA3-6772-4092-BF6B-6E2BB02013FD}" type="parTrans" cxnId="{A795801F-ECF0-4180-90C2-528D84D0233C}">
      <dgm:prSet/>
      <dgm:spPr/>
      <dgm:t>
        <a:bodyPr/>
        <a:lstStyle/>
        <a:p>
          <a:endParaRPr lang="en-GB"/>
        </a:p>
      </dgm:t>
    </dgm:pt>
    <dgm:pt modelId="{0AD896DF-1451-43FF-A6F7-7D174E4222FF}" type="sibTrans" cxnId="{A795801F-ECF0-4180-90C2-528D84D0233C}">
      <dgm:prSet/>
      <dgm:spPr/>
      <dgm:t>
        <a:bodyPr/>
        <a:lstStyle/>
        <a:p>
          <a:endParaRPr lang="en-GB"/>
        </a:p>
      </dgm:t>
    </dgm:pt>
    <dgm:pt modelId="{3987253E-F6EB-446A-846F-27D46CD771C9}">
      <dgm:prSet custT="1"/>
      <dgm:spPr/>
      <dgm:t>
        <a:bodyPr/>
        <a:lstStyle/>
        <a:p>
          <a:r>
            <a:rPr lang="en-US" sz="1200" b="1" dirty="0"/>
            <a:t>PR 7</a:t>
          </a:r>
        </a:p>
        <a:p>
          <a:r>
            <a:rPr lang="en-US" sz="1200" b="1" dirty="0"/>
            <a:t> </a:t>
          </a:r>
          <a:r>
            <a:rPr lang="en-US" sz="800" dirty="0"/>
            <a:t>Indigenous Peoples</a:t>
          </a:r>
        </a:p>
      </dgm:t>
    </dgm:pt>
    <dgm:pt modelId="{8C71E305-A9BF-4434-B11E-DA4D1AC0C8AB}" type="parTrans" cxnId="{221E4D88-F62B-4BC6-92D0-3A0E7AD79183}">
      <dgm:prSet/>
      <dgm:spPr/>
      <dgm:t>
        <a:bodyPr/>
        <a:lstStyle/>
        <a:p>
          <a:endParaRPr lang="en-GB"/>
        </a:p>
      </dgm:t>
    </dgm:pt>
    <dgm:pt modelId="{9F333F71-E4F9-4910-BA32-C69FBD0F245F}" type="sibTrans" cxnId="{221E4D88-F62B-4BC6-92D0-3A0E7AD79183}">
      <dgm:prSet/>
      <dgm:spPr/>
      <dgm:t>
        <a:bodyPr/>
        <a:lstStyle/>
        <a:p>
          <a:endParaRPr lang="en-GB"/>
        </a:p>
      </dgm:t>
    </dgm:pt>
    <dgm:pt modelId="{3F15B0A1-B1DB-4A40-871C-4E622DF1D0C9}">
      <dgm:prSet custT="1"/>
      <dgm:spPr/>
      <dgm:t>
        <a:bodyPr/>
        <a:lstStyle/>
        <a:p>
          <a:r>
            <a:rPr lang="en-US" sz="1200" b="1" dirty="0"/>
            <a:t>PR 8</a:t>
          </a:r>
        </a:p>
        <a:p>
          <a:r>
            <a:rPr lang="en-US" sz="1200" b="1" dirty="0"/>
            <a:t> </a:t>
          </a:r>
          <a:r>
            <a:rPr lang="en-US" sz="800" dirty="0"/>
            <a:t>Cultural Heritage</a:t>
          </a:r>
        </a:p>
      </dgm:t>
    </dgm:pt>
    <dgm:pt modelId="{63649A1A-FA08-4673-B5CE-9E022F8ABE2F}" type="parTrans" cxnId="{B005641C-E1CE-4B08-ABBB-4CC598B5CC6F}">
      <dgm:prSet/>
      <dgm:spPr/>
      <dgm:t>
        <a:bodyPr/>
        <a:lstStyle/>
        <a:p>
          <a:endParaRPr lang="en-GB"/>
        </a:p>
      </dgm:t>
    </dgm:pt>
    <dgm:pt modelId="{CF04B070-CB59-4A65-9597-87039E721079}" type="sibTrans" cxnId="{B005641C-E1CE-4B08-ABBB-4CC598B5CC6F}">
      <dgm:prSet/>
      <dgm:spPr/>
      <dgm:t>
        <a:bodyPr/>
        <a:lstStyle/>
        <a:p>
          <a:endParaRPr lang="en-GB"/>
        </a:p>
      </dgm:t>
    </dgm:pt>
    <dgm:pt modelId="{D6480E26-0583-4460-BE51-CE9CC43FD5E6}">
      <dgm:prSet custT="1"/>
      <dgm:spPr/>
      <dgm:t>
        <a:bodyPr/>
        <a:lstStyle/>
        <a:p>
          <a:r>
            <a:rPr lang="en-US" sz="1200" b="1" dirty="0"/>
            <a:t>PR 9</a:t>
          </a:r>
        </a:p>
        <a:p>
          <a:r>
            <a:rPr lang="en-US" sz="800" dirty="0"/>
            <a:t>Financial Intermediaries</a:t>
          </a:r>
        </a:p>
      </dgm:t>
    </dgm:pt>
    <dgm:pt modelId="{723877D1-427D-4135-AD7C-66B39FB15856}" type="parTrans" cxnId="{16B32655-2786-4CC7-80EA-B0106F8CC2D2}">
      <dgm:prSet/>
      <dgm:spPr/>
      <dgm:t>
        <a:bodyPr/>
        <a:lstStyle/>
        <a:p>
          <a:endParaRPr lang="en-GB"/>
        </a:p>
      </dgm:t>
    </dgm:pt>
    <dgm:pt modelId="{2F947443-328E-45E5-85CD-C233E39E034D}" type="sibTrans" cxnId="{16B32655-2786-4CC7-80EA-B0106F8CC2D2}">
      <dgm:prSet/>
      <dgm:spPr/>
      <dgm:t>
        <a:bodyPr/>
        <a:lstStyle/>
        <a:p>
          <a:endParaRPr lang="en-GB"/>
        </a:p>
      </dgm:t>
    </dgm:pt>
    <dgm:pt modelId="{1A13BF20-2366-4EE8-A4D0-39A0720DB798}">
      <dgm:prSet custT="1"/>
      <dgm:spPr/>
      <dgm:t>
        <a:bodyPr/>
        <a:lstStyle/>
        <a:p>
          <a:r>
            <a:rPr lang="en-US" sz="1200" b="1" dirty="0"/>
            <a:t>PR 10</a:t>
          </a:r>
        </a:p>
        <a:p>
          <a:r>
            <a:rPr lang="en-US" sz="800" b="1" dirty="0"/>
            <a:t> </a:t>
          </a:r>
          <a:r>
            <a:rPr lang="en-US" sz="800" dirty="0"/>
            <a:t>Information Disclosure and Stakeholder Engagement </a:t>
          </a:r>
        </a:p>
      </dgm:t>
    </dgm:pt>
    <dgm:pt modelId="{C67F2F40-AA92-4BD7-B8A8-4FC1E98AAA3E}" type="parTrans" cxnId="{CA366C85-401C-4E0F-A4FB-2BB3F845D4A2}">
      <dgm:prSet/>
      <dgm:spPr/>
      <dgm:t>
        <a:bodyPr/>
        <a:lstStyle/>
        <a:p>
          <a:endParaRPr lang="en-GB"/>
        </a:p>
      </dgm:t>
    </dgm:pt>
    <dgm:pt modelId="{6BF168BD-2081-4EA6-AAD6-19BE4FBC3C55}" type="sibTrans" cxnId="{CA366C85-401C-4E0F-A4FB-2BB3F845D4A2}">
      <dgm:prSet/>
      <dgm:spPr/>
      <dgm:t>
        <a:bodyPr/>
        <a:lstStyle/>
        <a:p>
          <a:endParaRPr lang="en-GB"/>
        </a:p>
      </dgm:t>
    </dgm:pt>
    <dgm:pt modelId="{72B627A2-FEF9-498F-87C3-F70F80A7F611}" type="pres">
      <dgm:prSet presAssocID="{6FB31A33-A7D0-4223-9347-A107DBC92C45}" presName="Name0" presStyleCnt="0">
        <dgm:presLayoutVars>
          <dgm:dir/>
          <dgm:resizeHandles val="exact"/>
        </dgm:presLayoutVars>
      </dgm:prSet>
      <dgm:spPr/>
    </dgm:pt>
    <dgm:pt modelId="{1F7AAC27-B52C-4C32-89E6-69597ECED639}" type="pres">
      <dgm:prSet presAssocID="{6FB31A33-A7D0-4223-9347-A107DBC92C45}" presName="fgShape" presStyleLbl="fgShp" presStyleIdx="0" presStyleCnt="1" custLinFactNeighborX="-170" custLinFactNeighborY="5853"/>
      <dgm:spPr>
        <a:solidFill>
          <a:schemeClr val="tx2">
            <a:lumMod val="20000"/>
            <a:lumOff val="80000"/>
          </a:schemeClr>
        </a:solidFill>
      </dgm:spPr>
    </dgm:pt>
    <dgm:pt modelId="{00EA7129-647E-428E-9B21-1B13312C2585}" type="pres">
      <dgm:prSet presAssocID="{6FB31A33-A7D0-4223-9347-A107DBC92C45}" presName="linComp" presStyleCnt="0"/>
      <dgm:spPr/>
    </dgm:pt>
    <dgm:pt modelId="{C2F04D1C-43CA-4073-B27A-62AC6975DAFE}" type="pres">
      <dgm:prSet presAssocID="{E0EBCEB4-4EFE-4A6A-9F6A-A799071B0044}" presName="compNode" presStyleCnt="0"/>
      <dgm:spPr/>
    </dgm:pt>
    <dgm:pt modelId="{9D832FC7-A4FF-42F4-9CF9-71EB50954A51}" type="pres">
      <dgm:prSet presAssocID="{E0EBCEB4-4EFE-4A6A-9F6A-A799071B0044}" presName="bkgdShape" presStyleLbl="node1" presStyleIdx="0" presStyleCnt="10"/>
      <dgm:spPr/>
      <dgm:t>
        <a:bodyPr/>
        <a:lstStyle/>
        <a:p>
          <a:endParaRPr lang="en-US"/>
        </a:p>
      </dgm:t>
    </dgm:pt>
    <dgm:pt modelId="{224CE00C-4BA9-4DBD-9E7F-2022A0D61A42}" type="pres">
      <dgm:prSet presAssocID="{E0EBCEB4-4EFE-4A6A-9F6A-A799071B0044}" presName="nodeTx" presStyleLbl="node1" presStyleIdx="0" presStyleCnt="10">
        <dgm:presLayoutVars>
          <dgm:bulletEnabled val="1"/>
        </dgm:presLayoutVars>
      </dgm:prSet>
      <dgm:spPr/>
      <dgm:t>
        <a:bodyPr/>
        <a:lstStyle/>
        <a:p>
          <a:endParaRPr lang="en-US"/>
        </a:p>
      </dgm:t>
    </dgm:pt>
    <dgm:pt modelId="{C150FFD0-442A-41D1-A3ED-A47C596CD5AD}" type="pres">
      <dgm:prSet presAssocID="{E0EBCEB4-4EFE-4A6A-9F6A-A799071B0044}" presName="invisiNode" presStyleLbl="node1" presStyleIdx="0" presStyleCnt="10"/>
      <dgm:spPr/>
    </dgm:pt>
    <dgm:pt modelId="{EC1BABC1-84A6-40D4-804D-D96F5F0B1D05}" type="pres">
      <dgm:prSet presAssocID="{E0EBCEB4-4EFE-4A6A-9F6A-A799071B0044}" presName="imagNode"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2B91655A-D6EC-43A1-BAB1-64C16F208A6F}" type="pres">
      <dgm:prSet presAssocID="{B9BB31AE-1431-49CF-B712-AA05506990BD}" presName="sibTrans" presStyleLbl="sibTrans2D1" presStyleIdx="0" presStyleCnt="0"/>
      <dgm:spPr/>
      <dgm:t>
        <a:bodyPr/>
        <a:lstStyle/>
        <a:p>
          <a:endParaRPr lang="en-US"/>
        </a:p>
      </dgm:t>
    </dgm:pt>
    <dgm:pt modelId="{59B767F7-0357-4C15-A157-8235A5ED124B}" type="pres">
      <dgm:prSet presAssocID="{92FBCA39-398B-42D3-8206-B3BA88012D28}" presName="compNode" presStyleCnt="0"/>
      <dgm:spPr/>
    </dgm:pt>
    <dgm:pt modelId="{35BE88CC-119E-4E58-8F0C-83CFEBE79E1D}" type="pres">
      <dgm:prSet presAssocID="{92FBCA39-398B-42D3-8206-B3BA88012D28}" presName="bkgdShape" presStyleLbl="node1" presStyleIdx="1" presStyleCnt="10"/>
      <dgm:spPr/>
      <dgm:t>
        <a:bodyPr/>
        <a:lstStyle/>
        <a:p>
          <a:endParaRPr lang="en-US"/>
        </a:p>
      </dgm:t>
    </dgm:pt>
    <dgm:pt modelId="{1F1B829D-C97C-4903-9B80-A833F8982C01}" type="pres">
      <dgm:prSet presAssocID="{92FBCA39-398B-42D3-8206-B3BA88012D28}" presName="nodeTx" presStyleLbl="node1" presStyleIdx="1" presStyleCnt="10">
        <dgm:presLayoutVars>
          <dgm:bulletEnabled val="1"/>
        </dgm:presLayoutVars>
      </dgm:prSet>
      <dgm:spPr/>
      <dgm:t>
        <a:bodyPr/>
        <a:lstStyle/>
        <a:p>
          <a:endParaRPr lang="en-US"/>
        </a:p>
      </dgm:t>
    </dgm:pt>
    <dgm:pt modelId="{52D33924-54B7-4D44-9B24-CC7E30CA908F}" type="pres">
      <dgm:prSet presAssocID="{92FBCA39-398B-42D3-8206-B3BA88012D28}" presName="invisiNode" presStyleLbl="node1" presStyleIdx="1" presStyleCnt="10"/>
      <dgm:spPr/>
    </dgm:pt>
    <dgm:pt modelId="{BB0CE055-A84C-46BB-8B6E-9AD1B16882FF}" type="pres">
      <dgm:prSet presAssocID="{92FBCA39-398B-42D3-8206-B3BA88012D28}" presName="imagNode"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F44C371A-5386-40B5-87F1-CAA06D226A51}" type="pres">
      <dgm:prSet presAssocID="{7F45DBFB-FDDF-4631-9D07-E671BA4E3F0B}" presName="sibTrans" presStyleLbl="sibTrans2D1" presStyleIdx="0" presStyleCnt="0"/>
      <dgm:spPr/>
      <dgm:t>
        <a:bodyPr/>
        <a:lstStyle/>
        <a:p>
          <a:endParaRPr lang="en-US"/>
        </a:p>
      </dgm:t>
    </dgm:pt>
    <dgm:pt modelId="{BB5E0F45-4F5E-4196-B9EB-C73A2727305E}" type="pres">
      <dgm:prSet presAssocID="{D50374EB-4673-4A58-B0AB-4EB8DAE4556F}" presName="compNode" presStyleCnt="0"/>
      <dgm:spPr/>
    </dgm:pt>
    <dgm:pt modelId="{684F5658-6E76-409A-BEF2-5E8683771062}" type="pres">
      <dgm:prSet presAssocID="{D50374EB-4673-4A58-B0AB-4EB8DAE4556F}" presName="bkgdShape" presStyleLbl="node1" presStyleIdx="2" presStyleCnt="10"/>
      <dgm:spPr/>
      <dgm:t>
        <a:bodyPr/>
        <a:lstStyle/>
        <a:p>
          <a:endParaRPr lang="en-US"/>
        </a:p>
      </dgm:t>
    </dgm:pt>
    <dgm:pt modelId="{E6CC0F86-B2C2-4A32-9F4D-14F5EB1C90D2}" type="pres">
      <dgm:prSet presAssocID="{D50374EB-4673-4A58-B0AB-4EB8DAE4556F}" presName="nodeTx" presStyleLbl="node1" presStyleIdx="2" presStyleCnt="10">
        <dgm:presLayoutVars>
          <dgm:bulletEnabled val="1"/>
        </dgm:presLayoutVars>
      </dgm:prSet>
      <dgm:spPr/>
      <dgm:t>
        <a:bodyPr/>
        <a:lstStyle/>
        <a:p>
          <a:endParaRPr lang="en-US"/>
        </a:p>
      </dgm:t>
    </dgm:pt>
    <dgm:pt modelId="{8A75C764-9928-4CB0-9DCE-A5E6BFCFF835}" type="pres">
      <dgm:prSet presAssocID="{D50374EB-4673-4A58-B0AB-4EB8DAE4556F}" presName="invisiNode" presStyleLbl="node1" presStyleIdx="2" presStyleCnt="10"/>
      <dgm:spPr/>
    </dgm:pt>
    <dgm:pt modelId="{E8040FEF-AA9D-4AF5-A8E9-F2FFF4E64A31}" type="pres">
      <dgm:prSet presAssocID="{D50374EB-4673-4A58-B0AB-4EB8DAE4556F}" presName="imagNode"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0C5283E3-E39D-45C9-8A97-9C147350425E}" type="pres">
      <dgm:prSet presAssocID="{7AB44A02-3F71-45F2-868E-F7831A77A6C4}" presName="sibTrans" presStyleLbl="sibTrans2D1" presStyleIdx="0" presStyleCnt="0"/>
      <dgm:spPr/>
      <dgm:t>
        <a:bodyPr/>
        <a:lstStyle/>
        <a:p>
          <a:endParaRPr lang="en-US"/>
        </a:p>
      </dgm:t>
    </dgm:pt>
    <dgm:pt modelId="{0F870930-D472-43FB-82B5-4B91CF263679}" type="pres">
      <dgm:prSet presAssocID="{A0A4C1BA-EF7D-44FC-8CA0-7CBB027D097E}" presName="compNode" presStyleCnt="0"/>
      <dgm:spPr/>
    </dgm:pt>
    <dgm:pt modelId="{6B5A021E-AC75-4B98-9962-29DA550BF23A}" type="pres">
      <dgm:prSet presAssocID="{A0A4C1BA-EF7D-44FC-8CA0-7CBB027D097E}" presName="bkgdShape" presStyleLbl="node1" presStyleIdx="3" presStyleCnt="10"/>
      <dgm:spPr/>
      <dgm:t>
        <a:bodyPr/>
        <a:lstStyle/>
        <a:p>
          <a:endParaRPr lang="en-US"/>
        </a:p>
      </dgm:t>
    </dgm:pt>
    <dgm:pt modelId="{64E87CA6-2318-42FB-983B-105F42380F4C}" type="pres">
      <dgm:prSet presAssocID="{A0A4C1BA-EF7D-44FC-8CA0-7CBB027D097E}" presName="nodeTx" presStyleLbl="node1" presStyleIdx="3" presStyleCnt="10">
        <dgm:presLayoutVars>
          <dgm:bulletEnabled val="1"/>
        </dgm:presLayoutVars>
      </dgm:prSet>
      <dgm:spPr/>
      <dgm:t>
        <a:bodyPr/>
        <a:lstStyle/>
        <a:p>
          <a:endParaRPr lang="en-US"/>
        </a:p>
      </dgm:t>
    </dgm:pt>
    <dgm:pt modelId="{268CF38A-5DF5-48B0-BA2F-5CC334709788}" type="pres">
      <dgm:prSet presAssocID="{A0A4C1BA-EF7D-44FC-8CA0-7CBB027D097E}" presName="invisiNode" presStyleLbl="node1" presStyleIdx="3" presStyleCnt="10"/>
      <dgm:spPr/>
    </dgm:pt>
    <dgm:pt modelId="{43A0BE4B-65E0-47B6-AB9B-7D761D82FB1D}" type="pres">
      <dgm:prSet presAssocID="{A0A4C1BA-EF7D-44FC-8CA0-7CBB027D097E}" presName="imagNode"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01D4A25E-1934-455E-ABAA-CB689E9B307C}" type="pres">
      <dgm:prSet presAssocID="{8006BECE-7D79-4417-B827-ABE8ADE5BB7E}" presName="sibTrans" presStyleLbl="sibTrans2D1" presStyleIdx="0" presStyleCnt="0"/>
      <dgm:spPr/>
      <dgm:t>
        <a:bodyPr/>
        <a:lstStyle/>
        <a:p>
          <a:endParaRPr lang="en-US"/>
        </a:p>
      </dgm:t>
    </dgm:pt>
    <dgm:pt modelId="{9E9D9790-291D-4AAB-ACFB-597FB737CC84}" type="pres">
      <dgm:prSet presAssocID="{C0513F5B-EA93-4F28-AEDC-1B39D59B2E4F}" presName="compNode" presStyleCnt="0"/>
      <dgm:spPr/>
    </dgm:pt>
    <dgm:pt modelId="{34578DCC-B994-458B-8D2C-B6BF3705D160}" type="pres">
      <dgm:prSet presAssocID="{C0513F5B-EA93-4F28-AEDC-1B39D59B2E4F}" presName="bkgdShape" presStyleLbl="node1" presStyleIdx="4" presStyleCnt="10"/>
      <dgm:spPr/>
      <dgm:t>
        <a:bodyPr/>
        <a:lstStyle/>
        <a:p>
          <a:endParaRPr lang="en-US"/>
        </a:p>
      </dgm:t>
    </dgm:pt>
    <dgm:pt modelId="{A5D9454F-D895-4526-AB03-9EC8443E294C}" type="pres">
      <dgm:prSet presAssocID="{C0513F5B-EA93-4F28-AEDC-1B39D59B2E4F}" presName="nodeTx" presStyleLbl="node1" presStyleIdx="4" presStyleCnt="10">
        <dgm:presLayoutVars>
          <dgm:bulletEnabled val="1"/>
        </dgm:presLayoutVars>
      </dgm:prSet>
      <dgm:spPr/>
      <dgm:t>
        <a:bodyPr/>
        <a:lstStyle/>
        <a:p>
          <a:endParaRPr lang="en-US"/>
        </a:p>
      </dgm:t>
    </dgm:pt>
    <dgm:pt modelId="{B93D08F8-FCD6-4F4D-B505-B8F597720EAD}" type="pres">
      <dgm:prSet presAssocID="{C0513F5B-EA93-4F28-AEDC-1B39D59B2E4F}" presName="invisiNode" presStyleLbl="node1" presStyleIdx="4" presStyleCnt="10"/>
      <dgm:spPr/>
    </dgm:pt>
    <dgm:pt modelId="{DB9F085C-2A2B-417A-8DDC-9D2B2AC111C3}" type="pres">
      <dgm:prSet presAssocID="{C0513F5B-EA93-4F28-AEDC-1B39D59B2E4F}" presName="imagNode"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dgm:spPr>
    </dgm:pt>
    <dgm:pt modelId="{4DC688AB-D15E-4901-9B09-6D5E1D4E8516}" type="pres">
      <dgm:prSet presAssocID="{058211C6-90B2-4990-A804-FB759261DCE7}" presName="sibTrans" presStyleLbl="sibTrans2D1" presStyleIdx="0" presStyleCnt="0"/>
      <dgm:spPr/>
      <dgm:t>
        <a:bodyPr/>
        <a:lstStyle/>
        <a:p>
          <a:endParaRPr lang="en-US"/>
        </a:p>
      </dgm:t>
    </dgm:pt>
    <dgm:pt modelId="{DA26193A-8A59-45C0-9A05-D0A72C1ACDE3}" type="pres">
      <dgm:prSet presAssocID="{5FAD90EF-A3EB-46D0-84D7-9F44DA38AB73}" presName="compNode" presStyleCnt="0"/>
      <dgm:spPr/>
    </dgm:pt>
    <dgm:pt modelId="{40EBE370-571F-4273-A3FE-86EABC3BCCA0}" type="pres">
      <dgm:prSet presAssocID="{5FAD90EF-A3EB-46D0-84D7-9F44DA38AB73}" presName="bkgdShape" presStyleLbl="node1" presStyleIdx="5" presStyleCnt="10"/>
      <dgm:spPr/>
      <dgm:t>
        <a:bodyPr/>
        <a:lstStyle/>
        <a:p>
          <a:endParaRPr lang="en-US"/>
        </a:p>
      </dgm:t>
    </dgm:pt>
    <dgm:pt modelId="{0F56B5B6-2666-4A6C-B97C-F42B64A20028}" type="pres">
      <dgm:prSet presAssocID="{5FAD90EF-A3EB-46D0-84D7-9F44DA38AB73}" presName="nodeTx" presStyleLbl="node1" presStyleIdx="5" presStyleCnt="10">
        <dgm:presLayoutVars>
          <dgm:bulletEnabled val="1"/>
        </dgm:presLayoutVars>
      </dgm:prSet>
      <dgm:spPr/>
      <dgm:t>
        <a:bodyPr/>
        <a:lstStyle/>
        <a:p>
          <a:endParaRPr lang="en-US"/>
        </a:p>
      </dgm:t>
    </dgm:pt>
    <dgm:pt modelId="{154A3F20-D06C-4E43-87D7-7495DFFA8F9A}" type="pres">
      <dgm:prSet presAssocID="{5FAD90EF-A3EB-46D0-84D7-9F44DA38AB73}" presName="invisiNode" presStyleLbl="node1" presStyleIdx="5" presStyleCnt="10"/>
      <dgm:spPr/>
    </dgm:pt>
    <dgm:pt modelId="{EB2493F3-DC30-48D0-8374-E7033954D466}" type="pres">
      <dgm:prSet presAssocID="{5FAD90EF-A3EB-46D0-84D7-9F44DA38AB73}" presName="imagNode"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8000" r="-58000"/>
          </a:stretch>
        </a:blipFill>
      </dgm:spPr>
    </dgm:pt>
    <dgm:pt modelId="{8275F3A3-CD84-40F4-A393-65C23681DDCF}" type="pres">
      <dgm:prSet presAssocID="{0AD896DF-1451-43FF-A6F7-7D174E4222FF}" presName="sibTrans" presStyleLbl="sibTrans2D1" presStyleIdx="0" presStyleCnt="0"/>
      <dgm:spPr/>
      <dgm:t>
        <a:bodyPr/>
        <a:lstStyle/>
        <a:p>
          <a:endParaRPr lang="en-US"/>
        </a:p>
      </dgm:t>
    </dgm:pt>
    <dgm:pt modelId="{47535C06-D784-4D56-8BD6-37F81DF93515}" type="pres">
      <dgm:prSet presAssocID="{3987253E-F6EB-446A-846F-27D46CD771C9}" presName="compNode" presStyleCnt="0"/>
      <dgm:spPr/>
    </dgm:pt>
    <dgm:pt modelId="{50DD76B7-A6F0-4C78-9562-983B683EBD39}" type="pres">
      <dgm:prSet presAssocID="{3987253E-F6EB-446A-846F-27D46CD771C9}" presName="bkgdShape" presStyleLbl="node1" presStyleIdx="6" presStyleCnt="10"/>
      <dgm:spPr/>
      <dgm:t>
        <a:bodyPr/>
        <a:lstStyle/>
        <a:p>
          <a:endParaRPr lang="en-US"/>
        </a:p>
      </dgm:t>
    </dgm:pt>
    <dgm:pt modelId="{EA53DFBD-6311-469E-A035-A2AA265F06DA}" type="pres">
      <dgm:prSet presAssocID="{3987253E-F6EB-446A-846F-27D46CD771C9}" presName="nodeTx" presStyleLbl="node1" presStyleIdx="6" presStyleCnt="10">
        <dgm:presLayoutVars>
          <dgm:bulletEnabled val="1"/>
        </dgm:presLayoutVars>
      </dgm:prSet>
      <dgm:spPr/>
      <dgm:t>
        <a:bodyPr/>
        <a:lstStyle/>
        <a:p>
          <a:endParaRPr lang="en-US"/>
        </a:p>
      </dgm:t>
    </dgm:pt>
    <dgm:pt modelId="{8912BC32-363A-46C0-8375-C899A193C559}" type="pres">
      <dgm:prSet presAssocID="{3987253E-F6EB-446A-846F-27D46CD771C9}" presName="invisiNode" presStyleLbl="node1" presStyleIdx="6" presStyleCnt="10"/>
      <dgm:spPr/>
    </dgm:pt>
    <dgm:pt modelId="{B5D835A9-8390-4D9E-A5A2-B999EB088DE4}" type="pres">
      <dgm:prSet presAssocID="{3987253E-F6EB-446A-846F-27D46CD771C9}" presName="imagNode"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6000" r="-6000"/>
          </a:stretch>
        </a:blipFill>
      </dgm:spPr>
    </dgm:pt>
    <dgm:pt modelId="{E22A3AAF-8D67-42E1-A27A-A7737D84077C}" type="pres">
      <dgm:prSet presAssocID="{9F333F71-E4F9-4910-BA32-C69FBD0F245F}" presName="sibTrans" presStyleLbl="sibTrans2D1" presStyleIdx="0" presStyleCnt="0"/>
      <dgm:spPr/>
      <dgm:t>
        <a:bodyPr/>
        <a:lstStyle/>
        <a:p>
          <a:endParaRPr lang="en-US"/>
        </a:p>
      </dgm:t>
    </dgm:pt>
    <dgm:pt modelId="{389651F2-5681-43E2-9D47-14C4414DCA3D}" type="pres">
      <dgm:prSet presAssocID="{3F15B0A1-B1DB-4A40-871C-4E622DF1D0C9}" presName="compNode" presStyleCnt="0"/>
      <dgm:spPr/>
    </dgm:pt>
    <dgm:pt modelId="{2C88319A-D792-4CF0-93CF-C1E4286D51E6}" type="pres">
      <dgm:prSet presAssocID="{3F15B0A1-B1DB-4A40-871C-4E622DF1D0C9}" presName="bkgdShape" presStyleLbl="node1" presStyleIdx="7" presStyleCnt="10"/>
      <dgm:spPr/>
      <dgm:t>
        <a:bodyPr/>
        <a:lstStyle/>
        <a:p>
          <a:endParaRPr lang="en-US"/>
        </a:p>
      </dgm:t>
    </dgm:pt>
    <dgm:pt modelId="{931ECAE5-E216-4885-B093-F212F2576F4C}" type="pres">
      <dgm:prSet presAssocID="{3F15B0A1-B1DB-4A40-871C-4E622DF1D0C9}" presName="nodeTx" presStyleLbl="node1" presStyleIdx="7" presStyleCnt="10">
        <dgm:presLayoutVars>
          <dgm:bulletEnabled val="1"/>
        </dgm:presLayoutVars>
      </dgm:prSet>
      <dgm:spPr/>
      <dgm:t>
        <a:bodyPr/>
        <a:lstStyle/>
        <a:p>
          <a:endParaRPr lang="en-US"/>
        </a:p>
      </dgm:t>
    </dgm:pt>
    <dgm:pt modelId="{647333AB-1934-4D34-B628-07C72832423A}" type="pres">
      <dgm:prSet presAssocID="{3F15B0A1-B1DB-4A40-871C-4E622DF1D0C9}" presName="invisiNode" presStyleLbl="node1" presStyleIdx="7" presStyleCnt="10"/>
      <dgm:spPr/>
    </dgm:pt>
    <dgm:pt modelId="{0E2A287E-D1E8-46DF-8C5D-A4D0F9B39A6F}" type="pres">
      <dgm:prSet presAssocID="{3F15B0A1-B1DB-4A40-871C-4E622DF1D0C9}" presName="imagNode"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6000" r="-6000"/>
          </a:stretch>
        </a:blipFill>
      </dgm:spPr>
    </dgm:pt>
    <dgm:pt modelId="{01848DED-10E2-4B72-AB30-B82E226FAE06}" type="pres">
      <dgm:prSet presAssocID="{CF04B070-CB59-4A65-9597-87039E721079}" presName="sibTrans" presStyleLbl="sibTrans2D1" presStyleIdx="0" presStyleCnt="0"/>
      <dgm:spPr/>
      <dgm:t>
        <a:bodyPr/>
        <a:lstStyle/>
        <a:p>
          <a:endParaRPr lang="en-US"/>
        </a:p>
      </dgm:t>
    </dgm:pt>
    <dgm:pt modelId="{9DC1B566-350A-44EB-8193-1665DE91A140}" type="pres">
      <dgm:prSet presAssocID="{D6480E26-0583-4460-BE51-CE9CC43FD5E6}" presName="compNode" presStyleCnt="0"/>
      <dgm:spPr/>
    </dgm:pt>
    <dgm:pt modelId="{207182E8-F580-4E4D-B5B9-527F07C8C407}" type="pres">
      <dgm:prSet presAssocID="{D6480E26-0583-4460-BE51-CE9CC43FD5E6}" presName="bkgdShape" presStyleLbl="node1" presStyleIdx="8" presStyleCnt="10"/>
      <dgm:spPr/>
      <dgm:t>
        <a:bodyPr/>
        <a:lstStyle/>
        <a:p>
          <a:endParaRPr lang="en-US"/>
        </a:p>
      </dgm:t>
    </dgm:pt>
    <dgm:pt modelId="{004DB575-8E75-4D85-B765-7886996C31FC}" type="pres">
      <dgm:prSet presAssocID="{D6480E26-0583-4460-BE51-CE9CC43FD5E6}" presName="nodeTx" presStyleLbl="node1" presStyleIdx="8" presStyleCnt="10">
        <dgm:presLayoutVars>
          <dgm:bulletEnabled val="1"/>
        </dgm:presLayoutVars>
      </dgm:prSet>
      <dgm:spPr/>
      <dgm:t>
        <a:bodyPr/>
        <a:lstStyle/>
        <a:p>
          <a:endParaRPr lang="en-US"/>
        </a:p>
      </dgm:t>
    </dgm:pt>
    <dgm:pt modelId="{36F0EDF5-D494-459E-9F42-9E143B318FD5}" type="pres">
      <dgm:prSet presAssocID="{D6480E26-0583-4460-BE51-CE9CC43FD5E6}" presName="invisiNode" presStyleLbl="node1" presStyleIdx="8" presStyleCnt="10"/>
      <dgm:spPr/>
    </dgm:pt>
    <dgm:pt modelId="{E6697BEB-290C-4D82-BBD0-7C1E200C05C5}" type="pres">
      <dgm:prSet presAssocID="{D6480E26-0583-4460-BE51-CE9CC43FD5E6}" presName="imagNode"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6000" r="-6000"/>
          </a:stretch>
        </a:blipFill>
      </dgm:spPr>
    </dgm:pt>
    <dgm:pt modelId="{F186192B-E3A7-4B21-B76B-A526A47C49C8}" type="pres">
      <dgm:prSet presAssocID="{2F947443-328E-45E5-85CD-C233E39E034D}" presName="sibTrans" presStyleLbl="sibTrans2D1" presStyleIdx="0" presStyleCnt="0"/>
      <dgm:spPr/>
      <dgm:t>
        <a:bodyPr/>
        <a:lstStyle/>
        <a:p>
          <a:endParaRPr lang="en-US"/>
        </a:p>
      </dgm:t>
    </dgm:pt>
    <dgm:pt modelId="{541171F5-FDD9-49B0-95EE-91472A051F66}" type="pres">
      <dgm:prSet presAssocID="{1A13BF20-2366-4EE8-A4D0-39A0720DB798}" presName="compNode" presStyleCnt="0"/>
      <dgm:spPr/>
    </dgm:pt>
    <dgm:pt modelId="{DD02B85F-B6D9-4A6E-878E-B1E40FD3D500}" type="pres">
      <dgm:prSet presAssocID="{1A13BF20-2366-4EE8-A4D0-39A0720DB798}" presName="bkgdShape" presStyleLbl="node1" presStyleIdx="9" presStyleCnt="10"/>
      <dgm:spPr/>
      <dgm:t>
        <a:bodyPr/>
        <a:lstStyle/>
        <a:p>
          <a:endParaRPr lang="en-US"/>
        </a:p>
      </dgm:t>
    </dgm:pt>
    <dgm:pt modelId="{4A38B7BC-6B7E-4869-A3F6-A25A24B77BC8}" type="pres">
      <dgm:prSet presAssocID="{1A13BF20-2366-4EE8-A4D0-39A0720DB798}" presName="nodeTx" presStyleLbl="node1" presStyleIdx="9" presStyleCnt="10">
        <dgm:presLayoutVars>
          <dgm:bulletEnabled val="1"/>
        </dgm:presLayoutVars>
      </dgm:prSet>
      <dgm:spPr/>
      <dgm:t>
        <a:bodyPr/>
        <a:lstStyle/>
        <a:p>
          <a:endParaRPr lang="en-US"/>
        </a:p>
      </dgm:t>
    </dgm:pt>
    <dgm:pt modelId="{90EBC74F-6B43-4F13-94EC-9202C65C08DD}" type="pres">
      <dgm:prSet presAssocID="{1A13BF20-2366-4EE8-A4D0-39A0720DB798}" presName="invisiNode" presStyleLbl="node1" presStyleIdx="9" presStyleCnt="10"/>
      <dgm:spPr/>
    </dgm:pt>
    <dgm:pt modelId="{10F81218-E179-4393-A70D-E6BC9C1CA2D9}" type="pres">
      <dgm:prSet presAssocID="{1A13BF20-2366-4EE8-A4D0-39A0720DB798}" presName="imagNode"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8000" r="-18000"/>
          </a:stretch>
        </a:blipFill>
      </dgm:spPr>
    </dgm:pt>
  </dgm:ptLst>
  <dgm:cxnLst>
    <dgm:cxn modelId="{D76B0792-B037-476C-9C03-EA9E8135848A}" type="presOf" srcId="{D6480E26-0583-4460-BE51-CE9CC43FD5E6}" destId="{207182E8-F580-4E4D-B5B9-527F07C8C407}" srcOrd="0" destOrd="0" presId="urn:microsoft.com/office/officeart/2005/8/layout/hList7"/>
    <dgm:cxn modelId="{7D2E8664-13FA-492E-8932-CA687DD6E3A4}" type="presOf" srcId="{0AD896DF-1451-43FF-A6F7-7D174E4222FF}" destId="{8275F3A3-CD84-40F4-A393-65C23681DDCF}" srcOrd="0" destOrd="0" presId="urn:microsoft.com/office/officeart/2005/8/layout/hList7"/>
    <dgm:cxn modelId="{E7F0A183-A813-4470-A796-75CEAA7892FC}" type="presOf" srcId="{3987253E-F6EB-446A-846F-27D46CD771C9}" destId="{EA53DFBD-6311-469E-A035-A2AA265F06DA}" srcOrd="1" destOrd="0" presId="urn:microsoft.com/office/officeart/2005/8/layout/hList7"/>
    <dgm:cxn modelId="{0B43BFA6-03D8-437E-B38F-97146C2EC785}" type="presOf" srcId="{6FB31A33-A7D0-4223-9347-A107DBC92C45}" destId="{72B627A2-FEF9-498F-87C3-F70F80A7F611}" srcOrd="0" destOrd="0" presId="urn:microsoft.com/office/officeart/2005/8/layout/hList7"/>
    <dgm:cxn modelId="{58C95033-9D11-4329-B352-CA53F50A5CEA}" type="presOf" srcId="{1A13BF20-2366-4EE8-A4D0-39A0720DB798}" destId="{4A38B7BC-6B7E-4869-A3F6-A25A24B77BC8}" srcOrd="1" destOrd="0" presId="urn:microsoft.com/office/officeart/2005/8/layout/hList7"/>
    <dgm:cxn modelId="{16B32655-2786-4CC7-80EA-B0106F8CC2D2}" srcId="{6FB31A33-A7D0-4223-9347-A107DBC92C45}" destId="{D6480E26-0583-4460-BE51-CE9CC43FD5E6}" srcOrd="8" destOrd="0" parTransId="{723877D1-427D-4135-AD7C-66B39FB15856}" sibTransId="{2F947443-328E-45E5-85CD-C233E39E034D}"/>
    <dgm:cxn modelId="{9129BD9F-CD59-4AF1-B0E5-BF497460AED0}" srcId="{6FB31A33-A7D0-4223-9347-A107DBC92C45}" destId="{A0A4C1BA-EF7D-44FC-8CA0-7CBB027D097E}" srcOrd="3" destOrd="0" parTransId="{7FC62253-B310-440B-9C91-DE76D723EEE1}" sibTransId="{8006BECE-7D79-4417-B827-ABE8ADE5BB7E}"/>
    <dgm:cxn modelId="{4F51732D-7B43-44CD-8E04-D1ACED55EC4D}" type="presOf" srcId="{7F45DBFB-FDDF-4631-9D07-E671BA4E3F0B}" destId="{F44C371A-5386-40B5-87F1-CAA06D226A51}" srcOrd="0" destOrd="0" presId="urn:microsoft.com/office/officeart/2005/8/layout/hList7"/>
    <dgm:cxn modelId="{4CD6EF75-71A4-45AA-AF46-036E89CA10C3}" srcId="{6FB31A33-A7D0-4223-9347-A107DBC92C45}" destId="{D50374EB-4673-4A58-B0AB-4EB8DAE4556F}" srcOrd="2" destOrd="0" parTransId="{091ACBB0-98CD-499B-AA79-5992414C637F}" sibTransId="{7AB44A02-3F71-45F2-868E-F7831A77A6C4}"/>
    <dgm:cxn modelId="{369B0B84-A309-46A7-BD6E-9A85BB95E87E}" srcId="{6FB31A33-A7D0-4223-9347-A107DBC92C45}" destId="{C0513F5B-EA93-4F28-AEDC-1B39D59B2E4F}" srcOrd="4" destOrd="0" parTransId="{E87CF9CE-5B7A-4265-8F97-08027B65EB50}" sibTransId="{058211C6-90B2-4990-A804-FB759261DCE7}"/>
    <dgm:cxn modelId="{720C4A0B-FA18-483E-A254-7FA68F2353E4}" type="presOf" srcId="{B9BB31AE-1431-49CF-B712-AA05506990BD}" destId="{2B91655A-D6EC-43A1-BAB1-64C16F208A6F}" srcOrd="0" destOrd="0" presId="urn:microsoft.com/office/officeart/2005/8/layout/hList7"/>
    <dgm:cxn modelId="{35BF9C64-9369-403D-A5A0-0354297D6386}" type="presOf" srcId="{E0EBCEB4-4EFE-4A6A-9F6A-A799071B0044}" destId="{224CE00C-4BA9-4DBD-9E7F-2022A0D61A42}" srcOrd="1" destOrd="0" presId="urn:microsoft.com/office/officeart/2005/8/layout/hList7"/>
    <dgm:cxn modelId="{C278C195-0884-4BDB-9B91-48D2D6A09B4A}" type="presOf" srcId="{3F15B0A1-B1DB-4A40-871C-4E622DF1D0C9}" destId="{2C88319A-D792-4CF0-93CF-C1E4286D51E6}" srcOrd="0" destOrd="0" presId="urn:microsoft.com/office/officeart/2005/8/layout/hList7"/>
    <dgm:cxn modelId="{F3B90BE3-8F59-4255-A73D-CCF2340DB847}" type="presOf" srcId="{9F333F71-E4F9-4910-BA32-C69FBD0F245F}" destId="{E22A3AAF-8D67-42E1-A27A-A7737D84077C}" srcOrd="0" destOrd="0" presId="urn:microsoft.com/office/officeart/2005/8/layout/hList7"/>
    <dgm:cxn modelId="{BF84C93D-EB71-4561-89D1-AAD5F02AE637}" type="presOf" srcId="{3F15B0A1-B1DB-4A40-871C-4E622DF1D0C9}" destId="{931ECAE5-E216-4885-B093-F212F2576F4C}" srcOrd="1" destOrd="0" presId="urn:microsoft.com/office/officeart/2005/8/layout/hList7"/>
    <dgm:cxn modelId="{CA366C85-401C-4E0F-A4FB-2BB3F845D4A2}" srcId="{6FB31A33-A7D0-4223-9347-A107DBC92C45}" destId="{1A13BF20-2366-4EE8-A4D0-39A0720DB798}" srcOrd="9" destOrd="0" parTransId="{C67F2F40-AA92-4BD7-B8A8-4FC1E98AAA3E}" sibTransId="{6BF168BD-2081-4EA6-AAD6-19BE4FBC3C55}"/>
    <dgm:cxn modelId="{345A56E3-02C5-432D-AAA5-7AD33A7F9607}" type="presOf" srcId="{3987253E-F6EB-446A-846F-27D46CD771C9}" destId="{50DD76B7-A6F0-4C78-9562-983B683EBD39}" srcOrd="0" destOrd="0" presId="urn:microsoft.com/office/officeart/2005/8/layout/hList7"/>
    <dgm:cxn modelId="{5B3EF120-01B2-4078-BCAB-EDDFDE1C83ED}" type="presOf" srcId="{D50374EB-4673-4A58-B0AB-4EB8DAE4556F}" destId="{684F5658-6E76-409A-BEF2-5E8683771062}" srcOrd="0" destOrd="0" presId="urn:microsoft.com/office/officeart/2005/8/layout/hList7"/>
    <dgm:cxn modelId="{73F3BACB-E2F1-4918-A5A4-EE4B59BD06E4}" type="presOf" srcId="{A0A4C1BA-EF7D-44FC-8CA0-7CBB027D097E}" destId="{64E87CA6-2318-42FB-983B-105F42380F4C}" srcOrd="1" destOrd="0" presId="urn:microsoft.com/office/officeart/2005/8/layout/hList7"/>
    <dgm:cxn modelId="{FAACEBBA-36E3-42AB-8493-EB0F67B1ED77}" type="presOf" srcId="{7AB44A02-3F71-45F2-868E-F7831A77A6C4}" destId="{0C5283E3-E39D-45C9-8A97-9C147350425E}" srcOrd="0" destOrd="0" presId="urn:microsoft.com/office/officeart/2005/8/layout/hList7"/>
    <dgm:cxn modelId="{AEFBECA7-C0ED-47C6-A783-1B0752AD4496}" type="presOf" srcId="{D6480E26-0583-4460-BE51-CE9CC43FD5E6}" destId="{004DB575-8E75-4D85-B765-7886996C31FC}" srcOrd="1" destOrd="0" presId="urn:microsoft.com/office/officeart/2005/8/layout/hList7"/>
    <dgm:cxn modelId="{867358A8-C304-49FC-A62B-7698E76BFE92}" type="presOf" srcId="{D50374EB-4673-4A58-B0AB-4EB8DAE4556F}" destId="{E6CC0F86-B2C2-4A32-9F4D-14F5EB1C90D2}" srcOrd="1" destOrd="0" presId="urn:microsoft.com/office/officeart/2005/8/layout/hList7"/>
    <dgm:cxn modelId="{221E4D88-F62B-4BC6-92D0-3A0E7AD79183}" srcId="{6FB31A33-A7D0-4223-9347-A107DBC92C45}" destId="{3987253E-F6EB-446A-846F-27D46CD771C9}" srcOrd="6" destOrd="0" parTransId="{8C71E305-A9BF-4434-B11E-DA4D1AC0C8AB}" sibTransId="{9F333F71-E4F9-4910-BA32-C69FBD0F245F}"/>
    <dgm:cxn modelId="{7E61A64C-3607-4146-821A-E4A79970489A}" type="presOf" srcId="{CF04B070-CB59-4A65-9597-87039E721079}" destId="{01848DED-10E2-4B72-AB30-B82E226FAE06}" srcOrd="0" destOrd="0" presId="urn:microsoft.com/office/officeart/2005/8/layout/hList7"/>
    <dgm:cxn modelId="{77F3E7F6-20C9-4C17-9F8E-92F832CC2B7F}" type="presOf" srcId="{E0EBCEB4-4EFE-4A6A-9F6A-A799071B0044}" destId="{9D832FC7-A4FF-42F4-9CF9-71EB50954A51}" srcOrd="0" destOrd="0" presId="urn:microsoft.com/office/officeart/2005/8/layout/hList7"/>
    <dgm:cxn modelId="{80ADDEBB-3FDB-462E-ADB9-F5ED19F12922}" type="presOf" srcId="{058211C6-90B2-4990-A804-FB759261DCE7}" destId="{4DC688AB-D15E-4901-9B09-6D5E1D4E8516}" srcOrd="0" destOrd="0" presId="urn:microsoft.com/office/officeart/2005/8/layout/hList7"/>
    <dgm:cxn modelId="{44B6A0CC-EC27-4AE2-8A89-7F8CEE11B544}" type="presOf" srcId="{92FBCA39-398B-42D3-8206-B3BA88012D28}" destId="{1F1B829D-C97C-4903-9B80-A833F8982C01}" srcOrd="1" destOrd="0" presId="urn:microsoft.com/office/officeart/2005/8/layout/hList7"/>
    <dgm:cxn modelId="{A795801F-ECF0-4180-90C2-528D84D0233C}" srcId="{6FB31A33-A7D0-4223-9347-A107DBC92C45}" destId="{5FAD90EF-A3EB-46D0-84D7-9F44DA38AB73}" srcOrd="5" destOrd="0" parTransId="{3F984EA3-6772-4092-BF6B-6E2BB02013FD}" sibTransId="{0AD896DF-1451-43FF-A6F7-7D174E4222FF}"/>
    <dgm:cxn modelId="{1B22F61E-F127-47D5-BAC4-15459D22ED4B}" type="presOf" srcId="{5FAD90EF-A3EB-46D0-84D7-9F44DA38AB73}" destId="{0F56B5B6-2666-4A6C-B97C-F42B64A20028}" srcOrd="1" destOrd="0" presId="urn:microsoft.com/office/officeart/2005/8/layout/hList7"/>
    <dgm:cxn modelId="{B005641C-E1CE-4B08-ABBB-4CC598B5CC6F}" srcId="{6FB31A33-A7D0-4223-9347-A107DBC92C45}" destId="{3F15B0A1-B1DB-4A40-871C-4E622DF1D0C9}" srcOrd="7" destOrd="0" parTransId="{63649A1A-FA08-4673-B5CE-9E022F8ABE2F}" sibTransId="{CF04B070-CB59-4A65-9597-87039E721079}"/>
    <dgm:cxn modelId="{35740955-0A4C-4CC0-8C2C-7769D9FD94B9}" type="presOf" srcId="{A0A4C1BA-EF7D-44FC-8CA0-7CBB027D097E}" destId="{6B5A021E-AC75-4B98-9962-29DA550BF23A}" srcOrd="0" destOrd="0" presId="urn:microsoft.com/office/officeart/2005/8/layout/hList7"/>
    <dgm:cxn modelId="{3BEB7E22-85D4-4FCE-9159-3F2913124BF2}" type="presOf" srcId="{92FBCA39-398B-42D3-8206-B3BA88012D28}" destId="{35BE88CC-119E-4E58-8F0C-83CFEBE79E1D}" srcOrd="0" destOrd="0" presId="urn:microsoft.com/office/officeart/2005/8/layout/hList7"/>
    <dgm:cxn modelId="{B5FF2200-2A77-4727-99AF-C6930F111356}" srcId="{6FB31A33-A7D0-4223-9347-A107DBC92C45}" destId="{92FBCA39-398B-42D3-8206-B3BA88012D28}" srcOrd="1" destOrd="0" parTransId="{B8766DF6-7747-4DB9-9E2A-D9E71BAAAFB2}" sibTransId="{7F45DBFB-FDDF-4631-9D07-E671BA4E3F0B}"/>
    <dgm:cxn modelId="{7039C13C-AF60-4C8F-BBE5-C6C5B39F2D20}" type="presOf" srcId="{8006BECE-7D79-4417-B827-ABE8ADE5BB7E}" destId="{01D4A25E-1934-455E-ABAA-CB689E9B307C}" srcOrd="0" destOrd="0" presId="urn:microsoft.com/office/officeart/2005/8/layout/hList7"/>
    <dgm:cxn modelId="{F76961ED-3DA9-4493-9695-B0730956115B}" type="presOf" srcId="{2F947443-328E-45E5-85CD-C233E39E034D}" destId="{F186192B-E3A7-4B21-B76B-A526A47C49C8}" srcOrd="0" destOrd="0" presId="urn:microsoft.com/office/officeart/2005/8/layout/hList7"/>
    <dgm:cxn modelId="{91D5E45E-2B40-4EF7-9E42-BF549320183A}" type="presOf" srcId="{5FAD90EF-A3EB-46D0-84D7-9F44DA38AB73}" destId="{40EBE370-571F-4273-A3FE-86EABC3BCCA0}" srcOrd="0" destOrd="0" presId="urn:microsoft.com/office/officeart/2005/8/layout/hList7"/>
    <dgm:cxn modelId="{2BC0D479-D275-4F76-BDEB-A00C0168ABFC}" type="presOf" srcId="{1A13BF20-2366-4EE8-A4D0-39A0720DB798}" destId="{DD02B85F-B6D9-4A6E-878E-B1E40FD3D500}" srcOrd="0" destOrd="0" presId="urn:microsoft.com/office/officeart/2005/8/layout/hList7"/>
    <dgm:cxn modelId="{588BC737-977F-40D2-A745-FF48682CB344}" type="presOf" srcId="{C0513F5B-EA93-4F28-AEDC-1B39D59B2E4F}" destId="{A5D9454F-D895-4526-AB03-9EC8443E294C}" srcOrd="1" destOrd="0" presId="urn:microsoft.com/office/officeart/2005/8/layout/hList7"/>
    <dgm:cxn modelId="{D5B151DB-3E8A-4EC9-8378-F5E5DCF403CD}" type="presOf" srcId="{C0513F5B-EA93-4F28-AEDC-1B39D59B2E4F}" destId="{34578DCC-B994-458B-8D2C-B6BF3705D160}" srcOrd="0" destOrd="0" presId="urn:microsoft.com/office/officeart/2005/8/layout/hList7"/>
    <dgm:cxn modelId="{6D57C6FF-182E-4A53-8083-2D2B5D34DE03}" srcId="{6FB31A33-A7D0-4223-9347-A107DBC92C45}" destId="{E0EBCEB4-4EFE-4A6A-9F6A-A799071B0044}" srcOrd="0" destOrd="0" parTransId="{6DC4FFC9-8829-4168-A60F-98D9CF0BDCD1}" sibTransId="{B9BB31AE-1431-49CF-B712-AA05506990BD}"/>
    <dgm:cxn modelId="{B1FE9EEF-266E-4AD0-A117-733D67836A0B}" type="presParOf" srcId="{72B627A2-FEF9-498F-87C3-F70F80A7F611}" destId="{1F7AAC27-B52C-4C32-89E6-69597ECED639}" srcOrd="0" destOrd="0" presId="urn:microsoft.com/office/officeart/2005/8/layout/hList7"/>
    <dgm:cxn modelId="{C1387CC2-FF0D-494A-BF15-A197A22FF94A}" type="presParOf" srcId="{72B627A2-FEF9-498F-87C3-F70F80A7F611}" destId="{00EA7129-647E-428E-9B21-1B13312C2585}" srcOrd="1" destOrd="0" presId="urn:microsoft.com/office/officeart/2005/8/layout/hList7"/>
    <dgm:cxn modelId="{DB1383A9-C722-4709-B3BA-829179967953}" type="presParOf" srcId="{00EA7129-647E-428E-9B21-1B13312C2585}" destId="{C2F04D1C-43CA-4073-B27A-62AC6975DAFE}" srcOrd="0" destOrd="0" presId="urn:microsoft.com/office/officeart/2005/8/layout/hList7"/>
    <dgm:cxn modelId="{3BC0E31C-3F26-4A25-874A-045E2322D42B}" type="presParOf" srcId="{C2F04D1C-43CA-4073-B27A-62AC6975DAFE}" destId="{9D832FC7-A4FF-42F4-9CF9-71EB50954A51}" srcOrd="0" destOrd="0" presId="urn:microsoft.com/office/officeart/2005/8/layout/hList7"/>
    <dgm:cxn modelId="{9A56C1FE-EFA9-4BD3-BBEE-9B499FD098BA}" type="presParOf" srcId="{C2F04D1C-43CA-4073-B27A-62AC6975DAFE}" destId="{224CE00C-4BA9-4DBD-9E7F-2022A0D61A42}" srcOrd="1" destOrd="0" presId="urn:microsoft.com/office/officeart/2005/8/layout/hList7"/>
    <dgm:cxn modelId="{F68D287C-C573-4830-ADA7-FB0EA08A2B2E}" type="presParOf" srcId="{C2F04D1C-43CA-4073-B27A-62AC6975DAFE}" destId="{C150FFD0-442A-41D1-A3ED-A47C596CD5AD}" srcOrd="2" destOrd="0" presId="urn:microsoft.com/office/officeart/2005/8/layout/hList7"/>
    <dgm:cxn modelId="{3606261F-44CA-4110-ABF9-275665134CE1}" type="presParOf" srcId="{C2F04D1C-43CA-4073-B27A-62AC6975DAFE}" destId="{EC1BABC1-84A6-40D4-804D-D96F5F0B1D05}" srcOrd="3" destOrd="0" presId="urn:microsoft.com/office/officeart/2005/8/layout/hList7"/>
    <dgm:cxn modelId="{F31E8AFF-4001-4236-B021-6FA770DFD2D9}" type="presParOf" srcId="{00EA7129-647E-428E-9B21-1B13312C2585}" destId="{2B91655A-D6EC-43A1-BAB1-64C16F208A6F}" srcOrd="1" destOrd="0" presId="urn:microsoft.com/office/officeart/2005/8/layout/hList7"/>
    <dgm:cxn modelId="{345EC5EB-7393-4694-8E1F-02985D863035}" type="presParOf" srcId="{00EA7129-647E-428E-9B21-1B13312C2585}" destId="{59B767F7-0357-4C15-A157-8235A5ED124B}" srcOrd="2" destOrd="0" presId="urn:microsoft.com/office/officeart/2005/8/layout/hList7"/>
    <dgm:cxn modelId="{404E3670-56EE-4CFB-BB00-0F4C533C2AE0}" type="presParOf" srcId="{59B767F7-0357-4C15-A157-8235A5ED124B}" destId="{35BE88CC-119E-4E58-8F0C-83CFEBE79E1D}" srcOrd="0" destOrd="0" presId="urn:microsoft.com/office/officeart/2005/8/layout/hList7"/>
    <dgm:cxn modelId="{3E0A090F-7864-46AF-BE55-8E8A816DE8D0}" type="presParOf" srcId="{59B767F7-0357-4C15-A157-8235A5ED124B}" destId="{1F1B829D-C97C-4903-9B80-A833F8982C01}" srcOrd="1" destOrd="0" presId="urn:microsoft.com/office/officeart/2005/8/layout/hList7"/>
    <dgm:cxn modelId="{C22C2863-6D78-4824-BE4D-A019A920E63B}" type="presParOf" srcId="{59B767F7-0357-4C15-A157-8235A5ED124B}" destId="{52D33924-54B7-4D44-9B24-CC7E30CA908F}" srcOrd="2" destOrd="0" presId="urn:microsoft.com/office/officeart/2005/8/layout/hList7"/>
    <dgm:cxn modelId="{6D9B8F9F-B464-4D06-829A-3A439708E37D}" type="presParOf" srcId="{59B767F7-0357-4C15-A157-8235A5ED124B}" destId="{BB0CE055-A84C-46BB-8B6E-9AD1B16882FF}" srcOrd="3" destOrd="0" presId="urn:microsoft.com/office/officeart/2005/8/layout/hList7"/>
    <dgm:cxn modelId="{842DD4EF-C0EB-47EB-9958-5D17BB4DBE21}" type="presParOf" srcId="{00EA7129-647E-428E-9B21-1B13312C2585}" destId="{F44C371A-5386-40B5-87F1-CAA06D226A51}" srcOrd="3" destOrd="0" presId="urn:microsoft.com/office/officeart/2005/8/layout/hList7"/>
    <dgm:cxn modelId="{F27BD1BB-6C0B-41AE-A6E7-DA67537FC9EA}" type="presParOf" srcId="{00EA7129-647E-428E-9B21-1B13312C2585}" destId="{BB5E0F45-4F5E-4196-B9EB-C73A2727305E}" srcOrd="4" destOrd="0" presId="urn:microsoft.com/office/officeart/2005/8/layout/hList7"/>
    <dgm:cxn modelId="{CFC6F2CD-506B-4165-B6A8-C71C0BC48EDF}" type="presParOf" srcId="{BB5E0F45-4F5E-4196-B9EB-C73A2727305E}" destId="{684F5658-6E76-409A-BEF2-5E8683771062}" srcOrd="0" destOrd="0" presId="urn:microsoft.com/office/officeart/2005/8/layout/hList7"/>
    <dgm:cxn modelId="{CC224A2C-21EF-4946-ABDD-7470AC8D6F45}" type="presParOf" srcId="{BB5E0F45-4F5E-4196-B9EB-C73A2727305E}" destId="{E6CC0F86-B2C2-4A32-9F4D-14F5EB1C90D2}" srcOrd="1" destOrd="0" presId="urn:microsoft.com/office/officeart/2005/8/layout/hList7"/>
    <dgm:cxn modelId="{56BE964B-5880-42B2-B8C2-16540F6C4D7F}" type="presParOf" srcId="{BB5E0F45-4F5E-4196-B9EB-C73A2727305E}" destId="{8A75C764-9928-4CB0-9DCE-A5E6BFCFF835}" srcOrd="2" destOrd="0" presId="urn:microsoft.com/office/officeart/2005/8/layout/hList7"/>
    <dgm:cxn modelId="{4A94D10E-45FD-4760-B008-DB8CB28E0F34}" type="presParOf" srcId="{BB5E0F45-4F5E-4196-B9EB-C73A2727305E}" destId="{E8040FEF-AA9D-4AF5-A8E9-F2FFF4E64A31}" srcOrd="3" destOrd="0" presId="urn:microsoft.com/office/officeart/2005/8/layout/hList7"/>
    <dgm:cxn modelId="{4C7F3F86-0C54-44FA-B638-7C20BA25D33A}" type="presParOf" srcId="{00EA7129-647E-428E-9B21-1B13312C2585}" destId="{0C5283E3-E39D-45C9-8A97-9C147350425E}" srcOrd="5" destOrd="0" presId="urn:microsoft.com/office/officeart/2005/8/layout/hList7"/>
    <dgm:cxn modelId="{23FAB86A-4578-490C-9A25-30EBB497D561}" type="presParOf" srcId="{00EA7129-647E-428E-9B21-1B13312C2585}" destId="{0F870930-D472-43FB-82B5-4B91CF263679}" srcOrd="6" destOrd="0" presId="urn:microsoft.com/office/officeart/2005/8/layout/hList7"/>
    <dgm:cxn modelId="{4EF785DE-44ED-42D2-8D6D-4BE3CD451129}" type="presParOf" srcId="{0F870930-D472-43FB-82B5-4B91CF263679}" destId="{6B5A021E-AC75-4B98-9962-29DA550BF23A}" srcOrd="0" destOrd="0" presId="urn:microsoft.com/office/officeart/2005/8/layout/hList7"/>
    <dgm:cxn modelId="{FF3D5006-72BF-4125-8048-C5014E66130F}" type="presParOf" srcId="{0F870930-D472-43FB-82B5-4B91CF263679}" destId="{64E87CA6-2318-42FB-983B-105F42380F4C}" srcOrd="1" destOrd="0" presId="urn:microsoft.com/office/officeart/2005/8/layout/hList7"/>
    <dgm:cxn modelId="{67FE674B-E71C-4D47-B084-E3858E221F0A}" type="presParOf" srcId="{0F870930-D472-43FB-82B5-4B91CF263679}" destId="{268CF38A-5DF5-48B0-BA2F-5CC334709788}" srcOrd="2" destOrd="0" presId="urn:microsoft.com/office/officeart/2005/8/layout/hList7"/>
    <dgm:cxn modelId="{3898C5EB-61BC-4F3C-B2E8-1D65C7378D32}" type="presParOf" srcId="{0F870930-D472-43FB-82B5-4B91CF263679}" destId="{43A0BE4B-65E0-47B6-AB9B-7D761D82FB1D}" srcOrd="3" destOrd="0" presId="urn:microsoft.com/office/officeart/2005/8/layout/hList7"/>
    <dgm:cxn modelId="{54A19D83-F7F0-4B96-B139-060D2392AF38}" type="presParOf" srcId="{00EA7129-647E-428E-9B21-1B13312C2585}" destId="{01D4A25E-1934-455E-ABAA-CB689E9B307C}" srcOrd="7" destOrd="0" presId="urn:microsoft.com/office/officeart/2005/8/layout/hList7"/>
    <dgm:cxn modelId="{DC3BECD4-C992-4AE2-B27B-A56C1754D206}" type="presParOf" srcId="{00EA7129-647E-428E-9B21-1B13312C2585}" destId="{9E9D9790-291D-4AAB-ACFB-597FB737CC84}" srcOrd="8" destOrd="0" presId="urn:microsoft.com/office/officeart/2005/8/layout/hList7"/>
    <dgm:cxn modelId="{C71C21DB-9298-4E31-A924-E6DBD177DE3F}" type="presParOf" srcId="{9E9D9790-291D-4AAB-ACFB-597FB737CC84}" destId="{34578DCC-B994-458B-8D2C-B6BF3705D160}" srcOrd="0" destOrd="0" presId="urn:microsoft.com/office/officeart/2005/8/layout/hList7"/>
    <dgm:cxn modelId="{905FBEFA-3A7B-4867-8791-C786E064678B}" type="presParOf" srcId="{9E9D9790-291D-4AAB-ACFB-597FB737CC84}" destId="{A5D9454F-D895-4526-AB03-9EC8443E294C}" srcOrd="1" destOrd="0" presId="urn:microsoft.com/office/officeart/2005/8/layout/hList7"/>
    <dgm:cxn modelId="{A602CF94-9632-40FE-92D4-050708097623}" type="presParOf" srcId="{9E9D9790-291D-4AAB-ACFB-597FB737CC84}" destId="{B93D08F8-FCD6-4F4D-B505-B8F597720EAD}" srcOrd="2" destOrd="0" presId="urn:microsoft.com/office/officeart/2005/8/layout/hList7"/>
    <dgm:cxn modelId="{86167CAE-D7B2-46B2-B4E1-D248065979CA}" type="presParOf" srcId="{9E9D9790-291D-4AAB-ACFB-597FB737CC84}" destId="{DB9F085C-2A2B-417A-8DDC-9D2B2AC111C3}" srcOrd="3" destOrd="0" presId="urn:microsoft.com/office/officeart/2005/8/layout/hList7"/>
    <dgm:cxn modelId="{2ADCF5A4-538B-4138-8EE6-EB22F710A12C}" type="presParOf" srcId="{00EA7129-647E-428E-9B21-1B13312C2585}" destId="{4DC688AB-D15E-4901-9B09-6D5E1D4E8516}" srcOrd="9" destOrd="0" presId="urn:microsoft.com/office/officeart/2005/8/layout/hList7"/>
    <dgm:cxn modelId="{88940095-EDFD-4525-8721-59B41B02893B}" type="presParOf" srcId="{00EA7129-647E-428E-9B21-1B13312C2585}" destId="{DA26193A-8A59-45C0-9A05-D0A72C1ACDE3}" srcOrd="10" destOrd="0" presId="urn:microsoft.com/office/officeart/2005/8/layout/hList7"/>
    <dgm:cxn modelId="{573CD0AF-5FF3-41B0-BBC4-31AB47FCA825}" type="presParOf" srcId="{DA26193A-8A59-45C0-9A05-D0A72C1ACDE3}" destId="{40EBE370-571F-4273-A3FE-86EABC3BCCA0}" srcOrd="0" destOrd="0" presId="urn:microsoft.com/office/officeart/2005/8/layout/hList7"/>
    <dgm:cxn modelId="{43602D9F-38B8-4FD3-8E84-CF61641775DF}" type="presParOf" srcId="{DA26193A-8A59-45C0-9A05-D0A72C1ACDE3}" destId="{0F56B5B6-2666-4A6C-B97C-F42B64A20028}" srcOrd="1" destOrd="0" presId="urn:microsoft.com/office/officeart/2005/8/layout/hList7"/>
    <dgm:cxn modelId="{F7F1071D-B2F6-4891-A97F-D56B135BFABD}" type="presParOf" srcId="{DA26193A-8A59-45C0-9A05-D0A72C1ACDE3}" destId="{154A3F20-D06C-4E43-87D7-7495DFFA8F9A}" srcOrd="2" destOrd="0" presId="urn:microsoft.com/office/officeart/2005/8/layout/hList7"/>
    <dgm:cxn modelId="{F903D292-4493-47EF-820D-7DADB3A5D362}" type="presParOf" srcId="{DA26193A-8A59-45C0-9A05-D0A72C1ACDE3}" destId="{EB2493F3-DC30-48D0-8374-E7033954D466}" srcOrd="3" destOrd="0" presId="urn:microsoft.com/office/officeart/2005/8/layout/hList7"/>
    <dgm:cxn modelId="{FC069569-A847-42CA-BF85-FA76FAB172CA}" type="presParOf" srcId="{00EA7129-647E-428E-9B21-1B13312C2585}" destId="{8275F3A3-CD84-40F4-A393-65C23681DDCF}" srcOrd="11" destOrd="0" presId="urn:microsoft.com/office/officeart/2005/8/layout/hList7"/>
    <dgm:cxn modelId="{7DD9F97A-293B-4877-8F6B-253D12E3CB3D}" type="presParOf" srcId="{00EA7129-647E-428E-9B21-1B13312C2585}" destId="{47535C06-D784-4D56-8BD6-37F81DF93515}" srcOrd="12" destOrd="0" presId="urn:microsoft.com/office/officeart/2005/8/layout/hList7"/>
    <dgm:cxn modelId="{2198AE59-854E-4EB8-8663-AF100DB1BDB8}" type="presParOf" srcId="{47535C06-D784-4D56-8BD6-37F81DF93515}" destId="{50DD76B7-A6F0-4C78-9562-983B683EBD39}" srcOrd="0" destOrd="0" presId="urn:microsoft.com/office/officeart/2005/8/layout/hList7"/>
    <dgm:cxn modelId="{8F1CBCF2-2AEB-4321-B592-158D3B8992BF}" type="presParOf" srcId="{47535C06-D784-4D56-8BD6-37F81DF93515}" destId="{EA53DFBD-6311-469E-A035-A2AA265F06DA}" srcOrd="1" destOrd="0" presId="urn:microsoft.com/office/officeart/2005/8/layout/hList7"/>
    <dgm:cxn modelId="{0CF4054D-E4AD-4711-B314-7F73D1DC4AC8}" type="presParOf" srcId="{47535C06-D784-4D56-8BD6-37F81DF93515}" destId="{8912BC32-363A-46C0-8375-C899A193C559}" srcOrd="2" destOrd="0" presId="urn:microsoft.com/office/officeart/2005/8/layout/hList7"/>
    <dgm:cxn modelId="{CD0CEAB8-E327-47DC-B45B-22071CBD1EC3}" type="presParOf" srcId="{47535C06-D784-4D56-8BD6-37F81DF93515}" destId="{B5D835A9-8390-4D9E-A5A2-B999EB088DE4}" srcOrd="3" destOrd="0" presId="urn:microsoft.com/office/officeart/2005/8/layout/hList7"/>
    <dgm:cxn modelId="{04F912AA-FD0D-47C9-8A25-A47DD1A2AD36}" type="presParOf" srcId="{00EA7129-647E-428E-9B21-1B13312C2585}" destId="{E22A3AAF-8D67-42E1-A27A-A7737D84077C}" srcOrd="13" destOrd="0" presId="urn:microsoft.com/office/officeart/2005/8/layout/hList7"/>
    <dgm:cxn modelId="{2F83CEAE-B7FC-4508-A8D2-69B9FA32F9CE}" type="presParOf" srcId="{00EA7129-647E-428E-9B21-1B13312C2585}" destId="{389651F2-5681-43E2-9D47-14C4414DCA3D}" srcOrd="14" destOrd="0" presId="urn:microsoft.com/office/officeart/2005/8/layout/hList7"/>
    <dgm:cxn modelId="{36B5D1D4-20F7-4D1E-B93C-E1B71D703CBB}" type="presParOf" srcId="{389651F2-5681-43E2-9D47-14C4414DCA3D}" destId="{2C88319A-D792-4CF0-93CF-C1E4286D51E6}" srcOrd="0" destOrd="0" presId="urn:microsoft.com/office/officeart/2005/8/layout/hList7"/>
    <dgm:cxn modelId="{FA433FDB-9EAA-4E6B-8F34-BCC2D6F7B142}" type="presParOf" srcId="{389651F2-5681-43E2-9D47-14C4414DCA3D}" destId="{931ECAE5-E216-4885-B093-F212F2576F4C}" srcOrd="1" destOrd="0" presId="urn:microsoft.com/office/officeart/2005/8/layout/hList7"/>
    <dgm:cxn modelId="{AAED2DE2-4E7B-47A4-AA78-F6D47BFCF13F}" type="presParOf" srcId="{389651F2-5681-43E2-9D47-14C4414DCA3D}" destId="{647333AB-1934-4D34-B628-07C72832423A}" srcOrd="2" destOrd="0" presId="urn:microsoft.com/office/officeart/2005/8/layout/hList7"/>
    <dgm:cxn modelId="{1257E935-7894-4D93-B9BD-B2756F3744A7}" type="presParOf" srcId="{389651F2-5681-43E2-9D47-14C4414DCA3D}" destId="{0E2A287E-D1E8-46DF-8C5D-A4D0F9B39A6F}" srcOrd="3" destOrd="0" presId="urn:microsoft.com/office/officeart/2005/8/layout/hList7"/>
    <dgm:cxn modelId="{20994B63-9327-469D-AA00-BA615B7BD441}" type="presParOf" srcId="{00EA7129-647E-428E-9B21-1B13312C2585}" destId="{01848DED-10E2-4B72-AB30-B82E226FAE06}" srcOrd="15" destOrd="0" presId="urn:microsoft.com/office/officeart/2005/8/layout/hList7"/>
    <dgm:cxn modelId="{6B5C34B4-E661-4AF4-AE4D-9B8030EF8C6C}" type="presParOf" srcId="{00EA7129-647E-428E-9B21-1B13312C2585}" destId="{9DC1B566-350A-44EB-8193-1665DE91A140}" srcOrd="16" destOrd="0" presId="urn:microsoft.com/office/officeart/2005/8/layout/hList7"/>
    <dgm:cxn modelId="{04627DF5-C313-4ABE-BEFA-209CBDFC85D9}" type="presParOf" srcId="{9DC1B566-350A-44EB-8193-1665DE91A140}" destId="{207182E8-F580-4E4D-B5B9-527F07C8C407}" srcOrd="0" destOrd="0" presId="urn:microsoft.com/office/officeart/2005/8/layout/hList7"/>
    <dgm:cxn modelId="{DBDC8DC8-9434-4948-80E3-5339DCC3408D}" type="presParOf" srcId="{9DC1B566-350A-44EB-8193-1665DE91A140}" destId="{004DB575-8E75-4D85-B765-7886996C31FC}" srcOrd="1" destOrd="0" presId="urn:microsoft.com/office/officeart/2005/8/layout/hList7"/>
    <dgm:cxn modelId="{575B7A33-A74F-4923-9D54-C8F3D3DD5624}" type="presParOf" srcId="{9DC1B566-350A-44EB-8193-1665DE91A140}" destId="{36F0EDF5-D494-459E-9F42-9E143B318FD5}" srcOrd="2" destOrd="0" presId="urn:microsoft.com/office/officeart/2005/8/layout/hList7"/>
    <dgm:cxn modelId="{F7F71605-5E17-4868-A273-B04A76132658}" type="presParOf" srcId="{9DC1B566-350A-44EB-8193-1665DE91A140}" destId="{E6697BEB-290C-4D82-BBD0-7C1E200C05C5}" srcOrd="3" destOrd="0" presId="urn:microsoft.com/office/officeart/2005/8/layout/hList7"/>
    <dgm:cxn modelId="{0E71B5A6-7F24-4B71-87F4-22CA96AF9F1D}" type="presParOf" srcId="{00EA7129-647E-428E-9B21-1B13312C2585}" destId="{F186192B-E3A7-4B21-B76B-A526A47C49C8}" srcOrd="17" destOrd="0" presId="urn:microsoft.com/office/officeart/2005/8/layout/hList7"/>
    <dgm:cxn modelId="{DD8E98FC-84BB-4308-910F-0CEEE335C0DC}" type="presParOf" srcId="{00EA7129-647E-428E-9B21-1B13312C2585}" destId="{541171F5-FDD9-49B0-95EE-91472A051F66}" srcOrd="18" destOrd="0" presId="urn:microsoft.com/office/officeart/2005/8/layout/hList7"/>
    <dgm:cxn modelId="{3DE1CCB3-D4E2-4753-8DD7-AE67F87C3E9A}" type="presParOf" srcId="{541171F5-FDD9-49B0-95EE-91472A051F66}" destId="{DD02B85F-B6D9-4A6E-878E-B1E40FD3D500}" srcOrd="0" destOrd="0" presId="urn:microsoft.com/office/officeart/2005/8/layout/hList7"/>
    <dgm:cxn modelId="{F9B98809-0CC9-4501-B87F-643177B6D040}" type="presParOf" srcId="{541171F5-FDD9-49B0-95EE-91472A051F66}" destId="{4A38B7BC-6B7E-4869-A3F6-A25A24B77BC8}" srcOrd="1" destOrd="0" presId="urn:microsoft.com/office/officeart/2005/8/layout/hList7"/>
    <dgm:cxn modelId="{C33AF9E3-6196-4968-A973-75CB1881158A}" type="presParOf" srcId="{541171F5-FDD9-49B0-95EE-91472A051F66}" destId="{90EBC74F-6B43-4F13-94EC-9202C65C08DD}" srcOrd="2" destOrd="0" presId="urn:microsoft.com/office/officeart/2005/8/layout/hList7"/>
    <dgm:cxn modelId="{F7952D4C-BD47-4792-A976-CAEEB429167B}" type="presParOf" srcId="{541171F5-FDD9-49B0-95EE-91472A051F66}" destId="{10F81218-E179-4393-A70D-E6BC9C1CA2D9}"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5327788-79E6-490A-85CF-4E27DE9A91BD}">
      <dgm:prSet phldrT="[Text]" custT="1"/>
      <dgm:spPr/>
      <dgm:t>
        <a:bodyPr/>
        <a:lstStyle/>
        <a:p>
          <a:pPr>
            <a:lnSpc>
              <a:spcPct val="100000"/>
            </a:lnSpc>
            <a:spcBef>
              <a:spcPts val="1200"/>
            </a:spcBef>
            <a:spcAft>
              <a:spcPts val="600"/>
            </a:spcAft>
          </a:pPr>
          <a:r>
            <a:rPr lang="en-GB" sz="1800" dirty="0">
              <a:solidFill>
                <a:srgbClr val="404040"/>
              </a:solidFill>
              <a:uFillTx/>
              <a:latin typeface="Arial" panose="020B0604020202020204" pitchFamily="34" charset="0"/>
              <a:cs typeface="Arial" panose="020B0604020202020204" pitchFamily="34" charset="0"/>
            </a:rPr>
            <a:t>Assess and manage </a:t>
          </a:r>
          <a:r>
            <a:rPr lang="en-GB" sz="1800" b="1" dirty="0">
              <a:solidFill>
                <a:schemeClr val="accent1"/>
              </a:solidFill>
              <a:uFillTx/>
              <a:latin typeface="Arial" panose="020B0604020202020204" pitchFamily="34" charset="0"/>
              <a:cs typeface="Arial" panose="020B0604020202020204" pitchFamily="34" charset="0"/>
            </a:rPr>
            <a:t>environmental &amp; social performance</a:t>
          </a:r>
          <a:r>
            <a:rPr lang="en-GB" sz="1800" dirty="0">
              <a:uFillTx/>
              <a:latin typeface="Arial" panose="020B0604020202020204" pitchFamily="34" charset="0"/>
              <a:cs typeface="Arial" panose="020B0604020202020204" pitchFamily="34" charset="0"/>
            </a:rPr>
            <a:t> </a:t>
          </a:r>
          <a:r>
            <a:rPr lang="en-GB" sz="1800" dirty="0">
              <a:solidFill>
                <a:srgbClr val="404040"/>
              </a:solidFill>
              <a:uFillTx/>
              <a:latin typeface="Arial" panose="020B0604020202020204" pitchFamily="34" charset="0"/>
              <a:cs typeface="Arial" panose="020B0604020202020204" pitchFamily="34" charset="0"/>
            </a:rPr>
            <a:t>through the </a:t>
          </a:r>
          <a:r>
            <a:rPr lang="en-GB" sz="1800" b="1" dirty="0">
              <a:solidFill>
                <a:schemeClr val="accent1"/>
              </a:solidFill>
              <a:uFillTx/>
              <a:latin typeface="Arial" panose="020B0604020202020204" pitchFamily="34" charset="0"/>
              <a:cs typeface="Arial" panose="020B0604020202020204" pitchFamily="34" charset="0"/>
            </a:rPr>
            <a:t>project lifecycle</a:t>
          </a:r>
          <a:endParaRPr lang="en-GB" sz="1800" dirty="0">
            <a:latin typeface="Arial" panose="020B0604020202020204" pitchFamily="34" charset="0"/>
            <a:cs typeface="Arial" panose="020B0604020202020204" pitchFamily="34" charset="0"/>
          </a:endParaRP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7068B152-6A10-4A0E-BD63-440A92A03AB9}">
      <dgm:prSet phldrT="[Text]" custT="1"/>
      <dgm:spPr/>
      <dgm:t>
        <a:bodyPr/>
        <a:lstStyle/>
        <a:p>
          <a:r>
            <a:rPr lang="fr-CA" sz="3600" dirty="0"/>
            <a:t>PR1</a:t>
          </a:r>
        </a:p>
        <a:p>
          <a:r>
            <a:rPr lang="en-US" sz="1400" dirty="0"/>
            <a:t>Assessment &amp; Management of Environmental and Social Impacts &amp; Issues </a:t>
          </a:r>
          <a:endParaRPr lang="en-GB" sz="1400" dirty="0"/>
        </a:p>
      </dgm:t>
    </dgm:pt>
    <dgm:pt modelId="{7F49DB85-B0BC-466B-8A8B-3738DC9B88FB}" type="sibTrans" cxnId="{1F4C8537-E750-43F7-85B8-AB3FA9085685}">
      <dgm:prSet/>
      <dgm:spPr/>
      <dgm:t>
        <a:bodyPr/>
        <a:lstStyle/>
        <a:p>
          <a:endParaRPr lang="en-GB"/>
        </a:p>
      </dgm:t>
    </dgm:pt>
    <dgm:pt modelId="{887D9169-DF99-4FAC-8130-67F692A71DEF}" type="parTrans" cxnId="{1F4C8537-E750-43F7-85B8-AB3FA9085685}">
      <dgm:prSet/>
      <dgm:spPr/>
      <dgm:t>
        <a:bodyPr/>
        <a:lstStyle/>
        <a:p>
          <a:endParaRPr lang="en-GB"/>
        </a:p>
      </dgm:t>
    </dgm:pt>
    <dgm:pt modelId="{B68EEE9C-DF84-433A-9377-F8C36DDE8375}">
      <dgm:prSet custT="1"/>
      <dgm:spPr/>
      <dgm:t>
        <a:bodyPr/>
        <a:lstStyle/>
        <a:p>
          <a:pPr>
            <a:lnSpc>
              <a:spcPct val="100000"/>
            </a:lnSpc>
            <a:spcBef>
              <a:spcPts val="1200"/>
            </a:spcBef>
            <a:spcAft>
              <a:spcPts val="600"/>
            </a:spcAft>
          </a:pPr>
          <a:r>
            <a:rPr lang="en-GB" sz="1800" dirty="0">
              <a:solidFill>
                <a:srgbClr val="404040"/>
              </a:solidFill>
              <a:uFillTx/>
              <a:latin typeface="Arial" panose="020B0604020202020204" pitchFamily="34" charset="0"/>
              <a:cs typeface="Arial" panose="020B0604020202020204" pitchFamily="34" charset="0"/>
            </a:rPr>
            <a:t>Use of </a:t>
          </a:r>
          <a:r>
            <a:rPr lang="en-GB" sz="1800" b="1" dirty="0">
              <a:solidFill>
                <a:schemeClr val="accent1"/>
              </a:solidFill>
              <a:uFillTx/>
              <a:latin typeface="Arial" panose="020B0604020202020204" pitchFamily="34" charset="0"/>
              <a:cs typeface="Arial" panose="020B0604020202020204" pitchFamily="34" charset="0"/>
            </a:rPr>
            <a:t>appraisal</a:t>
          </a:r>
          <a:r>
            <a:rPr lang="en-GB" sz="1800" dirty="0">
              <a:uFillTx/>
              <a:latin typeface="Arial" panose="020B0604020202020204" pitchFamily="34" charset="0"/>
              <a:cs typeface="Arial" panose="020B0604020202020204" pitchFamily="34" charset="0"/>
            </a:rPr>
            <a:t> </a:t>
          </a:r>
          <a:r>
            <a:rPr lang="en-GB" sz="1800" dirty="0">
              <a:solidFill>
                <a:srgbClr val="404040"/>
              </a:solidFill>
              <a:uFillTx/>
              <a:latin typeface="Arial" panose="020B0604020202020204" pitchFamily="34" charset="0"/>
              <a:cs typeface="Arial" panose="020B0604020202020204" pitchFamily="34" charset="0"/>
            </a:rPr>
            <a:t>and appropriate </a:t>
          </a:r>
          <a:r>
            <a:rPr lang="en-GB" sz="1800" b="1" dirty="0" err="1">
              <a:solidFill>
                <a:schemeClr val="accent1"/>
              </a:solidFill>
              <a:uFillTx/>
              <a:latin typeface="Arial" panose="020B0604020202020204" pitchFamily="34" charset="0"/>
              <a:cs typeface="Arial" panose="020B0604020202020204" pitchFamily="34" charset="0"/>
            </a:rPr>
            <a:t>mitigants</a:t>
          </a:r>
          <a:r>
            <a:rPr lang="en-GB" sz="1800" b="1" dirty="0">
              <a:solidFill>
                <a:schemeClr val="accent1"/>
              </a:solidFill>
              <a:uFillTx/>
              <a:latin typeface="Arial" panose="020B0604020202020204" pitchFamily="34" charset="0"/>
              <a:cs typeface="Arial" panose="020B0604020202020204" pitchFamily="34" charset="0"/>
            </a:rPr>
            <a:t>.</a:t>
          </a:r>
        </a:p>
      </dgm:t>
    </dgm:pt>
    <dgm:pt modelId="{51AF3F4A-8253-4386-A919-9DC122F0F1D7}" type="parTrans" cxnId="{91D8ECAF-47B0-45FC-B77D-959A964BD3BA}">
      <dgm:prSet/>
      <dgm:spPr/>
      <dgm:t>
        <a:bodyPr/>
        <a:lstStyle/>
        <a:p>
          <a:endParaRPr lang="en-US"/>
        </a:p>
      </dgm:t>
    </dgm:pt>
    <dgm:pt modelId="{31034B4B-5DC3-4A22-99A6-678AE4D4598A}" type="sibTrans" cxnId="{91D8ECAF-47B0-45FC-B77D-959A964BD3BA}">
      <dgm:prSet/>
      <dgm:spPr/>
      <dgm:t>
        <a:bodyPr/>
        <a:lstStyle/>
        <a:p>
          <a:endParaRPr lang="en-US"/>
        </a:p>
      </dgm:t>
    </dgm:pt>
    <dgm:pt modelId="{FCC0CA31-60EB-43FE-914C-FCF0684963F3}">
      <dgm:prSet custT="1"/>
      <dgm:spPr/>
      <dgm:t>
        <a:bodyPr/>
        <a:lstStyle/>
        <a:p>
          <a:pPr>
            <a:lnSpc>
              <a:spcPct val="100000"/>
            </a:lnSpc>
            <a:spcBef>
              <a:spcPts val="1200"/>
            </a:spcBef>
            <a:spcAft>
              <a:spcPts val="600"/>
            </a:spcAft>
          </a:pPr>
          <a:r>
            <a:rPr lang="en-GB" sz="1800" b="1" dirty="0">
              <a:solidFill>
                <a:schemeClr val="accent1"/>
              </a:solidFill>
              <a:latin typeface="Arial" panose="020B0604020202020204" pitchFamily="34" charset="0"/>
              <a:cs typeface="Arial" panose="020B0604020202020204" pitchFamily="34" charset="0"/>
            </a:rPr>
            <a:t>Improve</a:t>
          </a:r>
          <a:r>
            <a:rPr lang="en-GB" sz="1800" dirty="0">
              <a:latin typeface="Arial" panose="020B0604020202020204" pitchFamily="34" charset="0"/>
              <a:cs typeface="Arial" panose="020B0604020202020204" pitchFamily="34" charset="0"/>
            </a:rPr>
            <a:t> </a:t>
          </a:r>
          <a:r>
            <a:rPr lang="en-GB" sz="1800" dirty="0">
              <a:solidFill>
                <a:srgbClr val="404040"/>
              </a:solidFill>
              <a:latin typeface="Arial" panose="020B0604020202020204" pitchFamily="34" charset="0"/>
              <a:cs typeface="Arial" panose="020B0604020202020204" pitchFamily="34" charset="0"/>
            </a:rPr>
            <a:t>environmental and social </a:t>
          </a:r>
          <a:r>
            <a:rPr lang="en-GB" sz="1800" b="1" dirty="0">
              <a:solidFill>
                <a:schemeClr val="accent1"/>
              </a:solidFill>
              <a:latin typeface="Arial" panose="020B0604020202020204" pitchFamily="34" charset="0"/>
              <a:cs typeface="Arial" panose="020B0604020202020204" pitchFamily="34" charset="0"/>
            </a:rPr>
            <a:t>performance</a:t>
          </a:r>
          <a:r>
            <a:rPr lang="en-GB" sz="1800" dirty="0">
              <a:latin typeface="Arial" panose="020B0604020202020204" pitchFamily="34" charset="0"/>
              <a:cs typeface="Arial" panose="020B0604020202020204" pitchFamily="34" charset="0"/>
            </a:rPr>
            <a:t> </a:t>
          </a:r>
          <a:r>
            <a:rPr lang="en-GB" sz="1800" dirty="0">
              <a:solidFill>
                <a:srgbClr val="404040"/>
              </a:solidFill>
              <a:latin typeface="Arial" panose="020B0604020202020204" pitchFamily="34" charset="0"/>
              <a:cs typeface="Arial" panose="020B0604020202020204" pitchFamily="34" charset="0"/>
            </a:rPr>
            <a:t>through the use of Environmental and Social Management Systems (ESMS)</a:t>
          </a:r>
        </a:p>
      </dgm:t>
    </dgm:pt>
    <dgm:pt modelId="{00891305-DDBE-481F-A3ED-E58A252B4019}" type="parTrans" cxnId="{315AF02C-341B-4812-9E33-A5DD2E0F5689}">
      <dgm:prSet/>
      <dgm:spPr/>
      <dgm:t>
        <a:bodyPr/>
        <a:lstStyle/>
        <a:p>
          <a:endParaRPr lang="en-US"/>
        </a:p>
      </dgm:t>
    </dgm:pt>
    <dgm:pt modelId="{66914F9B-476D-44A8-B21E-BFA5CAD67B4D}" type="sibTrans" cxnId="{315AF02C-341B-4812-9E33-A5DD2E0F5689}">
      <dgm:prSet/>
      <dgm:spPr/>
      <dgm:t>
        <a:bodyPr/>
        <a:lstStyle/>
        <a:p>
          <a:endParaRPr lang="en-US"/>
        </a:p>
      </dgm:t>
    </dgm:pt>
    <dgm:pt modelId="{36512E2A-0FAD-4AD3-A77D-BA5C527DADAD}">
      <dgm:prSet custT="1"/>
      <dgm:spPr/>
      <dgm:t>
        <a:bodyPr/>
        <a:lstStyle/>
        <a:p>
          <a:pPr>
            <a:lnSpc>
              <a:spcPct val="10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Organizational capacity (structure, roles, responsibilities, etc..)</a:t>
          </a:r>
        </a:p>
      </dgm:t>
    </dgm:pt>
    <dgm:pt modelId="{3DF1F6B3-A1DD-42D7-AC67-A4419C983836}" type="parTrans" cxnId="{FEFA7282-BC98-4F57-913C-5D10EB495BF8}">
      <dgm:prSet/>
      <dgm:spPr/>
      <dgm:t>
        <a:bodyPr/>
        <a:lstStyle/>
        <a:p>
          <a:endParaRPr lang="en-US"/>
        </a:p>
      </dgm:t>
    </dgm:pt>
    <dgm:pt modelId="{4DA2ABB9-3E7E-4858-A433-1D92AD325D6C}" type="sibTrans" cxnId="{FEFA7282-BC98-4F57-913C-5D10EB495BF8}">
      <dgm:prSet/>
      <dgm:spPr/>
      <dgm:t>
        <a:bodyPr/>
        <a:lstStyle/>
        <a:p>
          <a:endParaRPr lang="en-US"/>
        </a:p>
      </dgm:t>
    </dgm:pt>
    <dgm:pt modelId="{D3C52904-6F45-4DCD-B44B-EFA1D1648073}">
      <dgm:prSet custT="1"/>
      <dgm:spPr/>
      <dgm:t>
        <a:bodyPr/>
        <a:lstStyle/>
        <a:p>
          <a:pPr>
            <a:lnSpc>
              <a:spcPct val="10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ESMS to be fit for purpose (commensurate with organization size and risks posed). Certification encouraged but not mandatory.</a:t>
          </a:r>
        </a:p>
      </dgm:t>
    </dgm:pt>
    <dgm:pt modelId="{AC86D15F-81FB-4BFF-A37A-DF34C78B00DE}" type="parTrans" cxnId="{52FA180C-2347-439C-8C60-4B7D61059EC4}">
      <dgm:prSet/>
      <dgm:spPr/>
      <dgm:t>
        <a:bodyPr/>
        <a:lstStyle/>
        <a:p>
          <a:endParaRPr lang="en-US"/>
        </a:p>
      </dgm:t>
    </dgm:pt>
    <dgm:pt modelId="{6288399B-416A-43E5-B696-EBA7D492D9CC}" type="sibTrans" cxnId="{52FA180C-2347-439C-8C60-4B7D61059EC4}">
      <dgm:prSet/>
      <dgm:spPr/>
      <dgm:t>
        <a:bodyPr/>
        <a:lstStyle/>
        <a:p>
          <a:endParaRPr lang="en-US"/>
        </a:p>
      </dgm:t>
    </dgm:pt>
    <dgm:pt modelId="{1AD2B596-9CE2-47FF-A3A2-13EEF9FBA3B3}">
      <dgm:prSet custT="1"/>
      <dgm:spPr/>
      <dgm:t>
        <a:bodyPr/>
        <a:lstStyle/>
        <a:p>
          <a:pPr>
            <a:lnSpc>
              <a:spcPct val="100000"/>
            </a:lnSpc>
            <a:spcBef>
              <a:spcPts val="1200"/>
            </a:spcBef>
            <a:spcAft>
              <a:spcPts val="600"/>
            </a:spcAft>
          </a:pPr>
          <a:r>
            <a:rPr lang="en-GB" sz="1800" dirty="0">
              <a:solidFill>
                <a:srgbClr val="404040"/>
              </a:solidFill>
              <a:uFillTx/>
              <a:latin typeface="Arial" panose="020B0604020202020204" pitchFamily="34" charset="0"/>
              <a:cs typeface="Arial" panose="020B0604020202020204" pitchFamily="34" charset="0"/>
            </a:rPr>
            <a:t>Adopt</a:t>
          </a:r>
          <a:r>
            <a:rPr lang="en-GB" sz="1800" dirty="0">
              <a:uFillTx/>
              <a:latin typeface="Arial" panose="020B0604020202020204" pitchFamily="34" charset="0"/>
              <a:cs typeface="Arial" panose="020B0604020202020204" pitchFamily="34" charset="0"/>
            </a:rPr>
            <a:t> </a:t>
          </a:r>
          <a:r>
            <a:rPr lang="en-GB" sz="1800" b="1" dirty="0">
              <a:solidFill>
                <a:schemeClr val="accent1"/>
              </a:solidFill>
              <a:uFillTx/>
              <a:latin typeface="Arial" panose="020B0604020202020204" pitchFamily="34" charset="0"/>
              <a:cs typeface="Arial" panose="020B0604020202020204" pitchFamily="34" charset="0"/>
            </a:rPr>
            <a:t>mitigation hierarchy</a:t>
          </a:r>
          <a:r>
            <a:rPr lang="en-GB" sz="1800" dirty="0">
              <a:solidFill>
                <a:srgbClr val="404040"/>
              </a:solidFill>
              <a:uFillTx/>
              <a:latin typeface="Arial" panose="020B0604020202020204" pitchFamily="34" charset="0"/>
              <a:cs typeface="Arial" panose="020B0604020202020204" pitchFamily="34" charset="0"/>
            </a:rPr>
            <a:t>:</a:t>
          </a:r>
          <a:r>
            <a:rPr lang="en-GB" sz="1800" dirty="0">
              <a:uFillTx/>
              <a:latin typeface="Arial" panose="020B0604020202020204" pitchFamily="34" charset="0"/>
              <a:cs typeface="Arial" panose="020B0604020202020204" pitchFamily="34" charset="0"/>
            </a:rPr>
            <a:t> </a:t>
          </a:r>
          <a:r>
            <a:rPr lang="en-GB" sz="1800" i="1" dirty="0">
              <a:solidFill>
                <a:srgbClr val="404040"/>
              </a:solidFill>
              <a:uFillTx/>
              <a:latin typeface="Arial" panose="020B0604020202020204" pitchFamily="34" charset="0"/>
              <a:cs typeface="Arial" panose="020B0604020202020204" pitchFamily="34" charset="0"/>
            </a:rPr>
            <a:t>Avoid </a:t>
          </a:r>
          <a:r>
            <a:rPr lang="en-GB" sz="1800" dirty="0">
              <a:solidFill>
                <a:srgbClr val="404040"/>
              </a:solidFill>
              <a:uFillTx/>
              <a:latin typeface="Arial" panose="020B0604020202020204" pitchFamily="34" charset="0"/>
              <a:cs typeface="Arial" panose="020B0604020202020204" pitchFamily="34" charset="0"/>
            </a:rPr>
            <a:t>and if not possible </a:t>
          </a:r>
          <a:r>
            <a:rPr lang="en-GB" sz="1800" i="1" dirty="0">
              <a:solidFill>
                <a:srgbClr val="404040"/>
              </a:solidFill>
              <a:uFillTx/>
              <a:latin typeface="Arial" panose="020B0604020202020204" pitchFamily="34" charset="0"/>
              <a:cs typeface="Arial" panose="020B0604020202020204" pitchFamily="34" charset="0"/>
            </a:rPr>
            <a:t>Minimise</a:t>
          </a:r>
          <a:r>
            <a:rPr lang="en-GB" sz="1800" dirty="0">
              <a:solidFill>
                <a:srgbClr val="404040"/>
              </a:solidFill>
              <a:uFillTx/>
              <a:latin typeface="Arial" panose="020B0604020202020204" pitchFamily="34" charset="0"/>
              <a:cs typeface="Arial" panose="020B0604020202020204" pitchFamily="34" charset="0"/>
            </a:rPr>
            <a:t>; </a:t>
          </a:r>
          <a:r>
            <a:rPr lang="en-GB" sz="1800" i="1" dirty="0">
              <a:solidFill>
                <a:srgbClr val="404040"/>
              </a:solidFill>
              <a:uFillTx/>
              <a:latin typeface="Arial" panose="020B0604020202020204" pitchFamily="34" charset="0"/>
              <a:cs typeface="Arial" panose="020B0604020202020204" pitchFamily="34" charset="0"/>
            </a:rPr>
            <a:t>Mitigate</a:t>
          </a:r>
          <a:r>
            <a:rPr lang="en-GB" sz="1800" dirty="0">
              <a:solidFill>
                <a:srgbClr val="404040"/>
              </a:solidFill>
              <a:uFillTx/>
              <a:latin typeface="Arial" panose="020B0604020202020204" pitchFamily="34" charset="0"/>
              <a:cs typeface="Arial" panose="020B0604020202020204" pitchFamily="34" charset="0"/>
            </a:rPr>
            <a:t>; and as last resort </a:t>
          </a:r>
          <a:r>
            <a:rPr lang="en-GB" sz="1800" i="1" dirty="0">
              <a:solidFill>
                <a:srgbClr val="404040"/>
              </a:solidFill>
              <a:uFillTx/>
              <a:latin typeface="Arial" panose="020B0604020202020204" pitchFamily="34" charset="0"/>
              <a:cs typeface="Arial" panose="020B0604020202020204" pitchFamily="34" charset="0"/>
            </a:rPr>
            <a:t>Compensate/Offset</a:t>
          </a:r>
          <a:endParaRPr lang="en-GB" sz="1800" dirty="0">
            <a:solidFill>
              <a:srgbClr val="404040"/>
            </a:solidFill>
            <a:latin typeface="Arial" panose="020B0604020202020204" pitchFamily="34" charset="0"/>
            <a:cs typeface="Arial" panose="020B0604020202020204" pitchFamily="34" charset="0"/>
          </a:endParaRPr>
        </a:p>
      </dgm:t>
    </dgm:pt>
    <dgm:pt modelId="{CDF3B5C3-5BDD-43AA-B2BC-AF28E0A50D23}" type="parTrans" cxnId="{16C089D7-904F-4A69-9ACB-A49D2FA31B97}">
      <dgm:prSet/>
      <dgm:spPr/>
      <dgm:t>
        <a:bodyPr/>
        <a:lstStyle/>
        <a:p>
          <a:endParaRPr lang="en-US"/>
        </a:p>
      </dgm:t>
    </dgm:pt>
    <dgm:pt modelId="{382600D8-D1C9-4917-9689-FCB5E6621169}" type="sibTrans" cxnId="{16C089D7-904F-4A69-9ACB-A49D2FA31B97}">
      <dgm:prSet/>
      <dgm:spPr/>
      <dgm:t>
        <a:bodyPr/>
        <a:lstStyle/>
        <a:p>
          <a:endParaRPr lang="en-US"/>
        </a:p>
      </dgm:t>
    </dgm:pt>
    <dgm:pt modelId="{339D1906-289C-4C40-B9C6-1346CA53DD40}">
      <dgm:prSet custT="1"/>
      <dgm:spPr/>
      <dgm:t>
        <a:bodyPr/>
        <a:lstStyle/>
        <a:p>
          <a:pPr>
            <a:lnSpc>
              <a:spcPct val="100000"/>
            </a:lnSpc>
            <a:spcBef>
              <a:spcPts val="1200"/>
            </a:spcBef>
            <a:spcAft>
              <a:spcPts val="1200"/>
            </a:spcAft>
          </a:pPr>
          <a:r>
            <a:rPr lang="fr-CA" sz="1800" dirty="0" err="1">
              <a:solidFill>
                <a:srgbClr val="404040"/>
              </a:solidFill>
              <a:latin typeface="Arial" panose="020B0604020202020204" pitchFamily="34" charset="0"/>
              <a:cs typeface="Arial" panose="020B0604020202020204" pitchFamily="34" charset="0"/>
            </a:rPr>
            <a:t>Include</a:t>
          </a:r>
          <a:r>
            <a:rPr lang="fr-CA" sz="1800" dirty="0">
              <a:latin typeface="Arial" panose="020B0604020202020204" pitchFamily="34" charset="0"/>
              <a:cs typeface="Arial" panose="020B0604020202020204" pitchFamily="34" charset="0"/>
            </a:rPr>
            <a:t> </a:t>
          </a:r>
          <a:r>
            <a:rPr lang="fr-CA" sz="1800" b="1" dirty="0">
              <a:solidFill>
                <a:schemeClr val="accent1"/>
              </a:solidFill>
              <a:latin typeface="Arial" panose="020B0604020202020204" pitchFamily="34" charset="0"/>
              <a:cs typeface="Arial" panose="020B0604020202020204" pitchFamily="34" charset="0"/>
            </a:rPr>
            <a:t>Associated </a:t>
          </a:r>
          <a:r>
            <a:rPr lang="fr-CA" sz="1800" b="1" dirty="0" err="1">
              <a:solidFill>
                <a:schemeClr val="accent1"/>
              </a:solidFill>
              <a:latin typeface="Arial" panose="020B0604020202020204" pitchFamily="34" charset="0"/>
              <a:cs typeface="Arial" panose="020B0604020202020204" pitchFamily="34" charset="0"/>
            </a:rPr>
            <a:t>Facilities</a:t>
          </a:r>
          <a:r>
            <a:rPr lang="fr-CA" sz="1800" b="1" dirty="0">
              <a:solidFill>
                <a:schemeClr val="accent1"/>
              </a:solidFill>
              <a:latin typeface="Arial" panose="020B0604020202020204" pitchFamily="34" charset="0"/>
              <a:cs typeface="Arial" panose="020B0604020202020204" pitchFamily="34" charset="0"/>
            </a:rPr>
            <a:t> </a:t>
          </a:r>
          <a:r>
            <a:rPr lang="fr-CA" sz="1800" b="0" dirty="0">
              <a:solidFill>
                <a:srgbClr val="404040"/>
              </a:solidFill>
              <a:latin typeface="Arial" panose="020B0604020202020204" pitchFamily="34" charset="0"/>
              <a:cs typeface="Arial" panose="020B0604020202020204" pitchFamily="34" charset="0"/>
            </a:rPr>
            <a:t>and</a:t>
          </a:r>
          <a:r>
            <a:rPr lang="fr-CA" sz="1800" b="0" dirty="0">
              <a:solidFill>
                <a:schemeClr val="tx1"/>
              </a:solidFill>
              <a:latin typeface="Arial" panose="020B0604020202020204" pitchFamily="34" charset="0"/>
              <a:cs typeface="Arial" panose="020B0604020202020204" pitchFamily="34" charset="0"/>
            </a:rPr>
            <a:t> </a:t>
          </a:r>
          <a:r>
            <a:rPr lang="fr-CA" sz="1800" b="1" dirty="0" err="1">
              <a:solidFill>
                <a:schemeClr val="accent1"/>
              </a:solidFill>
              <a:latin typeface="Arial" panose="020B0604020202020204" pitchFamily="34" charset="0"/>
              <a:cs typeface="Arial" panose="020B0604020202020204" pitchFamily="34" charset="0"/>
            </a:rPr>
            <a:t>supply</a:t>
          </a:r>
          <a:r>
            <a:rPr lang="fr-CA" sz="1800" b="1" dirty="0">
              <a:solidFill>
                <a:schemeClr val="accent1"/>
              </a:solidFill>
              <a:latin typeface="Arial" panose="020B0604020202020204" pitchFamily="34" charset="0"/>
              <a:cs typeface="Arial" panose="020B0604020202020204" pitchFamily="34" charset="0"/>
            </a:rPr>
            <a:t> </a:t>
          </a:r>
          <a:r>
            <a:rPr lang="fr-CA" sz="1800" b="1" dirty="0" err="1">
              <a:solidFill>
                <a:schemeClr val="accent1"/>
              </a:solidFill>
              <a:latin typeface="Arial" panose="020B0604020202020204" pitchFamily="34" charset="0"/>
              <a:cs typeface="Arial" panose="020B0604020202020204" pitchFamily="34" charset="0"/>
            </a:rPr>
            <a:t>chain</a:t>
          </a:r>
          <a:r>
            <a:rPr lang="fr-CA" sz="1800" b="1" dirty="0">
              <a:solidFill>
                <a:schemeClr val="accent1"/>
              </a:solidFill>
              <a:latin typeface="Arial" panose="020B0604020202020204" pitchFamily="34" charset="0"/>
              <a:cs typeface="Arial" panose="020B0604020202020204" pitchFamily="34" charset="0"/>
            </a:rPr>
            <a:t> </a:t>
          </a:r>
          <a:r>
            <a:rPr lang="en-GB" sz="1800" dirty="0">
              <a:solidFill>
                <a:srgbClr val="404040"/>
              </a:solidFill>
              <a:latin typeface="Arial" panose="020B0604020202020204" pitchFamily="34" charset="0"/>
              <a:cs typeface="Arial" panose="020B0604020202020204" pitchFamily="34" charset="0"/>
            </a:rPr>
            <a:t>not part of the EBRD financed project but essential to the project</a:t>
          </a:r>
        </a:p>
      </dgm:t>
    </dgm:pt>
    <dgm:pt modelId="{FD68EF0C-BE6E-4CD6-AFBD-54ADA534332E}" type="parTrans" cxnId="{428021FF-A61C-4E29-B12A-E0667B022F49}">
      <dgm:prSet/>
      <dgm:spPr/>
      <dgm:t>
        <a:bodyPr/>
        <a:lstStyle/>
        <a:p>
          <a:endParaRPr lang="en-US"/>
        </a:p>
      </dgm:t>
    </dgm:pt>
    <dgm:pt modelId="{96400C41-97C7-43C3-BADB-E81D50FB2699}" type="sibTrans" cxnId="{428021FF-A61C-4E29-B12A-E0667B022F49}">
      <dgm:prSet/>
      <dgm:spPr/>
      <dgm:t>
        <a:bodyPr/>
        <a:lstStyle/>
        <a:p>
          <a:endParaRPr lang="en-US"/>
        </a:p>
      </dgm:t>
    </dgm:pt>
    <dgm:pt modelId="{F8918FF4-7E05-44EA-8291-37100553C202}" type="pres">
      <dgm:prSet presAssocID="{E9FB5D78-4968-4303-A1B2-06F6B8694D32}" presName="diagram" presStyleCnt="0">
        <dgm:presLayoutVars>
          <dgm:dir/>
          <dgm:animLvl val="lvl"/>
          <dgm:resizeHandles val="exact"/>
        </dgm:presLayoutVars>
      </dgm:prSet>
      <dgm:spPr/>
      <dgm:t>
        <a:bodyPr/>
        <a:lstStyle/>
        <a:p>
          <a:endParaRPr lang="en-US"/>
        </a:p>
      </dgm:t>
    </dgm:pt>
    <dgm:pt modelId="{47395CC6-1CA3-4917-9BB8-60201F7B9A20}" type="pres">
      <dgm:prSet presAssocID="{7068B152-6A10-4A0E-BD63-440A92A03AB9}" presName="compNode" presStyleCnt="0"/>
      <dgm:spPr/>
    </dgm:pt>
    <dgm:pt modelId="{3B4D345A-4694-4A76-9FF6-3BBE9C10CA81}" type="pres">
      <dgm:prSet presAssocID="{7068B152-6A10-4A0E-BD63-440A92A03AB9}" presName="childRect" presStyleLbl="bgAcc1" presStyleIdx="0" presStyleCnt="1" custScaleX="193399" custScaleY="115301" custLinFactNeighborX="590" custLinFactNeighborY="-4635">
        <dgm:presLayoutVars>
          <dgm:bulletEnabled val="1"/>
        </dgm:presLayoutVars>
      </dgm:prSet>
      <dgm:spPr/>
      <dgm:t>
        <a:bodyPr/>
        <a:lstStyle/>
        <a:p>
          <a:endParaRPr lang="en-US"/>
        </a:p>
      </dgm:t>
    </dgm:pt>
    <dgm:pt modelId="{11AD6CA9-3042-4C0F-B1EC-4F7D32B66599}"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FD9D4671-1686-44F6-8A50-0B732C59F828}" type="pres">
      <dgm:prSet presAssocID="{7068B152-6A10-4A0E-BD63-440A92A03AB9}" presName="parentRect" presStyleLbl="alignNode1" presStyleIdx="0" presStyleCnt="1" custScaleX="193861" custLinFactNeighborY="8808"/>
      <dgm:spPr/>
      <dgm:t>
        <a:bodyPr/>
        <a:lstStyle/>
        <a:p>
          <a:endParaRPr lang="en-US"/>
        </a:p>
      </dgm:t>
    </dgm:pt>
    <dgm:pt modelId="{0D47A046-1F02-44F5-A568-4592593F141A}" type="pres">
      <dgm:prSet presAssocID="{7068B152-6A10-4A0E-BD63-440A92A03AB9}" presName="adorn" presStyleLbl="fgAccFollowNode1" presStyleIdx="0" presStyleCnt="1" custLinFactNeighborX="74863" custLinFactNeighborY="3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Lst>
  <dgm:cxnLst>
    <dgm:cxn modelId="{428021FF-A61C-4E29-B12A-E0667B022F49}" srcId="{7068B152-6A10-4A0E-BD63-440A92A03AB9}" destId="{339D1906-289C-4C40-B9C6-1346CA53DD40}" srcOrd="4" destOrd="0" parTransId="{FD68EF0C-BE6E-4CD6-AFBD-54ADA534332E}" sibTransId="{96400C41-97C7-43C3-BADB-E81D50FB2699}"/>
    <dgm:cxn modelId="{4C7E5035-4ED9-4B09-9CD0-8B596309BC19}" type="presOf" srcId="{55327788-79E6-490A-85CF-4E27DE9A91BD}" destId="{3B4D345A-4694-4A76-9FF6-3BBE9C10CA81}" srcOrd="0" destOrd="0" presId="urn:microsoft.com/office/officeart/2005/8/layout/bList2"/>
    <dgm:cxn modelId="{1D4B0474-F746-4422-988B-658FC5CE732B}" type="presOf" srcId="{36512E2A-0FAD-4AD3-A77D-BA5C527DADAD}" destId="{3B4D345A-4694-4A76-9FF6-3BBE9C10CA81}" srcOrd="0" destOrd="3" presId="urn:microsoft.com/office/officeart/2005/8/layout/bList2"/>
    <dgm:cxn modelId="{315AF02C-341B-4812-9E33-A5DD2E0F5689}" srcId="{7068B152-6A10-4A0E-BD63-440A92A03AB9}" destId="{FCC0CA31-60EB-43FE-914C-FCF0684963F3}" srcOrd="2" destOrd="0" parTransId="{00891305-DDBE-481F-A3ED-E58A252B4019}" sibTransId="{66914F9B-476D-44A8-B21E-BFA5CAD67B4D}"/>
    <dgm:cxn modelId="{52FA180C-2347-439C-8C60-4B7D61059EC4}" srcId="{FCC0CA31-60EB-43FE-914C-FCF0684963F3}" destId="{D3C52904-6F45-4DCD-B44B-EFA1D1648073}" srcOrd="1" destOrd="0" parTransId="{AC86D15F-81FB-4BFF-A37A-DF34C78B00DE}" sibTransId="{6288399B-416A-43E5-B696-EBA7D492D9CC}"/>
    <dgm:cxn modelId="{91D8ECAF-47B0-45FC-B77D-959A964BD3BA}" srcId="{7068B152-6A10-4A0E-BD63-440A92A03AB9}" destId="{B68EEE9C-DF84-433A-9377-F8C36DDE8375}" srcOrd="1" destOrd="0" parTransId="{51AF3F4A-8253-4386-A919-9DC122F0F1D7}" sibTransId="{31034B4B-5DC3-4A22-99A6-678AE4D4598A}"/>
    <dgm:cxn modelId="{1A78CE46-707D-4C1E-BF4B-0094040B1189}" type="presOf" srcId="{FCC0CA31-60EB-43FE-914C-FCF0684963F3}" destId="{3B4D345A-4694-4A76-9FF6-3BBE9C10CA81}" srcOrd="0" destOrd="2" presId="urn:microsoft.com/office/officeart/2005/8/layout/bList2"/>
    <dgm:cxn modelId="{4EFD540B-C31F-4468-8C52-43F3EA22CB56}" type="presOf" srcId="{339D1906-289C-4C40-B9C6-1346CA53DD40}" destId="{3B4D345A-4694-4A76-9FF6-3BBE9C10CA81}" srcOrd="0" destOrd="6" presId="urn:microsoft.com/office/officeart/2005/8/layout/bList2"/>
    <dgm:cxn modelId="{16C089D7-904F-4A69-9ACB-A49D2FA31B97}" srcId="{7068B152-6A10-4A0E-BD63-440A92A03AB9}" destId="{1AD2B596-9CE2-47FF-A3A2-13EEF9FBA3B3}" srcOrd="3" destOrd="0" parTransId="{CDF3B5C3-5BDD-43AA-B2BC-AF28E0A50D23}" sibTransId="{382600D8-D1C9-4917-9689-FCB5E6621169}"/>
    <dgm:cxn modelId="{1F4C8537-E750-43F7-85B8-AB3FA9085685}" srcId="{E9FB5D78-4968-4303-A1B2-06F6B8694D32}" destId="{7068B152-6A10-4A0E-BD63-440A92A03AB9}" srcOrd="0" destOrd="0" parTransId="{887D9169-DF99-4FAC-8130-67F692A71DEF}" sibTransId="{7F49DB85-B0BC-466B-8A8B-3738DC9B88FB}"/>
    <dgm:cxn modelId="{350AB8A8-C94F-4A4F-B0AA-B4031E850B72}" type="presOf" srcId="{E9FB5D78-4968-4303-A1B2-06F6B8694D32}" destId="{F8918FF4-7E05-44EA-8291-37100553C202}" srcOrd="0" destOrd="0" presId="urn:microsoft.com/office/officeart/2005/8/layout/bList2"/>
    <dgm:cxn modelId="{B8308F80-EBB4-40E1-958A-E345FA7D62AE}" type="presOf" srcId="{7068B152-6A10-4A0E-BD63-440A92A03AB9}" destId="{FD9D4671-1686-44F6-8A50-0B732C59F828}" srcOrd="1" destOrd="0" presId="urn:microsoft.com/office/officeart/2005/8/layout/bList2"/>
    <dgm:cxn modelId="{23C16957-9BD7-4D33-988A-09271192CAF2}" type="presOf" srcId="{D3C52904-6F45-4DCD-B44B-EFA1D1648073}" destId="{3B4D345A-4694-4A76-9FF6-3BBE9C10CA81}" srcOrd="0" destOrd="4"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8FA1E6AD-1580-460A-B73B-8888343AAEC5}" type="presOf" srcId="{7068B152-6A10-4A0E-BD63-440A92A03AB9}" destId="{11AD6CA9-3042-4C0F-B1EC-4F7D32B66599}" srcOrd="0" destOrd="0" presId="urn:microsoft.com/office/officeart/2005/8/layout/bList2"/>
    <dgm:cxn modelId="{FEFA7282-BC98-4F57-913C-5D10EB495BF8}" srcId="{FCC0CA31-60EB-43FE-914C-FCF0684963F3}" destId="{36512E2A-0FAD-4AD3-A77D-BA5C527DADAD}" srcOrd="0" destOrd="0" parTransId="{3DF1F6B3-A1DD-42D7-AC67-A4419C983836}" sibTransId="{4DA2ABB9-3E7E-4858-A433-1D92AD325D6C}"/>
    <dgm:cxn modelId="{838879DD-2F0F-43C6-B868-4B52874C9B22}" type="presOf" srcId="{B68EEE9C-DF84-433A-9377-F8C36DDE8375}" destId="{3B4D345A-4694-4A76-9FF6-3BBE9C10CA81}" srcOrd="0" destOrd="1" presId="urn:microsoft.com/office/officeart/2005/8/layout/bList2"/>
    <dgm:cxn modelId="{50559FE6-87D5-462A-BB5A-35A68914EDF7}" type="presOf" srcId="{1AD2B596-9CE2-47FF-A3A2-13EEF9FBA3B3}" destId="{3B4D345A-4694-4A76-9FF6-3BBE9C10CA81}" srcOrd="0" destOrd="5" presId="urn:microsoft.com/office/officeart/2005/8/layout/bList2"/>
    <dgm:cxn modelId="{95CD6EA0-D6F0-4962-A707-C40CB44F2BE4}" type="presParOf" srcId="{F8918FF4-7E05-44EA-8291-37100553C202}" destId="{47395CC6-1CA3-4917-9BB8-60201F7B9A20}" srcOrd="0" destOrd="0" presId="urn:microsoft.com/office/officeart/2005/8/layout/bList2"/>
    <dgm:cxn modelId="{F837B70E-CF05-408C-A9A1-AEA35FE6E9B6}" type="presParOf" srcId="{47395CC6-1CA3-4917-9BB8-60201F7B9A20}" destId="{3B4D345A-4694-4A76-9FF6-3BBE9C10CA81}" srcOrd="0" destOrd="0" presId="urn:microsoft.com/office/officeart/2005/8/layout/bList2"/>
    <dgm:cxn modelId="{E9EFF030-919F-4448-96AB-478A05B03A64}" type="presParOf" srcId="{47395CC6-1CA3-4917-9BB8-60201F7B9A20}" destId="{11AD6CA9-3042-4C0F-B1EC-4F7D32B66599}" srcOrd="1" destOrd="0" presId="urn:microsoft.com/office/officeart/2005/8/layout/bList2"/>
    <dgm:cxn modelId="{E5A1D1DC-26C0-45C4-A340-6F7134A79274}" type="presParOf" srcId="{47395CC6-1CA3-4917-9BB8-60201F7B9A20}" destId="{FD9D4671-1686-44F6-8A50-0B732C59F828}" srcOrd="2" destOrd="0" presId="urn:microsoft.com/office/officeart/2005/8/layout/bList2"/>
    <dgm:cxn modelId="{181193B3-742F-4CD3-B1C1-3A76E77B5B30}" type="presParOf" srcId="{47395CC6-1CA3-4917-9BB8-60201F7B9A20}" destId="{0D47A046-1F02-44F5-A568-4592593F141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PR2</a:t>
          </a:r>
        </a:p>
        <a:p>
          <a:r>
            <a:rPr lang="en-US" sz="1200" dirty="0" err="1"/>
            <a:t>Labour</a:t>
          </a:r>
          <a:r>
            <a:rPr lang="en-US" sz="1200" dirty="0"/>
            <a:t> and Working Conditions</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5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Respect of the fundamental rights of workers (no harmful child labour, no forced labour, no discrimination, and the freedom to organise and bargain collectively)</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604DD7BA-A479-4A53-AFC3-FCFAAB5AF5C0}">
      <dgm:prSet phldrT="[Text]" custT="1"/>
      <dgm:spPr/>
      <dgm:t>
        <a:bodyPr/>
        <a:lstStyle/>
        <a:p>
          <a:pPr>
            <a:lnSpc>
              <a:spcPct val="15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Compliance with national labour &amp; social protection laws</a:t>
          </a:r>
        </a:p>
      </dgm:t>
    </dgm:pt>
    <dgm:pt modelId="{8486D3FE-CAB4-46D4-BC35-074F7B520BAA}" type="parTrans" cxnId="{6FE66852-3A71-47B8-9A77-4B469EFF1938}">
      <dgm:prSet/>
      <dgm:spPr/>
      <dgm:t>
        <a:bodyPr/>
        <a:lstStyle/>
        <a:p>
          <a:endParaRPr lang="en-GB"/>
        </a:p>
      </dgm:t>
    </dgm:pt>
    <dgm:pt modelId="{0CD8B2AC-A415-4111-AAC8-2232C8165B05}" type="sibTrans" cxnId="{6FE66852-3A71-47B8-9A77-4B469EFF1938}">
      <dgm:prSet/>
      <dgm:spPr/>
      <dgm:t>
        <a:bodyPr/>
        <a:lstStyle/>
        <a:p>
          <a:endParaRPr lang="en-GB"/>
        </a:p>
      </dgm:t>
    </dgm:pt>
    <dgm:pt modelId="{259582A1-A4DE-4481-B3D0-6ABC6FF2D452}">
      <dgm:prSet phldrT="[Text]" custT="1"/>
      <dgm:spPr/>
      <dgm:t>
        <a:bodyPr/>
        <a:lstStyle/>
        <a:p>
          <a:pPr>
            <a:lnSpc>
              <a:spcPct val="15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Protection of vulnerable workers (e.g. migrant workers, refugees, contract and supply chain workers, disabled,…)</a:t>
          </a:r>
        </a:p>
      </dgm:t>
    </dgm:pt>
    <dgm:pt modelId="{1CD9918C-B660-4C91-ADA6-BB7CEFC8CFFD}" type="parTrans" cxnId="{B0064A13-BD27-46F4-9C07-88313346773C}">
      <dgm:prSet/>
      <dgm:spPr/>
      <dgm:t>
        <a:bodyPr/>
        <a:lstStyle/>
        <a:p>
          <a:endParaRPr lang="en-GB"/>
        </a:p>
      </dgm:t>
    </dgm:pt>
    <dgm:pt modelId="{2B0E8E29-F64A-453F-BF1A-563B1FAE759C}" type="sibTrans" cxnId="{B0064A13-BD27-46F4-9C07-88313346773C}">
      <dgm:prSet/>
      <dgm:spPr/>
      <dgm:t>
        <a:bodyPr/>
        <a:lstStyle/>
        <a:p>
          <a:endParaRPr lang="en-GB"/>
        </a:p>
      </dgm:t>
    </dgm:pt>
    <dgm:pt modelId="{1232D83A-683D-4DAF-A826-6DC6A72417F8}">
      <dgm:prSet phldrT="[Text]" custT="1"/>
      <dgm:spPr/>
      <dgm:t>
        <a:bodyPr/>
        <a:lstStyle/>
        <a:p>
          <a:pPr>
            <a:lnSpc>
              <a:spcPct val="15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Sound worker-management relations, equal-opportunities and decent work</a:t>
          </a:r>
        </a:p>
      </dgm:t>
    </dgm:pt>
    <dgm:pt modelId="{22BF315A-FDC5-4359-B949-C515ED96FC70}" type="parTrans" cxnId="{7ABC4A74-207A-41D1-9F60-A6236BE185A1}">
      <dgm:prSet/>
      <dgm:spPr/>
      <dgm:t>
        <a:bodyPr/>
        <a:lstStyle/>
        <a:p>
          <a:endParaRPr lang="en-GB"/>
        </a:p>
      </dgm:t>
    </dgm:pt>
    <dgm:pt modelId="{91710006-9EFB-45AF-8E3E-29D34B2C15E9}" type="sibTrans" cxnId="{7ABC4A74-207A-41D1-9F60-A6236BE185A1}">
      <dgm:prSet/>
      <dgm:spPr/>
      <dgm:t>
        <a:bodyPr/>
        <a:lstStyle/>
        <a:p>
          <a:endParaRPr lang="en-GB"/>
        </a:p>
      </dgm:t>
    </dgm:pt>
    <dgm:pt modelId="{B6C42DF6-1FE2-4AFB-9554-7BC3D7D04281}">
      <dgm:prSet phldrT="[Text]" custT="1"/>
      <dgm:spPr/>
      <dgm:t>
        <a:bodyPr/>
        <a:lstStyle/>
        <a:p>
          <a:pPr>
            <a:lnSpc>
              <a:spcPct val="150000"/>
            </a:lnSpc>
            <a:spcBef>
              <a:spcPts val="1200"/>
            </a:spcBef>
            <a:spcAft>
              <a:spcPts val="600"/>
            </a:spcAft>
          </a:pPr>
          <a:r>
            <a:rPr lang="en-GB" sz="1800" dirty="0">
              <a:solidFill>
                <a:srgbClr val="404040"/>
              </a:solidFill>
              <a:latin typeface="Arial" panose="020B0604020202020204" pitchFamily="34" charset="0"/>
              <a:cs typeface="Arial" panose="020B0604020202020204" pitchFamily="34" charset="0"/>
            </a:rPr>
            <a:t>Access to grievance redress mechanism</a:t>
          </a:r>
        </a:p>
      </dgm:t>
    </dgm:pt>
    <dgm:pt modelId="{22B29F2E-169B-4DF1-BFA1-51E6577DCBBB}" type="parTrans" cxnId="{BD64CB19-2EEC-48C5-BCEE-AA8F79FABE32}">
      <dgm:prSet/>
      <dgm:spPr/>
      <dgm:t>
        <a:bodyPr/>
        <a:lstStyle/>
        <a:p>
          <a:endParaRPr lang="en-US"/>
        </a:p>
      </dgm:t>
    </dgm:pt>
    <dgm:pt modelId="{1E12390C-6D2C-48AD-965E-2038EDC1D928}" type="sibTrans" cxnId="{BD64CB19-2EEC-48C5-BCEE-AA8F79FABE32}">
      <dgm:prSet/>
      <dgm:spPr/>
      <dgm:t>
        <a:bodyPr/>
        <a:lstStyle/>
        <a:p>
          <a:endParaRPr lang="en-US"/>
        </a:p>
      </dgm:t>
    </dgm:pt>
    <dgm:pt modelId="{9EF3FC55-A46A-48F5-BD26-0E5C7AD7FD99}" type="pres">
      <dgm:prSet presAssocID="{E9FB5D78-4968-4303-A1B2-06F6B8694D32}" presName="diagram" presStyleCnt="0">
        <dgm:presLayoutVars>
          <dgm:dir/>
          <dgm:animLvl val="lvl"/>
          <dgm:resizeHandles val="exact"/>
        </dgm:presLayoutVars>
      </dgm:prSet>
      <dgm:spPr/>
      <dgm:t>
        <a:bodyPr/>
        <a:lstStyle/>
        <a:p>
          <a:endParaRPr lang="en-US"/>
        </a:p>
      </dgm:t>
    </dgm:pt>
    <dgm:pt modelId="{64315975-5DB6-470C-8071-9F6DD0C11586}" type="pres">
      <dgm:prSet presAssocID="{7068B152-6A10-4A0E-BD63-440A92A03AB9}" presName="compNode" presStyleCnt="0"/>
      <dgm:spPr/>
    </dgm:pt>
    <dgm:pt modelId="{A74955B4-DDDE-4AF3-9BE7-996EA602E84A}" type="pres">
      <dgm:prSet presAssocID="{7068B152-6A10-4A0E-BD63-440A92A03AB9}" presName="childRect" presStyleLbl="bgAcc1" presStyleIdx="0" presStyleCnt="1" custScaleX="186415" custLinFactNeighborX="-61" custLinFactNeighborY="6298">
        <dgm:presLayoutVars>
          <dgm:bulletEnabled val="1"/>
        </dgm:presLayoutVars>
      </dgm:prSet>
      <dgm:spPr/>
      <dgm:t>
        <a:bodyPr/>
        <a:lstStyle/>
        <a:p>
          <a:endParaRPr lang="en-US"/>
        </a:p>
      </dgm:t>
    </dgm:pt>
    <dgm:pt modelId="{13D95221-2693-4F15-BDCA-FDD8B784E411}"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0FC0A111-6417-4B79-A3BA-73685B122C25}" type="pres">
      <dgm:prSet presAssocID="{7068B152-6A10-4A0E-BD63-440A92A03AB9}" presName="parentRect" presStyleLbl="alignNode1" presStyleIdx="0" presStyleCnt="1" custScaleX="186369" custLinFactNeighborY="15449"/>
      <dgm:spPr/>
      <dgm:t>
        <a:bodyPr/>
        <a:lstStyle/>
        <a:p>
          <a:endParaRPr lang="en-US"/>
        </a:p>
      </dgm:t>
    </dgm:pt>
    <dgm:pt modelId="{EEACC3BD-384A-4EBF-8019-66F8E9D25049}" type="pres">
      <dgm:prSet presAssocID="{7068B152-6A10-4A0E-BD63-440A92A03AB9}" presName="adorn" presStyleLbl="fgAccFollowNode1" presStyleIdx="0" presStyleCnt="1" custLinFactNeighborX="69460" custLinFactNeighborY="116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Lst>
  <dgm:cxnLst>
    <dgm:cxn modelId="{281EB90B-EC88-440D-8FE3-890B0150B301}" type="presOf" srcId="{604DD7BA-A479-4A53-AFC3-FCFAAB5AF5C0}" destId="{A74955B4-DDDE-4AF3-9BE7-996EA602E84A}" srcOrd="0" destOrd="1" presId="urn:microsoft.com/office/officeart/2005/8/layout/bList2"/>
    <dgm:cxn modelId="{7ABC4A74-207A-41D1-9F60-A6236BE185A1}" srcId="{7068B152-6A10-4A0E-BD63-440A92A03AB9}" destId="{1232D83A-683D-4DAF-A826-6DC6A72417F8}" srcOrd="3" destOrd="0" parTransId="{22BF315A-FDC5-4359-B949-C515ED96FC70}" sibTransId="{91710006-9EFB-45AF-8E3E-29D34B2C15E9}"/>
    <dgm:cxn modelId="{BD64CB19-2EEC-48C5-BCEE-AA8F79FABE32}" srcId="{7068B152-6A10-4A0E-BD63-440A92A03AB9}" destId="{B6C42DF6-1FE2-4AFB-9554-7BC3D7D04281}" srcOrd="4" destOrd="0" parTransId="{22B29F2E-169B-4DF1-BFA1-51E6577DCBBB}" sibTransId="{1E12390C-6D2C-48AD-965E-2038EDC1D928}"/>
    <dgm:cxn modelId="{5701A80A-08B5-49FE-B9BF-EBE97BD43FD3}" type="presOf" srcId="{55327788-79E6-490A-85CF-4E27DE9A91BD}" destId="{A74955B4-DDDE-4AF3-9BE7-996EA602E84A}" srcOrd="0" destOrd="0" presId="urn:microsoft.com/office/officeart/2005/8/layout/bList2"/>
    <dgm:cxn modelId="{5EEFD416-3DEB-40D4-9CD9-231F7A443D57}" type="presOf" srcId="{E9FB5D78-4968-4303-A1B2-06F6B8694D32}" destId="{9EF3FC55-A46A-48F5-BD26-0E5C7AD7FD99}" srcOrd="0" destOrd="0"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5DFCFA03-B8CF-45B8-9AA0-B297246C1E8F}" type="presOf" srcId="{259582A1-A4DE-4481-B3D0-6ABC6FF2D452}" destId="{A74955B4-DDDE-4AF3-9BE7-996EA602E84A}" srcOrd="0" destOrd="2" presId="urn:microsoft.com/office/officeart/2005/8/layout/bList2"/>
    <dgm:cxn modelId="{56E3BB09-FF11-4B43-814B-600E0363E616}" type="presOf" srcId="{7068B152-6A10-4A0E-BD63-440A92A03AB9}" destId="{13D95221-2693-4F15-BDCA-FDD8B784E411}" srcOrd="0" destOrd="0"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B0064A13-BD27-46F4-9C07-88313346773C}" srcId="{7068B152-6A10-4A0E-BD63-440A92A03AB9}" destId="{259582A1-A4DE-4481-B3D0-6ABC6FF2D452}" srcOrd="2" destOrd="0" parTransId="{1CD9918C-B660-4C91-ADA6-BB7CEFC8CFFD}" sibTransId="{2B0E8E29-F64A-453F-BF1A-563B1FAE759C}"/>
    <dgm:cxn modelId="{6FE66852-3A71-47B8-9A77-4B469EFF1938}" srcId="{7068B152-6A10-4A0E-BD63-440A92A03AB9}" destId="{604DD7BA-A479-4A53-AFC3-FCFAAB5AF5C0}" srcOrd="1" destOrd="0" parTransId="{8486D3FE-CAB4-46D4-BC35-074F7B520BAA}" sibTransId="{0CD8B2AC-A415-4111-AAC8-2232C8165B05}"/>
    <dgm:cxn modelId="{A704E100-CB8F-40EB-B559-6E1DA2446262}" type="presOf" srcId="{B6C42DF6-1FE2-4AFB-9554-7BC3D7D04281}" destId="{A74955B4-DDDE-4AF3-9BE7-996EA602E84A}" srcOrd="0" destOrd="4" presId="urn:microsoft.com/office/officeart/2005/8/layout/bList2"/>
    <dgm:cxn modelId="{ABF2CC9E-370D-40A6-B546-9323FE6E5BF6}" type="presOf" srcId="{7068B152-6A10-4A0E-BD63-440A92A03AB9}" destId="{0FC0A111-6417-4B79-A3BA-73685B122C25}" srcOrd="1" destOrd="0" presId="urn:microsoft.com/office/officeart/2005/8/layout/bList2"/>
    <dgm:cxn modelId="{594BC5F2-048F-4567-8AFC-7FB715EA6AE2}" type="presOf" srcId="{1232D83A-683D-4DAF-A826-6DC6A72417F8}" destId="{A74955B4-DDDE-4AF3-9BE7-996EA602E84A}" srcOrd="0" destOrd="3" presId="urn:microsoft.com/office/officeart/2005/8/layout/bList2"/>
    <dgm:cxn modelId="{6578CE5B-F31B-4BC4-A27B-B8DF5451C3CE}" type="presParOf" srcId="{9EF3FC55-A46A-48F5-BD26-0E5C7AD7FD99}" destId="{64315975-5DB6-470C-8071-9F6DD0C11586}" srcOrd="0" destOrd="0" presId="urn:microsoft.com/office/officeart/2005/8/layout/bList2"/>
    <dgm:cxn modelId="{B8966575-C91A-4552-8A85-5365019F7C9C}" type="presParOf" srcId="{64315975-5DB6-470C-8071-9F6DD0C11586}" destId="{A74955B4-DDDE-4AF3-9BE7-996EA602E84A}" srcOrd="0" destOrd="0" presId="urn:microsoft.com/office/officeart/2005/8/layout/bList2"/>
    <dgm:cxn modelId="{F79EBEE4-8696-4B43-ADDE-8C748452BC15}" type="presParOf" srcId="{64315975-5DB6-470C-8071-9F6DD0C11586}" destId="{13D95221-2693-4F15-BDCA-FDD8B784E411}" srcOrd="1" destOrd="0" presId="urn:microsoft.com/office/officeart/2005/8/layout/bList2"/>
    <dgm:cxn modelId="{F38AB2A8-86F1-4E41-B45F-7D9322000568}" type="presParOf" srcId="{64315975-5DB6-470C-8071-9F6DD0C11586}" destId="{0FC0A111-6417-4B79-A3BA-73685B122C25}" srcOrd="2" destOrd="0" presId="urn:microsoft.com/office/officeart/2005/8/layout/bList2"/>
    <dgm:cxn modelId="{724690B3-13D9-4C9E-8EB5-CC07FBDFCE94}" type="presParOf" srcId="{64315975-5DB6-470C-8071-9F6DD0C11586}" destId="{EEACC3BD-384A-4EBF-8019-66F8E9D2504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en-GB" sz="2800" dirty="0"/>
            <a:t>PR3</a:t>
          </a:r>
        </a:p>
        <a:p>
          <a:r>
            <a:rPr lang="en-US" sz="1200" dirty="0"/>
            <a:t>Resource Efficiency and Pollution Prevention and Control</a:t>
          </a:r>
          <a:endParaRPr lang="en-GB" sz="1200" dirty="0"/>
        </a:p>
      </dgm:t>
    </dgm:pt>
    <dgm:pt modelId="{887D9169-DF99-4FAC-8130-67F692A71DEF}" type="parTrans" cxnId="{1F4C8537-E750-43F7-85B8-AB3FA9085685}">
      <dgm:prSet/>
      <dgm:spPr/>
      <dgm:t>
        <a:bodyPr/>
        <a:lstStyle/>
        <a:p>
          <a:endParaRPr lang="en-GB" sz="2800"/>
        </a:p>
      </dgm:t>
    </dgm:pt>
    <dgm:pt modelId="{7F49DB85-B0BC-466B-8A8B-3738DC9B88FB}" type="sibTrans" cxnId="{1F4C8537-E750-43F7-85B8-AB3FA9085685}">
      <dgm:prSet/>
      <dgm:spPr/>
      <dgm:t>
        <a:bodyPr/>
        <a:lstStyle/>
        <a:p>
          <a:endParaRPr lang="en-GB" sz="2800"/>
        </a:p>
      </dgm:t>
    </dgm:pt>
    <dgm:pt modelId="{55327788-79E6-490A-85CF-4E27DE9A91BD}">
      <dgm:prSet phldrT="[Text]" custT="1"/>
      <dgm:spPr/>
      <dgm:t>
        <a:bodyPr anchor="ctr"/>
        <a:lstStyle/>
        <a:p>
          <a:pPr defTabSz="889000">
            <a:lnSpc>
              <a:spcPct val="150000"/>
            </a:lnSpc>
            <a:spcBef>
              <a:spcPts val="1200"/>
            </a:spcBef>
            <a:spcAft>
              <a:spcPts val="1200"/>
            </a:spcAft>
          </a:pPr>
          <a:r>
            <a:rPr lang="en-GB" sz="1800" dirty="0">
              <a:solidFill>
                <a:srgbClr val="404040"/>
              </a:solidFill>
              <a:latin typeface="Arial" panose="020B0604020202020204" pitchFamily="34" charset="0"/>
              <a:cs typeface="Arial" panose="020B0604020202020204" pitchFamily="34" charset="0"/>
            </a:rPr>
            <a:t>Apply Pollution Prevention and Mitigation on all Projects</a:t>
          </a:r>
        </a:p>
      </dgm:t>
    </dgm:pt>
    <dgm:pt modelId="{C041EAC4-566B-487E-AE00-A91CDDAE853F}" type="parTrans" cxnId="{E8FB4243-952D-4E28-93A7-837BC437A5C6}">
      <dgm:prSet/>
      <dgm:spPr/>
      <dgm:t>
        <a:bodyPr/>
        <a:lstStyle/>
        <a:p>
          <a:endParaRPr lang="en-GB" sz="2800"/>
        </a:p>
      </dgm:t>
    </dgm:pt>
    <dgm:pt modelId="{5D4BB5AB-6F64-4F84-8DD6-FC8A271AE663}" type="sibTrans" cxnId="{E8FB4243-952D-4E28-93A7-837BC437A5C6}">
      <dgm:prSet/>
      <dgm:spPr/>
      <dgm:t>
        <a:bodyPr/>
        <a:lstStyle/>
        <a:p>
          <a:endParaRPr lang="en-GB" sz="2800"/>
        </a:p>
      </dgm:t>
    </dgm:pt>
    <dgm:pt modelId="{7926FF6E-4EEE-4FE6-AF4F-D98FF23A7CF1}">
      <dgm:prSet phldrT="[Text]" custT="1"/>
      <dgm:spPr/>
      <dgm:t>
        <a:bodyPr anchor="ctr"/>
        <a:lstStyle/>
        <a:p>
          <a:pPr defTabSz="889000">
            <a:lnSpc>
              <a:spcPct val="150000"/>
            </a:lnSpc>
            <a:spcBef>
              <a:spcPts val="1200"/>
            </a:spcBef>
            <a:spcAft>
              <a:spcPts val="1200"/>
            </a:spcAft>
          </a:pPr>
          <a:r>
            <a:rPr lang="en-GB" sz="1800" dirty="0">
              <a:solidFill>
                <a:srgbClr val="404040"/>
              </a:solidFill>
              <a:latin typeface="Arial" panose="020B0604020202020204" pitchFamily="34" charset="0"/>
              <a:cs typeface="Arial" panose="020B0604020202020204" pitchFamily="34" charset="0"/>
            </a:rPr>
            <a:t>Circular Economy and resource management, including energy, water and resource use efficiency</a:t>
          </a:r>
        </a:p>
      </dgm:t>
    </dgm:pt>
    <dgm:pt modelId="{7E455630-F99D-4975-8DFF-308C36790D0D}" type="parTrans" cxnId="{959BC314-F8CE-4A75-90A7-3AB86F448EF6}">
      <dgm:prSet/>
      <dgm:spPr/>
      <dgm:t>
        <a:bodyPr/>
        <a:lstStyle/>
        <a:p>
          <a:endParaRPr lang="en-GB" sz="2800"/>
        </a:p>
      </dgm:t>
    </dgm:pt>
    <dgm:pt modelId="{058B5C5B-A16D-4F0B-8752-DEFF3A410D5B}" type="sibTrans" cxnId="{959BC314-F8CE-4A75-90A7-3AB86F448EF6}">
      <dgm:prSet/>
      <dgm:spPr/>
      <dgm:t>
        <a:bodyPr/>
        <a:lstStyle/>
        <a:p>
          <a:endParaRPr lang="en-GB" sz="2800"/>
        </a:p>
      </dgm:t>
    </dgm:pt>
    <dgm:pt modelId="{45C9ACFA-4011-4994-A200-DB9FEA87D7EE}">
      <dgm:prSet phldrT="[Text]" custT="1"/>
      <dgm:spPr/>
      <dgm:t>
        <a:bodyPr anchor="ctr"/>
        <a:lstStyle/>
        <a:p>
          <a:pPr defTabSz="889000">
            <a:lnSpc>
              <a:spcPct val="150000"/>
            </a:lnSpc>
            <a:spcBef>
              <a:spcPts val="1200"/>
            </a:spcBef>
            <a:spcAft>
              <a:spcPts val="1200"/>
            </a:spcAft>
          </a:pPr>
          <a:r>
            <a:rPr lang="en-GB" sz="1800" dirty="0">
              <a:solidFill>
                <a:srgbClr val="404040"/>
              </a:solidFill>
              <a:latin typeface="Arial" panose="020B0604020202020204" pitchFamily="34" charset="0"/>
              <a:cs typeface="Arial" panose="020B0604020202020204" pitchFamily="34" charset="0"/>
            </a:rPr>
            <a:t>GHG management and reduction</a:t>
          </a:r>
        </a:p>
      </dgm:t>
    </dgm:pt>
    <dgm:pt modelId="{9993017F-72BC-4708-A264-F1DB3E5DB241}" type="parTrans" cxnId="{D5E0964A-67A9-42C5-8712-2DB03E983E8D}">
      <dgm:prSet/>
      <dgm:spPr/>
      <dgm:t>
        <a:bodyPr/>
        <a:lstStyle/>
        <a:p>
          <a:endParaRPr lang="en-GB" sz="2800"/>
        </a:p>
      </dgm:t>
    </dgm:pt>
    <dgm:pt modelId="{680633A2-04AF-4E0A-8D0E-402E0197B229}" type="sibTrans" cxnId="{D5E0964A-67A9-42C5-8712-2DB03E983E8D}">
      <dgm:prSet/>
      <dgm:spPr/>
      <dgm:t>
        <a:bodyPr/>
        <a:lstStyle/>
        <a:p>
          <a:endParaRPr lang="en-GB" sz="2800"/>
        </a:p>
      </dgm:t>
    </dgm:pt>
    <dgm:pt modelId="{68B10821-F3DC-4D24-B169-231F559132E3}">
      <dgm:prSet phldrT="[Text]" custT="1"/>
      <dgm:spPr/>
      <dgm:t>
        <a:bodyPr anchor="ctr"/>
        <a:lstStyle/>
        <a:p>
          <a:pPr defTabSz="114300">
            <a:lnSpc>
              <a:spcPct val="150000"/>
            </a:lnSpc>
            <a:spcBef>
              <a:spcPts val="1200"/>
            </a:spcBef>
            <a:spcAft>
              <a:spcPts val="1200"/>
            </a:spcAft>
          </a:pPr>
          <a:r>
            <a:rPr lang="en-GB" sz="1800" dirty="0">
              <a:solidFill>
                <a:srgbClr val="404040"/>
              </a:solidFill>
              <a:latin typeface="Arial" panose="020B0604020202020204" pitchFamily="34" charset="0"/>
              <a:cs typeface="Arial" panose="020B0604020202020204" pitchFamily="34" charset="0"/>
            </a:rPr>
            <a:t>Ensure compliance with National law and EU substantive standards</a:t>
          </a:r>
        </a:p>
      </dgm:t>
    </dgm:pt>
    <dgm:pt modelId="{5D062065-17AF-4315-8306-1EC3CB08A5C1}" type="parTrans" cxnId="{F8D82FF7-2A7C-4961-8584-4156757020EC}">
      <dgm:prSet/>
      <dgm:spPr/>
      <dgm:t>
        <a:bodyPr/>
        <a:lstStyle/>
        <a:p>
          <a:endParaRPr lang="en-US"/>
        </a:p>
      </dgm:t>
    </dgm:pt>
    <dgm:pt modelId="{ADCD310E-E527-4224-99CB-A6DEE7E31BC6}" type="sibTrans" cxnId="{F8D82FF7-2A7C-4961-8584-4156757020EC}">
      <dgm:prSet/>
      <dgm:spPr/>
      <dgm:t>
        <a:bodyPr/>
        <a:lstStyle/>
        <a:p>
          <a:endParaRPr lang="en-US"/>
        </a:p>
      </dgm:t>
    </dgm:pt>
    <dgm:pt modelId="{5877DB81-5553-475F-AA52-CC6D206EBE49}" type="pres">
      <dgm:prSet presAssocID="{E9FB5D78-4968-4303-A1B2-06F6B8694D32}" presName="diagram" presStyleCnt="0">
        <dgm:presLayoutVars>
          <dgm:dir/>
          <dgm:animLvl val="lvl"/>
          <dgm:resizeHandles val="exact"/>
        </dgm:presLayoutVars>
      </dgm:prSet>
      <dgm:spPr/>
      <dgm:t>
        <a:bodyPr/>
        <a:lstStyle/>
        <a:p>
          <a:endParaRPr lang="en-US"/>
        </a:p>
      </dgm:t>
    </dgm:pt>
    <dgm:pt modelId="{9C717B51-8FA4-49C6-A228-19F02826E362}" type="pres">
      <dgm:prSet presAssocID="{7068B152-6A10-4A0E-BD63-440A92A03AB9}" presName="compNode" presStyleCnt="0"/>
      <dgm:spPr/>
    </dgm:pt>
    <dgm:pt modelId="{9F4CD2DF-9E3E-4DD0-AC37-60A65A9D9AB9}" type="pres">
      <dgm:prSet presAssocID="{7068B152-6A10-4A0E-BD63-440A92A03AB9}" presName="childRect" presStyleLbl="bgAcc1" presStyleIdx="0" presStyleCnt="1" custScaleX="195568" custScaleY="87455" custLinFactNeighborX="-9103" custLinFactNeighborY="-227">
        <dgm:presLayoutVars>
          <dgm:bulletEnabled val="1"/>
        </dgm:presLayoutVars>
      </dgm:prSet>
      <dgm:spPr/>
      <dgm:t>
        <a:bodyPr/>
        <a:lstStyle/>
        <a:p>
          <a:endParaRPr lang="en-US"/>
        </a:p>
      </dgm:t>
    </dgm:pt>
    <dgm:pt modelId="{38C6DEEE-1CB5-4BE8-B99D-965D7FA03275}"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DAD4D65E-92AE-4325-85EE-1B6C239E19F0}" type="pres">
      <dgm:prSet presAssocID="{7068B152-6A10-4A0E-BD63-440A92A03AB9}" presName="parentRect" presStyleLbl="alignNode1" presStyleIdx="0" presStyleCnt="1" custScaleX="195224" custScaleY="95113" custLinFactNeighborX="2" custLinFactNeighborY="-15322"/>
      <dgm:spPr/>
      <dgm:t>
        <a:bodyPr/>
        <a:lstStyle/>
        <a:p>
          <a:endParaRPr lang="en-US"/>
        </a:p>
      </dgm:t>
    </dgm:pt>
    <dgm:pt modelId="{43B14A34-DBEB-4E6E-A0A8-A28110ED0C05}" type="pres">
      <dgm:prSet presAssocID="{7068B152-6A10-4A0E-BD63-440A92A03AB9}" presName="adorn" presStyleLbl="fgAccFollowNode1" presStyleIdx="0" presStyleCnt="1" custLinFactNeighborX="61734" custLinFactNeighborY="-189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Lst>
  <dgm:cxnLst>
    <dgm:cxn modelId="{959BC314-F8CE-4A75-90A7-3AB86F448EF6}" srcId="{7068B152-6A10-4A0E-BD63-440A92A03AB9}" destId="{7926FF6E-4EEE-4FE6-AF4F-D98FF23A7CF1}" srcOrd="2" destOrd="0" parTransId="{7E455630-F99D-4975-8DFF-308C36790D0D}" sibTransId="{058B5C5B-A16D-4F0B-8752-DEFF3A410D5B}"/>
    <dgm:cxn modelId="{5BD7F6EB-7572-4270-91C4-B70368BFC268}" type="presOf" srcId="{7926FF6E-4EEE-4FE6-AF4F-D98FF23A7CF1}" destId="{9F4CD2DF-9E3E-4DD0-AC37-60A65A9D9AB9}" srcOrd="0" destOrd="2" presId="urn:microsoft.com/office/officeart/2005/8/layout/bList2"/>
    <dgm:cxn modelId="{30A1361A-99FD-4478-A86F-9EBE0EBB25D1}" type="presOf" srcId="{55327788-79E6-490A-85CF-4E27DE9A91BD}" destId="{9F4CD2DF-9E3E-4DD0-AC37-60A65A9D9AB9}" srcOrd="0" destOrd="0" presId="urn:microsoft.com/office/officeart/2005/8/layout/bList2"/>
    <dgm:cxn modelId="{48209B22-860C-44CF-9EDB-2CFEDBFDD382}" type="presOf" srcId="{45C9ACFA-4011-4994-A200-DB9FEA87D7EE}" destId="{9F4CD2DF-9E3E-4DD0-AC37-60A65A9D9AB9}" srcOrd="0" destOrd="3"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28FA8D5F-EC3C-4307-A5BC-642627A752FF}" type="presOf" srcId="{68B10821-F3DC-4D24-B169-231F559132E3}" destId="{9F4CD2DF-9E3E-4DD0-AC37-60A65A9D9AB9}" srcOrd="0" destOrd="1" presId="urn:microsoft.com/office/officeart/2005/8/layout/bList2"/>
    <dgm:cxn modelId="{F8D82FF7-2A7C-4961-8584-4156757020EC}" srcId="{7068B152-6A10-4A0E-BD63-440A92A03AB9}" destId="{68B10821-F3DC-4D24-B169-231F559132E3}" srcOrd="1" destOrd="0" parTransId="{5D062065-17AF-4315-8306-1EC3CB08A5C1}" sibTransId="{ADCD310E-E527-4224-99CB-A6DEE7E31BC6}"/>
    <dgm:cxn modelId="{7B6D7018-BB82-41BE-B18F-DFD5A2E6A336}" type="presOf" srcId="{7068B152-6A10-4A0E-BD63-440A92A03AB9}" destId="{DAD4D65E-92AE-4325-85EE-1B6C239E19F0}" srcOrd="1" destOrd="0"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04B19BB9-D79E-4C41-9930-212FD51EF8A0}" type="presOf" srcId="{7068B152-6A10-4A0E-BD63-440A92A03AB9}" destId="{38C6DEEE-1CB5-4BE8-B99D-965D7FA03275}" srcOrd="0" destOrd="0" presId="urn:microsoft.com/office/officeart/2005/8/layout/bList2"/>
    <dgm:cxn modelId="{98512C47-7C9F-46F7-BDE8-96AACA69A881}" type="presOf" srcId="{E9FB5D78-4968-4303-A1B2-06F6B8694D32}" destId="{5877DB81-5553-475F-AA52-CC6D206EBE49}" srcOrd="0" destOrd="0" presId="urn:microsoft.com/office/officeart/2005/8/layout/bList2"/>
    <dgm:cxn modelId="{D5E0964A-67A9-42C5-8712-2DB03E983E8D}" srcId="{7068B152-6A10-4A0E-BD63-440A92A03AB9}" destId="{45C9ACFA-4011-4994-A200-DB9FEA87D7EE}" srcOrd="3" destOrd="0" parTransId="{9993017F-72BC-4708-A264-F1DB3E5DB241}" sibTransId="{680633A2-04AF-4E0A-8D0E-402E0197B229}"/>
    <dgm:cxn modelId="{20B11D41-3F34-4D85-A5EE-BE678BE0913F}" type="presParOf" srcId="{5877DB81-5553-475F-AA52-CC6D206EBE49}" destId="{9C717B51-8FA4-49C6-A228-19F02826E362}" srcOrd="0" destOrd="0" presId="urn:microsoft.com/office/officeart/2005/8/layout/bList2"/>
    <dgm:cxn modelId="{C0AFAA24-A824-475D-AB7F-ED05E15B9702}" type="presParOf" srcId="{9C717B51-8FA4-49C6-A228-19F02826E362}" destId="{9F4CD2DF-9E3E-4DD0-AC37-60A65A9D9AB9}" srcOrd="0" destOrd="0" presId="urn:microsoft.com/office/officeart/2005/8/layout/bList2"/>
    <dgm:cxn modelId="{5CB1E6AC-89CC-4EF3-A15D-0BB98911838D}" type="presParOf" srcId="{9C717B51-8FA4-49C6-A228-19F02826E362}" destId="{38C6DEEE-1CB5-4BE8-B99D-965D7FA03275}" srcOrd="1" destOrd="0" presId="urn:microsoft.com/office/officeart/2005/8/layout/bList2"/>
    <dgm:cxn modelId="{C7FB5C04-0EB6-4D12-8C94-9295B8DDB482}" type="presParOf" srcId="{9C717B51-8FA4-49C6-A228-19F02826E362}" destId="{DAD4D65E-92AE-4325-85EE-1B6C239E19F0}" srcOrd="2" destOrd="0" presId="urn:microsoft.com/office/officeart/2005/8/layout/bList2"/>
    <dgm:cxn modelId="{A4176985-A6D8-4E47-9952-CBD0E953B2B9}" type="presParOf" srcId="{9C717B51-8FA4-49C6-A228-19F02826E362}" destId="{43B14A34-DBEB-4E6E-A0A8-A28110ED0C0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PR4</a:t>
          </a:r>
        </a:p>
        <a:p>
          <a:r>
            <a:rPr lang="en-US" sz="1200" dirty="0"/>
            <a:t>Health, Safety &amp; Security</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1200"/>
            </a:spcBef>
            <a:spcAft>
              <a:spcPts val="1200"/>
            </a:spcAft>
          </a:pPr>
          <a:r>
            <a:rPr kumimoji="0" lang="en-CA" altLang="en-US" sz="1800" b="0" i="0" u="none" strike="noStrike" cap="none" spc="0" normalizeH="0" baseline="0" noProof="0" dirty="0">
              <a:ln>
                <a:noFill/>
              </a:ln>
              <a:solidFill>
                <a:srgbClr val="58595B"/>
              </a:solidFill>
              <a:effectLst/>
              <a:uLnTx/>
              <a:uFillTx/>
              <a:latin typeface="Arial"/>
              <a:ea typeface="ＭＳ Ｐゴシック" charset="0"/>
              <a:cs typeface="Arial" charset="0"/>
            </a:rPr>
            <a:t>Protect and promote the safety and health of </a:t>
          </a:r>
          <a:r>
            <a:rPr kumimoji="0" lang="en-CA" altLang="en-US" sz="1800" b="1" i="0" u="none" strike="noStrike" cap="none" spc="0" normalizeH="0" baseline="0" noProof="0" dirty="0">
              <a:ln>
                <a:noFill/>
              </a:ln>
              <a:solidFill>
                <a:srgbClr val="90C226"/>
              </a:solidFill>
              <a:effectLst/>
              <a:uLnTx/>
              <a:uFillTx/>
              <a:latin typeface="Arial"/>
              <a:ea typeface="ＭＳ Ｐゴシック" charset="0"/>
              <a:cs typeface="Arial" charset="0"/>
            </a:rPr>
            <a:t>workers</a:t>
          </a:r>
          <a:r>
            <a:rPr kumimoji="0" lang="en-CA" altLang="en-US" sz="1800" b="0" i="0" u="none" strike="noStrike" cap="none" spc="0" normalizeH="0" baseline="0" noProof="0" dirty="0">
              <a:ln>
                <a:noFill/>
              </a:ln>
              <a:solidFill>
                <a:srgbClr val="58595B"/>
              </a:solidFill>
              <a:effectLst/>
              <a:uLnTx/>
              <a:uFillTx/>
              <a:latin typeface="Arial"/>
              <a:ea typeface="ＭＳ Ｐゴシック" charset="0"/>
              <a:cs typeface="Arial" charset="0"/>
            </a:rPr>
            <a:t> by:</a:t>
          </a:r>
          <a:endParaRPr lang="en-GB" sz="1800" dirty="0"/>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6767C153-6B92-4DF2-B27E-EB29A9102F76}">
      <dgm:prSet custT="1"/>
      <dgm:spPr/>
      <dgm:t>
        <a:bodyPr/>
        <a:lstStyle/>
        <a:p>
          <a:pPr rtl="0">
            <a:lnSpc>
              <a:spcPct val="120000"/>
            </a:lnSpc>
            <a:spcBef>
              <a:spcPts val="1200"/>
            </a:spcBef>
            <a:spcAft>
              <a:spcPts val="1200"/>
            </a:spcAft>
          </a:pPr>
          <a:r>
            <a:rPr kumimoji="0" lang="en-CA" altLang="en-US" sz="1800" b="0" i="0" u="none" strike="noStrike" cap="none" spc="0" normalizeH="0" baseline="0" noProof="0" dirty="0">
              <a:ln>
                <a:noFill/>
              </a:ln>
              <a:solidFill>
                <a:srgbClr val="58595B"/>
              </a:solidFill>
              <a:effectLst/>
              <a:uLnTx/>
              <a:uFillTx/>
              <a:latin typeface="Arial"/>
              <a:ea typeface="ＭＳ Ｐゴシック" charset="0"/>
              <a:cs typeface="Arial" charset="0"/>
            </a:rPr>
            <a:t>Ensuring safe and healthy working conditions </a:t>
          </a:r>
        </a:p>
      </dgm:t>
    </dgm:pt>
    <dgm:pt modelId="{71C428A7-9B2D-4768-9F05-BAB4E23D5D2E}" type="parTrans" cxnId="{5B9CF195-4A0D-483C-BC75-BC89BBB72D4B}">
      <dgm:prSet/>
      <dgm:spPr/>
      <dgm:t>
        <a:bodyPr/>
        <a:lstStyle/>
        <a:p>
          <a:endParaRPr lang="en-US"/>
        </a:p>
      </dgm:t>
    </dgm:pt>
    <dgm:pt modelId="{F548ED3C-8585-4B41-9115-3E0F26E0A9A0}" type="sibTrans" cxnId="{5B9CF195-4A0D-483C-BC75-BC89BBB72D4B}">
      <dgm:prSet/>
      <dgm:spPr/>
      <dgm:t>
        <a:bodyPr/>
        <a:lstStyle/>
        <a:p>
          <a:endParaRPr lang="en-US"/>
        </a:p>
      </dgm:t>
    </dgm:pt>
    <dgm:pt modelId="{BC752CE0-6EE5-48B8-BE97-D9ACCFAD1529}">
      <dgm:prSet custT="1"/>
      <dgm:spPr/>
      <dgm:t>
        <a:bodyPr/>
        <a:lstStyle/>
        <a:p>
          <a:pPr rtl="0">
            <a:lnSpc>
              <a:spcPct val="120000"/>
            </a:lnSpc>
            <a:spcBef>
              <a:spcPts val="1200"/>
            </a:spcBef>
            <a:spcAft>
              <a:spcPts val="1200"/>
            </a:spcAft>
          </a:pPr>
          <a:r>
            <a:rPr kumimoji="0" lang="en-CA" altLang="en-US" sz="1800" b="0" i="0" u="none" strike="noStrike" cap="none" spc="0" normalizeH="0" baseline="0" noProof="0" dirty="0">
              <a:ln>
                <a:noFill/>
              </a:ln>
              <a:solidFill>
                <a:srgbClr val="58595B"/>
              </a:solidFill>
              <a:effectLst/>
              <a:uLnTx/>
              <a:uFillTx/>
              <a:latin typeface="Arial"/>
              <a:ea typeface="ＭＳ Ｐゴシック" charset="0"/>
              <a:cs typeface="Arial" charset="0"/>
            </a:rPr>
            <a:t>Implementing a Health and Safety Management System, appropriate to the relevant issues and risks associated with the project</a:t>
          </a:r>
        </a:p>
      </dgm:t>
    </dgm:pt>
    <dgm:pt modelId="{2F4BE5B2-87AA-4953-9C8D-D503410766D9}" type="parTrans" cxnId="{9397E33D-03D1-4776-94E8-747D1D4431E1}">
      <dgm:prSet/>
      <dgm:spPr/>
      <dgm:t>
        <a:bodyPr/>
        <a:lstStyle/>
        <a:p>
          <a:endParaRPr lang="en-US"/>
        </a:p>
      </dgm:t>
    </dgm:pt>
    <dgm:pt modelId="{77525F6D-F886-46A9-8340-F7004BEB4E0D}" type="sibTrans" cxnId="{9397E33D-03D1-4776-94E8-747D1D4431E1}">
      <dgm:prSet/>
      <dgm:spPr/>
      <dgm:t>
        <a:bodyPr/>
        <a:lstStyle/>
        <a:p>
          <a:endParaRPr lang="en-US"/>
        </a:p>
      </dgm:t>
    </dgm:pt>
    <dgm:pt modelId="{53517BEF-3CFC-4063-87A1-A96E23A4B40A}">
      <dgm:prSet custT="1"/>
      <dgm:spPr/>
      <dgm:t>
        <a:bodyPr/>
        <a:lstStyle/>
        <a:p>
          <a:pPr rtl="0">
            <a:lnSpc>
              <a:spcPct val="120000"/>
            </a:lnSpc>
            <a:spcBef>
              <a:spcPts val="1200"/>
            </a:spcBef>
            <a:spcAft>
              <a:spcPts val="1200"/>
            </a:spcAft>
          </a:pPr>
          <a:r>
            <a:rPr kumimoji="0" lang="en-CA" altLang="en-US" sz="1800" b="0" i="0" u="none" strike="noStrike" cap="none" spc="0" normalizeH="0" baseline="0" noProof="0" dirty="0">
              <a:ln>
                <a:noFill/>
              </a:ln>
              <a:solidFill>
                <a:srgbClr val="58595B"/>
              </a:solidFill>
              <a:effectLst/>
              <a:uLnTx/>
              <a:uFillTx/>
              <a:latin typeface="Arial"/>
              <a:ea typeface="ＭＳ Ｐゴシック" charset="0"/>
              <a:cs typeface="Arial" charset="0"/>
            </a:rPr>
            <a:t>Anticipate, assess, and prevent or minimise adverse impacts on the health and safety of </a:t>
          </a:r>
          <a:r>
            <a:rPr kumimoji="0" lang="en-CA" altLang="en-US" sz="1800" b="1" i="0" u="none" strike="noStrike" cap="none" spc="0" normalizeH="0" baseline="0" noProof="0" dirty="0">
              <a:ln>
                <a:noFill/>
              </a:ln>
              <a:solidFill>
                <a:srgbClr val="90C226"/>
              </a:solidFill>
              <a:effectLst/>
              <a:uLnTx/>
              <a:uFillTx/>
              <a:latin typeface="Arial"/>
              <a:ea typeface="ＭＳ Ｐゴシック" charset="0"/>
              <a:cs typeface="Arial" charset="0"/>
            </a:rPr>
            <a:t>project-affected communities</a:t>
          </a:r>
          <a:r>
            <a:rPr kumimoji="0" lang="en-CA" altLang="en-US" sz="1800" b="0" i="0" u="none" strike="noStrike" cap="none" spc="0" normalizeH="0" baseline="0" noProof="0" dirty="0">
              <a:ln>
                <a:noFill/>
              </a:ln>
              <a:solidFill>
                <a:srgbClr val="90C226"/>
              </a:solidFill>
              <a:effectLst/>
              <a:uLnTx/>
              <a:uFillTx/>
              <a:latin typeface="Arial"/>
              <a:ea typeface="ＭＳ Ｐゴシック" charset="0"/>
              <a:cs typeface="Arial" charset="0"/>
            </a:rPr>
            <a:t> </a:t>
          </a:r>
          <a:r>
            <a:rPr kumimoji="0" lang="en-CA" altLang="en-US" sz="1800" b="0" i="0" u="none" strike="noStrike" cap="none" spc="0" normalizeH="0" baseline="0" noProof="0" dirty="0">
              <a:ln>
                <a:noFill/>
              </a:ln>
              <a:solidFill>
                <a:srgbClr val="58595B"/>
              </a:solidFill>
              <a:effectLst/>
              <a:uLnTx/>
              <a:uFillTx/>
              <a:latin typeface="Arial"/>
              <a:ea typeface="ＭＳ Ｐゴシック" charset="0"/>
              <a:cs typeface="Arial" charset="0"/>
            </a:rPr>
            <a:t>and consumers </a:t>
          </a:r>
          <a:r>
            <a:rPr kumimoji="0" lang="en-CA" altLang="en-US" sz="1800" b="0" i="0" u="none" strike="noStrike" cap="none" spc="0" normalizeH="0" baseline="0" noProof="0" dirty="0">
              <a:ln>
                <a:noFill/>
              </a:ln>
              <a:solidFill>
                <a:srgbClr val="404040"/>
              </a:solidFill>
              <a:effectLst/>
              <a:uLnTx/>
              <a:uFillTx/>
              <a:latin typeface="Arial"/>
              <a:ea typeface="ＭＳ Ｐゴシック" charset="0"/>
              <a:cs typeface="Arial" charset="0"/>
            </a:rPr>
            <a:t>during the project life cycle</a:t>
          </a:r>
        </a:p>
      </dgm:t>
    </dgm:pt>
    <dgm:pt modelId="{7FE5FA3D-428F-4D79-A22A-32520D56CE1E}" type="parTrans" cxnId="{01D2DE97-B146-4699-91A7-4C94922AE187}">
      <dgm:prSet/>
      <dgm:spPr/>
      <dgm:t>
        <a:bodyPr/>
        <a:lstStyle/>
        <a:p>
          <a:endParaRPr lang="en-US"/>
        </a:p>
      </dgm:t>
    </dgm:pt>
    <dgm:pt modelId="{583BDC5C-DBF7-43F6-AB52-7E2B1312966A}" type="sibTrans" cxnId="{01D2DE97-B146-4699-91A7-4C94922AE187}">
      <dgm:prSet/>
      <dgm:spPr/>
      <dgm:t>
        <a:bodyPr/>
        <a:lstStyle/>
        <a:p>
          <a:endParaRPr lang="en-US"/>
        </a:p>
      </dgm:t>
    </dgm:pt>
    <dgm:pt modelId="{A10483A9-88EC-4734-B477-ADDB5F539B97}">
      <dgm:prSet custT="1"/>
      <dgm:spPr/>
      <dgm:t>
        <a:bodyPr/>
        <a:lstStyle/>
        <a:p>
          <a:pPr rtl="0">
            <a:lnSpc>
              <a:spcPct val="120000"/>
            </a:lnSpc>
            <a:spcBef>
              <a:spcPts val="1200"/>
            </a:spcBef>
            <a:spcAft>
              <a:spcPts val="1200"/>
            </a:spcAft>
          </a:pPr>
          <a:r>
            <a:rPr kumimoji="0" 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Address natural hazards, road safety, transmittable diseases, emergency preparedness, amongst others</a:t>
          </a:r>
        </a:p>
      </dgm:t>
    </dgm:pt>
    <dgm:pt modelId="{1905C1A7-95DF-431D-921D-A4E990E09A90}" type="parTrans" cxnId="{7A509244-8A14-43C4-95D4-7EE3D2DFD1FA}">
      <dgm:prSet/>
      <dgm:spPr/>
      <dgm:t>
        <a:bodyPr/>
        <a:lstStyle/>
        <a:p>
          <a:endParaRPr lang="en-US"/>
        </a:p>
      </dgm:t>
    </dgm:pt>
    <dgm:pt modelId="{965E97E3-BA2C-47C5-A529-532F9DB5396F}" type="sibTrans" cxnId="{7A509244-8A14-43C4-95D4-7EE3D2DFD1FA}">
      <dgm:prSet/>
      <dgm:spPr/>
      <dgm:t>
        <a:bodyPr/>
        <a:lstStyle/>
        <a:p>
          <a:endParaRPr lang="en-US"/>
        </a:p>
      </dgm:t>
    </dgm:pt>
    <dgm:pt modelId="{CF9B6FE4-71D6-4437-8595-547B9100DB14}" type="pres">
      <dgm:prSet presAssocID="{E9FB5D78-4968-4303-A1B2-06F6B8694D32}" presName="diagram" presStyleCnt="0">
        <dgm:presLayoutVars>
          <dgm:dir/>
          <dgm:animLvl val="lvl"/>
          <dgm:resizeHandles val="exact"/>
        </dgm:presLayoutVars>
      </dgm:prSet>
      <dgm:spPr/>
      <dgm:t>
        <a:bodyPr/>
        <a:lstStyle/>
        <a:p>
          <a:endParaRPr lang="en-US"/>
        </a:p>
      </dgm:t>
    </dgm:pt>
    <dgm:pt modelId="{643C284F-B95E-46FC-B257-E6A2331FCF48}" type="pres">
      <dgm:prSet presAssocID="{7068B152-6A10-4A0E-BD63-440A92A03AB9}" presName="compNode" presStyleCnt="0"/>
      <dgm:spPr/>
    </dgm:pt>
    <dgm:pt modelId="{0E414AF5-2407-455B-A48D-B131D483F7BC}" type="pres">
      <dgm:prSet presAssocID="{7068B152-6A10-4A0E-BD63-440A92A03AB9}" presName="childRect" presStyleLbl="bgAcc1" presStyleIdx="0" presStyleCnt="1" custScaleX="177091" custScaleY="118029">
        <dgm:presLayoutVars>
          <dgm:bulletEnabled val="1"/>
        </dgm:presLayoutVars>
      </dgm:prSet>
      <dgm:spPr/>
      <dgm:t>
        <a:bodyPr/>
        <a:lstStyle/>
        <a:p>
          <a:endParaRPr lang="en-US"/>
        </a:p>
      </dgm:t>
    </dgm:pt>
    <dgm:pt modelId="{CE7395F9-DAFB-4107-A58B-8710EB1E989E}"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69F08A0D-1B5F-4C7B-8B79-FE295F794947}" type="pres">
      <dgm:prSet presAssocID="{7068B152-6A10-4A0E-BD63-440A92A03AB9}" presName="parentRect" presStyleLbl="alignNode1" presStyleIdx="0" presStyleCnt="1" custScaleX="177092" custScaleY="68574"/>
      <dgm:spPr/>
      <dgm:t>
        <a:bodyPr/>
        <a:lstStyle/>
        <a:p>
          <a:endParaRPr lang="en-US"/>
        </a:p>
      </dgm:t>
    </dgm:pt>
    <dgm:pt modelId="{D4C99108-CC66-40AA-B2F2-BD9931E52444}" type="pres">
      <dgm:prSet presAssocID="{7068B152-6A10-4A0E-BD63-440A92A03AB9}" presName="adorn" presStyleLbl="fgAccFollowNode1" presStyleIdx="0" presStyleCnt="1" custScaleX="102917" custLinFactNeighborX="57469" custLinFactNeighborY="-868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D2A532B1-20D6-4F3B-A1D6-FCD30A6ABA63}" type="presOf" srcId="{BC752CE0-6EE5-48B8-BE97-D9ACCFAD1529}" destId="{0E414AF5-2407-455B-A48D-B131D483F7BC}" srcOrd="0" destOrd="2" presId="urn:microsoft.com/office/officeart/2005/8/layout/bList2"/>
    <dgm:cxn modelId="{92F6938D-80F9-49D1-A5B8-90A6C6BDC296}" type="presOf" srcId="{55327788-79E6-490A-85CF-4E27DE9A91BD}" destId="{0E414AF5-2407-455B-A48D-B131D483F7BC}" srcOrd="0" destOrd="0"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7A509244-8A14-43C4-95D4-7EE3D2DFD1FA}" srcId="{7068B152-6A10-4A0E-BD63-440A92A03AB9}" destId="{A10483A9-88EC-4734-B477-ADDB5F539B97}" srcOrd="2" destOrd="0" parTransId="{1905C1A7-95DF-431D-921D-A4E990E09A90}" sibTransId="{965E97E3-BA2C-47C5-A529-532F9DB5396F}"/>
    <dgm:cxn modelId="{01D2DE97-B146-4699-91A7-4C94922AE187}" srcId="{7068B152-6A10-4A0E-BD63-440A92A03AB9}" destId="{53517BEF-3CFC-4063-87A1-A96E23A4B40A}" srcOrd="1" destOrd="0" parTransId="{7FE5FA3D-428F-4D79-A22A-32520D56CE1E}" sibTransId="{583BDC5C-DBF7-43F6-AB52-7E2B1312966A}"/>
    <dgm:cxn modelId="{9397E33D-03D1-4776-94E8-747D1D4431E1}" srcId="{55327788-79E6-490A-85CF-4E27DE9A91BD}" destId="{BC752CE0-6EE5-48B8-BE97-D9ACCFAD1529}" srcOrd="1" destOrd="0" parTransId="{2F4BE5B2-87AA-4953-9C8D-D503410766D9}" sibTransId="{77525F6D-F886-46A9-8340-F7004BEB4E0D}"/>
    <dgm:cxn modelId="{F1462114-CD2E-4437-84C3-56998A964A18}" type="presOf" srcId="{E9FB5D78-4968-4303-A1B2-06F6B8694D32}" destId="{CF9B6FE4-71D6-4437-8595-547B9100DB14}" srcOrd="0" destOrd="0" presId="urn:microsoft.com/office/officeart/2005/8/layout/bList2"/>
    <dgm:cxn modelId="{12EA8363-6072-4BDD-B4B3-A3B5688CAF44}" type="presOf" srcId="{53517BEF-3CFC-4063-87A1-A96E23A4B40A}" destId="{0E414AF5-2407-455B-A48D-B131D483F7BC}" srcOrd="0" destOrd="3"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FDD67C9E-53DD-40F4-90D9-043567B6199D}" type="presOf" srcId="{7068B152-6A10-4A0E-BD63-440A92A03AB9}" destId="{69F08A0D-1B5F-4C7B-8B79-FE295F794947}" srcOrd="1" destOrd="0" presId="urn:microsoft.com/office/officeart/2005/8/layout/bList2"/>
    <dgm:cxn modelId="{4C468113-6431-4E65-9C4C-BFBE2B433FCD}" type="presOf" srcId="{7068B152-6A10-4A0E-BD63-440A92A03AB9}" destId="{CE7395F9-DAFB-4107-A58B-8710EB1E989E}" srcOrd="0" destOrd="0" presId="urn:microsoft.com/office/officeart/2005/8/layout/bList2"/>
    <dgm:cxn modelId="{A7218124-2277-48B6-ACBA-E466063CA8D0}" type="presOf" srcId="{A10483A9-88EC-4734-B477-ADDB5F539B97}" destId="{0E414AF5-2407-455B-A48D-B131D483F7BC}" srcOrd="0" destOrd="4" presId="urn:microsoft.com/office/officeart/2005/8/layout/bList2"/>
    <dgm:cxn modelId="{5B9CF195-4A0D-483C-BC75-BC89BBB72D4B}" srcId="{55327788-79E6-490A-85CF-4E27DE9A91BD}" destId="{6767C153-6B92-4DF2-B27E-EB29A9102F76}" srcOrd="0" destOrd="0" parTransId="{71C428A7-9B2D-4768-9F05-BAB4E23D5D2E}" sibTransId="{F548ED3C-8585-4B41-9115-3E0F26E0A9A0}"/>
    <dgm:cxn modelId="{BB213B67-A3C3-4CC6-8D70-68BA1C9FEFE2}" type="presOf" srcId="{6767C153-6B92-4DF2-B27E-EB29A9102F76}" destId="{0E414AF5-2407-455B-A48D-B131D483F7BC}" srcOrd="0" destOrd="1" presId="urn:microsoft.com/office/officeart/2005/8/layout/bList2"/>
    <dgm:cxn modelId="{BDE8BD19-5C04-493D-BB28-79CE3A2958CE}" type="presParOf" srcId="{CF9B6FE4-71D6-4437-8595-547B9100DB14}" destId="{643C284F-B95E-46FC-B257-E6A2331FCF48}" srcOrd="0" destOrd="0" presId="urn:microsoft.com/office/officeart/2005/8/layout/bList2"/>
    <dgm:cxn modelId="{13E83A67-185B-4D3A-9588-3D8CB6DF5610}" type="presParOf" srcId="{643C284F-B95E-46FC-B257-E6A2331FCF48}" destId="{0E414AF5-2407-455B-A48D-B131D483F7BC}" srcOrd="0" destOrd="0" presId="urn:microsoft.com/office/officeart/2005/8/layout/bList2"/>
    <dgm:cxn modelId="{0C38848E-ED55-4718-BD20-EBD82D836C1D}" type="presParOf" srcId="{643C284F-B95E-46FC-B257-E6A2331FCF48}" destId="{CE7395F9-DAFB-4107-A58B-8710EB1E989E}" srcOrd="1" destOrd="0" presId="urn:microsoft.com/office/officeart/2005/8/layout/bList2"/>
    <dgm:cxn modelId="{5646D88A-DF6F-4ADA-B057-CE75D00D3E6A}" type="presParOf" srcId="{643C284F-B95E-46FC-B257-E6A2331FCF48}" destId="{69F08A0D-1B5F-4C7B-8B79-FE295F794947}" srcOrd="2" destOrd="0" presId="urn:microsoft.com/office/officeart/2005/8/layout/bList2"/>
    <dgm:cxn modelId="{A999E38F-5ED0-47ED-873E-C5AFC0203A0A}" type="presParOf" srcId="{643C284F-B95E-46FC-B257-E6A2331FCF48}" destId="{D4C99108-CC66-40AA-B2F2-BD9931E5244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PR5</a:t>
          </a:r>
        </a:p>
        <a:p>
          <a:r>
            <a:rPr lang="en-US" sz="1200" dirty="0"/>
            <a:t>Land Acquisition, Involuntary Resettlement and Economic Displacement </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1200"/>
            </a:spcBef>
            <a:spcAft>
              <a:spcPts val="1200"/>
            </a:spcAft>
          </a:pP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Avoid</a:t>
          </a:r>
          <a:r>
            <a:rPr kumimoji="0" lang="en-GB" altLang="en-US" sz="1800" b="1" i="0" u="none" strike="noStrike" cap="none" spc="0" normalizeH="0" baseline="0" noProof="0" dirty="0">
              <a:ln>
                <a:noFill/>
              </a:ln>
              <a:solidFill>
                <a:srgbClr val="00539B"/>
              </a:solidFill>
              <a:effectLst/>
              <a:uLnTx/>
              <a:uFillTx/>
              <a:latin typeface="Arial"/>
              <a:ea typeface="ＭＳ Ｐゴシック" charset="0"/>
              <a:cs typeface="Arial" charset="0"/>
            </a:rPr>
            <a:t> </a:t>
          </a:r>
          <a:r>
            <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or, when unavoidable</a:t>
          </a:r>
          <a:r>
            <a:rPr kumimoji="0" lang="en-GB" altLang="en-US" sz="1800" b="0" i="0" u="none" strike="noStrike" cap="none" spc="0" normalizeH="0" baseline="0" noProof="0" dirty="0">
              <a:ln>
                <a:noFill/>
              </a:ln>
              <a:solidFill>
                <a:srgbClr val="666F74"/>
              </a:solidFill>
              <a:effectLst/>
              <a:uLnTx/>
              <a:uFillTx/>
              <a:latin typeface="Arial" charset="0"/>
              <a:ea typeface="ＭＳ Ｐゴシック" charset="0"/>
              <a:cs typeface="Arial" charset="0"/>
            </a:rPr>
            <a:t>, </a:t>
          </a: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minimize</a:t>
          </a:r>
          <a:r>
            <a:rPr kumimoji="0" lang="en-GB" altLang="en-US" sz="1800" b="0" i="0" u="none" strike="noStrike" cap="none" spc="0" normalizeH="0" baseline="0" noProof="0" dirty="0">
              <a:ln>
                <a:noFill/>
              </a:ln>
              <a:solidFill>
                <a:srgbClr val="666F74"/>
              </a:solidFill>
              <a:effectLst/>
              <a:uLnTx/>
              <a:uFillTx/>
              <a:latin typeface="Arial" charset="0"/>
              <a:ea typeface="ＭＳ Ｐゴシック" charset="0"/>
              <a:cs typeface="Arial" charset="0"/>
            </a:rPr>
            <a:t> </a:t>
          </a:r>
          <a:r>
            <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resettlement</a:t>
          </a:r>
          <a:endParaRPr lang="en-GB" sz="1800" dirty="0">
            <a:solidFill>
              <a:srgbClr val="404040"/>
            </a:solidFill>
          </a:endParaRP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4CF0DB32-1F39-4388-A278-6829545082E7}">
      <dgm:prSet custT="1"/>
      <dgm:spPr/>
      <dgm:t>
        <a:bodyPr/>
        <a:lstStyle/>
        <a:p>
          <a:pPr rtl="0">
            <a:lnSpc>
              <a:spcPct val="120000"/>
            </a:lnSpc>
            <a:spcBef>
              <a:spcPts val="1200"/>
            </a:spcBef>
            <a:spcAft>
              <a:spcPts val="1200"/>
            </a:spcAft>
          </a:pPr>
          <a:r>
            <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Mitigate adverse </a:t>
          </a: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social &amp; economic impacts of displacement</a:t>
          </a:r>
          <a:r>
            <a:rPr kumimoji="0" lang="en-GB" altLang="en-US" sz="1800" b="0" i="0" u="none" strike="noStrike" cap="none" spc="0" normalizeH="0" baseline="0" noProof="0" dirty="0">
              <a:ln>
                <a:noFill/>
              </a:ln>
              <a:solidFill>
                <a:srgbClr val="508927"/>
              </a:solidFill>
              <a:effectLst/>
              <a:uLnTx/>
              <a:uFillTx/>
              <a:latin typeface="Arial" charset="0"/>
              <a:ea typeface="ＭＳ Ｐゴシック" charset="0"/>
              <a:cs typeface="Arial" charset="0"/>
            </a:rPr>
            <a:t> </a:t>
          </a:r>
          <a:r>
            <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both</a:t>
          </a:r>
          <a:r>
            <a:rPr kumimoji="0" lang="en-GB" altLang="en-US" sz="1800" b="0" i="0" u="none" strike="noStrike" cap="none" spc="0" normalizeH="0" baseline="0" noProof="0" dirty="0">
              <a:ln>
                <a:noFill/>
              </a:ln>
              <a:solidFill>
                <a:srgbClr val="666F74"/>
              </a:solidFill>
              <a:effectLst/>
              <a:uLnTx/>
              <a:uFillTx/>
              <a:latin typeface="Arial" charset="0"/>
              <a:ea typeface="ＭＳ Ｐゴシック" charset="0"/>
              <a:cs typeface="Arial" charset="0"/>
            </a:rPr>
            <a:t> </a:t>
          </a: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physical</a:t>
          </a:r>
          <a:r>
            <a:rPr kumimoji="0" lang="en-GB" altLang="en-US" sz="1800" b="1" i="0" u="none" strike="noStrike" cap="none" spc="0" normalizeH="0" baseline="0" noProof="0" dirty="0">
              <a:ln>
                <a:noFill/>
              </a:ln>
              <a:solidFill>
                <a:srgbClr val="00539B"/>
              </a:solidFill>
              <a:effectLst/>
              <a:uLnTx/>
              <a:uFillTx/>
              <a:latin typeface="Arial"/>
              <a:ea typeface="ＭＳ Ｐゴシック" charset="0"/>
              <a:cs typeface="Arial" charset="0"/>
            </a:rPr>
            <a:t> </a:t>
          </a:r>
          <a:r>
            <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(relocation or loss of shelter)</a:t>
          </a:r>
          <a:r>
            <a:rPr kumimoji="0" lang="en-GB" altLang="en-US" sz="1800" b="1" i="0" u="none" strike="noStrike" cap="none" spc="0" normalizeH="0" baseline="0" noProof="0" dirty="0">
              <a:ln>
                <a:noFill/>
              </a:ln>
              <a:solidFill>
                <a:srgbClr val="404040"/>
              </a:solidFill>
              <a:effectLst/>
              <a:uLnTx/>
              <a:uFillTx/>
              <a:latin typeface="Arial" charset="0"/>
              <a:ea typeface="ＭＳ Ｐゴシック" charset="0"/>
              <a:cs typeface="Arial" charset="0"/>
            </a:rPr>
            <a:t> </a:t>
          </a: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and economic </a:t>
          </a:r>
          <a:r>
            <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rPr>
            <a:t>(loss of assets or resources, or loss of access to these)</a:t>
          </a:r>
        </a:p>
      </dgm:t>
    </dgm:pt>
    <dgm:pt modelId="{981BCD78-6230-46A4-8CB5-8E131ACB7F51}" type="parTrans" cxnId="{500B43DE-2C4B-4C00-8BE1-53D29C085687}">
      <dgm:prSet/>
      <dgm:spPr/>
      <dgm:t>
        <a:bodyPr/>
        <a:lstStyle/>
        <a:p>
          <a:endParaRPr lang="en-US"/>
        </a:p>
      </dgm:t>
    </dgm:pt>
    <dgm:pt modelId="{547E8C79-AD24-408C-872C-267025330B69}" type="sibTrans" cxnId="{500B43DE-2C4B-4C00-8BE1-53D29C085687}">
      <dgm:prSet/>
      <dgm:spPr/>
      <dgm:t>
        <a:bodyPr/>
        <a:lstStyle/>
        <a:p>
          <a:endParaRPr lang="en-US"/>
        </a:p>
      </dgm:t>
    </dgm:pt>
    <dgm:pt modelId="{31360AC0-9264-4299-9FB5-D32CAA7DA347}">
      <dgm:prSet custT="1"/>
      <dgm:spPr/>
      <dgm:t>
        <a:bodyPr/>
        <a:lstStyle/>
        <a:p>
          <a:pPr rtl="0">
            <a:lnSpc>
              <a:spcPct val="120000"/>
            </a:lnSpc>
            <a:spcBef>
              <a:spcPts val="1200"/>
            </a:spcBef>
            <a:spcAft>
              <a:spcPts val="1200"/>
            </a:spcAft>
          </a:pPr>
          <a:r>
            <a:rPr kumimoji="0" lang="en-US"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Improve  / restore the livelihoods &amp; standards of living </a:t>
          </a:r>
          <a:r>
            <a:rPr kumimoji="0" lang="en-US" altLang="en-US" sz="1800" b="0" i="0" u="none" strike="noStrike" cap="none" spc="0" normalizeH="0" baseline="0" noProof="0" dirty="0">
              <a:ln>
                <a:noFill/>
              </a:ln>
              <a:solidFill>
                <a:srgbClr val="404040"/>
              </a:solidFill>
              <a:effectLst/>
              <a:uLnTx/>
              <a:uFillTx/>
              <a:latin typeface="Arial"/>
              <a:ea typeface="ＭＳ Ｐゴシック" charset="0"/>
              <a:cs typeface="Arial" charset="0"/>
            </a:rPr>
            <a:t>of displaced people</a:t>
          </a:r>
          <a:endParaRPr kumimoji="0" lang="en-GB" altLang="en-US" sz="1800" b="0" i="0" u="none" strike="noStrike" cap="none" spc="0" normalizeH="0" baseline="0" noProof="0" dirty="0">
            <a:ln>
              <a:noFill/>
            </a:ln>
            <a:solidFill>
              <a:srgbClr val="404040"/>
            </a:solidFill>
            <a:effectLst/>
            <a:uLnTx/>
            <a:uFillTx/>
            <a:latin typeface="Arial" charset="0"/>
            <a:ea typeface="ＭＳ Ｐゴシック" charset="0"/>
            <a:cs typeface="Arial" charset="0"/>
          </a:endParaRPr>
        </a:p>
      </dgm:t>
    </dgm:pt>
    <dgm:pt modelId="{8C6C661E-E90C-40FF-889E-C424267DB70F}" type="parTrans" cxnId="{69B9D5B1-FEC8-4E58-8B09-E303103AA581}">
      <dgm:prSet/>
      <dgm:spPr/>
      <dgm:t>
        <a:bodyPr/>
        <a:lstStyle/>
        <a:p>
          <a:endParaRPr lang="en-US"/>
        </a:p>
      </dgm:t>
    </dgm:pt>
    <dgm:pt modelId="{5294EE4B-1001-4404-9D65-676D2BDD1675}" type="sibTrans" cxnId="{69B9D5B1-FEC8-4E58-8B09-E303103AA581}">
      <dgm:prSet/>
      <dgm:spPr/>
      <dgm:t>
        <a:bodyPr/>
        <a:lstStyle/>
        <a:p>
          <a:endParaRPr lang="en-US"/>
        </a:p>
      </dgm:t>
    </dgm:pt>
    <dgm:pt modelId="{BE16273B-773F-4DED-9426-440904373A52}">
      <dgm:prSet custT="1"/>
      <dgm:spPr/>
      <dgm:t>
        <a:bodyPr/>
        <a:lstStyle/>
        <a:p>
          <a:pPr rtl="0">
            <a:lnSpc>
              <a:spcPct val="120000"/>
            </a:lnSpc>
            <a:spcBef>
              <a:spcPts val="1200"/>
            </a:spcBef>
            <a:spcAft>
              <a:spcPts val="1200"/>
            </a:spcAft>
          </a:pP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Consider</a:t>
          </a:r>
          <a:r>
            <a:rPr kumimoji="0" lang="en-GB" altLang="en-US" sz="1800" b="0" i="0" u="none" strike="noStrike" cap="none" spc="0" normalizeH="0" baseline="0" noProof="0" dirty="0">
              <a:ln>
                <a:noFill/>
              </a:ln>
              <a:solidFill>
                <a:srgbClr val="666F74"/>
              </a:solidFill>
              <a:effectLst/>
              <a:uLnTx/>
              <a:uFillTx/>
              <a:latin typeface="Arial"/>
              <a:ea typeface="ＭＳ Ｐゴシック" charset="0"/>
              <a:cs typeface="Arial" charset="0"/>
            </a:rPr>
            <a:t> </a:t>
          </a:r>
          <a:r>
            <a:rPr kumimoji="0" lang="en-GB" altLang="en-US" sz="1800" b="0" i="0" u="none" strike="noStrike" cap="none" spc="0" normalizeH="0" baseline="0" noProof="0" dirty="0">
              <a:ln>
                <a:noFill/>
              </a:ln>
              <a:solidFill>
                <a:srgbClr val="404040"/>
              </a:solidFill>
              <a:effectLst/>
              <a:uLnTx/>
              <a:uFillTx/>
              <a:latin typeface="Arial"/>
              <a:ea typeface="ＭＳ Ｐゴシック" charset="0"/>
              <a:cs typeface="Arial" charset="0"/>
            </a:rPr>
            <a:t>both legal right holders and </a:t>
          </a:r>
          <a:r>
            <a:rPr kumimoji="0" lang="en-GB" altLang="en-US" sz="1800" b="1" i="0" u="none" strike="noStrike" cap="none" spc="0" normalizeH="0" baseline="0" noProof="0" dirty="0">
              <a:ln>
                <a:noFill/>
              </a:ln>
              <a:solidFill>
                <a:srgbClr val="508927"/>
              </a:solidFill>
              <a:effectLst/>
              <a:uLnTx/>
              <a:uFillTx/>
              <a:latin typeface="Arial"/>
              <a:ea typeface="ＭＳ Ｐゴシック" charset="0"/>
              <a:cs typeface="Arial" charset="0"/>
            </a:rPr>
            <a:t>informal ones</a:t>
          </a:r>
        </a:p>
      </dgm:t>
    </dgm:pt>
    <dgm:pt modelId="{D9AD4187-4D1C-4E1F-9B54-71FAC2662D1C}" type="parTrans" cxnId="{26CED8A2-B6E9-4324-A640-6140504A970D}">
      <dgm:prSet/>
      <dgm:spPr/>
      <dgm:t>
        <a:bodyPr/>
        <a:lstStyle/>
        <a:p>
          <a:endParaRPr lang="en-US"/>
        </a:p>
      </dgm:t>
    </dgm:pt>
    <dgm:pt modelId="{3FA883D6-08F7-4ABB-9BED-10EB4670DDF2}" type="sibTrans" cxnId="{26CED8A2-B6E9-4324-A640-6140504A970D}">
      <dgm:prSet/>
      <dgm:spPr/>
      <dgm:t>
        <a:bodyPr/>
        <a:lstStyle/>
        <a:p>
          <a:endParaRPr lang="en-US"/>
        </a:p>
      </dgm:t>
    </dgm:pt>
    <dgm:pt modelId="{0BCB46D6-839C-4A77-82EB-965A1359EBDB}">
      <dgm:prSet custT="1"/>
      <dgm:spPr/>
      <dgm:t>
        <a:bodyPr/>
        <a:lstStyle/>
        <a:p>
          <a:pPr rtl="0">
            <a:lnSpc>
              <a:spcPct val="120000"/>
            </a:lnSpc>
            <a:spcBef>
              <a:spcPts val="1200"/>
            </a:spcBef>
            <a:spcAft>
              <a:spcPts val="1200"/>
            </a:spcAft>
          </a:pPr>
          <a:r>
            <a:rPr kumimoji="0" lang="en-US" sz="1800" b="0" i="0" u="none" strike="noStrike" cap="none" spc="0" normalizeH="0" baseline="0" noProof="0" dirty="0">
              <a:ln>
                <a:noFill/>
              </a:ln>
              <a:solidFill>
                <a:srgbClr val="404040"/>
              </a:solidFill>
              <a:effectLst/>
              <a:uLnTx/>
              <a:uFillTx/>
              <a:latin typeface="Arial"/>
              <a:ea typeface="ＭＳ Ｐゴシック" charset="0"/>
              <a:cs typeface="Arial" charset="0"/>
            </a:rPr>
            <a:t>Consult on compensation solutions</a:t>
          </a:r>
        </a:p>
      </dgm:t>
    </dgm:pt>
    <dgm:pt modelId="{193D6700-26A1-4037-BE76-013ECCF3F3D0}" type="parTrans" cxnId="{E1DA5DBC-8B7B-4396-861F-3C6E5646A483}">
      <dgm:prSet/>
      <dgm:spPr/>
      <dgm:t>
        <a:bodyPr/>
        <a:lstStyle/>
        <a:p>
          <a:endParaRPr lang="en-US"/>
        </a:p>
      </dgm:t>
    </dgm:pt>
    <dgm:pt modelId="{B039285B-DF3E-4B6F-BEDB-8C9E813D6F27}" type="sibTrans" cxnId="{E1DA5DBC-8B7B-4396-861F-3C6E5646A483}">
      <dgm:prSet/>
      <dgm:spPr/>
      <dgm:t>
        <a:bodyPr/>
        <a:lstStyle/>
        <a:p>
          <a:endParaRPr lang="en-US"/>
        </a:p>
      </dgm:t>
    </dgm:pt>
    <dgm:pt modelId="{BA09C0A4-3A95-4A3F-A608-59B6BAFECD44}">
      <dgm:prSet custT="1"/>
      <dgm:spPr/>
      <dgm:t>
        <a:bodyPr/>
        <a:lstStyle/>
        <a:p>
          <a:pPr rtl="0">
            <a:lnSpc>
              <a:spcPct val="120000"/>
            </a:lnSpc>
            <a:spcBef>
              <a:spcPts val="1200"/>
            </a:spcBef>
            <a:spcAft>
              <a:spcPts val="1200"/>
            </a:spcAft>
          </a:pPr>
          <a:r>
            <a:rPr kumimoji="0" lang="en-US" sz="1800" b="0" i="0" u="none" strike="noStrike" cap="none" spc="0" normalizeH="0" baseline="0" noProof="0" dirty="0">
              <a:ln>
                <a:noFill/>
              </a:ln>
              <a:solidFill>
                <a:srgbClr val="404040"/>
              </a:solidFill>
              <a:effectLst/>
              <a:uLnTx/>
              <a:uFillTx/>
              <a:latin typeface="Arial"/>
              <a:ea typeface="ＭＳ Ｐゴシック" charset="0"/>
              <a:cs typeface="Arial" charset="0"/>
            </a:rPr>
            <a:t>Monitor and evaluate</a:t>
          </a:r>
        </a:p>
      </dgm:t>
    </dgm:pt>
    <dgm:pt modelId="{13E6EBEA-37C2-4169-84AB-C0DF1FC27799}" type="parTrans" cxnId="{771E4A9F-3CA8-4559-878C-1995E53EFB81}">
      <dgm:prSet/>
      <dgm:spPr/>
      <dgm:t>
        <a:bodyPr/>
        <a:lstStyle/>
        <a:p>
          <a:endParaRPr lang="en-US"/>
        </a:p>
      </dgm:t>
    </dgm:pt>
    <dgm:pt modelId="{3BE4ACED-1EB3-4B18-9F77-98BA0C8F14CD}" type="sibTrans" cxnId="{771E4A9F-3CA8-4559-878C-1995E53EFB81}">
      <dgm:prSet/>
      <dgm:spPr/>
      <dgm:t>
        <a:bodyPr/>
        <a:lstStyle/>
        <a:p>
          <a:endParaRPr lang="en-US"/>
        </a:p>
      </dgm:t>
    </dgm:pt>
    <dgm:pt modelId="{F9009212-6FDB-435C-A151-E7A17AF41BBA}" type="pres">
      <dgm:prSet presAssocID="{E9FB5D78-4968-4303-A1B2-06F6B8694D32}" presName="diagram" presStyleCnt="0">
        <dgm:presLayoutVars>
          <dgm:dir/>
          <dgm:animLvl val="lvl"/>
          <dgm:resizeHandles val="exact"/>
        </dgm:presLayoutVars>
      </dgm:prSet>
      <dgm:spPr/>
      <dgm:t>
        <a:bodyPr/>
        <a:lstStyle/>
        <a:p>
          <a:endParaRPr lang="en-US"/>
        </a:p>
      </dgm:t>
    </dgm:pt>
    <dgm:pt modelId="{6F173731-1B5E-46A4-9341-F3601A7C9F8A}" type="pres">
      <dgm:prSet presAssocID="{7068B152-6A10-4A0E-BD63-440A92A03AB9}" presName="compNode" presStyleCnt="0"/>
      <dgm:spPr/>
    </dgm:pt>
    <dgm:pt modelId="{3215110E-1DAA-4092-AB85-E4AB0C814C37}" type="pres">
      <dgm:prSet presAssocID="{7068B152-6A10-4A0E-BD63-440A92A03AB9}" presName="childRect" presStyleLbl="bgAcc1" presStyleIdx="0" presStyleCnt="1" custScaleX="182930" custScaleY="102640">
        <dgm:presLayoutVars>
          <dgm:bulletEnabled val="1"/>
        </dgm:presLayoutVars>
      </dgm:prSet>
      <dgm:spPr/>
      <dgm:t>
        <a:bodyPr/>
        <a:lstStyle/>
        <a:p>
          <a:endParaRPr lang="en-US"/>
        </a:p>
      </dgm:t>
    </dgm:pt>
    <dgm:pt modelId="{AB071238-E05D-4789-A157-568C949F89BE}"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58A2F8C3-01EF-4FCB-A7CD-0DB3A6A17D85}" type="pres">
      <dgm:prSet presAssocID="{7068B152-6A10-4A0E-BD63-440A92A03AB9}" presName="parentRect" presStyleLbl="alignNode1" presStyleIdx="0" presStyleCnt="1" custScaleX="182930" custLinFactNeighborY="6928"/>
      <dgm:spPr/>
      <dgm:t>
        <a:bodyPr/>
        <a:lstStyle/>
        <a:p>
          <a:endParaRPr lang="en-US"/>
        </a:p>
      </dgm:t>
    </dgm:pt>
    <dgm:pt modelId="{B644FBB4-FF18-4F60-A82D-0F9FA9600921}" type="pres">
      <dgm:prSet presAssocID="{7068B152-6A10-4A0E-BD63-440A92A03AB9}" presName="adorn" presStyleLbl="fgAccFollowNode1" presStyleIdx="0" presStyleCnt="1" custLinFactNeighborX="61897" custLinFactNeighborY="118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E568AF84-53D7-4F77-8F59-D392388909B5}" type="presOf" srcId="{31360AC0-9264-4299-9FB5-D32CAA7DA347}" destId="{3215110E-1DAA-4092-AB85-E4AB0C814C37}" srcOrd="0" destOrd="2" presId="urn:microsoft.com/office/officeart/2005/8/layout/bList2"/>
    <dgm:cxn modelId="{133F1EB7-4486-4977-AF20-1259022A4659}" type="presOf" srcId="{4CF0DB32-1F39-4388-A278-6829545082E7}" destId="{3215110E-1DAA-4092-AB85-E4AB0C814C37}" srcOrd="0" destOrd="1" presId="urn:microsoft.com/office/officeart/2005/8/layout/bList2"/>
    <dgm:cxn modelId="{500B43DE-2C4B-4C00-8BE1-53D29C085687}" srcId="{7068B152-6A10-4A0E-BD63-440A92A03AB9}" destId="{4CF0DB32-1F39-4388-A278-6829545082E7}" srcOrd="1" destOrd="0" parTransId="{981BCD78-6230-46A4-8CB5-8E131ACB7F51}" sibTransId="{547E8C79-AD24-408C-872C-267025330B69}"/>
    <dgm:cxn modelId="{6718B7C9-FDED-4259-AD2E-0A496AC1E5B8}" type="presOf" srcId="{BE16273B-773F-4DED-9426-440904373A52}" destId="{3215110E-1DAA-4092-AB85-E4AB0C814C37}" srcOrd="0" destOrd="3"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E8F61A54-791F-4D9B-AD63-FD15C26E86B3}" type="presOf" srcId="{7068B152-6A10-4A0E-BD63-440A92A03AB9}" destId="{AB071238-E05D-4789-A157-568C949F89BE}" srcOrd="0" destOrd="0" presId="urn:microsoft.com/office/officeart/2005/8/layout/bList2"/>
    <dgm:cxn modelId="{E1DA5DBC-8B7B-4396-861F-3C6E5646A483}" srcId="{7068B152-6A10-4A0E-BD63-440A92A03AB9}" destId="{0BCB46D6-839C-4A77-82EB-965A1359EBDB}" srcOrd="4" destOrd="0" parTransId="{193D6700-26A1-4037-BE76-013ECCF3F3D0}" sibTransId="{B039285B-DF3E-4B6F-BEDB-8C9E813D6F27}"/>
    <dgm:cxn modelId="{81D9C648-D3BE-4844-86C0-CE9315E3B6BF}" type="presOf" srcId="{BA09C0A4-3A95-4A3F-A608-59B6BAFECD44}" destId="{3215110E-1DAA-4092-AB85-E4AB0C814C37}" srcOrd="0" destOrd="5"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5ED9BE7A-9543-4563-A127-798001AE624F}" type="presOf" srcId="{7068B152-6A10-4A0E-BD63-440A92A03AB9}" destId="{58A2F8C3-01EF-4FCB-A7CD-0DB3A6A17D85}" srcOrd="1" destOrd="0" presId="urn:microsoft.com/office/officeart/2005/8/layout/bList2"/>
    <dgm:cxn modelId="{0F9785F4-3264-47EB-977D-1EA51AEF0C59}" type="presOf" srcId="{55327788-79E6-490A-85CF-4E27DE9A91BD}" destId="{3215110E-1DAA-4092-AB85-E4AB0C814C37}" srcOrd="0" destOrd="0" presId="urn:microsoft.com/office/officeart/2005/8/layout/bList2"/>
    <dgm:cxn modelId="{26CED8A2-B6E9-4324-A640-6140504A970D}" srcId="{7068B152-6A10-4A0E-BD63-440A92A03AB9}" destId="{BE16273B-773F-4DED-9426-440904373A52}" srcOrd="3" destOrd="0" parTransId="{D9AD4187-4D1C-4E1F-9B54-71FAC2662D1C}" sibTransId="{3FA883D6-08F7-4ABB-9BED-10EB4670DDF2}"/>
    <dgm:cxn modelId="{B192E2F4-7749-4436-9C09-C422DFFA31B8}" type="presOf" srcId="{E9FB5D78-4968-4303-A1B2-06F6B8694D32}" destId="{F9009212-6FDB-435C-A151-E7A17AF41BBA}" srcOrd="0" destOrd="0" presId="urn:microsoft.com/office/officeart/2005/8/layout/bList2"/>
    <dgm:cxn modelId="{4C7192B9-8069-4943-8227-F1B79061C29A}" type="presOf" srcId="{0BCB46D6-839C-4A77-82EB-965A1359EBDB}" destId="{3215110E-1DAA-4092-AB85-E4AB0C814C37}" srcOrd="0" destOrd="4" presId="urn:microsoft.com/office/officeart/2005/8/layout/bList2"/>
    <dgm:cxn modelId="{69B9D5B1-FEC8-4E58-8B09-E303103AA581}" srcId="{7068B152-6A10-4A0E-BD63-440A92A03AB9}" destId="{31360AC0-9264-4299-9FB5-D32CAA7DA347}" srcOrd="2" destOrd="0" parTransId="{8C6C661E-E90C-40FF-889E-C424267DB70F}" sibTransId="{5294EE4B-1001-4404-9D65-676D2BDD1675}"/>
    <dgm:cxn modelId="{771E4A9F-3CA8-4559-878C-1995E53EFB81}" srcId="{7068B152-6A10-4A0E-BD63-440A92A03AB9}" destId="{BA09C0A4-3A95-4A3F-A608-59B6BAFECD44}" srcOrd="5" destOrd="0" parTransId="{13E6EBEA-37C2-4169-84AB-C0DF1FC27799}" sibTransId="{3BE4ACED-1EB3-4B18-9F77-98BA0C8F14CD}"/>
    <dgm:cxn modelId="{9983CD64-C322-49BB-9C9E-C7FA6C12F2AB}" type="presParOf" srcId="{F9009212-6FDB-435C-A151-E7A17AF41BBA}" destId="{6F173731-1B5E-46A4-9341-F3601A7C9F8A}" srcOrd="0" destOrd="0" presId="urn:microsoft.com/office/officeart/2005/8/layout/bList2"/>
    <dgm:cxn modelId="{00425B77-6D12-4395-BA81-38E7D865E6F8}" type="presParOf" srcId="{6F173731-1B5E-46A4-9341-F3601A7C9F8A}" destId="{3215110E-1DAA-4092-AB85-E4AB0C814C37}" srcOrd="0" destOrd="0" presId="urn:microsoft.com/office/officeart/2005/8/layout/bList2"/>
    <dgm:cxn modelId="{53207291-C921-4EF3-A318-E3CA7B1A637E}" type="presParOf" srcId="{6F173731-1B5E-46A4-9341-F3601A7C9F8A}" destId="{AB071238-E05D-4789-A157-568C949F89BE}" srcOrd="1" destOrd="0" presId="urn:microsoft.com/office/officeart/2005/8/layout/bList2"/>
    <dgm:cxn modelId="{A4806A7B-5E6C-4706-A366-F3FAF4F1DA2F}" type="presParOf" srcId="{6F173731-1B5E-46A4-9341-F3601A7C9F8A}" destId="{58A2F8C3-01EF-4FCB-A7CD-0DB3A6A17D85}" srcOrd="2" destOrd="0" presId="urn:microsoft.com/office/officeart/2005/8/layout/bList2"/>
    <dgm:cxn modelId="{34767D2A-818C-4ECB-A714-31670F4C8367}" type="presParOf" srcId="{6F173731-1B5E-46A4-9341-F3601A7C9F8A}" destId="{B644FBB4-FF18-4F60-A82D-0F9FA960092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PR6</a:t>
          </a:r>
        </a:p>
        <a:p>
          <a:r>
            <a:rPr lang="en-US" sz="1200" dirty="0"/>
            <a:t>Biodiversity Conservation and Sustainable Management of Living Natural Resources </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50000"/>
            </a:lnSpc>
            <a:spcBef>
              <a:spcPts val="1200"/>
            </a:spcBef>
            <a:spcAft>
              <a:spcPts val="1200"/>
            </a:spcAft>
          </a:pPr>
          <a:r>
            <a:rPr lang="en-GB" sz="1900" dirty="0">
              <a:solidFill>
                <a:srgbClr val="404040"/>
              </a:solidFill>
              <a:latin typeface="Arial" panose="020B0604020202020204" pitchFamily="34" charset="0"/>
              <a:cs typeface="Arial" panose="020B0604020202020204" pitchFamily="34" charset="0"/>
            </a:rPr>
            <a:t>Adopt the mitigation hierarchy in the design and implementation of projects with the aim of achieving no net loss, and where appropriate, a net gain of </a:t>
          </a:r>
          <a:r>
            <a:rPr lang="en-US" sz="1900" dirty="0">
              <a:solidFill>
                <a:srgbClr val="404040"/>
              </a:solidFill>
              <a:latin typeface="Arial" panose="020B0604020202020204" pitchFamily="34" charset="0"/>
              <a:cs typeface="Arial" panose="020B0604020202020204" pitchFamily="34" charset="0"/>
            </a:rPr>
            <a:t>biodiversity.</a:t>
          </a:r>
          <a:endParaRPr lang="en-GB" sz="1900" dirty="0">
            <a:solidFill>
              <a:srgbClr val="404040"/>
            </a:solidFill>
            <a:latin typeface="Arial" panose="020B0604020202020204" pitchFamily="34" charset="0"/>
            <a:cs typeface="Arial" panose="020B0604020202020204" pitchFamily="34" charset="0"/>
          </a:endParaRP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913D11BB-52AD-4B3E-A32F-C09E5DA64D65}">
      <dgm:prSet custT="1"/>
      <dgm:spPr/>
      <dgm:t>
        <a:bodyPr/>
        <a:lstStyle/>
        <a:p>
          <a:pPr>
            <a:lnSpc>
              <a:spcPct val="150000"/>
            </a:lnSpc>
            <a:spcBef>
              <a:spcPts val="1200"/>
            </a:spcBef>
            <a:spcAft>
              <a:spcPts val="1200"/>
            </a:spcAft>
          </a:pPr>
          <a:r>
            <a:rPr lang="en-US" sz="1900" dirty="0">
              <a:solidFill>
                <a:srgbClr val="404040"/>
              </a:solidFill>
              <a:latin typeface="Arial" panose="020B0604020202020204" pitchFamily="34" charset="0"/>
              <a:cs typeface="Arial" panose="020B0604020202020204" pitchFamily="34" charset="0"/>
            </a:rPr>
            <a:t>Maintain ecosystem services.</a:t>
          </a:r>
        </a:p>
      </dgm:t>
    </dgm:pt>
    <dgm:pt modelId="{6E14B246-A125-4522-97C8-8160ED15EC94}" type="sibTrans" cxnId="{5EDFDBD3-3905-433D-81E4-953FA89BF4EC}">
      <dgm:prSet/>
      <dgm:spPr/>
      <dgm:t>
        <a:bodyPr/>
        <a:lstStyle/>
        <a:p>
          <a:endParaRPr lang="en-US"/>
        </a:p>
      </dgm:t>
    </dgm:pt>
    <dgm:pt modelId="{6E166217-2200-4FFE-98C3-5EF5AA7484EA}" type="parTrans" cxnId="{5EDFDBD3-3905-433D-81E4-953FA89BF4EC}">
      <dgm:prSet/>
      <dgm:spPr/>
      <dgm:t>
        <a:bodyPr/>
        <a:lstStyle/>
        <a:p>
          <a:endParaRPr lang="en-US"/>
        </a:p>
      </dgm:t>
    </dgm:pt>
    <dgm:pt modelId="{5F717C17-71AD-4514-8CEA-01022AAC1780}">
      <dgm:prSet custT="1"/>
      <dgm:spPr/>
      <dgm:t>
        <a:bodyPr/>
        <a:lstStyle/>
        <a:p>
          <a:pPr>
            <a:lnSpc>
              <a:spcPct val="150000"/>
            </a:lnSpc>
            <a:spcBef>
              <a:spcPts val="1200"/>
            </a:spcBef>
            <a:spcAft>
              <a:spcPts val="1200"/>
            </a:spcAft>
          </a:pPr>
          <a:r>
            <a:rPr lang="en-GB" sz="1900" dirty="0">
              <a:solidFill>
                <a:srgbClr val="404040"/>
              </a:solidFill>
              <a:latin typeface="Arial" panose="020B0604020202020204" pitchFamily="34" charset="0"/>
              <a:cs typeface="Arial" panose="020B0604020202020204" pitchFamily="34" charset="0"/>
            </a:rPr>
            <a:t>Promote good international practice in the sustainable management and use of living </a:t>
          </a:r>
          <a:r>
            <a:rPr lang="en-US" sz="1900" dirty="0">
              <a:solidFill>
                <a:srgbClr val="404040"/>
              </a:solidFill>
              <a:latin typeface="Arial" panose="020B0604020202020204" pitchFamily="34" charset="0"/>
              <a:cs typeface="Arial" panose="020B0604020202020204" pitchFamily="34" charset="0"/>
            </a:rPr>
            <a:t>natural resources.</a:t>
          </a:r>
        </a:p>
      </dgm:t>
    </dgm:pt>
    <dgm:pt modelId="{3C3EA238-A525-4279-9EC3-AB0E12B571C0}" type="sibTrans" cxnId="{C971D630-0AB1-4C5B-A25F-DC48D20CF77B}">
      <dgm:prSet/>
      <dgm:spPr/>
      <dgm:t>
        <a:bodyPr/>
        <a:lstStyle/>
        <a:p>
          <a:endParaRPr lang="en-US"/>
        </a:p>
      </dgm:t>
    </dgm:pt>
    <dgm:pt modelId="{87A781B7-B6AC-46A5-9237-48E02CD12B30}" type="parTrans" cxnId="{C971D630-0AB1-4C5B-A25F-DC48D20CF77B}">
      <dgm:prSet/>
      <dgm:spPr/>
      <dgm:t>
        <a:bodyPr/>
        <a:lstStyle/>
        <a:p>
          <a:endParaRPr lang="en-US"/>
        </a:p>
      </dgm:t>
    </dgm:pt>
    <dgm:pt modelId="{40ABFA5D-0E9C-4142-AB98-EF5943DA6BB0}">
      <dgm:prSet phldrT="[Text]" custT="1"/>
      <dgm:spPr/>
      <dgm:t>
        <a:bodyPr/>
        <a:lstStyle/>
        <a:p>
          <a:pPr>
            <a:lnSpc>
              <a:spcPct val="150000"/>
            </a:lnSpc>
            <a:spcBef>
              <a:spcPts val="1200"/>
            </a:spcBef>
            <a:spcAft>
              <a:spcPts val="1200"/>
            </a:spcAft>
          </a:pPr>
          <a:endParaRPr lang="en-GB" sz="1900" dirty="0">
            <a:latin typeface="Arial" panose="020B0604020202020204" pitchFamily="34" charset="0"/>
            <a:cs typeface="Arial" panose="020B0604020202020204" pitchFamily="34" charset="0"/>
          </a:endParaRPr>
        </a:p>
      </dgm:t>
    </dgm:pt>
    <dgm:pt modelId="{5E92AEDE-0C34-46C2-85E9-CC78BA54D46D}" type="sibTrans" cxnId="{FBEAB72E-2767-4E96-B81F-461B37BA3411}">
      <dgm:prSet/>
      <dgm:spPr/>
      <dgm:t>
        <a:bodyPr/>
        <a:lstStyle/>
        <a:p>
          <a:endParaRPr lang="en-GB"/>
        </a:p>
      </dgm:t>
    </dgm:pt>
    <dgm:pt modelId="{BF2720BF-1D1A-4149-971D-74AB76CC6732}" type="parTrans" cxnId="{FBEAB72E-2767-4E96-B81F-461B37BA3411}">
      <dgm:prSet/>
      <dgm:spPr/>
      <dgm:t>
        <a:bodyPr/>
        <a:lstStyle/>
        <a:p>
          <a:endParaRPr lang="en-GB"/>
        </a:p>
      </dgm:t>
    </dgm:pt>
    <dgm:pt modelId="{E59F9C4A-033C-484D-980A-14D59E2EE1D4}" type="pres">
      <dgm:prSet presAssocID="{E9FB5D78-4968-4303-A1B2-06F6B8694D32}" presName="diagram" presStyleCnt="0">
        <dgm:presLayoutVars>
          <dgm:dir/>
          <dgm:animLvl val="lvl"/>
          <dgm:resizeHandles val="exact"/>
        </dgm:presLayoutVars>
      </dgm:prSet>
      <dgm:spPr/>
      <dgm:t>
        <a:bodyPr/>
        <a:lstStyle/>
        <a:p>
          <a:endParaRPr lang="en-US"/>
        </a:p>
      </dgm:t>
    </dgm:pt>
    <dgm:pt modelId="{47695558-44A5-424B-B0EC-5D3927C3A96A}" type="pres">
      <dgm:prSet presAssocID="{7068B152-6A10-4A0E-BD63-440A92A03AB9}" presName="compNode" presStyleCnt="0"/>
      <dgm:spPr/>
    </dgm:pt>
    <dgm:pt modelId="{B92F8015-B6EB-4F49-BBB7-9982A8DC5DE0}" type="pres">
      <dgm:prSet presAssocID="{7068B152-6A10-4A0E-BD63-440A92A03AB9}" presName="childRect" presStyleLbl="bgAcc1" presStyleIdx="0" presStyleCnt="1" custScaleX="187174">
        <dgm:presLayoutVars>
          <dgm:bulletEnabled val="1"/>
        </dgm:presLayoutVars>
      </dgm:prSet>
      <dgm:spPr/>
      <dgm:t>
        <a:bodyPr/>
        <a:lstStyle/>
        <a:p>
          <a:endParaRPr lang="en-US"/>
        </a:p>
      </dgm:t>
    </dgm:pt>
    <dgm:pt modelId="{DDDBAD7E-9293-493E-B1B7-4E8F40F1B97B}"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84CCC4E6-B976-420E-A1CB-A071C4724126}" type="pres">
      <dgm:prSet presAssocID="{7068B152-6A10-4A0E-BD63-440A92A03AB9}" presName="parentRect" presStyleLbl="alignNode1" presStyleIdx="0" presStyleCnt="1" custScaleX="187111"/>
      <dgm:spPr/>
      <dgm:t>
        <a:bodyPr/>
        <a:lstStyle/>
        <a:p>
          <a:endParaRPr lang="en-US"/>
        </a:p>
      </dgm:t>
    </dgm:pt>
    <dgm:pt modelId="{9D92F0A7-3614-41F5-AE71-19F92C264B92}" type="pres">
      <dgm:prSet presAssocID="{7068B152-6A10-4A0E-BD63-440A92A03AB9}" presName="adorn" presStyleLbl="fgAccFollowNode1" presStyleIdx="0" presStyleCnt="1" custLinFactNeighborX="56360" custLinFactNeighborY="-321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Lst>
  <dgm:cxnLst>
    <dgm:cxn modelId="{2C89CF98-13F5-47A8-89D6-55C8E759B892}" type="presOf" srcId="{913D11BB-52AD-4B3E-A32F-C09E5DA64D65}" destId="{B92F8015-B6EB-4F49-BBB7-9982A8DC5DE0}" srcOrd="0" destOrd="1" presId="urn:microsoft.com/office/officeart/2005/8/layout/bList2"/>
    <dgm:cxn modelId="{0B067E1D-80E6-4182-B590-E5FE0BF53886}" type="presOf" srcId="{40ABFA5D-0E9C-4142-AB98-EF5943DA6BB0}" destId="{B92F8015-B6EB-4F49-BBB7-9982A8DC5DE0}" srcOrd="0" destOrd="3" presId="urn:microsoft.com/office/officeart/2005/8/layout/bList2"/>
    <dgm:cxn modelId="{D59932E6-AA50-44AC-AD69-7CC1DEEDC0DD}" type="presOf" srcId="{5F717C17-71AD-4514-8CEA-01022AAC1780}" destId="{B92F8015-B6EB-4F49-BBB7-9982A8DC5DE0}" srcOrd="0" destOrd="2" presId="urn:microsoft.com/office/officeart/2005/8/layout/bList2"/>
    <dgm:cxn modelId="{A4768B61-0109-49DF-A53D-E247F3693639}" type="presOf" srcId="{55327788-79E6-490A-85CF-4E27DE9A91BD}" destId="{B92F8015-B6EB-4F49-BBB7-9982A8DC5DE0}" srcOrd="0" destOrd="0" presId="urn:microsoft.com/office/officeart/2005/8/layout/bList2"/>
    <dgm:cxn modelId="{060485A2-1E56-45E1-832D-050A5CFC3E6F}" type="presOf" srcId="{E9FB5D78-4968-4303-A1B2-06F6B8694D32}" destId="{E59F9C4A-033C-484D-980A-14D59E2EE1D4}" srcOrd="0" destOrd="0" presId="urn:microsoft.com/office/officeart/2005/8/layout/bList2"/>
    <dgm:cxn modelId="{221A03C9-31F7-4695-8462-41A32CA8EE51}" type="presOf" srcId="{7068B152-6A10-4A0E-BD63-440A92A03AB9}" destId="{84CCC4E6-B976-420E-A1CB-A071C4724126}" srcOrd="1" destOrd="0"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2D609302-F00E-4188-87E1-4C36BC523110}" type="presOf" srcId="{7068B152-6A10-4A0E-BD63-440A92A03AB9}" destId="{DDDBAD7E-9293-493E-B1B7-4E8F40F1B97B}" srcOrd="0" destOrd="0" presId="urn:microsoft.com/office/officeart/2005/8/layout/bList2"/>
    <dgm:cxn modelId="{5EDFDBD3-3905-433D-81E4-953FA89BF4EC}" srcId="{7068B152-6A10-4A0E-BD63-440A92A03AB9}" destId="{913D11BB-52AD-4B3E-A32F-C09E5DA64D65}" srcOrd="1" destOrd="0" parTransId="{6E166217-2200-4FFE-98C3-5EF5AA7484EA}" sibTransId="{6E14B246-A125-4522-97C8-8160ED15EC94}"/>
    <dgm:cxn modelId="{C971D630-0AB1-4C5B-A25F-DC48D20CF77B}" srcId="{7068B152-6A10-4A0E-BD63-440A92A03AB9}" destId="{5F717C17-71AD-4514-8CEA-01022AAC1780}" srcOrd="2" destOrd="0" parTransId="{87A781B7-B6AC-46A5-9237-48E02CD12B30}" sibTransId="{3C3EA238-A525-4279-9EC3-AB0E12B571C0}"/>
    <dgm:cxn modelId="{1F4C8537-E750-43F7-85B8-AB3FA9085685}" srcId="{E9FB5D78-4968-4303-A1B2-06F6B8694D32}" destId="{7068B152-6A10-4A0E-BD63-440A92A03AB9}" srcOrd="0" destOrd="0" parTransId="{887D9169-DF99-4FAC-8130-67F692A71DEF}" sibTransId="{7F49DB85-B0BC-466B-8A8B-3738DC9B88FB}"/>
    <dgm:cxn modelId="{FBEAB72E-2767-4E96-B81F-461B37BA3411}" srcId="{7068B152-6A10-4A0E-BD63-440A92A03AB9}" destId="{40ABFA5D-0E9C-4142-AB98-EF5943DA6BB0}" srcOrd="3" destOrd="0" parTransId="{BF2720BF-1D1A-4149-971D-74AB76CC6732}" sibTransId="{5E92AEDE-0C34-46C2-85E9-CC78BA54D46D}"/>
    <dgm:cxn modelId="{AA81A1E8-288B-447A-97A7-9A2962DC996B}" type="presParOf" srcId="{E59F9C4A-033C-484D-980A-14D59E2EE1D4}" destId="{47695558-44A5-424B-B0EC-5D3927C3A96A}" srcOrd="0" destOrd="0" presId="urn:microsoft.com/office/officeart/2005/8/layout/bList2"/>
    <dgm:cxn modelId="{B66BC007-4E5F-423E-B6B0-4B956A08A263}" type="presParOf" srcId="{47695558-44A5-424B-B0EC-5D3927C3A96A}" destId="{B92F8015-B6EB-4F49-BBB7-9982A8DC5DE0}" srcOrd="0" destOrd="0" presId="urn:microsoft.com/office/officeart/2005/8/layout/bList2"/>
    <dgm:cxn modelId="{A4D462F2-8EBB-4418-96CC-25015DDADE09}" type="presParOf" srcId="{47695558-44A5-424B-B0EC-5D3927C3A96A}" destId="{DDDBAD7E-9293-493E-B1B7-4E8F40F1B97B}" srcOrd="1" destOrd="0" presId="urn:microsoft.com/office/officeart/2005/8/layout/bList2"/>
    <dgm:cxn modelId="{DEB6985E-153B-4C78-BB54-4542E82B690E}" type="presParOf" srcId="{47695558-44A5-424B-B0EC-5D3927C3A96A}" destId="{84CCC4E6-B976-420E-A1CB-A071C4724126}" srcOrd="2" destOrd="0" presId="urn:microsoft.com/office/officeart/2005/8/layout/bList2"/>
    <dgm:cxn modelId="{FCF6794D-A98F-4334-AA1A-9A0219AAC978}" type="presParOf" srcId="{47695558-44A5-424B-B0EC-5D3927C3A96A}" destId="{9D92F0A7-3614-41F5-AE71-19F92C264B9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fr-CA" sz="3600" dirty="0"/>
            <a:t>PR7</a:t>
          </a:r>
        </a:p>
        <a:p>
          <a:r>
            <a:rPr lang="en-US" sz="1200" dirty="0"/>
            <a:t>Indigenous Peoples</a:t>
          </a:r>
          <a:endParaRPr lang="en-GB" sz="1200" dirty="0"/>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600"/>
            </a:spcBef>
            <a:spcAft>
              <a:spcPts val="1200"/>
            </a:spcAft>
          </a:pPr>
          <a:r>
            <a:rPr lang="en-GB" sz="1900" noProof="0" dirty="0">
              <a:solidFill>
                <a:srgbClr val="404040"/>
              </a:solidFill>
              <a:latin typeface="Arial" panose="020B0604020202020204" pitchFamily="34" charset="0"/>
              <a:cs typeface="Arial" panose="020B0604020202020204" pitchFamily="34" charset="0"/>
            </a:rPr>
            <a:t>Identify Indigenous Peoples affected by the project</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5B9C50A5-D3E9-484C-8AA4-A52F2B7E3123}">
      <dgm:prSet custT="1"/>
      <dgm:spPr/>
      <dgm:t>
        <a:bodyPr/>
        <a:lstStyle/>
        <a:p>
          <a:pPr>
            <a:lnSpc>
              <a:spcPct val="120000"/>
            </a:lnSpc>
            <a:spcBef>
              <a:spcPts val="600"/>
            </a:spcBef>
            <a:spcAft>
              <a:spcPts val="1200"/>
            </a:spcAft>
          </a:pPr>
          <a:r>
            <a:rPr lang="en-GB" sz="1900" noProof="0" dirty="0">
              <a:solidFill>
                <a:srgbClr val="404040"/>
              </a:solidFill>
              <a:latin typeface="Arial" panose="020B0604020202020204" pitchFamily="34" charset="0"/>
              <a:cs typeface="Arial" panose="020B0604020202020204" pitchFamily="34" charset="0"/>
            </a:rPr>
            <a:t>Where there are impacts on land, cultural heritage or natural resources used by IP groups:</a:t>
          </a:r>
        </a:p>
      </dgm:t>
    </dgm:pt>
    <dgm:pt modelId="{AF6A6FA5-BFB3-4CEF-A86C-96DD02CE65B1}" type="parTrans" cxnId="{1FD04E48-D02A-484A-B449-D64EDBA5DC47}">
      <dgm:prSet/>
      <dgm:spPr/>
      <dgm:t>
        <a:bodyPr/>
        <a:lstStyle/>
        <a:p>
          <a:endParaRPr lang="en-US"/>
        </a:p>
      </dgm:t>
    </dgm:pt>
    <dgm:pt modelId="{34879921-5618-47A6-9227-E7B9C98C8647}" type="sibTrans" cxnId="{1FD04E48-D02A-484A-B449-D64EDBA5DC47}">
      <dgm:prSet/>
      <dgm:spPr/>
      <dgm:t>
        <a:bodyPr/>
        <a:lstStyle/>
        <a:p>
          <a:endParaRPr lang="en-US"/>
        </a:p>
      </dgm:t>
    </dgm:pt>
    <dgm:pt modelId="{FAF95C22-83A3-4FBE-A455-643366181663}">
      <dgm:prSet custT="1"/>
      <dgm:spPr/>
      <dgm:t>
        <a:bodyPr/>
        <a:lstStyle/>
        <a:p>
          <a:pPr>
            <a:lnSpc>
              <a:spcPct val="120000"/>
            </a:lnSpc>
            <a:spcBef>
              <a:spcPts val="600"/>
            </a:spcBef>
            <a:spcAft>
              <a:spcPts val="1200"/>
            </a:spcAft>
          </a:pPr>
          <a:r>
            <a:rPr lang="en-GB" sz="1900" noProof="0" dirty="0">
              <a:solidFill>
                <a:srgbClr val="404040"/>
              </a:solidFill>
              <a:latin typeface="Arial" panose="020B0604020202020204" pitchFamily="34" charset="0"/>
              <a:cs typeface="Arial" panose="020B0604020202020204" pitchFamily="34" charset="0"/>
            </a:rPr>
            <a:t>Confirm</a:t>
          </a:r>
          <a:r>
            <a:rPr lang="en-GB" sz="1900" noProof="0" dirty="0">
              <a:latin typeface="Arial" panose="020B0604020202020204" pitchFamily="34" charset="0"/>
              <a:cs typeface="Arial" panose="020B0604020202020204" pitchFamily="34" charset="0"/>
            </a:rPr>
            <a:t> </a:t>
          </a:r>
          <a:r>
            <a:rPr lang="en-GB" sz="1900" b="1" noProof="0" dirty="0">
              <a:solidFill>
                <a:schemeClr val="accent1"/>
              </a:solidFill>
              <a:latin typeface="Arial" panose="020B0604020202020204" pitchFamily="34" charset="0"/>
              <a:ea typeface="ＭＳ Ｐゴシック" charset="0"/>
              <a:cs typeface="Arial" panose="020B0604020202020204" pitchFamily="34" charset="0"/>
            </a:rPr>
            <a:t>Free Prior and Informed Consent </a:t>
          </a:r>
          <a:r>
            <a:rPr lang="en-GB" sz="1900" noProof="0" dirty="0">
              <a:solidFill>
                <a:srgbClr val="404040"/>
              </a:solidFill>
              <a:latin typeface="Arial" panose="020B0604020202020204" pitchFamily="34" charset="0"/>
              <a:cs typeface="Arial" panose="020B0604020202020204" pitchFamily="34" charset="0"/>
            </a:rPr>
            <a:t>(FPIC)</a:t>
          </a:r>
        </a:p>
      </dgm:t>
    </dgm:pt>
    <dgm:pt modelId="{964AEA14-744A-436B-BDDD-02E6C53BA4AA}" type="parTrans" cxnId="{097029D1-81C0-4471-8D16-7F253103B31A}">
      <dgm:prSet/>
      <dgm:spPr/>
      <dgm:t>
        <a:bodyPr/>
        <a:lstStyle/>
        <a:p>
          <a:endParaRPr lang="en-US"/>
        </a:p>
      </dgm:t>
    </dgm:pt>
    <dgm:pt modelId="{FC54115B-6634-47CE-8FAE-47A4799828C6}" type="sibTrans" cxnId="{097029D1-81C0-4471-8D16-7F253103B31A}">
      <dgm:prSet/>
      <dgm:spPr/>
      <dgm:t>
        <a:bodyPr/>
        <a:lstStyle/>
        <a:p>
          <a:endParaRPr lang="en-US"/>
        </a:p>
      </dgm:t>
    </dgm:pt>
    <dgm:pt modelId="{99D6900E-BCF6-4D57-8258-0F01B63E2B22}">
      <dgm:prSet custT="1"/>
      <dgm:spPr/>
      <dgm:t>
        <a:bodyPr/>
        <a:lstStyle/>
        <a:p>
          <a:pPr>
            <a:lnSpc>
              <a:spcPct val="120000"/>
            </a:lnSpc>
            <a:spcBef>
              <a:spcPts val="600"/>
            </a:spcBef>
            <a:spcAft>
              <a:spcPts val="1200"/>
            </a:spcAft>
          </a:pPr>
          <a:r>
            <a:rPr lang="en-GB" sz="1900" noProof="0" dirty="0">
              <a:solidFill>
                <a:srgbClr val="404040"/>
              </a:solidFill>
              <a:latin typeface="Arial" panose="020B0604020202020204" pitchFamily="34" charset="0"/>
              <a:cs typeface="Arial" panose="020B0604020202020204" pitchFamily="34" charset="0"/>
            </a:rPr>
            <a:t>Prepare an </a:t>
          </a:r>
          <a:r>
            <a:rPr lang="en-GB" sz="1900" b="1" noProof="0" dirty="0">
              <a:solidFill>
                <a:schemeClr val="accent1"/>
              </a:solidFill>
              <a:latin typeface="Arial" panose="020B0604020202020204" pitchFamily="34" charset="0"/>
              <a:ea typeface="ＭＳ Ｐゴシック" charset="0"/>
              <a:cs typeface="Arial" panose="020B0604020202020204" pitchFamily="34" charset="0"/>
            </a:rPr>
            <a:t>Indigenous Peoples Development Plan</a:t>
          </a:r>
        </a:p>
      </dgm:t>
    </dgm:pt>
    <dgm:pt modelId="{A8ED49A3-6BD1-49A6-856E-B113B8BDA705}" type="parTrans" cxnId="{76E770CD-EACF-41B5-B617-19DA500B72CA}">
      <dgm:prSet/>
      <dgm:spPr/>
      <dgm:t>
        <a:bodyPr/>
        <a:lstStyle/>
        <a:p>
          <a:endParaRPr lang="en-US"/>
        </a:p>
      </dgm:t>
    </dgm:pt>
    <dgm:pt modelId="{E1EDDCD5-9C66-4501-97D5-D3569E22BC81}" type="sibTrans" cxnId="{76E770CD-EACF-41B5-B617-19DA500B72CA}">
      <dgm:prSet/>
      <dgm:spPr/>
      <dgm:t>
        <a:bodyPr/>
        <a:lstStyle/>
        <a:p>
          <a:endParaRPr lang="en-US"/>
        </a:p>
      </dgm:t>
    </dgm:pt>
    <dgm:pt modelId="{AA4258C4-1A4F-4EE6-84A3-8E0D7D8DA091}">
      <dgm:prSet custT="1"/>
      <dgm:spPr/>
      <dgm:t>
        <a:bodyPr/>
        <a:lstStyle/>
        <a:p>
          <a:pPr>
            <a:lnSpc>
              <a:spcPct val="120000"/>
            </a:lnSpc>
            <a:spcBef>
              <a:spcPts val="600"/>
            </a:spcBef>
            <a:spcAft>
              <a:spcPts val="1200"/>
            </a:spcAft>
          </a:pPr>
          <a:r>
            <a:rPr lang="en-GB" sz="1900" noProof="0" dirty="0">
              <a:solidFill>
                <a:srgbClr val="404040"/>
              </a:solidFill>
              <a:latin typeface="Arial" panose="020B0604020202020204" pitchFamily="34" charset="0"/>
              <a:cs typeface="Arial" panose="020B0604020202020204" pitchFamily="34" charset="0"/>
            </a:rPr>
            <a:t>At this point, not considered applicable in many of our countries of operation but we’ve been increasingly challenged on this</a:t>
          </a:r>
        </a:p>
      </dgm:t>
    </dgm:pt>
    <dgm:pt modelId="{CEBCBCF8-5FCA-41C6-9B1D-C08CAF25C762}" type="parTrans" cxnId="{19768397-4EE7-4E00-B896-1C8F2E7FE5A8}">
      <dgm:prSet/>
      <dgm:spPr/>
      <dgm:t>
        <a:bodyPr/>
        <a:lstStyle/>
        <a:p>
          <a:endParaRPr lang="en-US"/>
        </a:p>
      </dgm:t>
    </dgm:pt>
    <dgm:pt modelId="{58D33A54-A088-4046-BD8B-6D6D079E3913}" type="sibTrans" cxnId="{19768397-4EE7-4E00-B896-1C8F2E7FE5A8}">
      <dgm:prSet/>
      <dgm:spPr/>
      <dgm:t>
        <a:bodyPr/>
        <a:lstStyle/>
        <a:p>
          <a:endParaRPr lang="en-US"/>
        </a:p>
      </dgm:t>
    </dgm:pt>
    <dgm:pt modelId="{29D64657-8D3E-4C8E-9F17-596A069C0833}">
      <dgm:prSet phldrT="[Text]" custT="1"/>
      <dgm:spPr/>
      <dgm:t>
        <a:bodyPr/>
        <a:lstStyle/>
        <a:p>
          <a:pPr>
            <a:lnSpc>
              <a:spcPct val="120000"/>
            </a:lnSpc>
            <a:spcBef>
              <a:spcPts val="600"/>
            </a:spcBef>
            <a:spcAft>
              <a:spcPts val="1200"/>
            </a:spcAft>
          </a:pPr>
          <a:r>
            <a:rPr lang="en-GB" sz="1900" noProof="0" dirty="0">
              <a:solidFill>
                <a:srgbClr val="404040"/>
              </a:solidFill>
              <a:latin typeface="Arial" panose="020B0604020202020204" pitchFamily="34" charset="0"/>
              <a:cs typeface="Arial" panose="020B0604020202020204" pitchFamily="34" charset="0"/>
            </a:rPr>
            <a:t>Involve them in project decision-making that affects them</a:t>
          </a:r>
        </a:p>
      </dgm:t>
    </dgm:pt>
    <dgm:pt modelId="{7241F049-DCD2-4487-89E4-CB2BD2FBB41E}" type="parTrans" cxnId="{05C2A424-5BE1-4912-A908-01F6F2F32DFE}">
      <dgm:prSet/>
      <dgm:spPr/>
      <dgm:t>
        <a:bodyPr/>
        <a:lstStyle/>
        <a:p>
          <a:endParaRPr lang="en-GB"/>
        </a:p>
      </dgm:t>
    </dgm:pt>
    <dgm:pt modelId="{0F6B8ADB-FE8A-49E0-A7F2-04B9A1734C9A}" type="sibTrans" cxnId="{05C2A424-5BE1-4912-A908-01F6F2F32DFE}">
      <dgm:prSet/>
      <dgm:spPr/>
      <dgm:t>
        <a:bodyPr/>
        <a:lstStyle/>
        <a:p>
          <a:endParaRPr lang="en-GB"/>
        </a:p>
      </dgm:t>
    </dgm:pt>
    <dgm:pt modelId="{E095D9F0-C9DA-4CF0-A671-0496FCE9D8A8}" type="pres">
      <dgm:prSet presAssocID="{E9FB5D78-4968-4303-A1B2-06F6B8694D32}" presName="diagram" presStyleCnt="0">
        <dgm:presLayoutVars>
          <dgm:dir/>
          <dgm:animLvl val="lvl"/>
          <dgm:resizeHandles val="exact"/>
        </dgm:presLayoutVars>
      </dgm:prSet>
      <dgm:spPr/>
      <dgm:t>
        <a:bodyPr/>
        <a:lstStyle/>
        <a:p>
          <a:endParaRPr lang="en-US"/>
        </a:p>
      </dgm:t>
    </dgm:pt>
    <dgm:pt modelId="{613F7C65-0D77-4717-9411-7AD9CA5967C1}" type="pres">
      <dgm:prSet presAssocID="{7068B152-6A10-4A0E-BD63-440A92A03AB9}" presName="compNode" presStyleCnt="0"/>
      <dgm:spPr/>
    </dgm:pt>
    <dgm:pt modelId="{F28AEE7A-25AC-4B7F-B41B-E6ACDA3C2D3F}" type="pres">
      <dgm:prSet presAssocID="{7068B152-6A10-4A0E-BD63-440A92A03AB9}" presName="childRect" presStyleLbl="bgAcc1" presStyleIdx="0" presStyleCnt="1" custScaleX="180797" custScaleY="131665">
        <dgm:presLayoutVars>
          <dgm:bulletEnabled val="1"/>
        </dgm:presLayoutVars>
      </dgm:prSet>
      <dgm:spPr/>
      <dgm:t>
        <a:bodyPr/>
        <a:lstStyle/>
        <a:p>
          <a:endParaRPr lang="en-US"/>
        </a:p>
      </dgm:t>
    </dgm:pt>
    <dgm:pt modelId="{171FA048-306F-4AEA-A818-8F9840FFA701}"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CAD0F6B2-D673-4534-82C2-89B4633730F2}" type="pres">
      <dgm:prSet presAssocID="{7068B152-6A10-4A0E-BD63-440A92A03AB9}" presName="parentRect" presStyleLbl="alignNode1" presStyleIdx="0" presStyleCnt="1" custScaleX="181865" custScaleY="93109"/>
      <dgm:spPr/>
      <dgm:t>
        <a:bodyPr/>
        <a:lstStyle/>
        <a:p>
          <a:endParaRPr lang="en-US"/>
        </a:p>
      </dgm:t>
    </dgm:pt>
    <dgm:pt modelId="{91E10356-8458-4420-9980-789E61703DAC}" type="pres">
      <dgm:prSet presAssocID="{7068B152-6A10-4A0E-BD63-440A92A03AB9}" presName="adorn" presStyleLbl="fgAccFollowNode1" presStyleIdx="0" presStyleCnt="1" custLinFactNeighborX="64262" custLinFactNeighborY="-179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53F9DAE9-0FDA-405E-BA33-B7279E05340D}" type="presOf" srcId="{5B9C50A5-D3E9-484C-8AA4-A52F2B7E3123}" destId="{F28AEE7A-25AC-4B7F-B41B-E6ACDA3C2D3F}" srcOrd="0" destOrd="2" presId="urn:microsoft.com/office/officeart/2005/8/layout/bList2"/>
    <dgm:cxn modelId="{C96D17E7-B414-42BB-A00A-9E1E78BCD950}" type="presOf" srcId="{7068B152-6A10-4A0E-BD63-440A92A03AB9}" destId="{171FA048-306F-4AEA-A818-8F9840FFA701}" srcOrd="0" destOrd="0" presId="urn:microsoft.com/office/officeart/2005/8/layout/bList2"/>
    <dgm:cxn modelId="{76E770CD-EACF-41B5-B617-19DA500B72CA}" srcId="{5B9C50A5-D3E9-484C-8AA4-A52F2B7E3123}" destId="{99D6900E-BCF6-4D57-8258-0F01B63E2B22}" srcOrd="1" destOrd="0" parTransId="{A8ED49A3-6BD1-49A6-856E-B113B8BDA705}" sibTransId="{E1EDDCD5-9C66-4501-97D5-D3569E22BC81}"/>
    <dgm:cxn modelId="{E7BFF6F8-EF86-4298-9F20-765BE81996CF}" type="presOf" srcId="{FAF95C22-83A3-4FBE-A455-643366181663}" destId="{F28AEE7A-25AC-4B7F-B41B-E6ACDA3C2D3F}" srcOrd="0" destOrd="3" presId="urn:microsoft.com/office/officeart/2005/8/layout/bList2"/>
    <dgm:cxn modelId="{05C2A424-5BE1-4912-A908-01F6F2F32DFE}" srcId="{7068B152-6A10-4A0E-BD63-440A92A03AB9}" destId="{29D64657-8D3E-4C8E-9F17-596A069C0833}" srcOrd="1" destOrd="0" parTransId="{7241F049-DCD2-4487-89E4-CB2BD2FBB41E}" sibTransId="{0F6B8ADB-FE8A-49E0-A7F2-04B9A1734C9A}"/>
    <dgm:cxn modelId="{224F5D74-0ED2-4070-9B08-D546A717C50A}" type="presOf" srcId="{AA4258C4-1A4F-4EE6-84A3-8E0D7D8DA091}" destId="{F28AEE7A-25AC-4B7F-B41B-E6ACDA3C2D3F}" srcOrd="0" destOrd="5"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0BC3563B-295C-48CA-B833-791E61738392}" type="presOf" srcId="{55327788-79E6-490A-85CF-4E27DE9A91BD}" destId="{F28AEE7A-25AC-4B7F-B41B-E6ACDA3C2D3F}" srcOrd="0" destOrd="0" presId="urn:microsoft.com/office/officeart/2005/8/layout/bList2"/>
    <dgm:cxn modelId="{1FD04E48-D02A-484A-B449-D64EDBA5DC47}" srcId="{7068B152-6A10-4A0E-BD63-440A92A03AB9}" destId="{5B9C50A5-D3E9-484C-8AA4-A52F2B7E3123}" srcOrd="2" destOrd="0" parTransId="{AF6A6FA5-BFB3-4CEF-A86C-96DD02CE65B1}" sibTransId="{34879921-5618-47A6-9227-E7B9C98C8647}"/>
    <dgm:cxn modelId="{E8FB4243-952D-4E28-93A7-837BC437A5C6}" srcId="{7068B152-6A10-4A0E-BD63-440A92A03AB9}" destId="{55327788-79E6-490A-85CF-4E27DE9A91BD}" srcOrd="0" destOrd="0" parTransId="{C041EAC4-566B-487E-AE00-A91CDDAE853F}" sibTransId="{5D4BB5AB-6F64-4F84-8DD6-FC8A271AE663}"/>
    <dgm:cxn modelId="{097029D1-81C0-4471-8D16-7F253103B31A}" srcId="{5B9C50A5-D3E9-484C-8AA4-A52F2B7E3123}" destId="{FAF95C22-83A3-4FBE-A455-643366181663}" srcOrd="0" destOrd="0" parTransId="{964AEA14-744A-436B-BDDD-02E6C53BA4AA}" sibTransId="{FC54115B-6634-47CE-8FAE-47A4799828C6}"/>
    <dgm:cxn modelId="{45F0B7A2-3BCB-4D8E-BE7F-199AC3E1748E}" type="presOf" srcId="{E9FB5D78-4968-4303-A1B2-06F6B8694D32}" destId="{E095D9F0-C9DA-4CF0-A671-0496FCE9D8A8}" srcOrd="0" destOrd="0" presId="urn:microsoft.com/office/officeart/2005/8/layout/bList2"/>
    <dgm:cxn modelId="{19768397-4EE7-4E00-B896-1C8F2E7FE5A8}" srcId="{7068B152-6A10-4A0E-BD63-440A92A03AB9}" destId="{AA4258C4-1A4F-4EE6-84A3-8E0D7D8DA091}" srcOrd="3" destOrd="0" parTransId="{CEBCBCF8-5FCA-41C6-9B1D-C08CAF25C762}" sibTransId="{58D33A54-A088-4046-BD8B-6D6D079E3913}"/>
    <dgm:cxn modelId="{0CBD80EB-9B98-4831-A506-4F13E61E5ACA}" type="presOf" srcId="{29D64657-8D3E-4C8E-9F17-596A069C0833}" destId="{F28AEE7A-25AC-4B7F-B41B-E6ACDA3C2D3F}" srcOrd="0" destOrd="1" presId="urn:microsoft.com/office/officeart/2005/8/layout/bList2"/>
    <dgm:cxn modelId="{C94E6C5B-9197-44F5-B09C-9B72ABFB84CA}" type="presOf" srcId="{7068B152-6A10-4A0E-BD63-440A92A03AB9}" destId="{CAD0F6B2-D673-4534-82C2-89B4633730F2}" srcOrd="1" destOrd="0" presId="urn:microsoft.com/office/officeart/2005/8/layout/bList2"/>
    <dgm:cxn modelId="{6B4699EB-E184-487B-967E-0DD743F89F1B}" type="presOf" srcId="{99D6900E-BCF6-4D57-8258-0F01B63E2B22}" destId="{F28AEE7A-25AC-4B7F-B41B-E6ACDA3C2D3F}" srcOrd="0" destOrd="4" presId="urn:microsoft.com/office/officeart/2005/8/layout/bList2"/>
    <dgm:cxn modelId="{ADF7FBC2-E283-4423-8B64-FFF95E88CFB2}" type="presParOf" srcId="{E095D9F0-C9DA-4CF0-A671-0496FCE9D8A8}" destId="{613F7C65-0D77-4717-9411-7AD9CA5967C1}" srcOrd="0" destOrd="0" presId="urn:microsoft.com/office/officeart/2005/8/layout/bList2"/>
    <dgm:cxn modelId="{E652ED99-0083-4609-AA26-7FADC5918F69}" type="presParOf" srcId="{613F7C65-0D77-4717-9411-7AD9CA5967C1}" destId="{F28AEE7A-25AC-4B7F-B41B-E6ACDA3C2D3F}" srcOrd="0" destOrd="0" presId="urn:microsoft.com/office/officeart/2005/8/layout/bList2"/>
    <dgm:cxn modelId="{D8D2BAC6-9107-4703-B4FE-DECDBBF7B58D}" type="presParOf" srcId="{613F7C65-0D77-4717-9411-7AD9CA5967C1}" destId="{171FA048-306F-4AEA-A818-8F9840FFA701}" srcOrd="1" destOrd="0" presId="urn:microsoft.com/office/officeart/2005/8/layout/bList2"/>
    <dgm:cxn modelId="{99994F8F-0FCF-45B3-B01B-A6DA302211DC}" type="presParOf" srcId="{613F7C65-0D77-4717-9411-7AD9CA5967C1}" destId="{CAD0F6B2-D673-4534-82C2-89B4633730F2}" srcOrd="2" destOrd="0" presId="urn:microsoft.com/office/officeart/2005/8/layout/bList2"/>
    <dgm:cxn modelId="{DD28C82E-927A-4C84-8DBC-5B4DEC12407E}" type="presParOf" srcId="{613F7C65-0D77-4717-9411-7AD9CA5967C1}" destId="{91E10356-8458-4420-9980-789E61703DA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1694B-38EB-43B2-B83D-7C1C17A3B453}">
      <dsp:nvSpPr>
        <dsp:cNvPr id="0" name=""/>
        <dsp:cNvSpPr/>
      </dsp:nvSpPr>
      <dsp:spPr>
        <a:xfrm>
          <a:off x="0" y="0"/>
          <a:ext cx="9163248"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A118E-A8E0-4965-B14B-F88636009CD5}">
      <dsp:nvSpPr>
        <dsp:cNvPr id="0" name=""/>
        <dsp:cNvSpPr/>
      </dsp:nvSpPr>
      <dsp:spPr>
        <a:xfrm>
          <a:off x="0" y="0"/>
          <a:ext cx="3068833" cy="446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fr-CA" sz="1800" b="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fr-CA" sz="1800" b="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fr-CA" sz="1800" b="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0"/>
        <a:ext cx="3068833" cy="4464496"/>
      </dsp:txXfrm>
    </dsp:sp>
    <dsp:sp modelId="{A11C7063-90DD-43B7-84A7-B7748D5C4F5F}">
      <dsp:nvSpPr>
        <dsp:cNvPr id="0" name=""/>
        <dsp:cNvSpPr/>
      </dsp:nvSpPr>
      <dsp:spPr>
        <a:xfrm>
          <a:off x="3030983" y="11025"/>
          <a:ext cx="5977900" cy="104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solidFill>
                <a:srgbClr val="404040"/>
              </a:solidFill>
              <a:latin typeface="Arial" panose="020B0604020202020204" pitchFamily="34" charset="0"/>
              <a:cs typeface="Arial" panose="020B0604020202020204" pitchFamily="34" charset="0"/>
            </a:rPr>
            <a:t>Definition </a:t>
          </a:r>
          <a:r>
            <a:rPr lang="en-GB" sz="1600" kern="1200" dirty="0">
              <a:solidFill>
                <a:srgbClr val="404040"/>
              </a:solidFill>
              <a:latin typeface="Arial" panose="020B0604020202020204" pitchFamily="34" charset="0"/>
              <a:cs typeface="Arial" panose="020B0604020202020204" pitchFamily="34" charset="0"/>
            </a:rPr>
            <a:t>of Project limited to the use of the Bank's proceeds, the PRs apply to the project only, although E&amp;S Appraisal must consider Associated Facilities and other aspects.</a:t>
          </a:r>
        </a:p>
      </dsp:txBody>
      <dsp:txXfrm>
        <a:off x="3030983" y="11025"/>
        <a:ext cx="5977900" cy="1046822"/>
      </dsp:txXfrm>
    </dsp:sp>
    <dsp:sp modelId="{888B2763-A956-4122-B351-DF5E7DDB844E}">
      <dsp:nvSpPr>
        <dsp:cNvPr id="0" name=""/>
        <dsp:cNvSpPr/>
      </dsp:nvSpPr>
      <dsp:spPr>
        <a:xfrm>
          <a:off x="3068833" y="938554"/>
          <a:ext cx="609212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35379-D5FB-4B58-AE0F-D343574E40DE}">
      <dsp:nvSpPr>
        <dsp:cNvPr id="0" name=""/>
        <dsp:cNvSpPr/>
      </dsp:nvSpPr>
      <dsp:spPr>
        <a:xfrm>
          <a:off x="3030983" y="1011645"/>
          <a:ext cx="5977900" cy="123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l" defTabSz="266700">
            <a:lnSpc>
              <a:spcPct val="90000"/>
            </a:lnSpc>
            <a:spcBef>
              <a:spcPct val="0"/>
            </a:spcBef>
            <a:spcAft>
              <a:spcPct val="35000"/>
            </a:spcAft>
          </a:pPr>
          <a:endParaRPr lang="en-GB" sz="600" kern="1200" dirty="0">
            <a:solidFill>
              <a:srgbClr val="404040"/>
            </a:solidFill>
            <a:latin typeface="Arial" panose="020B0604020202020204" pitchFamily="34" charset="0"/>
            <a:cs typeface="Arial" panose="020B0604020202020204" pitchFamily="34" charset="0"/>
          </a:endParaRPr>
        </a:p>
        <a:p>
          <a:pPr lvl="0" algn="l" defTabSz="266700">
            <a:lnSpc>
              <a:spcPct val="90000"/>
            </a:lnSpc>
            <a:spcBef>
              <a:spcPct val="0"/>
            </a:spcBef>
            <a:spcAft>
              <a:spcPct val="35000"/>
            </a:spcAft>
          </a:pPr>
          <a:r>
            <a:rPr lang="en-GB" sz="1600" kern="1200" dirty="0">
              <a:solidFill>
                <a:srgbClr val="404040"/>
              </a:solidFill>
              <a:latin typeface="Arial" panose="020B0604020202020204" pitchFamily="34" charset="0"/>
              <a:cs typeface="Arial" panose="020B0604020202020204" pitchFamily="34" charset="0"/>
            </a:rPr>
            <a:t>Associated Facilities limited to “new facilities or activities: (</a:t>
          </a:r>
          <a:r>
            <a:rPr lang="en-GB" sz="1600" kern="1200" dirty="0" err="1">
              <a:solidFill>
                <a:srgbClr val="404040"/>
              </a:solidFill>
              <a:latin typeface="Arial" panose="020B0604020202020204" pitchFamily="34" charset="0"/>
              <a:cs typeface="Arial" panose="020B0604020202020204" pitchFamily="34" charset="0"/>
            </a:rPr>
            <a:t>i</a:t>
          </a:r>
          <a:r>
            <a:rPr lang="en-GB" sz="1600" kern="1200" dirty="0">
              <a:solidFill>
                <a:srgbClr val="404040"/>
              </a:solidFill>
              <a:latin typeface="Arial" panose="020B0604020202020204" pitchFamily="34" charset="0"/>
              <a:cs typeface="Arial" panose="020B0604020202020204" pitchFamily="34" charset="0"/>
            </a:rPr>
            <a:t>) without which the project would not be viable, and (ii) would not be constructed, expanded, carried out or planned to be constructed or carried out if the project did not exist”, only the objectives of the PRs apply to the AFs.</a:t>
          </a:r>
        </a:p>
      </dsp:txBody>
      <dsp:txXfrm>
        <a:off x="3030983" y="1011645"/>
        <a:ext cx="5977900" cy="1236020"/>
      </dsp:txXfrm>
    </dsp:sp>
    <dsp:sp modelId="{BA49A267-A580-4902-820A-A05501FB2992}">
      <dsp:nvSpPr>
        <dsp:cNvPr id="0" name=""/>
        <dsp:cNvSpPr/>
      </dsp:nvSpPr>
      <dsp:spPr>
        <a:xfrm>
          <a:off x="3068833" y="2362586"/>
          <a:ext cx="609212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6880AC-1B5E-49B8-87B1-C8F1E0700906}">
      <dsp:nvSpPr>
        <dsp:cNvPr id="0" name=""/>
        <dsp:cNvSpPr/>
      </dsp:nvSpPr>
      <dsp:spPr>
        <a:xfrm>
          <a:off x="3033254" y="2481841"/>
          <a:ext cx="5977900" cy="63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endParaRPr lang="en-GB" sz="900" kern="1200" dirty="0">
            <a:solidFill>
              <a:srgbClr val="404040"/>
            </a:solidFill>
            <a:latin typeface="Arial" panose="020B0604020202020204" pitchFamily="34" charset="0"/>
            <a:cs typeface="Arial" panose="020B0604020202020204" pitchFamily="34" charset="0"/>
          </a:endParaRPr>
        </a:p>
        <a:p>
          <a:pPr lvl="0" algn="l" defTabSz="400050">
            <a:lnSpc>
              <a:spcPct val="90000"/>
            </a:lnSpc>
            <a:spcBef>
              <a:spcPct val="0"/>
            </a:spcBef>
            <a:spcAft>
              <a:spcPct val="35000"/>
            </a:spcAft>
          </a:pPr>
          <a:r>
            <a:rPr lang="en-GB" sz="1600" kern="1200" dirty="0">
              <a:solidFill>
                <a:srgbClr val="404040"/>
              </a:solidFill>
              <a:latin typeface="Arial" panose="020B0604020202020204" pitchFamily="34" charset="0"/>
              <a:cs typeface="Arial" panose="020B0604020202020204" pitchFamily="34" charset="0"/>
            </a:rPr>
            <a:t>E&amp;S appraisal and monitoring will be ‘commensurate with risk’</a:t>
          </a:r>
        </a:p>
      </dsp:txBody>
      <dsp:txXfrm>
        <a:off x="3033254" y="2481841"/>
        <a:ext cx="5977900" cy="631272"/>
      </dsp:txXfrm>
    </dsp:sp>
    <dsp:sp modelId="{6F7759D6-EC0E-465D-A3B2-C36DD5199D33}">
      <dsp:nvSpPr>
        <dsp:cNvPr id="0" name=""/>
        <dsp:cNvSpPr/>
      </dsp:nvSpPr>
      <dsp:spPr>
        <a:xfrm>
          <a:off x="3068833" y="3099518"/>
          <a:ext cx="609212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86E2A-6FEC-4EFC-A1DD-8F1BD83A4DA0}">
      <dsp:nvSpPr>
        <dsp:cNvPr id="0" name=""/>
        <dsp:cNvSpPr/>
      </dsp:nvSpPr>
      <dsp:spPr>
        <a:xfrm>
          <a:off x="3030983" y="3161319"/>
          <a:ext cx="5977900" cy="123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solidFill>
                <a:srgbClr val="404040"/>
              </a:solidFill>
              <a:latin typeface="Arial" panose="020B0604020202020204" pitchFamily="34" charset="0"/>
              <a:cs typeface="Arial" panose="020B0604020202020204" pitchFamily="34" charset="0"/>
            </a:rPr>
            <a:t>Projects will be structured to meet the requirements of the PRs within a reasonable time frame through ESAP</a:t>
          </a:r>
        </a:p>
      </dsp:txBody>
      <dsp:txXfrm>
        <a:off x="3030983" y="3161319"/>
        <a:ext cx="5977900" cy="1236020"/>
      </dsp:txXfrm>
    </dsp:sp>
    <dsp:sp modelId="{80F34A17-7FEC-4810-848D-7936CF74FC31}">
      <dsp:nvSpPr>
        <dsp:cNvPr id="0" name=""/>
        <dsp:cNvSpPr/>
      </dsp:nvSpPr>
      <dsp:spPr>
        <a:xfrm>
          <a:off x="3068833" y="3797715"/>
          <a:ext cx="6092128"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75E0-B695-4025-8466-A6E718D1ED2D}">
      <dsp:nvSpPr>
        <dsp:cNvPr id="0" name=""/>
        <dsp:cNvSpPr/>
      </dsp:nvSpPr>
      <dsp:spPr>
        <a:xfrm>
          <a:off x="5652" y="53382"/>
          <a:ext cx="8773671" cy="4205096"/>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Support</a:t>
          </a:r>
          <a:r>
            <a:rPr kumimoji="0" lang="en-GB" altLang="en-US" sz="1800" b="0" i="0" u="none" strike="noStrike" kern="1200"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1" i="0" u="none" strike="noStrike" kern="1200"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conservation</a:t>
          </a:r>
          <a:r>
            <a:rPr kumimoji="0" lang="en-GB" altLang="en-US" sz="1800" b="0" i="0" u="none" strike="noStrike" kern="1200"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of cultural heritage </a:t>
          </a:r>
          <a:r>
            <a:rPr kumimoji="0" lang="en-GB" altLang="en-US" sz="1800" b="0" i="0" u="none" strike="noStrike" kern="1200"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a:t>
          </a:r>
          <a:r>
            <a:rPr kumimoji="0" lang="en-GB" altLang="en-US" sz="1800" b="1" i="0" u="none" strike="noStrike" kern="1200"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tangible</a:t>
          </a:r>
          <a:r>
            <a:rPr kumimoji="0" lang="en-GB" altLang="en-US" sz="1800" b="0" i="0" u="none" strike="noStrike" kern="1200"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and</a:t>
          </a:r>
          <a:r>
            <a:rPr kumimoji="0" lang="en-GB" altLang="en-US" sz="1800" b="0" i="0" u="none" strike="noStrike" kern="1200"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1" i="0" u="none" strike="noStrike" kern="1200"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intangible</a:t>
          </a:r>
          <a:r>
            <a:rPr kumimoji="0" lang="en-GB" altLang="en-US" sz="1800" b="0" i="0" u="none" strike="noStrike" kern="1200" cap="none" spc="0" normalizeH="0" baseline="0" noProof="0" dirty="0">
              <a:ln>
                <a:noFill/>
              </a:ln>
              <a:solidFill>
                <a:srgbClr val="58595B"/>
              </a:solidFill>
              <a:effectLst/>
              <a:uLnTx/>
              <a:uFillTx/>
              <a:latin typeface="Arial" panose="020B0604020202020204" pitchFamily="34" charset="0"/>
              <a:ea typeface="ＭＳ Ｐゴシック" charset="0"/>
              <a:cs typeface="Arial" panose="020B0604020202020204" pitchFamily="34" charset="0"/>
            </a:rPr>
            <a:t>) </a:t>
          </a:r>
          <a:endParaRPr lang="en-GB" sz="1800" kern="1200" dirty="0">
            <a:latin typeface="Arial" panose="020B0604020202020204" pitchFamily="34" charset="0"/>
            <a:cs typeface="Arial" panose="020B0604020202020204" pitchFamily="34" charset="0"/>
          </a:endParaRPr>
        </a:p>
        <a:p>
          <a:pPr marL="171450" lvl="1" indent="-171450" algn="l" defTabSz="800100" rtl="0">
            <a:lnSpc>
              <a:spcPct val="110000"/>
            </a:lnSpc>
            <a:spcBef>
              <a:spcPct val="0"/>
            </a:spcBef>
            <a:spcAft>
              <a:spcPts val="600"/>
            </a:spcAft>
            <a:buChar char="••"/>
          </a:pPr>
          <a:r>
            <a:rPr kumimoji="0" lang="en-GB" altLang="en-US" sz="1800" b="1" i="0" u="none" strike="noStrike" kern="1200"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Meaningful consultation </a:t>
          </a: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with local users and custodians of CH </a:t>
          </a:r>
        </a:p>
        <a:p>
          <a:pPr marL="171450" lvl="1" indent="-171450" algn="l" defTabSz="800100" rtl="0">
            <a:lnSpc>
              <a:spcPct val="110000"/>
            </a:lnSpc>
            <a:spcBef>
              <a:spcPct val="0"/>
            </a:spcBef>
            <a:spcAft>
              <a:spcPts val="600"/>
            </a:spcAft>
            <a:buChar char="••"/>
          </a:pPr>
          <a:r>
            <a:rPr kumimoji="0" lang="en-GB" altLang="en-US" sz="1800" b="1" i="0" u="none" strike="noStrike" kern="1200"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Protect cultural </a:t>
          </a:r>
          <a:r>
            <a:rPr kumimoji="0" lang="en-GB" altLang="en-US" sz="1800" b="1" i="0" u="none" strike="noStrike" kern="1200" cap="none" spc="0" normalizeH="0" baseline="0" noProof="0" dirty="0" smtClean="0">
              <a:ln>
                <a:noFill/>
              </a:ln>
              <a:solidFill>
                <a:srgbClr val="508927"/>
              </a:solidFill>
              <a:effectLst/>
              <a:uLnTx/>
              <a:uFillTx/>
              <a:latin typeface="Arial" panose="020B0604020202020204" pitchFamily="34" charset="0"/>
              <a:ea typeface="ＭＳ Ｐゴシック" charset="0"/>
              <a:cs typeface="Arial" panose="020B0604020202020204" pitchFamily="34" charset="0"/>
            </a:rPr>
            <a:t>heritage</a:t>
          </a:r>
          <a:r>
            <a:rPr kumimoji="0" lang="en-GB" altLang="en-US" sz="1800" b="0" i="0" u="none" strike="noStrike" kern="1200" cap="none" spc="0" normalizeH="0" baseline="0" noProof="0" dirty="0" smtClean="0">
              <a:ln>
                <a:noFill/>
              </a:ln>
              <a:solidFill>
                <a:srgbClr val="508927"/>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kern="1200" cap="none" spc="0" normalizeH="0" baseline="0" noProof="0" dirty="0" smtClean="0">
              <a:ln>
                <a:noFill/>
              </a:ln>
              <a:solidFill>
                <a:srgbClr val="404040"/>
              </a:solidFill>
              <a:effectLst/>
              <a:uLnTx/>
              <a:uFillTx/>
              <a:latin typeface="Arial" panose="020B0604020202020204" pitchFamily="34" charset="0"/>
              <a:ea typeface="ＭＳ Ｐゴシック" charset="0"/>
              <a:cs typeface="Arial" panose="020B0604020202020204" pitchFamily="34" charset="0"/>
            </a:rPr>
            <a:t>from adverse impacts of Project activities</a:t>
          </a:r>
          <a:endPar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endParaRPr>
        </a:p>
        <a:p>
          <a:pPr marL="342900" lvl="2"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smtClean="0">
              <a:ln>
                <a:noFill/>
              </a:ln>
              <a:solidFill>
                <a:srgbClr val="404040"/>
              </a:solidFill>
              <a:effectLst/>
              <a:uLnTx/>
              <a:uFillTx/>
              <a:latin typeface="Arial" panose="020B0604020202020204" pitchFamily="34" charset="0"/>
              <a:ea typeface="ＭＳ Ｐゴシック" charset="0"/>
              <a:cs typeface="Arial" panose="020B0604020202020204" pitchFamily="34" charset="0"/>
            </a:rPr>
            <a:t>Screening for risks &amp; impacts</a:t>
          </a:r>
          <a:endPar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endParaRPr>
        </a:p>
        <a:p>
          <a:pPr marL="342900" lvl="2"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Avoid or assess &amp; manage impacts</a:t>
          </a:r>
          <a:r>
            <a:rPr kumimoji="0" lang="en-GB" altLang="en-US" sz="1800" b="1"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 </a:t>
          </a: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(mitigation hierarchy)</a:t>
          </a:r>
        </a:p>
        <a:p>
          <a:pPr marL="171450" lvl="1"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Develop a  </a:t>
          </a:r>
          <a:r>
            <a:rPr kumimoji="0" lang="en-GB" altLang="en-US" sz="1800" b="1" i="0" u="none" strike="noStrike" kern="1200" cap="none" spc="0" normalizeH="0" baseline="0" noProof="0" dirty="0">
              <a:ln>
                <a:noFill/>
              </a:ln>
              <a:solidFill>
                <a:srgbClr val="508927"/>
              </a:solidFill>
              <a:effectLst/>
              <a:uLnTx/>
              <a:uFillTx/>
              <a:latin typeface="Arial" panose="020B0604020202020204" pitchFamily="34" charset="0"/>
              <a:ea typeface="ＭＳ Ｐゴシック" charset="0"/>
              <a:cs typeface="Arial" panose="020B0604020202020204" pitchFamily="34" charset="0"/>
            </a:rPr>
            <a:t>CHMP and Chance Finds Procedure </a:t>
          </a:r>
        </a:p>
        <a:p>
          <a:pPr marL="171450" lvl="1"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Relevant for projects involving:</a:t>
          </a:r>
        </a:p>
        <a:p>
          <a:pPr marL="342900" lvl="2"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Earthworks, demolitions significant changes in physical environment</a:t>
          </a:r>
        </a:p>
        <a:p>
          <a:pPr marL="342900" lvl="2"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Recognised  and informal cultural heritage</a:t>
          </a:r>
        </a:p>
        <a:p>
          <a:pPr marL="342900" lvl="2" indent="-171450" algn="l" defTabSz="800100" rtl="0">
            <a:lnSpc>
              <a:spcPct val="110000"/>
            </a:lnSpc>
            <a:spcBef>
              <a:spcPct val="0"/>
            </a:spcBef>
            <a:spcAft>
              <a:spcPts val="600"/>
            </a:spcAft>
            <a:buChar char="••"/>
          </a:pPr>
          <a:r>
            <a:rPr kumimoji="0" lang="en-GB" altLang="en-US" sz="18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charset="0"/>
              <a:cs typeface="Arial" panose="020B0604020202020204" pitchFamily="34" charset="0"/>
            </a:rPr>
            <a:t>Potential impact on intangible CH of people (including indigenous)</a:t>
          </a:r>
        </a:p>
      </dsp:txBody>
      <dsp:txXfrm>
        <a:off x="104182" y="151912"/>
        <a:ext cx="8576611" cy="4106566"/>
      </dsp:txXfrm>
    </dsp:sp>
    <dsp:sp modelId="{78149ACE-B184-46EB-8263-68C6D97E964E}">
      <dsp:nvSpPr>
        <dsp:cNvPr id="0" name=""/>
        <dsp:cNvSpPr/>
      </dsp:nvSpPr>
      <dsp:spPr>
        <a:xfrm>
          <a:off x="0" y="4249405"/>
          <a:ext cx="8773671" cy="137159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PR8</a:t>
          </a:r>
        </a:p>
        <a:p>
          <a:pPr lvl="0" algn="l" defTabSz="1600200">
            <a:lnSpc>
              <a:spcPct val="90000"/>
            </a:lnSpc>
            <a:spcBef>
              <a:spcPct val="0"/>
            </a:spcBef>
            <a:spcAft>
              <a:spcPct val="35000"/>
            </a:spcAft>
          </a:pPr>
          <a:r>
            <a:rPr lang="fr-CA" sz="1200" kern="1200" dirty="0"/>
            <a:t>Cultural </a:t>
          </a:r>
          <a:r>
            <a:rPr lang="fr-CA" sz="1200" kern="1200" dirty="0" err="1"/>
            <a:t>Heritage</a:t>
          </a:r>
          <a:endParaRPr lang="en-GB" sz="1200" kern="1200" dirty="0"/>
        </a:p>
      </dsp:txBody>
      <dsp:txXfrm>
        <a:off x="0" y="4249405"/>
        <a:ext cx="6178641" cy="1371596"/>
      </dsp:txXfrm>
    </dsp:sp>
    <dsp:sp modelId="{B65F4800-EAEA-47E1-AF6D-07B6F2961EA8}">
      <dsp:nvSpPr>
        <dsp:cNvPr id="0" name=""/>
        <dsp:cNvSpPr/>
      </dsp:nvSpPr>
      <dsp:spPr>
        <a:xfrm>
          <a:off x="6504229" y="4252282"/>
          <a:ext cx="1703738" cy="170373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B5A2E-DF40-47C8-9FEE-CBE0B38BDAE6}">
      <dsp:nvSpPr>
        <dsp:cNvPr id="0" name=""/>
        <dsp:cNvSpPr/>
      </dsp:nvSpPr>
      <dsp:spPr>
        <a:xfrm>
          <a:off x="165772" y="380"/>
          <a:ext cx="8237150" cy="3567528"/>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Environmental and Social Management System (ESMS)</a:t>
          </a:r>
        </a:p>
        <a:p>
          <a:pPr marL="171450" lvl="1"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Clear designation of E&amp;S responsibility</a:t>
          </a:r>
        </a:p>
        <a:p>
          <a:pPr marL="171450" lvl="1"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Apply applicable E&amp;S risk management procedures </a:t>
          </a:r>
          <a:r>
            <a:rPr lang="en-GB" sz="1800" kern="1200" dirty="0" smtClean="0">
              <a:solidFill>
                <a:srgbClr val="404040"/>
              </a:solidFill>
              <a:latin typeface="Arial" panose="020B0604020202020204" pitchFamily="34" charset="0"/>
              <a:cs typeface="Arial" panose="020B0604020202020204" pitchFamily="34" charset="0"/>
            </a:rPr>
            <a:t>including</a:t>
          </a:r>
          <a:r>
            <a:rPr lang="ka-GE" sz="1800" kern="1200" dirty="0" smtClean="0">
              <a:solidFill>
                <a:srgbClr val="404040"/>
              </a:solidFill>
              <a:latin typeface="Arial" panose="020B0604020202020204" pitchFamily="34" charset="0"/>
              <a:cs typeface="Arial" panose="020B0604020202020204" pitchFamily="34" charset="0"/>
            </a:rPr>
            <a:t>:</a:t>
          </a:r>
          <a:endParaRPr lang="en-GB" sz="1800" kern="1200" dirty="0">
            <a:solidFill>
              <a:srgbClr val="404040"/>
            </a:solidFill>
            <a:latin typeface="Arial" panose="020B0604020202020204" pitchFamily="34" charset="0"/>
            <a:cs typeface="Arial" panose="020B0604020202020204" pitchFamily="34" charset="0"/>
          </a:endParaRPr>
        </a:p>
        <a:p>
          <a:pPr marL="342900" lvl="2"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Screening (exclusion and referral lists)</a:t>
          </a:r>
        </a:p>
        <a:p>
          <a:pPr marL="342900" lvl="2"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Categorisation</a:t>
          </a:r>
        </a:p>
        <a:p>
          <a:pPr marL="342900" lvl="2"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Checking compliance with national requirements</a:t>
          </a:r>
        </a:p>
        <a:p>
          <a:pPr marL="342900" lvl="2"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Monitoring</a:t>
          </a:r>
        </a:p>
        <a:p>
          <a:pPr marL="342900" lvl="2"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Reporting</a:t>
          </a:r>
        </a:p>
        <a:p>
          <a:pPr marL="171450" lvl="1" indent="-171450" algn="l" defTabSz="800100">
            <a:lnSpc>
              <a:spcPct val="11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Comply with PRs 2 and 4</a:t>
          </a:r>
        </a:p>
      </dsp:txBody>
      <dsp:txXfrm>
        <a:off x="249363" y="83971"/>
        <a:ext cx="8069968" cy="3483937"/>
      </dsp:txXfrm>
    </dsp:sp>
    <dsp:sp modelId="{28679440-4E1D-41CF-BFDA-8AE99E87CC07}">
      <dsp:nvSpPr>
        <dsp:cNvPr id="0" name=""/>
        <dsp:cNvSpPr/>
      </dsp:nvSpPr>
      <dsp:spPr>
        <a:xfrm>
          <a:off x="162564" y="3591235"/>
          <a:ext cx="8243822" cy="111082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PR9</a:t>
          </a:r>
        </a:p>
        <a:p>
          <a:pPr lvl="0" algn="l" defTabSz="1600200">
            <a:lnSpc>
              <a:spcPct val="90000"/>
            </a:lnSpc>
            <a:spcBef>
              <a:spcPct val="0"/>
            </a:spcBef>
            <a:spcAft>
              <a:spcPct val="35000"/>
            </a:spcAft>
          </a:pPr>
          <a:r>
            <a:rPr lang="fr-CA" sz="1200" kern="1200" dirty="0"/>
            <a:t>Financial </a:t>
          </a:r>
          <a:r>
            <a:rPr lang="fr-CA" sz="1200" kern="1200" dirty="0" err="1"/>
            <a:t>Intermediaries</a:t>
          </a:r>
          <a:endParaRPr lang="en-GB" sz="1200" kern="1200" dirty="0"/>
        </a:p>
      </dsp:txBody>
      <dsp:txXfrm>
        <a:off x="162564" y="3591235"/>
        <a:ext cx="5805508" cy="1110823"/>
      </dsp:txXfrm>
    </dsp:sp>
    <dsp:sp modelId="{A618AB40-1580-4C5B-8979-B1A4859BFA72}">
      <dsp:nvSpPr>
        <dsp:cNvPr id="0" name=""/>
        <dsp:cNvSpPr/>
      </dsp:nvSpPr>
      <dsp:spPr>
        <a:xfrm>
          <a:off x="6544594" y="3605395"/>
          <a:ext cx="1497010" cy="149701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FE103-89F4-4372-AEC2-101B8ED24936}">
      <dsp:nvSpPr>
        <dsp:cNvPr id="0" name=""/>
        <dsp:cNvSpPr/>
      </dsp:nvSpPr>
      <dsp:spPr>
        <a:xfrm>
          <a:off x="212505" y="5114"/>
          <a:ext cx="8359965" cy="317877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120000"/>
            </a:lnSpc>
            <a:spcBef>
              <a:spcPct val="0"/>
            </a:spcBef>
            <a:spcAft>
              <a:spcPts val="600"/>
            </a:spcAft>
            <a:buChar char="••"/>
          </a:pPr>
          <a:r>
            <a:rPr kumimoji="0" lang="en-GB" altLang="en-US" sz="1900" b="1" i="0" u="none" strike="noStrike" kern="1200" cap="none" spc="0" normalizeH="0" baseline="0" noProof="0" dirty="0">
              <a:ln>
                <a:noFill/>
              </a:ln>
              <a:solidFill>
                <a:srgbClr val="508927"/>
              </a:solidFill>
              <a:effectLst/>
              <a:uLnTx/>
              <a:uFillTx/>
              <a:latin typeface="Arial"/>
              <a:ea typeface="ＭＳ Ｐゴシック" charset="0"/>
              <a:cs typeface="Arial" charset="0"/>
            </a:rPr>
            <a:t>Identify people </a:t>
          </a:r>
          <a:r>
            <a:rPr kumimoji="0" lang="en-GB"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or communities </a:t>
          </a:r>
          <a:r>
            <a:rPr kumimoji="0" lang="en-GB" altLang="en-US" sz="1900" b="1" i="0" u="none" strike="noStrike" kern="1200" cap="none" spc="0" normalizeH="0" baseline="0" noProof="0" dirty="0">
              <a:ln>
                <a:noFill/>
              </a:ln>
              <a:solidFill>
                <a:srgbClr val="508927"/>
              </a:solidFill>
              <a:effectLst/>
              <a:uLnTx/>
              <a:uFillTx/>
              <a:latin typeface="Arial"/>
              <a:ea typeface="ＭＳ Ｐゴシック" charset="0"/>
              <a:cs typeface="Arial" charset="0"/>
            </a:rPr>
            <a:t>affected</a:t>
          </a:r>
          <a:r>
            <a:rPr kumimoji="0" lang="en-GB"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 by the project </a:t>
          </a:r>
          <a:endParaRPr lang="en-GB" sz="1900" kern="1200" dirty="0"/>
        </a:p>
        <a:p>
          <a:pPr marL="171450" lvl="1" indent="-171450" algn="l" defTabSz="844550" rtl="0">
            <a:lnSpc>
              <a:spcPct val="120000"/>
            </a:lnSpc>
            <a:spcBef>
              <a:spcPct val="0"/>
            </a:spcBef>
            <a:spcAft>
              <a:spcPts val="600"/>
            </a:spcAft>
            <a:buChar char="••"/>
          </a:pPr>
          <a:r>
            <a:rPr kumimoji="0" lang="en-GB"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Ensure </a:t>
          </a:r>
          <a:r>
            <a:rPr kumimoji="0" lang="en-GB" altLang="en-US" sz="1900" b="1" i="0" u="none" strike="noStrike" kern="1200" cap="none" spc="0" normalizeH="0" baseline="0" noProof="0" dirty="0">
              <a:ln>
                <a:noFill/>
              </a:ln>
              <a:solidFill>
                <a:srgbClr val="508927"/>
              </a:solidFill>
              <a:effectLst/>
              <a:uLnTx/>
              <a:uFillTx/>
              <a:latin typeface="Arial"/>
              <a:ea typeface="ＭＳ Ｐゴシック" charset="0"/>
              <a:cs typeface="Arial" charset="0"/>
            </a:rPr>
            <a:t>meaningful</a:t>
          </a:r>
          <a:r>
            <a:rPr kumimoji="0" lang="en-GB"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 engagement  that is</a:t>
          </a:r>
          <a:r>
            <a:rPr kumimoji="0" lang="en-US" sz="1900" b="0" i="0" u="none" strike="noStrike" kern="1200" cap="none" spc="0" normalizeH="0" baseline="0" noProof="0" dirty="0">
              <a:ln>
                <a:noFill/>
              </a:ln>
              <a:solidFill>
                <a:srgbClr val="58595B"/>
              </a:solidFill>
              <a:effectLst/>
              <a:uLnTx/>
              <a:uFillTx/>
              <a:latin typeface="Arial" charset="0"/>
              <a:ea typeface="ＭＳ Ｐゴシック" charset="0"/>
              <a:cs typeface="Arial" charset="0"/>
            </a:rPr>
            <a:t> timely, inclusive, coercion free</a:t>
          </a:r>
          <a:endParaRPr kumimoji="0" lang="en-GB"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endParaRPr>
        </a:p>
        <a:p>
          <a:pPr marL="171450" lvl="1" indent="-171450" algn="l" defTabSz="844550" rtl="0">
            <a:lnSpc>
              <a:spcPct val="120000"/>
            </a:lnSpc>
            <a:spcBef>
              <a:spcPct val="0"/>
            </a:spcBef>
            <a:spcAft>
              <a:spcPts val="600"/>
            </a:spcAft>
            <a:buChar char="••"/>
          </a:pPr>
          <a:r>
            <a:rPr kumimoji="0" lang="en-GB"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Maintain constructive relationship/ consider stakeholders’ views through Project lifetime</a:t>
          </a:r>
        </a:p>
        <a:p>
          <a:pPr marL="171450" lvl="1" indent="-171450" algn="l" defTabSz="844550" rtl="0">
            <a:lnSpc>
              <a:spcPct val="120000"/>
            </a:lnSpc>
            <a:spcBef>
              <a:spcPct val="0"/>
            </a:spcBef>
            <a:spcAft>
              <a:spcPts val="600"/>
            </a:spcAft>
            <a:buChar char="••"/>
          </a:pPr>
          <a:r>
            <a:rPr kumimoji="0" lang="fr-CA" altLang="en-US" sz="1900" b="0" i="0" u="none" strike="noStrike" kern="1200" cap="none" spc="0" normalizeH="0" baseline="0" noProof="0" dirty="0" err="1">
              <a:ln>
                <a:noFill/>
              </a:ln>
              <a:solidFill>
                <a:srgbClr val="58595B"/>
              </a:solidFill>
              <a:effectLst/>
              <a:uLnTx/>
              <a:uFillTx/>
              <a:latin typeface="Arial"/>
              <a:ea typeface="ＭＳ Ｐゴシック" charset="0"/>
              <a:cs typeface="Arial" charset="0"/>
            </a:rPr>
            <a:t>Develop</a:t>
          </a:r>
          <a:r>
            <a:rPr kumimoji="0" lang="fr-CA" alt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 a </a:t>
          </a:r>
          <a:r>
            <a:rPr kumimoji="0" lang="fr-CA" altLang="en-US" sz="1900" b="1" i="0" u="none" strike="noStrike" kern="1200" cap="none" spc="0" normalizeH="0" baseline="0" noProof="0" dirty="0" err="1">
              <a:ln>
                <a:noFill/>
              </a:ln>
              <a:solidFill>
                <a:srgbClr val="508927"/>
              </a:solidFill>
              <a:effectLst/>
              <a:uLnTx/>
              <a:uFillTx/>
              <a:latin typeface="Arial"/>
              <a:ea typeface="ＭＳ Ｐゴシック" charset="0"/>
              <a:cs typeface="Arial" charset="0"/>
            </a:rPr>
            <a:t>Stakeholder</a:t>
          </a:r>
          <a:r>
            <a:rPr kumimoji="0" lang="fr-CA" altLang="en-US" sz="1900" b="1" i="0" u="none" strike="noStrike" kern="1200" cap="none" spc="0" normalizeH="0" baseline="0" noProof="0" dirty="0">
              <a:ln>
                <a:noFill/>
              </a:ln>
              <a:solidFill>
                <a:srgbClr val="508927"/>
              </a:solidFill>
              <a:effectLst/>
              <a:uLnTx/>
              <a:uFillTx/>
              <a:latin typeface="Arial"/>
              <a:ea typeface="ＭＳ Ｐゴシック" charset="0"/>
              <a:cs typeface="Arial" charset="0"/>
            </a:rPr>
            <a:t> Engagement Plan, </a:t>
          </a:r>
          <a:r>
            <a:rPr kumimoji="0" lang="fr-CA" altLang="en-US" sz="1900" b="0" i="0" u="none" strike="noStrike" kern="1200" cap="none" spc="0" normalizeH="0" baseline="0" noProof="0" dirty="0">
              <a:ln>
                <a:noFill/>
              </a:ln>
              <a:solidFill>
                <a:srgbClr val="508927"/>
              </a:solidFill>
              <a:effectLst/>
              <a:uLnTx/>
              <a:uFillTx/>
              <a:latin typeface="Arial"/>
              <a:ea typeface="ＭＳ Ｐゴシック" charset="0"/>
              <a:cs typeface="Arial" charset="0"/>
            </a:rPr>
            <a:t>in practice </a:t>
          </a:r>
          <a:r>
            <a:rPr kumimoji="0" lang="fr-CA" altLang="en-US" sz="1900" b="0" i="0" u="none" strike="noStrike" kern="1200" cap="none" spc="0" normalizeH="0" baseline="0" noProof="0" dirty="0" err="1">
              <a:ln>
                <a:noFill/>
              </a:ln>
              <a:solidFill>
                <a:srgbClr val="508927"/>
              </a:solidFill>
              <a:effectLst/>
              <a:uLnTx/>
              <a:uFillTx/>
              <a:latin typeface="Arial"/>
              <a:ea typeface="ＭＳ Ｐゴシック" charset="0"/>
              <a:cs typeface="Arial" charset="0"/>
            </a:rPr>
            <a:t>will</a:t>
          </a:r>
          <a:r>
            <a:rPr kumimoji="0" lang="fr-CA" altLang="en-US" sz="1900" b="0" i="0" u="none" strike="noStrike" kern="1200" cap="none" spc="0" normalizeH="0" baseline="0" noProof="0" dirty="0">
              <a:ln>
                <a:noFill/>
              </a:ln>
              <a:solidFill>
                <a:srgbClr val="508927"/>
              </a:solidFill>
              <a:effectLst/>
              <a:uLnTx/>
              <a:uFillTx/>
              <a:latin typeface="Arial"/>
              <a:ea typeface="ＭＳ Ｐゴシック" charset="0"/>
              <a:cs typeface="Arial" charset="0"/>
            </a:rPr>
            <a:t> </a:t>
          </a:r>
          <a:r>
            <a:rPr kumimoji="0" lang="fr-CA" altLang="en-US" sz="1900" b="0" i="0" u="none" strike="noStrike" kern="1200" cap="none" spc="0" normalizeH="0" baseline="0" noProof="0" dirty="0" err="1">
              <a:ln>
                <a:noFill/>
              </a:ln>
              <a:solidFill>
                <a:srgbClr val="508927"/>
              </a:solidFill>
              <a:effectLst/>
              <a:uLnTx/>
              <a:uFillTx/>
              <a:latin typeface="Arial"/>
              <a:ea typeface="ＭＳ Ｐゴシック" charset="0"/>
              <a:cs typeface="Arial" charset="0"/>
            </a:rPr>
            <a:t>mean</a:t>
          </a:r>
          <a:r>
            <a:rPr kumimoji="0" lang="fr-CA" altLang="en-US" sz="1900" b="0" i="0" u="none" strike="noStrike" kern="1200" cap="none" spc="0" normalizeH="0" baseline="0" noProof="0" dirty="0">
              <a:ln>
                <a:noFill/>
              </a:ln>
              <a:solidFill>
                <a:srgbClr val="508927"/>
              </a:solidFill>
              <a:effectLst/>
              <a:uLnTx/>
              <a:uFillTx/>
              <a:latin typeface="Arial"/>
              <a:ea typeface="ＭＳ Ｐゴシック" charset="0"/>
              <a:cs typeface="Arial" charset="0"/>
            </a:rPr>
            <a:t> </a:t>
          </a:r>
          <a:r>
            <a:rPr kumimoji="0" lang="fr-CA" altLang="en-US" sz="1900" b="0" i="0" u="none" strike="noStrike" kern="1200" cap="none" spc="0" normalizeH="0" baseline="0" noProof="0" dirty="0" err="1">
              <a:ln>
                <a:noFill/>
              </a:ln>
              <a:solidFill>
                <a:srgbClr val="508927"/>
              </a:solidFill>
              <a:effectLst/>
              <a:uLnTx/>
              <a:uFillTx/>
              <a:latin typeface="Arial"/>
              <a:ea typeface="ＭＳ Ｐゴシック" charset="0"/>
              <a:cs typeface="Arial" charset="0"/>
            </a:rPr>
            <a:t>also</a:t>
          </a:r>
          <a:r>
            <a:rPr kumimoji="0" lang="fr-CA" altLang="en-US" sz="1900" b="0" i="0" u="none" strike="noStrike" kern="1200" cap="none" spc="0" normalizeH="0" baseline="0" noProof="0" dirty="0">
              <a:ln>
                <a:noFill/>
              </a:ln>
              <a:solidFill>
                <a:srgbClr val="508927"/>
              </a:solidFill>
              <a:effectLst/>
              <a:uLnTx/>
              <a:uFillTx/>
              <a:latin typeface="Arial"/>
              <a:ea typeface="ＭＳ Ｐゴシック" charset="0"/>
              <a:cs typeface="Arial" charset="0"/>
            </a:rPr>
            <a:t> Non-</a:t>
          </a:r>
          <a:r>
            <a:rPr kumimoji="0" lang="fr-CA" altLang="en-US" sz="1900" b="0" i="0" u="none" strike="noStrike" kern="1200" cap="none" spc="0" normalizeH="0" baseline="0" noProof="0" dirty="0" err="1">
              <a:ln>
                <a:noFill/>
              </a:ln>
              <a:solidFill>
                <a:srgbClr val="508927"/>
              </a:solidFill>
              <a:effectLst/>
              <a:uLnTx/>
              <a:uFillTx/>
              <a:latin typeface="Arial"/>
              <a:ea typeface="ＭＳ Ｐゴシック" charset="0"/>
              <a:cs typeface="Arial" charset="0"/>
            </a:rPr>
            <a:t>Technical</a:t>
          </a:r>
          <a:r>
            <a:rPr kumimoji="0" lang="fr-CA" altLang="en-US" sz="1900" b="0" i="0" u="none" strike="noStrike" kern="1200" cap="none" spc="0" normalizeH="0" baseline="0" noProof="0" dirty="0">
              <a:ln>
                <a:noFill/>
              </a:ln>
              <a:solidFill>
                <a:srgbClr val="508927"/>
              </a:solidFill>
              <a:effectLst/>
              <a:uLnTx/>
              <a:uFillTx/>
              <a:latin typeface="Arial"/>
              <a:ea typeface="ＭＳ Ｐゴシック" charset="0"/>
              <a:cs typeface="Arial" charset="0"/>
            </a:rPr>
            <a:t> </a:t>
          </a:r>
          <a:r>
            <a:rPr kumimoji="0" lang="fr-CA" altLang="en-US" sz="1900" b="0" i="0" u="none" strike="noStrike" kern="1200" cap="none" spc="0" normalizeH="0" baseline="0" noProof="0" dirty="0" err="1">
              <a:ln>
                <a:noFill/>
              </a:ln>
              <a:solidFill>
                <a:srgbClr val="508927"/>
              </a:solidFill>
              <a:effectLst/>
              <a:uLnTx/>
              <a:uFillTx/>
              <a:latin typeface="Arial"/>
              <a:ea typeface="ＭＳ Ｐゴシック" charset="0"/>
              <a:cs typeface="Arial" charset="0"/>
            </a:rPr>
            <a:t>Summary</a:t>
          </a:r>
          <a:r>
            <a:rPr kumimoji="0" lang="fr-CA" altLang="en-US" sz="1900" b="0" i="0" u="none" strike="noStrike" kern="1200" cap="none" spc="0" normalizeH="0" baseline="0" noProof="0" dirty="0">
              <a:ln>
                <a:noFill/>
              </a:ln>
              <a:solidFill>
                <a:srgbClr val="508927"/>
              </a:solidFill>
              <a:effectLst/>
              <a:uLnTx/>
              <a:uFillTx/>
              <a:latin typeface="Arial"/>
              <a:ea typeface="ＭＳ Ｐゴシック" charset="0"/>
              <a:cs typeface="Arial" charset="0"/>
            </a:rPr>
            <a:t> (NTS) on Cat B </a:t>
          </a:r>
          <a:endParaRPr kumimoji="0" lang="fr-CA" altLang="en-US" sz="1900" b="1" i="0" u="none" strike="noStrike" kern="1200" cap="none" spc="0" normalizeH="0" baseline="0" noProof="0" dirty="0">
            <a:ln>
              <a:noFill/>
            </a:ln>
            <a:solidFill>
              <a:srgbClr val="508927"/>
            </a:solidFill>
            <a:effectLst/>
            <a:uLnTx/>
            <a:uFillTx/>
            <a:latin typeface="Arial"/>
            <a:ea typeface="ＭＳ Ｐゴシック" charset="0"/>
            <a:cs typeface="Arial" charset="0"/>
          </a:endParaRPr>
        </a:p>
        <a:p>
          <a:pPr marL="171450" lvl="1" indent="-171450" algn="l" defTabSz="844550" rtl="0">
            <a:lnSpc>
              <a:spcPct val="120000"/>
            </a:lnSpc>
            <a:spcBef>
              <a:spcPct val="0"/>
            </a:spcBef>
            <a:spcAft>
              <a:spcPts val="600"/>
            </a:spcAft>
            <a:buChar char="••"/>
          </a:pPr>
          <a:r>
            <a:rPr kumimoji="0" 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Implement an extra-judiciary </a:t>
          </a:r>
          <a:r>
            <a:rPr kumimoji="0" lang="en-US" sz="1900" b="1" i="0" u="none" strike="noStrike" kern="1200" cap="none" spc="0" normalizeH="0" baseline="0" noProof="0" dirty="0">
              <a:ln>
                <a:noFill/>
              </a:ln>
              <a:solidFill>
                <a:srgbClr val="508927"/>
              </a:solidFill>
              <a:effectLst/>
              <a:uLnTx/>
              <a:uFillTx/>
              <a:latin typeface="Arial"/>
              <a:ea typeface="ＭＳ Ｐゴシック" charset="0"/>
              <a:cs typeface="Arial" charset="0"/>
            </a:rPr>
            <a:t>grievance mechanism </a:t>
          </a:r>
          <a:r>
            <a:rPr kumimoji="0" lang="en-US" sz="1900" b="0" i="0" u="none" strike="noStrike" kern="1200" cap="none" spc="0" normalizeH="0" baseline="0" noProof="0" dirty="0">
              <a:ln>
                <a:noFill/>
              </a:ln>
              <a:solidFill>
                <a:srgbClr val="58595B"/>
              </a:solidFill>
              <a:effectLst/>
              <a:uLnTx/>
              <a:uFillTx/>
              <a:latin typeface="Arial"/>
              <a:ea typeface="ＭＳ Ｐゴシック" charset="0"/>
              <a:cs typeface="Arial" charset="0"/>
            </a:rPr>
            <a:t>for communities (PR2 covers worker grievance mechanism)</a:t>
          </a:r>
        </a:p>
      </dsp:txBody>
      <dsp:txXfrm>
        <a:off x="286987" y="79596"/>
        <a:ext cx="8211001" cy="3104292"/>
      </dsp:txXfrm>
    </dsp:sp>
    <dsp:sp modelId="{88EBB82D-EEE3-4EBC-AFD2-0005437CA4B4}">
      <dsp:nvSpPr>
        <dsp:cNvPr id="0" name=""/>
        <dsp:cNvSpPr/>
      </dsp:nvSpPr>
      <dsp:spPr>
        <a:xfrm>
          <a:off x="212505" y="3183888"/>
          <a:ext cx="8359965" cy="13668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PR10</a:t>
          </a:r>
        </a:p>
        <a:p>
          <a:pPr lvl="0" algn="l" defTabSz="1600200">
            <a:lnSpc>
              <a:spcPct val="90000"/>
            </a:lnSpc>
            <a:spcBef>
              <a:spcPct val="0"/>
            </a:spcBef>
            <a:spcAft>
              <a:spcPct val="35000"/>
            </a:spcAft>
          </a:pPr>
          <a:r>
            <a:rPr lang="en-US" sz="1200" kern="1200" dirty="0"/>
            <a:t>Information Disclosure and Stakeholder Engagement </a:t>
          </a:r>
          <a:endParaRPr lang="en-GB" sz="1200" kern="1200" dirty="0"/>
        </a:p>
      </dsp:txBody>
      <dsp:txXfrm>
        <a:off x="212505" y="3183888"/>
        <a:ext cx="5887299" cy="1366872"/>
      </dsp:txXfrm>
    </dsp:sp>
    <dsp:sp modelId="{C39ECF04-850E-4EFD-9D07-5580C9E9734C}">
      <dsp:nvSpPr>
        <dsp:cNvPr id="0" name=""/>
        <dsp:cNvSpPr/>
      </dsp:nvSpPr>
      <dsp:spPr>
        <a:xfrm>
          <a:off x="6537619" y="3384370"/>
          <a:ext cx="1490425" cy="14904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32FC7-A4FF-42F4-9CF9-71EB50954A51}">
      <dsp:nvSpPr>
        <dsp:cNvPr id="0" name=""/>
        <dsp:cNvSpPr/>
      </dsp:nvSpPr>
      <dsp:spPr>
        <a:xfrm>
          <a:off x="3561"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1 </a:t>
          </a:r>
        </a:p>
        <a:p>
          <a:pPr lvl="0" algn="ctr" defTabSz="533400">
            <a:lnSpc>
              <a:spcPct val="90000"/>
            </a:lnSpc>
            <a:spcBef>
              <a:spcPct val="0"/>
            </a:spcBef>
            <a:spcAft>
              <a:spcPct val="35000"/>
            </a:spcAft>
          </a:pPr>
          <a:r>
            <a:rPr lang="en-US" sz="800" kern="1200" dirty="0"/>
            <a:t>Assessment &amp; Management of Environmental and Social Impacts &amp; Issues </a:t>
          </a:r>
          <a:endParaRPr lang="en-GB" sz="800" kern="1200" dirty="0"/>
        </a:p>
      </dsp:txBody>
      <dsp:txXfrm>
        <a:off x="3561" y="1356188"/>
        <a:ext cx="833564" cy="1356188"/>
      </dsp:txXfrm>
    </dsp:sp>
    <dsp:sp modelId="{EC1BABC1-84A6-40D4-804D-D96F5F0B1D05}">
      <dsp:nvSpPr>
        <dsp:cNvPr id="0" name=""/>
        <dsp:cNvSpPr/>
      </dsp:nvSpPr>
      <dsp:spPr>
        <a:xfrm>
          <a:off x="28568" y="203428"/>
          <a:ext cx="783550" cy="11290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E88CC-119E-4E58-8F0C-83CFEBE79E1D}">
      <dsp:nvSpPr>
        <dsp:cNvPr id="0" name=""/>
        <dsp:cNvSpPr/>
      </dsp:nvSpPr>
      <dsp:spPr>
        <a:xfrm>
          <a:off x="862132"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1" kern="1200" noProof="0" dirty="0"/>
            <a:t>PR 2</a:t>
          </a:r>
          <a:endParaRPr lang="en-GB" sz="800" kern="1200" noProof="0" dirty="0"/>
        </a:p>
        <a:p>
          <a:pPr lvl="0" algn="ctr" defTabSz="533400">
            <a:lnSpc>
              <a:spcPct val="90000"/>
            </a:lnSpc>
            <a:spcBef>
              <a:spcPct val="0"/>
            </a:spcBef>
            <a:spcAft>
              <a:spcPct val="35000"/>
            </a:spcAft>
          </a:pPr>
          <a:r>
            <a:rPr lang="en-GB" sz="800" kern="1200" noProof="0" dirty="0"/>
            <a:t>Labour and Working Conditions</a:t>
          </a:r>
        </a:p>
      </dsp:txBody>
      <dsp:txXfrm>
        <a:off x="862132" y="1356188"/>
        <a:ext cx="833564" cy="1356188"/>
      </dsp:txXfrm>
    </dsp:sp>
    <dsp:sp modelId="{BB0CE055-A84C-46BB-8B6E-9AD1B16882FF}">
      <dsp:nvSpPr>
        <dsp:cNvPr id="0" name=""/>
        <dsp:cNvSpPr/>
      </dsp:nvSpPr>
      <dsp:spPr>
        <a:xfrm>
          <a:off x="887139" y="203428"/>
          <a:ext cx="783550" cy="112902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F5658-6E76-409A-BEF2-5E8683771062}">
      <dsp:nvSpPr>
        <dsp:cNvPr id="0" name=""/>
        <dsp:cNvSpPr/>
      </dsp:nvSpPr>
      <dsp:spPr>
        <a:xfrm>
          <a:off x="1720703"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3 </a:t>
          </a:r>
        </a:p>
        <a:p>
          <a:pPr lvl="0" algn="ctr" defTabSz="533400">
            <a:lnSpc>
              <a:spcPct val="90000"/>
            </a:lnSpc>
            <a:spcBef>
              <a:spcPct val="0"/>
            </a:spcBef>
            <a:spcAft>
              <a:spcPct val="35000"/>
            </a:spcAft>
          </a:pPr>
          <a:r>
            <a:rPr lang="en-US" sz="800" kern="1200" dirty="0"/>
            <a:t>Resource Efficiency and Pollution Prevention and Control</a:t>
          </a:r>
        </a:p>
      </dsp:txBody>
      <dsp:txXfrm>
        <a:off x="1720703" y="1356188"/>
        <a:ext cx="833564" cy="1356188"/>
      </dsp:txXfrm>
    </dsp:sp>
    <dsp:sp modelId="{E8040FEF-AA9D-4AF5-A8E9-F2FFF4E64A31}">
      <dsp:nvSpPr>
        <dsp:cNvPr id="0" name=""/>
        <dsp:cNvSpPr/>
      </dsp:nvSpPr>
      <dsp:spPr>
        <a:xfrm>
          <a:off x="1745710" y="203428"/>
          <a:ext cx="783550" cy="11290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A021E-AC75-4B98-9962-29DA550BF23A}">
      <dsp:nvSpPr>
        <dsp:cNvPr id="0" name=""/>
        <dsp:cNvSpPr/>
      </dsp:nvSpPr>
      <dsp:spPr>
        <a:xfrm>
          <a:off x="2579274"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4</a:t>
          </a:r>
        </a:p>
        <a:p>
          <a:pPr lvl="0" algn="ctr" defTabSz="533400">
            <a:lnSpc>
              <a:spcPct val="90000"/>
            </a:lnSpc>
            <a:spcBef>
              <a:spcPct val="0"/>
            </a:spcBef>
            <a:spcAft>
              <a:spcPct val="35000"/>
            </a:spcAft>
          </a:pPr>
          <a:r>
            <a:rPr lang="en-US" sz="1200" b="1" kern="1200" dirty="0"/>
            <a:t> </a:t>
          </a:r>
          <a:r>
            <a:rPr lang="en-US" sz="800" kern="1200" dirty="0"/>
            <a:t>Health, Safety &amp; Security</a:t>
          </a:r>
        </a:p>
      </dsp:txBody>
      <dsp:txXfrm>
        <a:off x="2579274" y="1356188"/>
        <a:ext cx="833564" cy="1356188"/>
      </dsp:txXfrm>
    </dsp:sp>
    <dsp:sp modelId="{43A0BE4B-65E0-47B6-AB9B-7D761D82FB1D}">
      <dsp:nvSpPr>
        <dsp:cNvPr id="0" name=""/>
        <dsp:cNvSpPr/>
      </dsp:nvSpPr>
      <dsp:spPr>
        <a:xfrm>
          <a:off x="2604281" y="203428"/>
          <a:ext cx="783550" cy="112902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578DCC-B994-458B-8D2C-B6BF3705D160}">
      <dsp:nvSpPr>
        <dsp:cNvPr id="0" name=""/>
        <dsp:cNvSpPr/>
      </dsp:nvSpPr>
      <dsp:spPr>
        <a:xfrm>
          <a:off x="3437846"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5 </a:t>
          </a:r>
        </a:p>
        <a:p>
          <a:pPr lvl="0" algn="ctr" defTabSz="533400">
            <a:lnSpc>
              <a:spcPct val="90000"/>
            </a:lnSpc>
            <a:spcBef>
              <a:spcPct val="0"/>
            </a:spcBef>
            <a:spcAft>
              <a:spcPct val="35000"/>
            </a:spcAft>
          </a:pPr>
          <a:r>
            <a:rPr lang="en-US" sz="800" kern="1200" dirty="0"/>
            <a:t>Land Acquisition, Involuntary Resettlement and Economic Displacement </a:t>
          </a:r>
        </a:p>
      </dsp:txBody>
      <dsp:txXfrm>
        <a:off x="3437846" y="1356188"/>
        <a:ext cx="833564" cy="1356188"/>
      </dsp:txXfrm>
    </dsp:sp>
    <dsp:sp modelId="{DB9F085C-2A2B-417A-8DDC-9D2B2AC111C3}">
      <dsp:nvSpPr>
        <dsp:cNvPr id="0" name=""/>
        <dsp:cNvSpPr/>
      </dsp:nvSpPr>
      <dsp:spPr>
        <a:xfrm>
          <a:off x="3462853" y="203428"/>
          <a:ext cx="783550" cy="112902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BE370-571F-4273-A3FE-86EABC3BCCA0}">
      <dsp:nvSpPr>
        <dsp:cNvPr id="0" name=""/>
        <dsp:cNvSpPr/>
      </dsp:nvSpPr>
      <dsp:spPr>
        <a:xfrm>
          <a:off x="4296417"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6</a:t>
          </a:r>
        </a:p>
        <a:p>
          <a:pPr lvl="0" algn="ctr" defTabSz="533400">
            <a:lnSpc>
              <a:spcPct val="90000"/>
            </a:lnSpc>
            <a:spcBef>
              <a:spcPct val="0"/>
            </a:spcBef>
            <a:spcAft>
              <a:spcPct val="35000"/>
            </a:spcAft>
          </a:pPr>
          <a:r>
            <a:rPr lang="en-US" sz="1200" b="1" kern="1200" dirty="0"/>
            <a:t> </a:t>
          </a:r>
          <a:r>
            <a:rPr lang="en-US" sz="800" kern="1200" dirty="0"/>
            <a:t>Biodiversity Conservation and Sustainable Management of Living Natural Resources </a:t>
          </a:r>
        </a:p>
      </dsp:txBody>
      <dsp:txXfrm>
        <a:off x="4296417" y="1356188"/>
        <a:ext cx="833564" cy="1356188"/>
      </dsp:txXfrm>
    </dsp:sp>
    <dsp:sp modelId="{EB2493F3-DC30-48D0-8374-E7033954D466}">
      <dsp:nvSpPr>
        <dsp:cNvPr id="0" name=""/>
        <dsp:cNvSpPr/>
      </dsp:nvSpPr>
      <dsp:spPr>
        <a:xfrm>
          <a:off x="4321424" y="203428"/>
          <a:ext cx="783550" cy="1129027"/>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8000" r="-5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D76B7-A6F0-4C78-9562-983B683EBD39}">
      <dsp:nvSpPr>
        <dsp:cNvPr id="0" name=""/>
        <dsp:cNvSpPr/>
      </dsp:nvSpPr>
      <dsp:spPr>
        <a:xfrm>
          <a:off x="5154988"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7</a:t>
          </a:r>
        </a:p>
        <a:p>
          <a:pPr lvl="0" algn="ctr" defTabSz="533400">
            <a:lnSpc>
              <a:spcPct val="90000"/>
            </a:lnSpc>
            <a:spcBef>
              <a:spcPct val="0"/>
            </a:spcBef>
            <a:spcAft>
              <a:spcPct val="35000"/>
            </a:spcAft>
          </a:pPr>
          <a:r>
            <a:rPr lang="en-US" sz="1200" b="1" kern="1200" dirty="0"/>
            <a:t> </a:t>
          </a:r>
          <a:r>
            <a:rPr lang="en-US" sz="800" kern="1200" dirty="0"/>
            <a:t>Indigenous Peoples</a:t>
          </a:r>
        </a:p>
      </dsp:txBody>
      <dsp:txXfrm>
        <a:off x="5154988" y="1356188"/>
        <a:ext cx="833564" cy="1356188"/>
      </dsp:txXfrm>
    </dsp:sp>
    <dsp:sp modelId="{B5D835A9-8390-4D9E-A5A2-B999EB088DE4}">
      <dsp:nvSpPr>
        <dsp:cNvPr id="0" name=""/>
        <dsp:cNvSpPr/>
      </dsp:nvSpPr>
      <dsp:spPr>
        <a:xfrm>
          <a:off x="5179995" y="203428"/>
          <a:ext cx="783550" cy="112902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8319A-D792-4CF0-93CF-C1E4286D51E6}">
      <dsp:nvSpPr>
        <dsp:cNvPr id="0" name=""/>
        <dsp:cNvSpPr/>
      </dsp:nvSpPr>
      <dsp:spPr>
        <a:xfrm>
          <a:off x="6013559"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8</a:t>
          </a:r>
        </a:p>
        <a:p>
          <a:pPr lvl="0" algn="ctr" defTabSz="533400">
            <a:lnSpc>
              <a:spcPct val="90000"/>
            </a:lnSpc>
            <a:spcBef>
              <a:spcPct val="0"/>
            </a:spcBef>
            <a:spcAft>
              <a:spcPct val="35000"/>
            </a:spcAft>
          </a:pPr>
          <a:r>
            <a:rPr lang="en-US" sz="1200" b="1" kern="1200" dirty="0"/>
            <a:t> </a:t>
          </a:r>
          <a:r>
            <a:rPr lang="en-US" sz="800" kern="1200" dirty="0"/>
            <a:t>Cultural Heritage</a:t>
          </a:r>
        </a:p>
      </dsp:txBody>
      <dsp:txXfrm>
        <a:off x="6013559" y="1356188"/>
        <a:ext cx="833564" cy="1356188"/>
      </dsp:txXfrm>
    </dsp:sp>
    <dsp:sp modelId="{0E2A287E-D1E8-46DF-8C5D-A4D0F9B39A6F}">
      <dsp:nvSpPr>
        <dsp:cNvPr id="0" name=""/>
        <dsp:cNvSpPr/>
      </dsp:nvSpPr>
      <dsp:spPr>
        <a:xfrm>
          <a:off x="6038566" y="203428"/>
          <a:ext cx="783550" cy="1129027"/>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182E8-F580-4E4D-B5B9-527F07C8C407}">
      <dsp:nvSpPr>
        <dsp:cNvPr id="0" name=""/>
        <dsp:cNvSpPr/>
      </dsp:nvSpPr>
      <dsp:spPr>
        <a:xfrm>
          <a:off x="6872131"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9</a:t>
          </a:r>
        </a:p>
        <a:p>
          <a:pPr lvl="0" algn="ctr" defTabSz="533400">
            <a:lnSpc>
              <a:spcPct val="90000"/>
            </a:lnSpc>
            <a:spcBef>
              <a:spcPct val="0"/>
            </a:spcBef>
            <a:spcAft>
              <a:spcPct val="35000"/>
            </a:spcAft>
          </a:pPr>
          <a:r>
            <a:rPr lang="en-US" sz="800" kern="1200" dirty="0"/>
            <a:t>Financial Intermediaries</a:t>
          </a:r>
        </a:p>
      </dsp:txBody>
      <dsp:txXfrm>
        <a:off x="6872131" y="1356188"/>
        <a:ext cx="833564" cy="1356188"/>
      </dsp:txXfrm>
    </dsp:sp>
    <dsp:sp modelId="{E6697BEB-290C-4D82-BBD0-7C1E200C05C5}">
      <dsp:nvSpPr>
        <dsp:cNvPr id="0" name=""/>
        <dsp:cNvSpPr/>
      </dsp:nvSpPr>
      <dsp:spPr>
        <a:xfrm>
          <a:off x="6897138" y="203428"/>
          <a:ext cx="783550" cy="1129027"/>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2B85F-B6D9-4A6E-878E-B1E40FD3D500}">
      <dsp:nvSpPr>
        <dsp:cNvPr id="0" name=""/>
        <dsp:cNvSpPr/>
      </dsp:nvSpPr>
      <dsp:spPr>
        <a:xfrm>
          <a:off x="7730702"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t>PR 10</a:t>
          </a:r>
        </a:p>
        <a:p>
          <a:pPr lvl="0" algn="ctr" defTabSz="533400">
            <a:lnSpc>
              <a:spcPct val="90000"/>
            </a:lnSpc>
            <a:spcBef>
              <a:spcPct val="0"/>
            </a:spcBef>
            <a:spcAft>
              <a:spcPct val="35000"/>
            </a:spcAft>
          </a:pPr>
          <a:r>
            <a:rPr lang="en-US" sz="800" b="1" kern="1200" dirty="0"/>
            <a:t> </a:t>
          </a:r>
          <a:r>
            <a:rPr lang="en-US" sz="800" kern="1200" dirty="0"/>
            <a:t>Information Disclosure and Stakeholder Engagement </a:t>
          </a:r>
        </a:p>
      </dsp:txBody>
      <dsp:txXfrm>
        <a:off x="7730702" y="1356188"/>
        <a:ext cx="833564" cy="1356188"/>
      </dsp:txXfrm>
    </dsp:sp>
    <dsp:sp modelId="{10F81218-E179-4393-A70D-E6BC9C1CA2D9}">
      <dsp:nvSpPr>
        <dsp:cNvPr id="0" name=""/>
        <dsp:cNvSpPr/>
      </dsp:nvSpPr>
      <dsp:spPr>
        <a:xfrm>
          <a:off x="7755709" y="203428"/>
          <a:ext cx="783550" cy="1129027"/>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AAC27-B52C-4C32-89E6-69597ECED639}">
      <dsp:nvSpPr>
        <dsp:cNvPr id="0" name=""/>
        <dsp:cNvSpPr/>
      </dsp:nvSpPr>
      <dsp:spPr>
        <a:xfrm>
          <a:off x="329313" y="2742144"/>
          <a:ext cx="7882401" cy="508570"/>
        </a:xfrm>
        <a:prstGeom prst="leftRightArrow">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D345A-4694-4A76-9FF6-3BBE9C10CA81}">
      <dsp:nvSpPr>
        <dsp:cNvPr id="0" name=""/>
        <dsp:cNvSpPr/>
      </dsp:nvSpPr>
      <dsp:spPr>
        <a:xfrm>
          <a:off x="28781" y="41772"/>
          <a:ext cx="8723874" cy="3882449"/>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00000"/>
            </a:lnSpc>
            <a:spcBef>
              <a:spcPct val="0"/>
            </a:spcBef>
            <a:spcAft>
              <a:spcPts val="600"/>
            </a:spcAft>
            <a:buChar char="••"/>
          </a:pPr>
          <a:r>
            <a:rPr lang="en-GB" sz="1800" kern="1200" dirty="0">
              <a:solidFill>
                <a:srgbClr val="404040"/>
              </a:solidFill>
              <a:uFillTx/>
              <a:latin typeface="Arial" panose="020B0604020202020204" pitchFamily="34" charset="0"/>
              <a:cs typeface="Arial" panose="020B0604020202020204" pitchFamily="34" charset="0"/>
            </a:rPr>
            <a:t>Assess and manage </a:t>
          </a:r>
          <a:r>
            <a:rPr lang="en-GB" sz="1800" b="1" kern="1200" dirty="0">
              <a:solidFill>
                <a:schemeClr val="accent1"/>
              </a:solidFill>
              <a:uFillTx/>
              <a:latin typeface="Arial" panose="020B0604020202020204" pitchFamily="34" charset="0"/>
              <a:cs typeface="Arial" panose="020B0604020202020204" pitchFamily="34" charset="0"/>
            </a:rPr>
            <a:t>environmental &amp; social performance</a:t>
          </a:r>
          <a:r>
            <a:rPr lang="en-GB" sz="1800" kern="1200" dirty="0">
              <a:uFillTx/>
              <a:latin typeface="Arial" panose="020B0604020202020204" pitchFamily="34" charset="0"/>
              <a:cs typeface="Arial" panose="020B0604020202020204" pitchFamily="34" charset="0"/>
            </a:rPr>
            <a:t> </a:t>
          </a:r>
          <a:r>
            <a:rPr lang="en-GB" sz="1800" kern="1200" dirty="0">
              <a:solidFill>
                <a:srgbClr val="404040"/>
              </a:solidFill>
              <a:uFillTx/>
              <a:latin typeface="Arial" panose="020B0604020202020204" pitchFamily="34" charset="0"/>
              <a:cs typeface="Arial" panose="020B0604020202020204" pitchFamily="34" charset="0"/>
            </a:rPr>
            <a:t>through the </a:t>
          </a:r>
          <a:r>
            <a:rPr lang="en-GB" sz="1800" b="1" kern="1200" dirty="0">
              <a:solidFill>
                <a:schemeClr val="accent1"/>
              </a:solidFill>
              <a:uFillTx/>
              <a:latin typeface="Arial" panose="020B0604020202020204" pitchFamily="34" charset="0"/>
              <a:cs typeface="Arial" panose="020B0604020202020204" pitchFamily="34" charset="0"/>
            </a:rPr>
            <a:t>project lifecycle</a:t>
          </a:r>
          <a:endParaRPr lang="en-GB" sz="1800" kern="1200" dirty="0">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ts val="600"/>
            </a:spcAft>
            <a:buChar char="••"/>
          </a:pPr>
          <a:r>
            <a:rPr lang="en-GB" sz="1800" kern="1200" dirty="0">
              <a:solidFill>
                <a:srgbClr val="404040"/>
              </a:solidFill>
              <a:uFillTx/>
              <a:latin typeface="Arial" panose="020B0604020202020204" pitchFamily="34" charset="0"/>
              <a:cs typeface="Arial" panose="020B0604020202020204" pitchFamily="34" charset="0"/>
            </a:rPr>
            <a:t>Use of </a:t>
          </a:r>
          <a:r>
            <a:rPr lang="en-GB" sz="1800" b="1" kern="1200" dirty="0">
              <a:solidFill>
                <a:schemeClr val="accent1"/>
              </a:solidFill>
              <a:uFillTx/>
              <a:latin typeface="Arial" panose="020B0604020202020204" pitchFamily="34" charset="0"/>
              <a:cs typeface="Arial" panose="020B0604020202020204" pitchFamily="34" charset="0"/>
            </a:rPr>
            <a:t>appraisal</a:t>
          </a:r>
          <a:r>
            <a:rPr lang="en-GB" sz="1800" kern="1200" dirty="0">
              <a:uFillTx/>
              <a:latin typeface="Arial" panose="020B0604020202020204" pitchFamily="34" charset="0"/>
              <a:cs typeface="Arial" panose="020B0604020202020204" pitchFamily="34" charset="0"/>
            </a:rPr>
            <a:t> </a:t>
          </a:r>
          <a:r>
            <a:rPr lang="en-GB" sz="1800" kern="1200" dirty="0">
              <a:solidFill>
                <a:srgbClr val="404040"/>
              </a:solidFill>
              <a:uFillTx/>
              <a:latin typeface="Arial" panose="020B0604020202020204" pitchFamily="34" charset="0"/>
              <a:cs typeface="Arial" panose="020B0604020202020204" pitchFamily="34" charset="0"/>
            </a:rPr>
            <a:t>and appropriate </a:t>
          </a:r>
          <a:r>
            <a:rPr lang="en-GB" sz="1800" b="1" kern="1200" dirty="0" err="1">
              <a:solidFill>
                <a:schemeClr val="accent1"/>
              </a:solidFill>
              <a:uFillTx/>
              <a:latin typeface="Arial" panose="020B0604020202020204" pitchFamily="34" charset="0"/>
              <a:cs typeface="Arial" panose="020B0604020202020204" pitchFamily="34" charset="0"/>
            </a:rPr>
            <a:t>mitigants</a:t>
          </a:r>
          <a:r>
            <a:rPr lang="en-GB" sz="1800" b="1" kern="1200" dirty="0">
              <a:solidFill>
                <a:schemeClr val="accent1"/>
              </a:solidFill>
              <a:uFillTx/>
              <a:latin typeface="Arial" panose="020B0604020202020204" pitchFamily="34" charset="0"/>
              <a:cs typeface="Arial" panose="020B0604020202020204" pitchFamily="34" charset="0"/>
            </a:rPr>
            <a:t>.</a:t>
          </a:r>
        </a:p>
        <a:p>
          <a:pPr marL="171450" lvl="1" indent="-171450" algn="l" defTabSz="800100">
            <a:lnSpc>
              <a:spcPct val="100000"/>
            </a:lnSpc>
            <a:spcBef>
              <a:spcPct val="0"/>
            </a:spcBef>
            <a:spcAft>
              <a:spcPts val="600"/>
            </a:spcAft>
            <a:buChar char="••"/>
          </a:pPr>
          <a:r>
            <a:rPr lang="en-GB" sz="1800" b="1" kern="1200" dirty="0">
              <a:solidFill>
                <a:schemeClr val="accent1"/>
              </a:solidFill>
              <a:latin typeface="Arial" panose="020B0604020202020204" pitchFamily="34" charset="0"/>
              <a:cs typeface="Arial" panose="020B0604020202020204" pitchFamily="34" charset="0"/>
            </a:rPr>
            <a:t>Improve</a:t>
          </a:r>
          <a:r>
            <a:rPr lang="en-GB" sz="1800" kern="1200" dirty="0">
              <a:latin typeface="Arial" panose="020B0604020202020204" pitchFamily="34" charset="0"/>
              <a:cs typeface="Arial" panose="020B0604020202020204" pitchFamily="34" charset="0"/>
            </a:rPr>
            <a:t> </a:t>
          </a:r>
          <a:r>
            <a:rPr lang="en-GB" sz="1800" kern="1200" dirty="0">
              <a:solidFill>
                <a:srgbClr val="404040"/>
              </a:solidFill>
              <a:latin typeface="Arial" panose="020B0604020202020204" pitchFamily="34" charset="0"/>
              <a:cs typeface="Arial" panose="020B0604020202020204" pitchFamily="34" charset="0"/>
            </a:rPr>
            <a:t>environmental and social </a:t>
          </a:r>
          <a:r>
            <a:rPr lang="en-GB" sz="1800" b="1" kern="1200" dirty="0">
              <a:solidFill>
                <a:schemeClr val="accent1"/>
              </a:solidFill>
              <a:latin typeface="Arial" panose="020B0604020202020204" pitchFamily="34" charset="0"/>
              <a:cs typeface="Arial" panose="020B0604020202020204" pitchFamily="34" charset="0"/>
            </a:rPr>
            <a:t>performance</a:t>
          </a:r>
          <a:r>
            <a:rPr lang="en-GB" sz="1800" kern="1200" dirty="0">
              <a:latin typeface="Arial" panose="020B0604020202020204" pitchFamily="34" charset="0"/>
              <a:cs typeface="Arial" panose="020B0604020202020204" pitchFamily="34" charset="0"/>
            </a:rPr>
            <a:t> </a:t>
          </a:r>
          <a:r>
            <a:rPr lang="en-GB" sz="1800" kern="1200" dirty="0">
              <a:solidFill>
                <a:srgbClr val="404040"/>
              </a:solidFill>
              <a:latin typeface="Arial" panose="020B0604020202020204" pitchFamily="34" charset="0"/>
              <a:cs typeface="Arial" panose="020B0604020202020204" pitchFamily="34" charset="0"/>
            </a:rPr>
            <a:t>through the use of Environmental and Social Management Systems (ESMS)</a:t>
          </a:r>
        </a:p>
        <a:p>
          <a:pPr marL="342900" lvl="2" indent="-171450" algn="l" defTabSz="800100">
            <a:lnSpc>
              <a:spcPct val="10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Organizational capacity (structure, roles, responsibilities, etc..)</a:t>
          </a:r>
        </a:p>
        <a:p>
          <a:pPr marL="342900" lvl="2" indent="-171450" algn="l" defTabSz="800100">
            <a:lnSpc>
              <a:spcPct val="10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ESMS to be fit for purpose (commensurate with organization size and risks posed). Certification encouraged but not mandatory.</a:t>
          </a:r>
        </a:p>
        <a:p>
          <a:pPr marL="171450" lvl="1" indent="-171450" algn="l" defTabSz="800100">
            <a:lnSpc>
              <a:spcPct val="100000"/>
            </a:lnSpc>
            <a:spcBef>
              <a:spcPct val="0"/>
            </a:spcBef>
            <a:spcAft>
              <a:spcPts val="600"/>
            </a:spcAft>
            <a:buChar char="••"/>
          </a:pPr>
          <a:r>
            <a:rPr lang="en-GB" sz="1800" kern="1200" dirty="0">
              <a:solidFill>
                <a:srgbClr val="404040"/>
              </a:solidFill>
              <a:uFillTx/>
              <a:latin typeface="Arial" panose="020B0604020202020204" pitchFamily="34" charset="0"/>
              <a:cs typeface="Arial" panose="020B0604020202020204" pitchFamily="34" charset="0"/>
            </a:rPr>
            <a:t>Adopt</a:t>
          </a:r>
          <a:r>
            <a:rPr lang="en-GB" sz="1800" kern="1200" dirty="0">
              <a:uFillTx/>
              <a:latin typeface="Arial" panose="020B0604020202020204" pitchFamily="34" charset="0"/>
              <a:cs typeface="Arial" panose="020B0604020202020204" pitchFamily="34" charset="0"/>
            </a:rPr>
            <a:t> </a:t>
          </a:r>
          <a:r>
            <a:rPr lang="en-GB" sz="1800" b="1" kern="1200" dirty="0">
              <a:solidFill>
                <a:schemeClr val="accent1"/>
              </a:solidFill>
              <a:uFillTx/>
              <a:latin typeface="Arial" panose="020B0604020202020204" pitchFamily="34" charset="0"/>
              <a:cs typeface="Arial" panose="020B0604020202020204" pitchFamily="34" charset="0"/>
            </a:rPr>
            <a:t>mitigation hierarchy</a:t>
          </a:r>
          <a:r>
            <a:rPr lang="en-GB" sz="1800" kern="1200" dirty="0">
              <a:solidFill>
                <a:srgbClr val="404040"/>
              </a:solidFill>
              <a:uFillTx/>
              <a:latin typeface="Arial" panose="020B0604020202020204" pitchFamily="34" charset="0"/>
              <a:cs typeface="Arial" panose="020B0604020202020204" pitchFamily="34" charset="0"/>
            </a:rPr>
            <a:t>:</a:t>
          </a:r>
          <a:r>
            <a:rPr lang="en-GB" sz="1800" kern="1200" dirty="0">
              <a:uFillTx/>
              <a:latin typeface="Arial" panose="020B0604020202020204" pitchFamily="34" charset="0"/>
              <a:cs typeface="Arial" panose="020B0604020202020204" pitchFamily="34" charset="0"/>
            </a:rPr>
            <a:t> </a:t>
          </a:r>
          <a:r>
            <a:rPr lang="en-GB" sz="1800" i="1" kern="1200" dirty="0">
              <a:solidFill>
                <a:srgbClr val="404040"/>
              </a:solidFill>
              <a:uFillTx/>
              <a:latin typeface="Arial" panose="020B0604020202020204" pitchFamily="34" charset="0"/>
              <a:cs typeface="Arial" panose="020B0604020202020204" pitchFamily="34" charset="0"/>
            </a:rPr>
            <a:t>Avoid </a:t>
          </a:r>
          <a:r>
            <a:rPr lang="en-GB" sz="1800" kern="1200" dirty="0">
              <a:solidFill>
                <a:srgbClr val="404040"/>
              </a:solidFill>
              <a:uFillTx/>
              <a:latin typeface="Arial" panose="020B0604020202020204" pitchFamily="34" charset="0"/>
              <a:cs typeface="Arial" panose="020B0604020202020204" pitchFamily="34" charset="0"/>
            </a:rPr>
            <a:t>and if not possible </a:t>
          </a:r>
          <a:r>
            <a:rPr lang="en-GB" sz="1800" i="1" kern="1200" dirty="0">
              <a:solidFill>
                <a:srgbClr val="404040"/>
              </a:solidFill>
              <a:uFillTx/>
              <a:latin typeface="Arial" panose="020B0604020202020204" pitchFamily="34" charset="0"/>
              <a:cs typeface="Arial" panose="020B0604020202020204" pitchFamily="34" charset="0"/>
            </a:rPr>
            <a:t>Minimise</a:t>
          </a:r>
          <a:r>
            <a:rPr lang="en-GB" sz="1800" kern="1200" dirty="0">
              <a:solidFill>
                <a:srgbClr val="404040"/>
              </a:solidFill>
              <a:uFillTx/>
              <a:latin typeface="Arial" panose="020B0604020202020204" pitchFamily="34" charset="0"/>
              <a:cs typeface="Arial" panose="020B0604020202020204" pitchFamily="34" charset="0"/>
            </a:rPr>
            <a:t>; </a:t>
          </a:r>
          <a:r>
            <a:rPr lang="en-GB" sz="1800" i="1" kern="1200" dirty="0">
              <a:solidFill>
                <a:srgbClr val="404040"/>
              </a:solidFill>
              <a:uFillTx/>
              <a:latin typeface="Arial" panose="020B0604020202020204" pitchFamily="34" charset="0"/>
              <a:cs typeface="Arial" panose="020B0604020202020204" pitchFamily="34" charset="0"/>
            </a:rPr>
            <a:t>Mitigate</a:t>
          </a:r>
          <a:r>
            <a:rPr lang="en-GB" sz="1800" kern="1200" dirty="0">
              <a:solidFill>
                <a:srgbClr val="404040"/>
              </a:solidFill>
              <a:uFillTx/>
              <a:latin typeface="Arial" panose="020B0604020202020204" pitchFamily="34" charset="0"/>
              <a:cs typeface="Arial" panose="020B0604020202020204" pitchFamily="34" charset="0"/>
            </a:rPr>
            <a:t>; and as last resort </a:t>
          </a:r>
          <a:r>
            <a:rPr lang="en-GB" sz="1800" i="1" kern="1200" dirty="0">
              <a:solidFill>
                <a:srgbClr val="404040"/>
              </a:solidFill>
              <a:uFillTx/>
              <a:latin typeface="Arial" panose="020B0604020202020204" pitchFamily="34" charset="0"/>
              <a:cs typeface="Arial" panose="020B0604020202020204" pitchFamily="34" charset="0"/>
            </a:rPr>
            <a:t>Compensate/Offset</a:t>
          </a:r>
          <a:endParaRPr lang="en-GB" sz="1800" kern="1200" dirty="0">
            <a:solidFill>
              <a:srgbClr val="404040"/>
            </a:solidFill>
            <a:latin typeface="Arial" panose="020B0604020202020204" pitchFamily="34" charset="0"/>
            <a:cs typeface="Arial" panose="020B0604020202020204" pitchFamily="34" charset="0"/>
          </a:endParaRPr>
        </a:p>
        <a:p>
          <a:pPr marL="171450" lvl="1" indent="-171450" algn="l" defTabSz="800100">
            <a:lnSpc>
              <a:spcPct val="100000"/>
            </a:lnSpc>
            <a:spcBef>
              <a:spcPct val="0"/>
            </a:spcBef>
            <a:spcAft>
              <a:spcPts val="1200"/>
            </a:spcAft>
            <a:buChar char="••"/>
          </a:pPr>
          <a:r>
            <a:rPr lang="fr-CA" sz="1800" kern="1200" dirty="0" err="1">
              <a:solidFill>
                <a:srgbClr val="404040"/>
              </a:solidFill>
              <a:latin typeface="Arial" panose="020B0604020202020204" pitchFamily="34" charset="0"/>
              <a:cs typeface="Arial" panose="020B0604020202020204" pitchFamily="34" charset="0"/>
            </a:rPr>
            <a:t>Include</a:t>
          </a:r>
          <a:r>
            <a:rPr lang="fr-CA" sz="1800" kern="1200" dirty="0">
              <a:latin typeface="Arial" panose="020B0604020202020204" pitchFamily="34" charset="0"/>
              <a:cs typeface="Arial" panose="020B0604020202020204" pitchFamily="34" charset="0"/>
            </a:rPr>
            <a:t> </a:t>
          </a:r>
          <a:r>
            <a:rPr lang="fr-CA" sz="1800" b="1" kern="1200" dirty="0">
              <a:solidFill>
                <a:schemeClr val="accent1"/>
              </a:solidFill>
              <a:latin typeface="Arial" panose="020B0604020202020204" pitchFamily="34" charset="0"/>
              <a:cs typeface="Arial" panose="020B0604020202020204" pitchFamily="34" charset="0"/>
            </a:rPr>
            <a:t>Associated </a:t>
          </a:r>
          <a:r>
            <a:rPr lang="fr-CA" sz="1800" b="1" kern="1200" dirty="0" err="1">
              <a:solidFill>
                <a:schemeClr val="accent1"/>
              </a:solidFill>
              <a:latin typeface="Arial" panose="020B0604020202020204" pitchFamily="34" charset="0"/>
              <a:cs typeface="Arial" panose="020B0604020202020204" pitchFamily="34" charset="0"/>
            </a:rPr>
            <a:t>Facilities</a:t>
          </a:r>
          <a:r>
            <a:rPr lang="fr-CA" sz="1800" b="1" kern="1200" dirty="0">
              <a:solidFill>
                <a:schemeClr val="accent1"/>
              </a:solidFill>
              <a:latin typeface="Arial" panose="020B0604020202020204" pitchFamily="34" charset="0"/>
              <a:cs typeface="Arial" panose="020B0604020202020204" pitchFamily="34" charset="0"/>
            </a:rPr>
            <a:t> </a:t>
          </a:r>
          <a:r>
            <a:rPr lang="fr-CA" sz="1800" b="0" kern="1200" dirty="0">
              <a:solidFill>
                <a:srgbClr val="404040"/>
              </a:solidFill>
              <a:latin typeface="Arial" panose="020B0604020202020204" pitchFamily="34" charset="0"/>
              <a:cs typeface="Arial" panose="020B0604020202020204" pitchFamily="34" charset="0"/>
            </a:rPr>
            <a:t>and</a:t>
          </a:r>
          <a:r>
            <a:rPr lang="fr-CA" sz="1800" b="0" kern="1200" dirty="0">
              <a:solidFill>
                <a:schemeClr val="tx1"/>
              </a:solidFill>
              <a:latin typeface="Arial" panose="020B0604020202020204" pitchFamily="34" charset="0"/>
              <a:cs typeface="Arial" panose="020B0604020202020204" pitchFamily="34" charset="0"/>
            </a:rPr>
            <a:t> </a:t>
          </a:r>
          <a:r>
            <a:rPr lang="fr-CA" sz="1800" b="1" kern="1200" dirty="0" err="1">
              <a:solidFill>
                <a:schemeClr val="accent1"/>
              </a:solidFill>
              <a:latin typeface="Arial" panose="020B0604020202020204" pitchFamily="34" charset="0"/>
              <a:cs typeface="Arial" panose="020B0604020202020204" pitchFamily="34" charset="0"/>
            </a:rPr>
            <a:t>supply</a:t>
          </a:r>
          <a:r>
            <a:rPr lang="fr-CA" sz="1800" b="1" kern="1200" dirty="0">
              <a:solidFill>
                <a:schemeClr val="accent1"/>
              </a:solidFill>
              <a:latin typeface="Arial" panose="020B0604020202020204" pitchFamily="34" charset="0"/>
              <a:cs typeface="Arial" panose="020B0604020202020204" pitchFamily="34" charset="0"/>
            </a:rPr>
            <a:t> </a:t>
          </a:r>
          <a:r>
            <a:rPr lang="fr-CA" sz="1800" b="1" kern="1200" dirty="0" err="1">
              <a:solidFill>
                <a:schemeClr val="accent1"/>
              </a:solidFill>
              <a:latin typeface="Arial" panose="020B0604020202020204" pitchFamily="34" charset="0"/>
              <a:cs typeface="Arial" panose="020B0604020202020204" pitchFamily="34" charset="0"/>
            </a:rPr>
            <a:t>chain</a:t>
          </a:r>
          <a:r>
            <a:rPr lang="fr-CA" sz="1800" b="1" kern="1200" dirty="0">
              <a:solidFill>
                <a:schemeClr val="accent1"/>
              </a:solidFill>
              <a:latin typeface="Arial" panose="020B0604020202020204" pitchFamily="34" charset="0"/>
              <a:cs typeface="Arial" panose="020B0604020202020204" pitchFamily="34" charset="0"/>
            </a:rPr>
            <a:t> </a:t>
          </a:r>
          <a:r>
            <a:rPr lang="en-GB" sz="1800" kern="1200" dirty="0">
              <a:solidFill>
                <a:srgbClr val="404040"/>
              </a:solidFill>
              <a:latin typeface="Arial" panose="020B0604020202020204" pitchFamily="34" charset="0"/>
              <a:cs typeface="Arial" panose="020B0604020202020204" pitchFamily="34" charset="0"/>
            </a:rPr>
            <a:t>not part of the EBRD financed project but essential to the project</a:t>
          </a:r>
        </a:p>
      </dsp:txBody>
      <dsp:txXfrm>
        <a:off x="119751" y="132742"/>
        <a:ext cx="8541934" cy="3791479"/>
      </dsp:txXfrm>
    </dsp:sp>
    <dsp:sp modelId="{FD9D4671-1686-44F6-8A50-0B732C59F828}">
      <dsp:nvSpPr>
        <dsp:cNvPr id="0" name=""/>
        <dsp:cNvSpPr/>
      </dsp:nvSpPr>
      <dsp:spPr>
        <a:xfrm>
          <a:off x="3970" y="3950214"/>
          <a:ext cx="8744714" cy="144790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PR1</a:t>
          </a:r>
        </a:p>
        <a:p>
          <a:pPr lvl="0" algn="l" defTabSz="1600200">
            <a:lnSpc>
              <a:spcPct val="90000"/>
            </a:lnSpc>
            <a:spcBef>
              <a:spcPct val="0"/>
            </a:spcBef>
            <a:spcAft>
              <a:spcPct val="35000"/>
            </a:spcAft>
          </a:pPr>
          <a:r>
            <a:rPr lang="en-US" sz="1400" kern="1200" dirty="0"/>
            <a:t>Assessment &amp; Management of Environmental and Social Impacts &amp; Issues </a:t>
          </a:r>
          <a:endParaRPr lang="en-GB" sz="1400" kern="1200" dirty="0"/>
        </a:p>
      </dsp:txBody>
      <dsp:txXfrm>
        <a:off x="3970" y="3950214"/>
        <a:ext cx="6158249" cy="1447908"/>
      </dsp:txXfrm>
    </dsp:sp>
    <dsp:sp modelId="{0D47A046-1F02-44F5-A568-4592593F141A}">
      <dsp:nvSpPr>
        <dsp:cNvPr id="0" name=""/>
        <dsp:cNvSpPr/>
      </dsp:nvSpPr>
      <dsp:spPr>
        <a:xfrm>
          <a:off x="6607081" y="4058385"/>
          <a:ext cx="1578785" cy="15787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955B4-DDDE-4AF3-9BE7-996EA602E84A}">
      <dsp:nvSpPr>
        <dsp:cNvPr id="0" name=""/>
        <dsp:cNvSpPr/>
      </dsp:nvSpPr>
      <dsp:spPr>
        <a:xfrm>
          <a:off x="0" y="390067"/>
          <a:ext cx="8563372" cy="342911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5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Respect of the fundamental rights of workers (no harmful child labour, no forced labour, no discrimination, and the freedom to organise and bargain collectively)</a:t>
          </a:r>
        </a:p>
        <a:p>
          <a:pPr marL="171450" lvl="1" indent="-171450" algn="l" defTabSz="800100">
            <a:lnSpc>
              <a:spcPct val="15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Compliance with national labour &amp; social protection laws</a:t>
          </a:r>
        </a:p>
        <a:p>
          <a:pPr marL="171450" lvl="1" indent="-171450" algn="l" defTabSz="800100">
            <a:lnSpc>
              <a:spcPct val="15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Protection of vulnerable workers (e.g. migrant workers, refugees, contract and supply chain workers, disabled,…)</a:t>
          </a:r>
        </a:p>
        <a:p>
          <a:pPr marL="171450" lvl="1" indent="-171450" algn="l" defTabSz="800100">
            <a:lnSpc>
              <a:spcPct val="15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Sound worker-management relations, equal-opportunities and decent work</a:t>
          </a:r>
        </a:p>
        <a:p>
          <a:pPr marL="171450" lvl="1" indent="-171450" algn="l" defTabSz="800100">
            <a:lnSpc>
              <a:spcPct val="150000"/>
            </a:lnSpc>
            <a:spcBef>
              <a:spcPct val="0"/>
            </a:spcBef>
            <a:spcAft>
              <a:spcPts val="600"/>
            </a:spcAft>
            <a:buChar char="••"/>
          </a:pPr>
          <a:r>
            <a:rPr lang="en-GB" sz="1800" kern="1200" dirty="0">
              <a:solidFill>
                <a:srgbClr val="404040"/>
              </a:solidFill>
              <a:latin typeface="Arial" panose="020B0604020202020204" pitchFamily="34" charset="0"/>
              <a:cs typeface="Arial" panose="020B0604020202020204" pitchFamily="34" charset="0"/>
            </a:rPr>
            <a:t>Access to grievance redress mechanism</a:t>
          </a:r>
        </a:p>
      </dsp:txBody>
      <dsp:txXfrm>
        <a:off x="80348" y="470415"/>
        <a:ext cx="8402676" cy="3348762"/>
      </dsp:txXfrm>
    </dsp:sp>
    <dsp:sp modelId="{0FC0A111-6417-4B79-A3BA-73685B122C25}">
      <dsp:nvSpPr>
        <dsp:cNvPr id="0" name=""/>
        <dsp:cNvSpPr/>
      </dsp:nvSpPr>
      <dsp:spPr>
        <a:xfrm>
          <a:off x="3846" y="3831011"/>
          <a:ext cx="8561259" cy="147451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PR2</a:t>
          </a:r>
        </a:p>
        <a:p>
          <a:pPr lvl="0" algn="l" defTabSz="1600200">
            <a:lnSpc>
              <a:spcPct val="90000"/>
            </a:lnSpc>
            <a:spcBef>
              <a:spcPct val="0"/>
            </a:spcBef>
            <a:spcAft>
              <a:spcPct val="35000"/>
            </a:spcAft>
          </a:pPr>
          <a:r>
            <a:rPr lang="en-US" sz="1200" kern="1200" dirty="0" err="1"/>
            <a:t>Labour</a:t>
          </a:r>
          <a:r>
            <a:rPr lang="en-US" sz="1200" kern="1200" dirty="0"/>
            <a:t> and Working Conditions</a:t>
          </a:r>
          <a:endParaRPr lang="en-GB" sz="1200" kern="1200" dirty="0"/>
        </a:p>
      </dsp:txBody>
      <dsp:txXfrm>
        <a:off x="3846" y="3831011"/>
        <a:ext cx="6029055" cy="1474517"/>
      </dsp:txXfrm>
    </dsp:sp>
    <dsp:sp modelId="{EEACC3BD-384A-4EBF-8019-66F8E9D25049}">
      <dsp:nvSpPr>
        <dsp:cNvPr id="0" name=""/>
        <dsp:cNvSpPr/>
      </dsp:nvSpPr>
      <dsp:spPr>
        <a:xfrm>
          <a:off x="6469355" y="4011529"/>
          <a:ext cx="1607799" cy="16077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CD2DF-9E3E-4DD0-AC37-60A65A9D9AB9}">
      <dsp:nvSpPr>
        <dsp:cNvPr id="0" name=""/>
        <dsp:cNvSpPr/>
      </dsp:nvSpPr>
      <dsp:spPr>
        <a:xfrm>
          <a:off x="0" y="4606"/>
          <a:ext cx="9255429" cy="308959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l" defTabSz="889000">
            <a:lnSpc>
              <a:spcPct val="150000"/>
            </a:lnSpc>
            <a:spcBef>
              <a:spcPct val="0"/>
            </a:spcBef>
            <a:spcAft>
              <a:spcPts val="1200"/>
            </a:spcAft>
            <a:buChar char="••"/>
          </a:pPr>
          <a:r>
            <a:rPr lang="en-GB" sz="1800" kern="1200" dirty="0">
              <a:solidFill>
                <a:srgbClr val="404040"/>
              </a:solidFill>
              <a:latin typeface="Arial" panose="020B0604020202020204" pitchFamily="34" charset="0"/>
              <a:cs typeface="Arial" panose="020B0604020202020204" pitchFamily="34" charset="0"/>
            </a:rPr>
            <a:t>Apply Pollution Prevention and Mitigation on all Projects</a:t>
          </a:r>
        </a:p>
        <a:p>
          <a:pPr marL="171450" lvl="1" indent="-171450" algn="l" defTabSz="114300">
            <a:lnSpc>
              <a:spcPct val="150000"/>
            </a:lnSpc>
            <a:spcBef>
              <a:spcPct val="0"/>
            </a:spcBef>
            <a:spcAft>
              <a:spcPts val="1200"/>
            </a:spcAft>
            <a:buChar char="••"/>
          </a:pPr>
          <a:r>
            <a:rPr lang="en-GB" sz="1800" kern="1200" dirty="0">
              <a:solidFill>
                <a:srgbClr val="404040"/>
              </a:solidFill>
              <a:latin typeface="Arial" panose="020B0604020202020204" pitchFamily="34" charset="0"/>
              <a:cs typeface="Arial" panose="020B0604020202020204" pitchFamily="34" charset="0"/>
            </a:rPr>
            <a:t>Ensure compliance with National law and EU substantive standards</a:t>
          </a:r>
        </a:p>
        <a:p>
          <a:pPr marL="171450" lvl="1" indent="-171450" algn="l" defTabSz="889000">
            <a:lnSpc>
              <a:spcPct val="150000"/>
            </a:lnSpc>
            <a:spcBef>
              <a:spcPct val="0"/>
            </a:spcBef>
            <a:spcAft>
              <a:spcPts val="1200"/>
            </a:spcAft>
            <a:buChar char="••"/>
          </a:pPr>
          <a:r>
            <a:rPr lang="en-GB" sz="1800" kern="1200" dirty="0">
              <a:solidFill>
                <a:srgbClr val="404040"/>
              </a:solidFill>
              <a:latin typeface="Arial" panose="020B0604020202020204" pitchFamily="34" charset="0"/>
              <a:cs typeface="Arial" panose="020B0604020202020204" pitchFamily="34" charset="0"/>
            </a:rPr>
            <a:t>Circular Economy and resource management, including energy, water and resource use efficiency</a:t>
          </a:r>
        </a:p>
        <a:p>
          <a:pPr marL="171450" lvl="1" indent="-171450" algn="l" defTabSz="889000">
            <a:lnSpc>
              <a:spcPct val="150000"/>
            </a:lnSpc>
            <a:spcBef>
              <a:spcPct val="0"/>
            </a:spcBef>
            <a:spcAft>
              <a:spcPts val="1200"/>
            </a:spcAft>
            <a:buChar char="••"/>
          </a:pPr>
          <a:r>
            <a:rPr lang="en-GB" sz="1800" kern="1200" dirty="0">
              <a:solidFill>
                <a:srgbClr val="404040"/>
              </a:solidFill>
              <a:latin typeface="Arial" panose="020B0604020202020204" pitchFamily="34" charset="0"/>
              <a:cs typeface="Arial" panose="020B0604020202020204" pitchFamily="34" charset="0"/>
            </a:rPr>
            <a:t>GHG management and reduction</a:t>
          </a:r>
        </a:p>
      </dsp:txBody>
      <dsp:txXfrm>
        <a:off x="72393" y="76999"/>
        <a:ext cx="9110643" cy="3017197"/>
      </dsp:txXfrm>
    </dsp:sp>
    <dsp:sp modelId="{DAD4D65E-92AE-4325-85EE-1B6C239E19F0}">
      <dsp:nvSpPr>
        <dsp:cNvPr id="0" name=""/>
        <dsp:cNvSpPr/>
      </dsp:nvSpPr>
      <dsp:spPr>
        <a:xfrm>
          <a:off x="12497" y="3128173"/>
          <a:ext cx="9239149" cy="144485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en-GB" sz="2800" kern="1200" dirty="0"/>
            <a:t>PR3</a:t>
          </a:r>
        </a:p>
        <a:p>
          <a:pPr lvl="0" algn="l" defTabSz="1244600">
            <a:lnSpc>
              <a:spcPct val="90000"/>
            </a:lnSpc>
            <a:spcBef>
              <a:spcPct val="0"/>
            </a:spcBef>
            <a:spcAft>
              <a:spcPct val="35000"/>
            </a:spcAft>
          </a:pPr>
          <a:r>
            <a:rPr lang="en-US" sz="1200" kern="1200" dirty="0"/>
            <a:t>Resource Efficiency and Pollution Prevention and Control</a:t>
          </a:r>
          <a:endParaRPr lang="en-GB" sz="1200" kern="1200" dirty="0"/>
        </a:p>
      </dsp:txBody>
      <dsp:txXfrm>
        <a:off x="12497" y="3128173"/>
        <a:ext cx="6506443" cy="1444856"/>
      </dsp:txXfrm>
    </dsp:sp>
    <dsp:sp modelId="{43B14A34-DBEB-4E6E-A0A8-A28110ED0C05}">
      <dsp:nvSpPr>
        <dsp:cNvPr id="0" name=""/>
        <dsp:cNvSpPr/>
      </dsp:nvSpPr>
      <dsp:spPr>
        <a:xfrm>
          <a:off x="6754935" y="3251248"/>
          <a:ext cx="1656406" cy="16564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14AF5-2407-455B-A48D-B131D483F7BC}">
      <dsp:nvSpPr>
        <dsp:cNvPr id="0" name=""/>
        <dsp:cNvSpPr/>
      </dsp:nvSpPr>
      <dsp:spPr>
        <a:xfrm>
          <a:off x="371079" y="4261"/>
          <a:ext cx="7755765" cy="3858641"/>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20000"/>
            </a:lnSpc>
            <a:spcBef>
              <a:spcPct val="0"/>
            </a:spcBef>
            <a:spcAft>
              <a:spcPts val="1200"/>
            </a:spcAft>
            <a:buChar char="••"/>
          </a:pPr>
          <a:r>
            <a:rPr kumimoji="0" lang="en-CA" altLang="en-US" sz="1800" b="0" i="0" u="none" strike="noStrike" kern="1200" cap="none" spc="0" normalizeH="0" baseline="0" noProof="0" dirty="0">
              <a:ln>
                <a:noFill/>
              </a:ln>
              <a:solidFill>
                <a:srgbClr val="58595B"/>
              </a:solidFill>
              <a:effectLst/>
              <a:uLnTx/>
              <a:uFillTx/>
              <a:latin typeface="Arial"/>
              <a:ea typeface="ＭＳ Ｐゴシック" charset="0"/>
              <a:cs typeface="Arial" charset="0"/>
            </a:rPr>
            <a:t>Protect and promote the safety and health of </a:t>
          </a:r>
          <a:r>
            <a:rPr kumimoji="0" lang="en-CA" altLang="en-US" sz="1800" b="1" i="0" u="none" strike="noStrike" kern="1200" cap="none" spc="0" normalizeH="0" baseline="0" noProof="0" dirty="0">
              <a:ln>
                <a:noFill/>
              </a:ln>
              <a:solidFill>
                <a:srgbClr val="90C226"/>
              </a:solidFill>
              <a:effectLst/>
              <a:uLnTx/>
              <a:uFillTx/>
              <a:latin typeface="Arial"/>
              <a:ea typeface="ＭＳ Ｐゴシック" charset="0"/>
              <a:cs typeface="Arial" charset="0"/>
            </a:rPr>
            <a:t>workers</a:t>
          </a:r>
          <a:r>
            <a:rPr kumimoji="0" lang="en-CA" altLang="en-US" sz="1800" b="0" i="0" u="none" strike="noStrike" kern="1200" cap="none" spc="0" normalizeH="0" baseline="0" noProof="0" dirty="0">
              <a:ln>
                <a:noFill/>
              </a:ln>
              <a:solidFill>
                <a:srgbClr val="58595B"/>
              </a:solidFill>
              <a:effectLst/>
              <a:uLnTx/>
              <a:uFillTx/>
              <a:latin typeface="Arial"/>
              <a:ea typeface="ＭＳ Ｐゴシック" charset="0"/>
              <a:cs typeface="Arial" charset="0"/>
            </a:rPr>
            <a:t> by:</a:t>
          </a:r>
          <a:endParaRPr lang="en-GB" sz="1800" kern="1200" dirty="0"/>
        </a:p>
        <a:p>
          <a:pPr marL="342900" lvl="2" indent="-171450" algn="l" defTabSz="800100" rtl="0">
            <a:lnSpc>
              <a:spcPct val="120000"/>
            </a:lnSpc>
            <a:spcBef>
              <a:spcPct val="0"/>
            </a:spcBef>
            <a:spcAft>
              <a:spcPts val="1200"/>
            </a:spcAft>
            <a:buChar char="••"/>
          </a:pPr>
          <a:r>
            <a:rPr kumimoji="0" lang="en-CA" altLang="en-US" sz="1800" b="0" i="0" u="none" strike="noStrike" kern="1200" cap="none" spc="0" normalizeH="0" baseline="0" noProof="0" dirty="0">
              <a:ln>
                <a:noFill/>
              </a:ln>
              <a:solidFill>
                <a:srgbClr val="58595B"/>
              </a:solidFill>
              <a:effectLst/>
              <a:uLnTx/>
              <a:uFillTx/>
              <a:latin typeface="Arial"/>
              <a:ea typeface="ＭＳ Ｐゴシック" charset="0"/>
              <a:cs typeface="Arial" charset="0"/>
            </a:rPr>
            <a:t>Ensuring safe and healthy working conditions </a:t>
          </a:r>
        </a:p>
        <a:p>
          <a:pPr marL="342900" lvl="2" indent="-171450" algn="l" defTabSz="800100" rtl="0">
            <a:lnSpc>
              <a:spcPct val="120000"/>
            </a:lnSpc>
            <a:spcBef>
              <a:spcPct val="0"/>
            </a:spcBef>
            <a:spcAft>
              <a:spcPts val="1200"/>
            </a:spcAft>
            <a:buChar char="••"/>
          </a:pPr>
          <a:r>
            <a:rPr kumimoji="0" lang="en-CA" altLang="en-US" sz="1800" b="0" i="0" u="none" strike="noStrike" kern="1200" cap="none" spc="0" normalizeH="0" baseline="0" noProof="0" dirty="0">
              <a:ln>
                <a:noFill/>
              </a:ln>
              <a:solidFill>
                <a:srgbClr val="58595B"/>
              </a:solidFill>
              <a:effectLst/>
              <a:uLnTx/>
              <a:uFillTx/>
              <a:latin typeface="Arial"/>
              <a:ea typeface="ＭＳ Ｐゴシック" charset="0"/>
              <a:cs typeface="Arial" charset="0"/>
            </a:rPr>
            <a:t>Implementing a Health and Safety Management System, appropriate to the relevant issues and risks associated with the project</a:t>
          </a:r>
        </a:p>
        <a:p>
          <a:pPr marL="171450" lvl="1" indent="-171450" algn="l" defTabSz="800100" rtl="0">
            <a:lnSpc>
              <a:spcPct val="120000"/>
            </a:lnSpc>
            <a:spcBef>
              <a:spcPct val="0"/>
            </a:spcBef>
            <a:spcAft>
              <a:spcPts val="1200"/>
            </a:spcAft>
            <a:buChar char="••"/>
          </a:pPr>
          <a:r>
            <a:rPr kumimoji="0" lang="en-CA" altLang="en-US" sz="1800" b="0" i="0" u="none" strike="noStrike" kern="1200" cap="none" spc="0" normalizeH="0" baseline="0" noProof="0" dirty="0">
              <a:ln>
                <a:noFill/>
              </a:ln>
              <a:solidFill>
                <a:srgbClr val="58595B"/>
              </a:solidFill>
              <a:effectLst/>
              <a:uLnTx/>
              <a:uFillTx/>
              <a:latin typeface="Arial"/>
              <a:ea typeface="ＭＳ Ｐゴシック" charset="0"/>
              <a:cs typeface="Arial" charset="0"/>
            </a:rPr>
            <a:t>Anticipate, assess, and prevent or minimise adverse impacts on the health and safety of </a:t>
          </a:r>
          <a:r>
            <a:rPr kumimoji="0" lang="en-CA" altLang="en-US" sz="1800" b="1" i="0" u="none" strike="noStrike" kern="1200" cap="none" spc="0" normalizeH="0" baseline="0" noProof="0" dirty="0">
              <a:ln>
                <a:noFill/>
              </a:ln>
              <a:solidFill>
                <a:srgbClr val="90C226"/>
              </a:solidFill>
              <a:effectLst/>
              <a:uLnTx/>
              <a:uFillTx/>
              <a:latin typeface="Arial"/>
              <a:ea typeface="ＭＳ Ｐゴシック" charset="0"/>
              <a:cs typeface="Arial" charset="0"/>
            </a:rPr>
            <a:t>project-affected communities</a:t>
          </a:r>
          <a:r>
            <a:rPr kumimoji="0" lang="en-CA" altLang="en-US" sz="1800" b="0" i="0" u="none" strike="noStrike" kern="1200" cap="none" spc="0" normalizeH="0" baseline="0" noProof="0" dirty="0">
              <a:ln>
                <a:noFill/>
              </a:ln>
              <a:solidFill>
                <a:srgbClr val="90C226"/>
              </a:solidFill>
              <a:effectLst/>
              <a:uLnTx/>
              <a:uFillTx/>
              <a:latin typeface="Arial"/>
              <a:ea typeface="ＭＳ Ｐゴシック" charset="0"/>
              <a:cs typeface="Arial" charset="0"/>
            </a:rPr>
            <a:t> </a:t>
          </a:r>
          <a:r>
            <a:rPr kumimoji="0" lang="en-CA" altLang="en-US" sz="1800" b="0" i="0" u="none" strike="noStrike" kern="1200" cap="none" spc="0" normalizeH="0" baseline="0" noProof="0" dirty="0">
              <a:ln>
                <a:noFill/>
              </a:ln>
              <a:solidFill>
                <a:srgbClr val="58595B"/>
              </a:solidFill>
              <a:effectLst/>
              <a:uLnTx/>
              <a:uFillTx/>
              <a:latin typeface="Arial"/>
              <a:ea typeface="ＭＳ Ｐゴシック" charset="0"/>
              <a:cs typeface="Arial" charset="0"/>
            </a:rPr>
            <a:t>and consumers </a:t>
          </a:r>
          <a:r>
            <a:rPr kumimoji="0" lang="en-CA" altLang="en-US" sz="1800" b="0" i="0" u="none" strike="noStrike" kern="1200" cap="none" spc="0" normalizeH="0" baseline="0" noProof="0" dirty="0">
              <a:ln>
                <a:noFill/>
              </a:ln>
              <a:solidFill>
                <a:srgbClr val="404040"/>
              </a:solidFill>
              <a:effectLst/>
              <a:uLnTx/>
              <a:uFillTx/>
              <a:latin typeface="Arial"/>
              <a:ea typeface="ＭＳ Ｐゴシック" charset="0"/>
              <a:cs typeface="Arial" charset="0"/>
            </a:rPr>
            <a:t>during the project life cycle</a:t>
          </a:r>
        </a:p>
        <a:p>
          <a:pPr marL="171450" lvl="1" indent="-171450" algn="l" defTabSz="800100" rtl="0">
            <a:lnSpc>
              <a:spcPct val="120000"/>
            </a:lnSpc>
            <a:spcBef>
              <a:spcPct val="0"/>
            </a:spcBef>
            <a:spcAft>
              <a:spcPts val="1200"/>
            </a:spcAft>
            <a:buChar char="••"/>
          </a:pPr>
          <a:r>
            <a:rPr kumimoji="0" 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Address natural hazards, road safety, transmittable diseases, emergency preparedness, amongst others</a:t>
          </a:r>
        </a:p>
      </dsp:txBody>
      <dsp:txXfrm>
        <a:off x="461492" y="94674"/>
        <a:ext cx="7574939" cy="3768228"/>
      </dsp:txXfrm>
    </dsp:sp>
    <dsp:sp modelId="{69F08A0D-1B5F-4C7B-8B79-FE295F794947}">
      <dsp:nvSpPr>
        <dsp:cNvPr id="0" name=""/>
        <dsp:cNvSpPr/>
      </dsp:nvSpPr>
      <dsp:spPr>
        <a:xfrm>
          <a:off x="371057" y="3789087"/>
          <a:ext cx="7755809" cy="96399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PR4</a:t>
          </a:r>
        </a:p>
        <a:p>
          <a:pPr lvl="0" algn="l" defTabSz="1600200">
            <a:lnSpc>
              <a:spcPct val="90000"/>
            </a:lnSpc>
            <a:spcBef>
              <a:spcPct val="0"/>
            </a:spcBef>
            <a:spcAft>
              <a:spcPct val="35000"/>
            </a:spcAft>
          </a:pPr>
          <a:r>
            <a:rPr lang="en-US" sz="1200" kern="1200" dirty="0"/>
            <a:t>Health, Safety &amp; Security</a:t>
          </a:r>
          <a:endParaRPr lang="en-GB" sz="1200" kern="1200" dirty="0"/>
        </a:p>
      </dsp:txBody>
      <dsp:txXfrm>
        <a:off x="371057" y="3789087"/>
        <a:ext cx="5461837" cy="963992"/>
      </dsp:txXfrm>
    </dsp:sp>
    <dsp:sp modelId="{D4C99108-CC66-40AA-B2F2-BD9931E52444}">
      <dsp:nvSpPr>
        <dsp:cNvPr id="0" name=""/>
        <dsp:cNvSpPr/>
      </dsp:nvSpPr>
      <dsp:spPr>
        <a:xfrm>
          <a:off x="6125814" y="3658426"/>
          <a:ext cx="1577550" cy="15328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110E-1DAA-4092-AB85-E4AB0C814C37}">
      <dsp:nvSpPr>
        <dsp:cNvPr id="0" name=""/>
        <dsp:cNvSpPr/>
      </dsp:nvSpPr>
      <dsp:spPr>
        <a:xfrm>
          <a:off x="126256" y="2936"/>
          <a:ext cx="8388446" cy="3513425"/>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20000"/>
            </a:lnSpc>
            <a:spcBef>
              <a:spcPct val="0"/>
            </a:spcBef>
            <a:spcAft>
              <a:spcPts val="1200"/>
            </a:spcAft>
            <a:buChar char="••"/>
          </a:pP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Avoid</a:t>
          </a:r>
          <a:r>
            <a:rPr kumimoji="0" lang="en-GB" altLang="en-US" sz="1800" b="1" i="0" u="none" strike="noStrike" kern="1200" cap="none" spc="0" normalizeH="0" baseline="0" noProof="0" dirty="0">
              <a:ln>
                <a:noFill/>
              </a:ln>
              <a:solidFill>
                <a:srgbClr val="00539B"/>
              </a:solidFill>
              <a:effectLst/>
              <a:uLnTx/>
              <a:uFillTx/>
              <a:latin typeface="Arial"/>
              <a:ea typeface="ＭＳ Ｐゴシック" charset="0"/>
              <a:cs typeface="Arial" charset="0"/>
            </a:rPr>
            <a:t> </a:t>
          </a:r>
          <a:r>
            <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or, when unavoidable</a:t>
          </a:r>
          <a:r>
            <a:rPr kumimoji="0" lang="en-GB" altLang="en-US" sz="1800" b="0" i="0" u="none" strike="noStrike" kern="1200" cap="none" spc="0" normalizeH="0" baseline="0" noProof="0" dirty="0">
              <a:ln>
                <a:noFill/>
              </a:ln>
              <a:solidFill>
                <a:srgbClr val="666F74"/>
              </a:solidFill>
              <a:effectLst/>
              <a:uLnTx/>
              <a:uFillTx/>
              <a:latin typeface="Arial" charset="0"/>
              <a:ea typeface="ＭＳ Ｐゴシック" charset="0"/>
              <a:cs typeface="Arial" charset="0"/>
            </a:rPr>
            <a:t>, </a:t>
          </a: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minimize</a:t>
          </a:r>
          <a:r>
            <a:rPr kumimoji="0" lang="en-GB" altLang="en-US" sz="1800" b="0" i="0" u="none" strike="noStrike" kern="1200" cap="none" spc="0" normalizeH="0" baseline="0" noProof="0" dirty="0">
              <a:ln>
                <a:noFill/>
              </a:ln>
              <a:solidFill>
                <a:srgbClr val="666F74"/>
              </a:solidFill>
              <a:effectLst/>
              <a:uLnTx/>
              <a:uFillTx/>
              <a:latin typeface="Arial" charset="0"/>
              <a:ea typeface="ＭＳ Ｐゴシック" charset="0"/>
              <a:cs typeface="Arial" charset="0"/>
            </a:rPr>
            <a:t> </a:t>
          </a:r>
          <a:r>
            <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resettlement</a:t>
          </a:r>
          <a:endParaRPr lang="en-GB" sz="1800" kern="1200" dirty="0">
            <a:solidFill>
              <a:srgbClr val="404040"/>
            </a:solidFill>
          </a:endParaRPr>
        </a:p>
        <a:p>
          <a:pPr marL="171450" lvl="1" indent="-171450" algn="l" defTabSz="800100" rtl="0">
            <a:lnSpc>
              <a:spcPct val="120000"/>
            </a:lnSpc>
            <a:spcBef>
              <a:spcPct val="0"/>
            </a:spcBef>
            <a:spcAft>
              <a:spcPts val="1200"/>
            </a:spcAft>
            <a:buChar char="••"/>
          </a:pPr>
          <a:r>
            <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Mitigate adverse </a:t>
          </a: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social &amp; economic impacts of displacement</a:t>
          </a:r>
          <a:r>
            <a:rPr kumimoji="0" lang="en-GB" altLang="en-US" sz="1800" b="0" i="0" u="none" strike="noStrike" kern="1200" cap="none" spc="0" normalizeH="0" baseline="0" noProof="0" dirty="0">
              <a:ln>
                <a:noFill/>
              </a:ln>
              <a:solidFill>
                <a:srgbClr val="508927"/>
              </a:solidFill>
              <a:effectLst/>
              <a:uLnTx/>
              <a:uFillTx/>
              <a:latin typeface="Arial" charset="0"/>
              <a:ea typeface="ＭＳ Ｐゴシック" charset="0"/>
              <a:cs typeface="Arial" charset="0"/>
            </a:rPr>
            <a:t> </a:t>
          </a:r>
          <a:r>
            <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both</a:t>
          </a:r>
          <a:r>
            <a:rPr kumimoji="0" lang="en-GB" altLang="en-US" sz="1800" b="0" i="0" u="none" strike="noStrike" kern="1200" cap="none" spc="0" normalizeH="0" baseline="0" noProof="0" dirty="0">
              <a:ln>
                <a:noFill/>
              </a:ln>
              <a:solidFill>
                <a:srgbClr val="666F74"/>
              </a:solidFill>
              <a:effectLst/>
              <a:uLnTx/>
              <a:uFillTx/>
              <a:latin typeface="Arial" charset="0"/>
              <a:ea typeface="ＭＳ Ｐゴシック" charset="0"/>
              <a:cs typeface="Arial" charset="0"/>
            </a:rPr>
            <a:t> </a:t>
          </a: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physical</a:t>
          </a:r>
          <a:r>
            <a:rPr kumimoji="0" lang="en-GB" altLang="en-US" sz="1800" b="1" i="0" u="none" strike="noStrike" kern="1200" cap="none" spc="0" normalizeH="0" baseline="0" noProof="0" dirty="0">
              <a:ln>
                <a:noFill/>
              </a:ln>
              <a:solidFill>
                <a:srgbClr val="00539B"/>
              </a:solidFill>
              <a:effectLst/>
              <a:uLnTx/>
              <a:uFillTx/>
              <a:latin typeface="Arial"/>
              <a:ea typeface="ＭＳ Ｐゴシック" charset="0"/>
              <a:cs typeface="Arial" charset="0"/>
            </a:rPr>
            <a:t> </a:t>
          </a:r>
          <a:r>
            <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(relocation or loss of shelter)</a:t>
          </a:r>
          <a:r>
            <a:rPr kumimoji="0" lang="en-GB" altLang="en-US" sz="1800" b="1" i="0" u="none" strike="noStrike" kern="1200" cap="none" spc="0" normalizeH="0" baseline="0" noProof="0" dirty="0">
              <a:ln>
                <a:noFill/>
              </a:ln>
              <a:solidFill>
                <a:srgbClr val="404040"/>
              </a:solidFill>
              <a:effectLst/>
              <a:uLnTx/>
              <a:uFillTx/>
              <a:latin typeface="Arial" charset="0"/>
              <a:ea typeface="ＭＳ Ｐゴシック" charset="0"/>
              <a:cs typeface="Arial" charset="0"/>
            </a:rPr>
            <a:t> </a:t>
          </a: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and economic </a:t>
          </a:r>
          <a:r>
            <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rPr>
            <a:t>(loss of assets or resources, or loss of access to these)</a:t>
          </a:r>
        </a:p>
        <a:p>
          <a:pPr marL="171450" lvl="1" indent="-171450" algn="l" defTabSz="800100" rtl="0">
            <a:lnSpc>
              <a:spcPct val="120000"/>
            </a:lnSpc>
            <a:spcBef>
              <a:spcPct val="0"/>
            </a:spcBef>
            <a:spcAft>
              <a:spcPts val="1200"/>
            </a:spcAft>
            <a:buChar char="••"/>
          </a:pPr>
          <a:r>
            <a:rPr kumimoji="0" lang="en-US"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Improve  / restore the livelihoods &amp; standards of living </a:t>
          </a:r>
          <a:r>
            <a:rPr kumimoji="0" lang="en-US" altLang="en-US" sz="1800" b="0" i="0" u="none" strike="noStrike" kern="1200" cap="none" spc="0" normalizeH="0" baseline="0" noProof="0" dirty="0">
              <a:ln>
                <a:noFill/>
              </a:ln>
              <a:solidFill>
                <a:srgbClr val="404040"/>
              </a:solidFill>
              <a:effectLst/>
              <a:uLnTx/>
              <a:uFillTx/>
              <a:latin typeface="Arial"/>
              <a:ea typeface="ＭＳ Ｐゴシック" charset="0"/>
              <a:cs typeface="Arial" charset="0"/>
            </a:rPr>
            <a:t>of displaced people</a:t>
          </a:r>
          <a:endParaRPr kumimoji="0" lang="en-GB" altLang="en-US" sz="1800" b="0" i="0" u="none" strike="noStrike" kern="1200" cap="none" spc="0" normalizeH="0" baseline="0" noProof="0" dirty="0">
            <a:ln>
              <a:noFill/>
            </a:ln>
            <a:solidFill>
              <a:srgbClr val="404040"/>
            </a:solidFill>
            <a:effectLst/>
            <a:uLnTx/>
            <a:uFillTx/>
            <a:latin typeface="Arial" charset="0"/>
            <a:ea typeface="ＭＳ Ｐゴシック" charset="0"/>
            <a:cs typeface="Arial" charset="0"/>
          </a:endParaRPr>
        </a:p>
        <a:p>
          <a:pPr marL="171450" lvl="1" indent="-171450" algn="l" defTabSz="800100" rtl="0">
            <a:lnSpc>
              <a:spcPct val="120000"/>
            </a:lnSpc>
            <a:spcBef>
              <a:spcPct val="0"/>
            </a:spcBef>
            <a:spcAft>
              <a:spcPts val="1200"/>
            </a:spcAft>
            <a:buChar char="••"/>
          </a:pP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Consider</a:t>
          </a:r>
          <a:r>
            <a:rPr kumimoji="0" lang="en-GB" altLang="en-US" sz="1800" b="0" i="0" u="none" strike="noStrike" kern="1200" cap="none" spc="0" normalizeH="0" baseline="0" noProof="0" dirty="0">
              <a:ln>
                <a:noFill/>
              </a:ln>
              <a:solidFill>
                <a:srgbClr val="666F74"/>
              </a:solidFill>
              <a:effectLst/>
              <a:uLnTx/>
              <a:uFillTx/>
              <a:latin typeface="Arial"/>
              <a:ea typeface="ＭＳ Ｐゴシック" charset="0"/>
              <a:cs typeface="Arial" charset="0"/>
            </a:rPr>
            <a:t> </a:t>
          </a:r>
          <a:r>
            <a:rPr kumimoji="0" lang="en-GB" altLang="en-US" sz="1800" b="0" i="0" u="none" strike="noStrike" kern="1200" cap="none" spc="0" normalizeH="0" baseline="0" noProof="0" dirty="0">
              <a:ln>
                <a:noFill/>
              </a:ln>
              <a:solidFill>
                <a:srgbClr val="404040"/>
              </a:solidFill>
              <a:effectLst/>
              <a:uLnTx/>
              <a:uFillTx/>
              <a:latin typeface="Arial"/>
              <a:ea typeface="ＭＳ Ｐゴシック" charset="0"/>
              <a:cs typeface="Arial" charset="0"/>
            </a:rPr>
            <a:t>both legal right holders and </a:t>
          </a:r>
          <a:r>
            <a:rPr kumimoji="0" lang="en-GB" altLang="en-US" sz="1800" b="1" i="0" u="none" strike="noStrike" kern="1200" cap="none" spc="0" normalizeH="0" baseline="0" noProof="0" dirty="0">
              <a:ln>
                <a:noFill/>
              </a:ln>
              <a:solidFill>
                <a:srgbClr val="508927"/>
              </a:solidFill>
              <a:effectLst/>
              <a:uLnTx/>
              <a:uFillTx/>
              <a:latin typeface="Arial"/>
              <a:ea typeface="ＭＳ Ｐゴシック" charset="0"/>
              <a:cs typeface="Arial" charset="0"/>
            </a:rPr>
            <a:t>informal ones</a:t>
          </a:r>
        </a:p>
        <a:p>
          <a:pPr marL="171450" lvl="1" indent="-171450" algn="l" defTabSz="800100" rtl="0">
            <a:lnSpc>
              <a:spcPct val="120000"/>
            </a:lnSpc>
            <a:spcBef>
              <a:spcPct val="0"/>
            </a:spcBef>
            <a:spcAft>
              <a:spcPts val="1200"/>
            </a:spcAft>
            <a:buChar char="••"/>
          </a:pPr>
          <a:r>
            <a:rPr kumimoji="0" lang="en-US" sz="1800" b="0" i="0" u="none" strike="noStrike" kern="1200" cap="none" spc="0" normalizeH="0" baseline="0" noProof="0" dirty="0">
              <a:ln>
                <a:noFill/>
              </a:ln>
              <a:solidFill>
                <a:srgbClr val="404040"/>
              </a:solidFill>
              <a:effectLst/>
              <a:uLnTx/>
              <a:uFillTx/>
              <a:latin typeface="Arial"/>
              <a:ea typeface="ＭＳ Ｐゴシック" charset="0"/>
              <a:cs typeface="Arial" charset="0"/>
            </a:rPr>
            <a:t>Consult on compensation solutions</a:t>
          </a:r>
        </a:p>
        <a:p>
          <a:pPr marL="171450" lvl="1" indent="-171450" algn="l" defTabSz="800100" rtl="0">
            <a:lnSpc>
              <a:spcPct val="120000"/>
            </a:lnSpc>
            <a:spcBef>
              <a:spcPct val="0"/>
            </a:spcBef>
            <a:spcAft>
              <a:spcPts val="1200"/>
            </a:spcAft>
            <a:buChar char="••"/>
          </a:pPr>
          <a:r>
            <a:rPr kumimoji="0" lang="en-US" sz="1800" b="0" i="0" u="none" strike="noStrike" kern="1200" cap="none" spc="0" normalizeH="0" baseline="0" noProof="0" dirty="0">
              <a:ln>
                <a:noFill/>
              </a:ln>
              <a:solidFill>
                <a:srgbClr val="404040"/>
              </a:solidFill>
              <a:effectLst/>
              <a:uLnTx/>
              <a:uFillTx/>
              <a:latin typeface="Arial"/>
              <a:ea typeface="ＭＳ Ｐゴシック" charset="0"/>
              <a:cs typeface="Arial" charset="0"/>
            </a:rPr>
            <a:t>Monitor and evaluate</a:t>
          </a:r>
        </a:p>
      </dsp:txBody>
      <dsp:txXfrm>
        <a:off x="208580" y="85260"/>
        <a:ext cx="8223798" cy="3431101"/>
      </dsp:txXfrm>
    </dsp:sp>
    <dsp:sp modelId="{58A2F8C3-01EF-4FCB-A7CD-0DB3A6A17D85}">
      <dsp:nvSpPr>
        <dsp:cNvPr id="0" name=""/>
        <dsp:cNvSpPr/>
      </dsp:nvSpPr>
      <dsp:spPr>
        <a:xfrm>
          <a:off x="126256" y="3573151"/>
          <a:ext cx="8388446" cy="147191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PR5</a:t>
          </a:r>
        </a:p>
        <a:p>
          <a:pPr lvl="0" algn="l" defTabSz="1600200">
            <a:lnSpc>
              <a:spcPct val="90000"/>
            </a:lnSpc>
            <a:spcBef>
              <a:spcPct val="0"/>
            </a:spcBef>
            <a:spcAft>
              <a:spcPct val="35000"/>
            </a:spcAft>
          </a:pPr>
          <a:r>
            <a:rPr lang="en-US" sz="1200" kern="1200" dirty="0"/>
            <a:t>Land Acquisition, Involuntary Resettlement and Economic Displacement </a:t>
          </a:r>
          <a:endParaRPr lang="en-GB" sz="1200" kern="1200" dirty="0"/>
        </a:p>
      </dsp:txBody>
      <dsp:txXfrm>
        <a:off x="126256" y="3573151"/>
        <a:ext cx="5907356" cy="1471914"/>
      </dsp:txXfrm>
    </dsp:sp>
    <dsp:sp modelId="{B644FBB4-FF18-4F60-A82D-0F9FA9600921}">
      <dsp:nvSpPr>
        <dsp:cNvPr id="0" name=""/>
        <dsp:cNvSpPr/>
      </dsp:nvSpPr>
      <dsp:spPr>
        <a:xfrm>
          <a:off x="6380119" y="3707913"/>
          <a:ext cx="1604961" cy="16049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F8015-B6EB-4F49-BBB7-9982A8DC5DE0}">
      <dsp:nvSpPr>
        <dsp:cNvPr id="0" name=""/>
        <dsp:cNvSpPr/>
      </dsp:nvSpPr>
      <dsp:spPr>
        <a:xfrm>
          <a:off x="110916" y="3487"/>
          <a:ext cx="8563143" cy="341511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150000"/>
            </a:lnSpc>
            <a:spcBef>
              <a:spcPct val="0"/>
            </a:spcBef>
            <a:spcAft>
              <a:spcPts val="1200"/>
            </a:spcAft>
            <a:buChar char="••"/>
          </a:pPr>
          <a:r>
            <a:rPr lang="en-GB" sz="1900" kern="1200" dirty="0">
              <a:solidFill>
                <a:srgbClr val="404040"/>
              </a:solidFill>
              <a:latin typeface="Arial" panose="020B0604020202020204" pitchFamily="34" charset="0"/>
              <a:cs typeface="Arial" panose="020B0604020202020204" pitchFamily="34" charset="0"/>
            </a:rPr>
            <a:t>Adopt the mitigation hierarchy in the design and implementation of projects with the aim of achieving no net loss, and where appropriate, a net gain of </a:t>
          </a:r>
          <a:r>
            <a:rPr lang="en-US" sz="1900" kern="1200" dirty="0">
              <a:solidFill>
                <a:srgbClr val="404040"/>
              </a:solidFill>
              <a:latin typeface="Arial" panose="020B0604020202020204" pitchFamily="34" charset="0"/>
              <a:cs typeface="Arial" panose="020B0604020202020204" pitchFamily="34" charset="0"/>
            </a:rPr>
            <a:t>biodiversity.</a:t>
          </a:r>
          <a:endParaRPr lang="en-GB" sz="1900" kern="1200" dirty="0">
            <a:solidFill>
              <a:srgbClr val="404040"/>
            </a:solidFill>
            <a:latin typeface="Arial" panose="020B0604020202020204" pitchFamily="34" charset="0"/>
            <a:cs typeface="Arial" panose="020B0604020202020204" pitchFamily="34" charset="0"/>
          </a:endParaRPr>
        </a:p>
        <a:p>
          <a:pPr marL="171450" lvl="1" indent="-171450" algn="l" defTabSz="844550">
            <a:lnSpc>
              <a:spcPct val="150000"/>
            </a:lnSpc>
            <a:spcBef>
              <a:spcPct val="0"/>
            </a:spcBef>
            <a:spcAft>
              <a:spcPts val="1200"/>
            </a:spcAft>
            <a:buChar char="••"/>
          </a:pPr>
          <a:r>
            <a:rPr lang="en-US" sz="1900" kern="1200" dirty="0">
              <a:solidFill>
                <a:srgbClr val="404040"/>
              </a:solidFill>
              <a:latin typeface="Arial" panose="020B0604020202020204" pitchFamily="34" charset="0"/>
              <a:cs typeface="Arial" panose="020B0604020202020204" pitchFamily="34" charset="0"/>
            </a:rPr>
            <a:t>Maintain ecosystem services.</a:t>
          </a:r>
        </a:p>
        <a:p>
          <a:pPr marL="171450" lvl="1" indent="-171450" algn="l" defTabSz="844550">
            <a:lnSpc>
              <a:spcPct val="150000"/>
            </a:lnSpc>
            <a:spcBef>
              <a:spcPct val="0"/>
            </a:spcBef>
            <a:spcAft>
              <a:spcPts val="1200"/>
            </a:spcAft>
            <a:buChar char="••"/>
          </a:pPr>
          <a:r>
            <a:rPr lang="en-GB" sz="1900" kern="1200" dirty="0">
              <a:solidFill>
                <a:srgbClr val="404040"/>
              </a:solidFill>
              <a:latin typeface="Arial" panose="020B0604020202020204" pitchFamily="34" charset="0"/>
              <a:cs typeface="Arial" panose="020B0604020202020204" pitchFamily="34" charset="0"/>
            </a:rPr>
            <a:t>Promote good international practice in the sustainable management and use of living </a:t>
          </a:r>
          <a:r>
            <a:rPr lang="en-US" sz="1900" kern="1200" dirty="0">
              <a:solidFill>
                <a:srgbClr val="404040"/>
              </a:solidFill>
              <a:latin typeface="Arial" panose="020B0604020202020204" pitchFamily="34" charset="0"/>
              <a:cs typeface="Arial" panose="020B0604020202020204" pitchFamily="34" charset="0"/>
            </a:rPr>
            <a:t>natural resources.</a:t>
          </a:r>
        </a:p>
        <a:p>
          <a:pPr marL="171450" lvl="1" indent="-171450" algn="l" defTabSz="844550">
            <a:lnSpc>
              <a:spcPct val="150000"/>
            </a:lnSpc>
            <a:spcBef>
              <a:spcPct val="0"/>
            </a:spcBef>
            <a:spcAft>
              <a:spcPts val="1200"/>
            </a:spcAft>
            <a:buChar char="••"/>
          </a:pPr>
          <a:endParaRPr lang="en-GB" sz="1900" kern="1200" dirty="0">
            <a:latin typeface="Arial" panose="020B0604020202020204" pitchFamily="34" charset="0"/>
            <a:cs typeface="Arial" panose="020B0604020202020204" pitchFamily="34" charset="0"/>
          </a:endParaRPr>
        </a:p>
      </dsp:txBody>
      <dsp:txXfrm>
        <a:off x="190936" y="83507"/>
        <a:ext cx="8403103" cy="3335094"/>
      </dsp:txXfrm>
    </dsp:sp>
    <dsp:sp modelId="{84CCC4E6-B976-420E-A1CB-A071C4724126}">
      <dsp:nvSpPr>
        <dsp:cNvPr id="0" name=""/>
        <dsp:cNvSpPr/>
      </dsp:nvSpPr>
      <dsp:spPr>
        <a:xfrm>
          <a:off x="112357" y="3418601"/>
          <a:ext cx="8560261" cy="14684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PR6</a:t>
          </a:r>
        </a:p>
        <a:p>
          <a:pPr lvl="0" algn="l" defTabSz="1600200">
            <a:lnSpc>
              <a:spcPct val="90000"/>
            </a:lnSpc>
            <a:spcBef>
              <a:spcPct val="0"/>
            </a:spcBef>
            <a:spcAft>
              <a:spcPct val="35000"/>
            </a:spcAft>
          </a:pPr>
          <a:r>
            <a:rPr lang="en-US" sz="1200" kern="1200" dirty="0"/>
            <a:t>Biodiversity Conservation and Sustainable Management of Living Natural Resources </a:t>
          </a:r>
          <a:endParaRPr lang="en-GB" sz="1200" kern="1200" dirty="0"/>
        </a:p>
      </dsp:txBody>
      <dsp:txXfrm>
        <a:off x="112357" y="3418601"/>
        <a:ext cx="6028353" cy="1468499"/>
      </dsp:txXfrm>
    </dsp:sp>
    <dsp:sp modelId="{9D92F0A7-3614-41F5-AE71-19F92C264B92}">
      <dsp:nvSpPr>
        <dsp:cNvPr id="0" name=""/>
        <dsp:cNvSpPr/>
      </dsp:nvSpPr>
      <dsp:spPr>
        <a:xfrm>
          <a:off x="6358687" y="3600395"/>
          <a:ext cx="1601237" cy="16012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AEE7A-25AC-4B7F-B41B-E6ACDA3C2D3F}">
      <dsp:nvSpPr>
        <dsp:cNvPr id="0" name=""/>
        <dsp:cNvSpPr/>
      </dsp:nvSpPr>
      <dsp:spPr>
        <a:xfrm>
          <a:off x="626799" y="2960"/>
          <a:ext cx="7603385" cy="4133363"/>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120000"/>
            </a:lnSpc>
            <a:spcBef>
              <a:spcPct val="0"/>
            </a:spcBef>
            <a:spcAft>
              <a:spcPts val="1200"/>
            </a:spcAft>
            <a:buChar char="••"/>
          </a:pPr>
          <a:r>
            <a:rPr lang="en-GB" sz="1900" kern="1200" noProof="0" dirty="0">
              <a:solidFill>
                <a:srgbClr val="404040"/>
              </a:solidFill>
              <a:latin typeface="Arial" panose="020B0604020202020204" pitchFamily="34" charset="0"/>
              <a:cs typeface="Arial" panose="020B0604020202020204" pitchFamily="34" charset="0"/>
            </a:rPr>
            <a:t>Identify Indigenous Peoples affected by the project</a:t>
          </a:r>
        </a:p>
        <a:p>
          <a:pPr marL="171450" lvl="1" indent="-171450" algn="l" defTabSz="844550">
            <a:lnSpc>
              <a:spcPct val="120000"/>
            </a:lnSpc>
            <a:spcBef>
              <a:spcPct val="0"/>
            </a:spcBef>
            <a:spcAft>
              <a:spcPts val="1200"/>
            </a:spcAft>
            <a:buChar char="••"/>
          </a:pPr>
          <a:r>
            <a:rPr lang="en-GB" sz="1900" kern="1200" noProof="0" dirty="0">
              <a:solidFill>
                <a:srgbClr val="404040"/>
              </a:solidFill>
              <a:latin typeface="Arial" panose="020B0604020202020204" pitchFamily="34" charset="0"/>
              <a:cs typeface="Arial" panose="020B0604020202020204" pitchFamily="34" charset="0"/>
            </a:rPr>
            <a:t>Involve them in project decision-making that affects them</a:t>
          </a:r>
        </a:p>
        <a:p>
          <a:pPr marL="171450" lvl="1" indent="-171450" algn="l" defTabSz="844550">
            <a:lnSpc>
              <a:spcPct val="120000"/>
            </a:lnSpc>
            <a:spcBef>
              <a:spcPct val="0"/>
            </a:spcBef>
            <a:spcAft>
              <a:spcPts val="1200"/>
            </a:spcAft>
            <a:buChar char="••"/>
          </a:pPr>
          <a:r>
            <a:rPr lang="en-GB" sz="1900" kern="1200" noProof="0" dirty="0">
              <a:solidFill>
                <a:srgbClr val="404040"/>
              </a:solidFill>
              <a:latin typeface="Arial" panose="020B0604020202020204" pitchFamily="34" charset="0"/>
              <a:cs typeface="Arial" panose="020B0604020202020204" pitchFamily="34" charset="0"/>
            </a:rPr>
            <a:t>Where there are impacts on land, cultural heritage or natural resources used by IP groups:</a:t>
          </a:r>
        </a:p>
        <a:p>
          <a:pPr marL="342900" lvl="2" indent="-171450" algn="l" defTabSz="844550">
            <a:lnSpc>
              <a:spcPct val="120000"/>
            </a:lnSpc>
            <a:spcBef>
              <a:spcPct val="0"/>
            </a:spcBef>
            <a:spcAft>
              <a:spcPts val="1200"/>
            </a:spcAft>
            <a:buChar char="••"/>
          </a:pPr>
          <a:r>
            <a:rPr lang="en-GB" sz="1900" kern="1200" noProof="0" dirty="0">
              <a:solidFill>
                <a:srgbClr val="404040"/>
              </a:solidFill>
              <a:latin typeface="Arial" panose="020B0604020202020204" pitchFamily="34" charset="0"/>
              <a:cs typeface="Arial" panose="020B0604020202020204" pitchFamily="34" charset="0"/>
            </a:rPr>
            <a:t>Confirm</a:t>
          </a:r>
          <a:r>
            <a:rPr lang="en-GB" sz="1900" kern="1200" noProof="0" dirty="0">
              <a:latin typeface="Arial" panose="020B0604020202020204" pitchFamily="34" charset="0"/>
              <a:cs typeface="Arial" panose="020B0604020202020204" pitchFamily="34" charset="0"/>
            </a:rPr>
            <a:t> </a:t>
          </a:r>
          <a:r>
            <a:rPr lang="en-GB" sz="1900" b="1" kern="1200" noProof="0" dirty="0">
              <a:solidFill>
                <a:schemeClr val="accent1"/>
              </a:solidFill>
              <a:latin typeface="Arial" panose="020B0604020202020204" pitchFamily="34" charset="0"/>
              <a:ea typeface="ＭＳ Ｐゴシック" charset="0"/>
              <a:cs typeface="Arial" panose="020B0604020202020204" pitchFamily="34" charset="0"/>
            </a:rPr>
            <a:t>Free Prior and Informed Consent </a:t>
          </a:r>
          <a:r>
            <a:rPr lang="en-GB" sz="1900" kern="1200" noProof="0" dirty="0">
              <a:solidFill>
                <a:srgbClr val="404040"/>
              </a:solidFill>
              <a:latin typeface="Arial" panose="020B0604020202020204" pitchFamily="34" charset="0"/>
              <a:cs typeface="Arial" panose="020B0604020202020204" pitchFamily="34" charset="0"/>
            </a:rPr>
            <a:t>(FPIC)</a:t>
          </a:r>
        </a:p>
        <a:p>
          <a:pPr marL="342900" lvl="2" indent="-171450" algn="l" defTabSz="844550">
            <a:lnSpc>
              <a:spcPct val="120000"/>
            </a:lnSpc>
            <a:spcBef>
              <a:spcPct val="0"/>
            </a:spcBef>
            <a:spcAft>
              <a:spcPts val="1200"/>
            </a:spcAft>
            <a:buChar char="••"/>
          </a:pPr>
          <a:r>
            <a:rPr lang="en-GB" sz="1900" kern="1200" noProof="0" dirty="0">
              <a:solidFill>
                <a:srgbClr val="404040"/>
              </a:solidFill>
              <a:latin typeface="Arial" panose="020B0604020202020204" pitchFamily="34" charset="0"/>
              <a:cs typeface="Arial" panose="020B0604020202020204" pitchFamily="34" charset="0"/>
            </a:rPr>
            <a:t>Prepare an </a:t>
          </a:r>
          <a:r>
            <a:rPr lang="en-GB" sz="1900" b="1" kern="1200" noProof="0" dirty="0">
              <a:solidFill>
                <a:schemeClr val="accent1"/>
              </a:solidFill>
              <a:latin typeface="Arial" panose="020B0604020202020204" pitchFamily="34" charset="0"/>
              <a:ea typeface="ＭＳ Ｐゴシック" charset="0"/>
              <a:cs typeface="Arial" panose="020B0604020202020204" pitchFamily="34" charset="0"/>
            </a:rPr>
            <a:t>Indigenous Peoples Development Plan</a:t>
          </a:r>
        </a:p>
        <a:p>
          <a:pPr marL="171450" lvl="1" indent="-171450" algn="l" defTabSz="844550">
            <a:lnSpc>
              <a:spcPct val="120000"/>
            </a:lnSpc>
            <a:spcBef>
              <a:spcPct val="0"/>
            </a:spcBef>
            <a:spcAft>
              <a:spcPts val="1200"/>
            </a:spcAft>
            <a:buChar char="••"/>
          </a:pPr>
          <a:r>
            <a:rPr lang="en-GB" sz="1900" kern="1200" noProof="0" dirty="0">
              <a:solidFill>
                <a:srgbClr val="404040"/>
              </a:solidFill>
              <a:latin typeface="Arial" panose="020B0604020202020204" pitchFamily="34" charset="0"/>
              <a:cs typeface="Arial" panose="020B0604020202020204" pitchFamily="34" charset="0"/>
            </a:rPr>
            <a:t>At this point, not considered applicable in many of our countries of operation but we’ve been increasingly challenged on this</a:t>
          </a:r>
        </a:p>
      </dsp:txBody>
      <dsp:txXfrm>
        <a:off x="723649" y="99810"/>
        <a:ext cx="7409685" cy="4036513"/>
      </dsp:txXfrm>
    </dsp:sp>
    <dsp:sp modelId="{CAD0F6B2-D673-4534-82C2-89B4633730F2}">
      <dsp:nvSpPr>
        <dsp:cNvPr id="0" name=""/>
        <dsp:cNvSpPr/>
      </dsp:nvSpPr>
      <dsp:spPr>
        <a:xfrm>
          <a:off x="604342" y="3685804"/>
          <a:ext cx="7648299" cy="125687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fr-CA" sz="3600" kern="1200" dirty="0"/>
            <a:t>PR7</a:t>
          </a:r>
        </a:p>
        <a:p>
          <a:pPr lvl="0" algn="l" defTabSz="1600200">
            <a:lnSpc>
              <a:spcPct val="90000"/>
            </a:lnSpc>
            <a:spcBef>
              <a:spcPct val="0"/>
            </a:spcBef>
            <a:spcAft>
              <a:spcPct val="35000"/>
            </a:spcAft>
          </a:pPr>
          <a:r>
            <a:rPr lang="en-US" sz="1200" kern="1200" dirty="0"/>
            <a:t>Indigenous Peoples</a:t>
          </a:r>
          <a:endParaRPr lang="en-GB" sz="1200" kern="1200" dirty="0"/>
        </a:p>
      </dsp:txBody>
      <dsp:txXfrm>
        <a:off x="604342" y="3685804"/>
        <a:ext cx="5386126" cy="1256878"/>
      </dsp:txXfrm>
    </dsp:sp>
    <dsp:sp modelId="{91E10356-8458-4420-9980-789E61703DAC}">
      <dsp:nvSpPr>
        <dsp:cNvPr id="0" name=""/>
        <dsp:cNvSpPr/>
      </dsp:nvSpPr>
      <dsp:spPr>
        <a:xfrm>
          <a:off x="6352208" y="3827233"/>
          <a:ext cx="1471918" cy="147191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69F45-5FB1-49E0-BF65-64209D916259}"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CB35C-9D30-4C69-BD91-A20A216EEE2B}" type="slidenum">
              <a:rPr lang="en-GB" smtClean="0"/>
              <a:t>‹#›</a:t>
            </a:fld>
            <a:endParaRPr lang="en-GB"/>
          </a:p>
        </p:txBody>
      </p:sp>
    </p:spTree>
    <p:extLst>
      <p:ext uri="{BB962C8B-B14F-4D97-AF65-F5344CB8AC3E}">
        <p14:creationId xmlns:p14="http://schemas.microsoft.com/office/powerpoint/2010/main" val="368430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 Target="../slides/slide67.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68.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69.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 Target="../slides/slide70.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hyperlink" Target="https://www.unpri.org/sustainable-financial-system/explaining-the-eu-action-plan-for-financing-sustainable-growth/3000.article" TargetMode="External"/><Relationship Id="rId4"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 Target="../slides/slide65.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a:t>
            </a:fld>
            <a:endParaRPr lang="en-US"/>
          </a:p>
        </p:txBody>
      </p:sp>
    </p:spTree>
    <p:extLst>
      <p:ext uri="{BB962C8B-B14F-4D97-AF65-F5344CB8AC3E}">
        <p14:creationId xmlns:p14="http://schemas.microsoft.com/office/powerpoint/2010/main" val="61278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1107" lvl="1"/>
            <a:endParaRPr lang="en-GB" dirty="0"/>
          </a:p>
          <a:p>
            <a:pPr marL="165401" indent="-165401">
              <a:buFontTx/>
              <a:buChar char="-"/>
            </a:pPr>
            <a:endParaRPr lang="fr-CA" i="0"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67</a:t>
            </a:fld>
            <a:endParaRPr lang="en-GB"/>
          </a:p>
        </p:txBody>
      </p:sp>
    </p:spTree>
    <p:extLst>
      <p:ext uri="{BB962C8B-B14F-4D97-AF65-F5344CB8AC3E}">
        <p14:creationId xmlns:p14="http://schemas.microsoft.com/office/powerpoint/2010/main" val="89671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6472" lvl="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68</a:t>
            </a:fld>
            <a:endParaRPr lang="en-GB"/>
          </a:p>
        </p:txBody>
      </p:sp>
    </p:spTree>
    <p:extLst>
      <p:ext uri="{BB962C8B-B14F-4D97-AF65-F5344CB8AC3E}">
        <p14:creationId xmlns:p14="http://schemas.microsoft.com/office/powerpoint/2010/main" val="124850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dirty="0"/>
          </a:p>
          <a:p>
            <a:pPr marL="606472" lvl="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69</a:t>
            </a:fld>
            <a:endParaRPr lang="en-GB"/>
          </a:p>
        </p:txBody>
      </p:sp>
    </p:spTree>
    <p:extLst>
      <p:ext uri="{BB962C8B-B14F-4D97-AF65-F5344CB8AC3E}">
        <p14:creationId xmlns:p14="http://schemas.microsoft.com/office/powerpoint/2010/main" val="93781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6472" lvl="1" indent="-165401" defTabSz="882142">
              <a:buFontTx/>
              <a:buChar char="-"/>
              <a:defRP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70</a:t>
            </a:fld>
            <a:endParaRPr lang="en-GB"/>
          </a:p>
        </p:txBody>
      </p:sp>
    </p:spTree>
    <p:extLst>
      <p:ext uri="{BB962C8B-B14F-4D97-AF65-F5344CB8AC3E}">
        <p14:creationId xmlns:p14="http://schemas.microsoft.com/office/powerpoint/2010/main" val="339496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6472" lvl="1" indent="-165401" defTabSz="882142">
              <a:buFontTx/>
              <a:buChar char="-"/>
              <a:defRP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73</a:t>
            </a:fld>
            <a:endParaRPr lang="en-GB"/>
          </a:p>
        </p:txBody>
      </p:sp>
    </p:spTree>
    <p:extLst>
      <p:ext uri="{BB962C8B-B14F-4D97-AF65-F5344CB8AC3E}">
        <p14:creationId xmlns:p14="http://schemas.microsoft.com/office/powerpoint/2010/main" val="4156901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74</a:t>
            </a:fld>
            <a:endParaRPr lang="en-GB"/>
          </a:p>
        </p:txBody>
      </p:sp>
    </p:spTree>
    <p:extLst>
      <p:ext uri="{BB962C8B-B14F-4D97-AF65-F5344CB8AC3E}">
        <p14:creationId xmlns:p14="http://schemas.microsoft.com/office/powerpoint/2010/main" val="10977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EU developments in the sustainable finance space are closely related to EU commitments on climate change, enshrined in the EU Green Deal and in the Fit for 55 Package. *the 2021 strategy is an evaluation of the EU sustainable finance framework. it takes stock of the initiatives after the 2018 action plan and evaluates how they align with the 2019 EU Green Deal. For a summary see the Factsheet: https://finance.ec.europa.eu/system/files/2021-07/210706-sustainable-finance-strategy-factsheet_en.pdf.</a:t>
            </a:r>
          </a:p>
          <a:p>
            <a:r>
              <a:rPr lang="en-GB" dirty="0"/>
              <a:t>On the 2018 Action plan: </a:t>
            </a:r>
            <a:r>
              <a:rPr lang="en-GB" dirty="0">
                <a:hlinkClick r:id="rId5"/>
              </a:rPr>
              <a:t>Explaining the EU Action Plan for Financing Sustainable Growth | Thought leadership | PRI (unpri.org)</a:t>
            </a:r>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DB8CB-8831-42E9-89AB-F26D6E03B9A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11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r>
              <a:rPr lang="en-GB" noProof="0" dirty="0"/>
              <a:t>This is the architecture of the ESP and 10 PRs which remains unchanged from the 2014 ESP</a:t>
            </a:r>
          </a:p>
          <a:p>
            <a:pPr marL="165401" indent="-165401">
              <a:buFontTx/>
              <a:buChar char="-"/>
            </a:pPr>
            <a:r>
              <a:rPr lang="en-GB" noProof="0" dirty="0"/>
              <a:t>The ESP is broken down into two main sections:</a:t>
            </a:r>
          </a:p>
          <a:p>
            <a:pPr marL="606472" lvl="1" indent="-165401">
              <a:buFontTx/>
              <a:buChar char="-"/>
            </a:pPr>
            <a:r>
              <a:rPr lang="en-GB" noProof="0" dirty="0"/>
              <a:t>The Environmental</a:t>
            </a:r>
            <a:r>
              <a:rPr lang="en-GB" baseline="0" noProof="0" dirty="0"/>
              <a:t> and social policy</a:t>
            </a:r>
            <a:r>
              <a:rPr lang="en-GB" noProof="0" dirty="0"/>
              <a:t> – which applies to EBRD</a:t>
            </a:r>
          </a:p>
          <a:p>
            <a:pPr marL="606472" lvl="1" indent="-165401">
              <a:buFontTx/>
              <a:buChar char="-"/>
            </a:pPr>
            <a:r>
              <a:rPr lang="en-GB" noProof="0" dirty="0"/>
              <a:t>The Performance Requirements – which apply to our clients for</a:t>
            </a:r>
            <a:r>
              <a:rPr lang="en-GB" baseline="0" noProof="0" dirty="0"/>
              <a:t> projects on which they’re seeking EBRD financing</a:t>
            </a:r>
          </a:p>
          <a:p>
            <a:pPr marL="165401" indent="-165401">
              <a:buFontTx/>
              <a:buChar char="-"/>
            </a:pPr>
            <a:r>
              <a:rPr lang="en-GB" baseline="0" noProof="0" dirty="0"/>
              <a:t>There are 10 PR</a:t>
            </a:r>
          </a:p>
          <a:p>
            <a:pPr marL="165401" indent="-165401">
              <a:buFontTx/>
              <a:buChar char="-"/>
            </a:pPr>
            <a:r>
              <a:rPr lang="en-GB" baseline="0" noProof="0" dirty="0"/>
              <a:t>The following slides outline the main requirements of the ESP, each individual PR as well as key changes for each and some cross-cutting themes addressed</a:t>
            </a:r>
          </a:p>
        </p:txBody>
      </p:sp>
      <p:sp>
        <p:nvSpPr>
          <p:cNvPr id="4" name="Header Placeholder 3"/>
          <p:cNvSpPr>
            <a:spLocks noGrp="1"/>
          </p:cNvSpPr>
          <p:nvPr>
            <p:ph type="hdr" sz="quarter" idx="10"/>
            <p:custDataLst>
              <p:tags r:id="rId1"/>
            </p:custDataLst>
          </p:nvPr>
        </p:nvSpPr>
        <p:spPr>
          <a:xfrm>
            <a:off x="0" y="2"/>
            <a:ext cx="6797675" cy="496332"/>
          </a:xfrm>
        </p:spPr>
        <p:txBody>
          <a:bodyPr/>
          <a:lstStyle/>
          <a:p>
            <a:pPr>
              <a:defRPr/>
            </a:pPr>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pPr>
              <a:defRPr/>
            </a:pPr>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FD575486-124C-4241-91A7-0219FEF1B1CE}" type="slidenum">
              <a:rPr lang="en-GB" smtClean="0"/>
              <a:pPr/>
              <a:t>60</a:t>
            </a:fld>
            <a:endParaRPr lang="en-GB" dirty="0"/>
          </a:p>
        </p:txBody>
      </p:sp>
    </p:spTree>
    <p:extLst>
      <p:ext uri="{BB962C8B-B14F-4D97-AF65-F5344CB8AC3E}">
        <p14:creationId xmlns:p14="http://schemas.microsoft.com/office/powerpoint/2010/main" val="355797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61</a:t>
            </a:fld>
            <a:endParaRPr lang="en-GB"/>
          </a:p>
        </p:txBody>
      </p:sp>
    </p:spTree>
    <p:extLst>
      <p:ext uri="{BB962C8B-B14F-4D97-AF65-F5344CB8AC3E}">
        <p14:creationId xmlns:p14="http://schemas.microsoft.com/office/powerpoint/2010/main" val="180951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noProof="0"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62</a:t>
            </a:fld>
            <a:endParaRPr lang="en-GB"/>
          </a:p>
        </p:txBody>
      </p:sp>
    </p:spTree>
    <p:extLst>
      <p:ext uri="{BB962C8B-B14F-4D97-AF65-F5344CB8AC3E}">
        <p14:creationId xmlns:p14="http://schemas.microsoft.com/office/powerpoint/2010/main" val="212192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defTabSz="882213">
              <a:buFontTx/>
              <a:buChar char="-"/>
              <a:defRPr/>
            </a:pPr>
            <a:r>
              <a:rPr lang="en-US" dirty="0">
                <a:solidFill>
                  <a:schemeClr val="accent1"/>
                </a:solidFill>
              </a:rPr>
              <a:t>Human resources policies </a:t>
            </a:r>
            <a:r>
              <a:rPr lang="en-US" dirty="0"/>
              <a:t>understandable and accessible to workers </a:t>
            </a:r>
          </a:p>
          <a:p>
            <a:pPr marL="275692" indent="-275692">
              <a:buFontTx/>
              <a:buChar char="-"/>
            </a:pPr>
            <a:r>
              <a:rPr lang="en-GB" sz="1400" dirty="0">
                <a:solidFill>
                  <a:schemeClr val="accent1"/>
                </a:solidFill>
              </a:rPr>
              <a:t>Workers’ organisations: </a:t>
            </a:r>
            <a:r>
              <a:rPr lang="en-GB" dirty="0">
                <a:solidFill>
                  <a:schemeClr val="accent6"/>
                </a:solidFill>
              </a:rPr>
              <a:t>Wo</a:t>
            </a:r>
            <a:r>
              <a:rPr lang="en-US" dirty="0" err="1">
                <a:solidFill>
                  <a:schemeClr val="accent6"/>
                </a:solidFill>
              </a:rPr>
              <a:t>rkers</a:t>
            </a:r>
            <a:r>
              <a:rPr lang="en-US" dirty="0">
                <a:solidFill>
                  <a:schemeClr val="accent6"/>
                </a:solidFill>
              </a:rPr>
              <a:t> can create unions, elect workers’ representatives, bargain collectively </a:t>
            </a:r>
            <a:r>
              <a:rPr lang="fr-CA" dirty="0">
                <a:solidFill>
                  <a:schemeClr val="accent6"/>
                </a:solidFill>
              </a:rPr>
              <a:t>and </a:t>
            </a:r>
            <a:r>
              <a:rPr lang="fr-CA" dirty="0" err="1">
                <a:solidFill>
                  <a:schemeClr val="accent6"/>
                </a:solidFill>
              </a:rPr>
              <a:t>will</a:t>
            </a:r>
            <a:r>
              <a:rPr lang="fr-CA" dirty="0">
                <a:solidFill>
                  <a:schemeClr val="accent6"/>
                </a:solidFill>
              </a:rPr>
              <a:t> not </a:t>
            </a:r>
            <a:r>
              <a:rPr lang="fr-CA" dirty="0" err="1">
                <a:solidFill>
                  <a:schemeClr val="accent6"/>
                </a:solidFill>
              </a:rPr>
              <a:t>discriminate</a:t>
            </a:r>
            <a:r>
              <a:rPr lang="fr-CA" dirty="0">
                <a:solidFill>
                  <a:schemeClr val="accent6"/>
                </a:solidFill>
              </a:rPr>
              <a:t> </a:t>
            </a:r>
            <a:r>
              <a:rPr lang="fr-CA" dirty="0" err="1">
                <a:solidFill>
                  <a:schemeClr val="accent6"/>
                </a:solidFill>
              </a:rPr>
              <a:t>against</a:t>
            </a:r>
            <a:r>
              <a:rPr lang="fr-CA" dirty="0">
                <a:solidFill>
                  <a:schemeClr val="accent6"/>
                </a:solidFill>
              </a:rPr>
              <a:t> </a:t>
            </a:r>
            <a:r>
              <a:rPr lang="fr-CA" dirty="0" err="1">
                <a:solidFill>
                  <a:schemeClr val="accent6"/>
                </a:solidFill>
              </a:rPr>
              <a:t>workers</a:t>
            </a:r>
            <a:r>
              <a:rPr lang="fr-CA" dirty="0">
                <a:solidFill>
                  <a:schemeClr val="accent6"/>
                </a:solidFill>
              </a:rPr>
              <a:t> on </a:t>
            </a:r>
            <a:r>
              <a:rPr lang="fr-CA" dirty="0" err="1">
                <a:solidFill>
                  <a:schemeClr val="accent6"/>
                </a:solidFill>
              </a:rPr>
              <a:t>this</a:t>
            </a:r>
            <a:r>
              <a:rPr lang="fr-CA" dirty="0">
                <a:solidFill>
                  <a:schemeClr val="accent6"/>
                </a:solidFill>
              </a:rPr>
              <a:t> basis</a:t>
            </a:r>
          </a:p>
          <a:p>
            <a:r>
              <a:rPr lang="en-US" sz="1400" dirty="0">
                <a:solidFill>
                  <a:schemeClr val="accent1"/>
                </a:solidFill>
              </a:rPr>
              <a:t>- Wages, benefits and conditions of work</a:t>
            </a:r>
            <a:r>
              <a:rPr lang="ru-RU" sz="1400" dirty="0">
                <a:solidFill>
                  <a:schemeClr val="accent1"/>
                </a:solidFill>
              </a:rPr>
              <a:t>:</a:t>
            </a:r>
          </a:p>
          <a:p>
            <a:pPr marL="330830" indent="-330830">
              <a:spcAft>
                <a:spcPts val="579"/>
              </a:spcAft>
              <a:buFont typeface="Arial" panose="020B0604020202020204" pitchFamily="34" charset="0"/>
              <a:buChar char="•"/>
            </a:pPr>
            <a:r>
              <a:rPr lang="en-US" dirty="0">
                <a:solidFill>
                  <a:schemeClr val="accent6"/>
                </a:solidFill>
              </a:rPr>
              <a:t>Not lower than average in the area and sector</a:t>
            </a:r>
          </a:p>
          <a:p>
            <a:pPr marL="330830" indent="-330830">
              <a:spcAft>
                <a:spcPts val="579"/>
              </a:spcAft>
              <a:buFont typeface="Arial" panose="020B0604020202020204" pitchFamily="34" charset="0"/>
              <a:buChar char="•"/>
            </a:pPr>
            <a:r>
              <a:rPr lang="en-US" dirty="0">
                <a:solidFill>
                  <a:schemeClr val="accent6"/>
                </a:solidFill>
              </a:rPr>
              <a:t>Migrant and non-migrant workers treated </a:t>
            </a:r>
            <a:r>
              <a:rPr lang="en-US" b="1" dirty="0">
                <a:solidFill>
                  <a:schemeClr val="accent6"/>
                </a:solidFill>
              </a:rPr>
              <a:t>equally</a:t>
            </a:r>
            <a:r>
              <a:rPr lang="en-US" dirty="0">
                <a:solidFill>
                  <a:schemeClr val="accent6"/>
                </a:solidFill>
              </a:rPr>
              <a:t> (for the same work)</a:t>
            </a:r>
          </a:p>
          <a:p>
            <a:r>
              <a:rPr lang="en-US" dirty="0">
                <a:solidFill>
                  <a:schemeClr val="accent3"/>
                </a:solidFill>
              </a:rPr>
              <a:t>- Worker accommodation</a:t>
            </a:r>
          </a:p>
          <a:p>
            <a:pPr marL="330830" indent="-330830">
              <a:spcAft>
                <a:spcPts val="579"/>
              </a:spcAft>
              <a:buFont typeface="Arial" panose="020B0604020202020204" pitchFamily="34" charset="0"/>
              <a:buChar char="•"/>
            </a:pPr>
            <a:r>
              <a:rPr lang="en-US" dirty="0"/>
              <a:t>appropriate, clean, safe and, at a minimum, meeting the basic needs of workers</a:t>
            </a:r>
          </a:p>
          <a:p>
            <a:pPr marL="330830" indent="-330830">
              <a:spcAft>
                <a:spcPts val="579"/>
              </a:spcAft>
              <a:buFont typeface="Arial" panose="020B0604020202020204" pitchFamily="34" charset="0"/>
              <a:buChar char="•"/>
            </a:pPr>
            <a:r>
              <a:rPr lang="en-US" dirty="0"/>
              <a:t>in line with EBRD/IFC Guidance note: Workers’ accommodation: processes and standards (2009)</a:t>
            </a:r>
          </a:p>
          <a:p>
            <a:pPr marL="330830" indent="-330830">
              <a:spcAft>
                <a:spcPts val="579"/>
              </a:spcAft>
              <a:buFont typeface="Arial" panose="020B0604020202020204" pitchFamily="34" charset="0"/>
              <a:buChar char="•"/>
            </a:pPr>
            <a:endParaRPr lang="en-US" dirty="0">
              <a:solidFill>
                <a:schemeClr val="accent6"/>
              </a:solidFill>
            </a:endParaRPr>
          </a:p>
          <a:p>
            <a:pPr marL="165415" indent="-165415">
              <a:buFontTx/>
              <a:buChar char="-"/>
            </a:pPr>
            <a:endParaRPr lang="ru-RU" dirty="0">
              <a:solidFill>
                <a:schemeClr val="accent6"/>
              </a:solidFill>
            </a:endParaRPr>
          </a:p>
          <a:p>
            <a:pPr marL="165401" indent="-165401">
              <a:buFontTx/>
              <a:buChar char="-"/>
            </a:pPr>
            <a:endParaRPr lang="en-GB" noProof="0"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63</a:t>
            </a:fld>
            <a:endParaRPr lang="en-GB"/>
          </a:p>
        </p:txBody>
      </p:sp>
    </p:spTree>
    <p:extLst>
      <p:ext uri="{BB962C8B-B14F-4D97-AF65-F5344CB8AC3E}">
        <p14:creationId xmlns:p14="http://schemas.microsoft.com/office/powerpoint/2010/main" val="293642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64</a:t>
            </a:fld>
            <a:endParaRPr lang="en-GB"/>
          </a:p>
        </p:txBody>
      </p:sp>
    </p:spTree>
    <p:extLst>
      <p:ext uri="{BB962C8B-B14F-4D97-AF65-F5344CB8AC3E}">
        <p14:creationId xmlns:p14="http://schemas.microsoft.com/office/powerpoint/2010/main" val="67533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65</a:t>
            </a:fld>
            <a:endParaRPr lang="en-GB"/>
          </a:p>
        </p:txBody>
      </p:sp>
    </p:spTree>
    <p:extLst>
      <p:ext uri="{BB962C8B-B14F-4D97-AF65-F5344CB8AC3E}">
        <p14:creationId xmlns:p14="http://schemas.microsoft.com/office/powerpoint/2010/main" val="326798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Tx/>
              <a:buChar char="-"/>
            </a:pPr>
            <a:r>
              <a:rPr lang="en-GB" altLang="en-US" dirty="0"/>
              <a:t>no evictions, including non-titled (illegal) land users</a:t>
            </a:r>
          </a:p>
          <a:p>
            <a:pPr marL="165415" indent="-165415" defTabSz="882213">
              <a:buFontTx/>
              <a:buChar char="-"/>
              <a:defRPr/>
            </a:pPr>
            <a:r>
              <a:rPr lang="en-GB" altLang="en-US" dirty="0"/>
              <a:t>No one should be worse off as a result of the project - Seek for improved living conditions and provision of adequate housing</a:t>
            </a:r>
          </a:p>
          <a:p>
            <a:pPr marL="174254" lvl="2"/>
            <a:r>
              <a:rPr lang="en-GB" altLang="en-US" dirty="0"/>
              <a:t>- Livelihood restoration : </a:t>
            </a:r>
            <a:r>
              <a:rPr lang="en-GB" dirty="0"/>
              <a:t>improve or at least restore the livelihoods and standards of living of displaced person to pre-project levels</a:t>
            </a:r>
            <a:endParaRPr lang="en-GB" altLang="en-US" dirty="0"/>
          </a:p>
          <a:p>
            <a:pPr marL="165415" indent="-165415">
              <a:buFontTx/>
              <a:buChar char="-"/>
            </a:pPr>
            <a:endParaRPr lang="en-GB" altLang="en-US"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66</a:t>
            </a:fld>
            <a:endParaRPr lang="en-GB"/>
          </a:p>
        </p:txBody>
      </p:sp>
    </p:spTree>
    <p:extLst>
      <p:ext uri="{BB962C8B-B14F-4D97-AF65-F5344CB8AC3E}">
        <p14:creationId xmlns:p14="http://schemas.microsoft.com/office/powerpoint/2010/main" val="335841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2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30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666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56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119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92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15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22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dirty="0"/>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a:t>OFFICIAL USE</a:t>
            </a:r>
            <a:r>
              <a:rPr lang="en-GB">
                <a:solidFill>
                  <a:srgbClr val="000000"/>
                </a:solidFill>
              </a:rPr>
              <a:t> </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7888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ne content">
    <p:bg>
      <p:bgPr>
        <a:solidFill>
          <a:schemeClr val="bg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78A66B2-71EC-459D-B8FB-21505D72F4AE}"/>
              </a:ext>
            </a:extLst>
          </p:cNvPr>
          <p:cNvSpPr>
            <a:spLocks noGrp="1"/>
          </p:cNvSpPr>
          <p:nvPr>
            <p:ph type="dt" sz="half" idx="10"/>
          </p:nvPr>
        </p:nvSpPr>
        <p:spPr/>
        <p:txBody>
          <a:bodyPr/>
          <a:lstStyle/>
          <a:p>
            <a:r>
              <a:rPr lang="en-US"/>
              <a:t>▪ DD.MM.YYYY ▪ Dr. Jane Q. Public - Use Insert / Header &amp; Footer to edit</a:t>
            </a:r>
            <a:endParaRPr lang="de-DE"/>
          </a:p>
        </p:txBody>
      </p:sp>
      <p:sp>
        <p:nvSpPr>
          <p:cNvPr id="5" name="Fußzeilenplatzhalter 4">
            <a:extLst>
              <a:ext uri="{FF2B5EF4-FFF2-40B4-BE49-F238E27FC236}">
                <a16:creationId xmlns:a16="http://schemas.microsoft.com/office/drawing/2014/main" id="{923F074A-2410-40B8-B1F2-9029AA2830CA}"/>
              </a:ext>
            </a:extLst>
          </p:cNvPr>
          <p:cNvSpPr>
            <a:spLocks noGrp="1"/>
          </p:cNvSpPr>
          <p:nvPr>
            <p:ph type="ftr" sz="quarter" idx="11"/>
          </p:nvPr>
        </p:nvSpPr>
        <p:spPr/>
        <p:txBody>
          <a:bodyPr/>
          <a:lstStyle/>
          <a:p>
            <a:r>
              <a:rPr lang="en-US"/>
              <a:t>© Fichtner Management Consulting AG</a:t>
            </a:r>
            <a:endParaRPr lang="de-DE" dirty="0"/>
          </a:p>
        </p:txBody>
      </p:sp>
      <p:sp>
        <p:nvSpPr>
          <p:cNvPr id="6" name="Foliennummernplatzhalter 5">
            <a:extLst>
              <a:ext uri="{FF2B5EF4-FFF2-40B4-BE49-F238E27FC236}">
                <a16:creationId xmlns:a16="http://schemas.microsoft.com/office/drawing/2014/main" id="{F87C347F-01BA-42D4-8C88-C68D37599671}"/>
              </a:ext>
            </a:extLst>
          </p:cNvPr>
          <p:cNvSpPr>
            <a:spLocks noGrp="1"/>
          </p:cNvSpPr>
          <p:nvPr>
            <p:ph type="sldNum" sz="quarter" idx="12"/>
          </p:nvPr>
        </p:nvSpPr>
        <p:spPr/>
        <p:txBody>
          <a:bodyPr/>
          <a:lstStyle/>
          <a:p>
            <a:fld id="{8ECCA4F8-477B-4DCE-BF18-0A7925DBFFB4}" type="slidenum">
              <a:rPr lang="de-DE" smtClean="0"/>
              <a:pPr/>
              <a:t>‹#›</a:t>
            </a:fld>
            <a:endParaRPr lang="de-DE" dirty="0"/>
          </a:p>
        </p:txBody>
      </p:sp>
      <p:sp>
        <p:nvSpPr>
          <p:cNvPr id="2" name="Titel 1">
            <a:extLst>
              <a:ext uri="{FF2B5EF4-FFF2-40B4-BE49-F238E27FC236}">
                <a16:creationId xmlns:a16="http://schemas.microsoft.com/office/drawing/2014/main" id="{69932918-6E8C-45DC-BE26-E8DC63B5FCC7}"/>
              </a:ext>
            </a:extLst>
          </p:cNvPr>
          <p:cNvSpPr>
            <a:spLocks noGrp="1"/>
          </p:cNvSpPr>
          <p:nvPr>
            <p:ph type="title" hasCustomPrompt="1"/>
          </p:nvPr>
        </p:nvSpPr>
        <p:spPr/>
        <p:txBody>
          <a:bodyPr>
            <a:noAutofit/>
          </a:bodyPr>
          <a:lstStyle>
            <a:lvl1pPr>
              <a:defRPr/>
            </a:lvl1pPr>
          </a:lstStyle>
          <a:p>
            <a:r>
              <a:rPr lang="de-DE" dirty="0"/>
              <a:t>Title, on </a:t>
            </a:r>
            <a:r>
              <a:rPr lang="de-DE" dirty="0" err="1"/>
              <a:t>one</a:t>
            </a:r>
            <a:r>
              <a:rPr lang="de-DE" dirty="0"/>
              <a:t> </a:t>
            </a:r>
            <a:r>
              <a:rPr lang="de-DE" dirty="0" err="1"/>
              <a:t>or</a:t>
            </a:r>
            <a:r>
              <a:rPr lang="de-DE" dirty="0"/>
              <a:t> </a:t>
            </a:r>
            <a:r>
              <a:rPr lang="de-DE" dirty="0" err="1"/>
              <a:t>two</a:t>
            </a:r>
            <a:r>
              <a:rPr lang="de-DE" dirty="0"/>
              <a:t> </a:t>
            </a:r>
            <a:r>
              <a:rPr lang="de-DE" dirty="0" err="1"/>
              <a:t>lines</a:t>
            </a:r>
            <a:endParaRPr lang="de-DE" dirty="0"/>
          </a:p>
        </p:txBody>
      </p:sp>
      <p:sp>
        <p:nvSpPr>
          <p:cNvPr id="7" name="Untertitel 6">
            <a:extLst>
              <a:ext uri="{FF2B5EF4-FFF2-40B4-BE49-F238E27FC236}">
                <a16:creationId xmlns:a16="http://schemas.microsoft.com/office/drawing/2014/main" id="{76883CC2-06F7-44E3-911D-78406A264431}"/>
              </a:ext>
            </a:extLst>
          </p:cNvPr>
          <p:cNvSpPr>
            <a:spLocks noGrp="1"/>
          </p:cNvSpPr>
          <p:nvPr>
            <p:ph type="subTitle" sz="quarter" idx="13" hasCustomPrompt="1"/>
          </p:nvPr>
        </p:nvSpPr>
        <p:spPr>
          <a:xfrm>
            <a:off x="821025" y="1040690"/>
            <a:ext cx="10550164" cy="326585"/>
          </a:xfrm>
          <a:prstGeom prst="rect">
            <a:avLst/>
          </a:prstGeom>
        </p:spPr>
        <p:txBody>
          <a:bodyPr wrap="none" lIns="0" tIns="0" rIns="0" bIns="0">
            <a:noAutofit/>
          </a:bodyPr>
          <a:lstStyle>
            <a:lvl1pPr marL="0" indent="0" algn="l">
              <a:buNone/>
              <a:defRPr sz="1633">
                <a:solidFill>
                  <a:schemeClr val="tx1"/>
                </a:solidFill>
              </a:defRPr>
            </a:lvl1pPr>
            <a:lvl2pPr marL="414772" indent="0" algn="ctr">
              <a:buNone/>
            </a:lvl2pPr>
            <a:lvl3pPr marL="829544" indent="0" algn="ctr">
              <a:buNone/>
            </a:lvl3pPr>
            <a:lvl4pPr marL="1244316" indent="0" algn="ctr">
              <a:buNone/>
            </a:lvl4pPr>
            <a:lvl5pPr marL="1659087" indent="0" algn="ctr">
              <a:buNone/>
            </a:lvl5pPr>
            <a:lvl6pPr marL="2073859" indent="0" algn="ctr">
              <a:buNone/>
            </a:lvl6pPr>
            <a:lvl7pPr marL="2488631" indent="0" algn="ctr">
              <a:buNone/>
            </a:lvl7pPr>
            <a:lvl8pPr marL="2903403" indent="0" algn="ctr">
              <a:buNone/>
            </a:lvl8pPr>
            <a:lvl9pPr marL="3318175" indent="0" algn="ctr">
              <a:buNone/>
            </a:lvl9pPr>
          </a:lstStyle>
          <a:p>
            <a:r>
              <a:rPr lang="de-DE" dirty="0" err="1"/>
              <a:t>Subtitle</a:t>
            </a:r>
            <a:r>
              <a:rPr lang="de-DE" dirty="0"/>
              <a:t>, on </a:t>
            </a:r>
            <a:r>
              <a:rPr lang="de-DE" dirty="0" err="1"/>
              <a:t>one</a:t>
            </a:r>
            <a:r>
              <a:rPr lang="de-DE" dirty="0"/>
              <a:t> </a:t>
            </a:r>
            <a:r>
              <a:rPr lang="de-DE" dirty="0" err="1"/>
              <a:t>line</a:t>
            </a:r>
            <a:r>
              <a:rPr lang="de-DE" dirty="0"/>
              <a:t> </a:t>
            </a:r>
          </a:p>
        </p:txBody>
      </p:sp>
      <p:sp>
        <p:nvSpPr>
          <p:cNvPr id="3" name="Inhaltsplatzhalter 2">
            <a:extLst>
              <a:ext uri="{FF2B5EF4-FFF2-40B4-BE49-F238E27FC236}">
                <a16:creationId xmlns:a16="http://schemas.microsoft.com/office/drawing/2014/main" id="{44071833-ACDF-43EB-9AAC-E567E7E3DFE2}"/>
              </a:ext>
            </a:extLst>
          </p:cNvPr>
          <p:cNvSpPr>
            <a:spLocks noGrp="1"/>
          </p:cNvSpPr>
          <p:nvPr>
            <p:ph idx="1" hasCustomPrompt="1"/>
          </p:nvPr>
        </p:nvSpPr>
        <p:spPr/>
        <p:txBody>
          <a:bodyPr>
            <a:noAutofit/>
          </a:bodyPr>
          <a:lstStyle>
            <a:lvl1pPr>
              <a:defRPr/>
            </a:lvl1pPr>
          </a:lstStyle>
          <a:p>
            <a:pPr lvl="0"/>
            <a:r>
              <a:rPr lang="de-DE" dirty="0"/>
              <a:t>Text – Switch </a:t>
            </a:r>
            <a:r>
              <a:rPr lang="de-DE" dirty="0" err="1"/>
              <a:t>between</a:t>
            </a:r>
            <a:r>
              <a:rPr lang="de-DE" dirty="0"/>
              <a:t> </a:t>
            </a:r>
            <a:r>
              <a:rPr lang="de-DE" dirty="0" err="1"/>
              <a:t>text</a:t>
            </a:r>
            <a:r>
              <a:rPr lang="de-DE" dirty="0"/>
              <a:t> </a:t>
            </a:r>
            <a:r>
              <a:rPr lang="de-DE" dirty="0" err="1"/>
              <a:t>levels</a:t>
            </a:r>
            <a:r>
              <a:rPr lang="de-DE" dirty="0"/>
              <a:t> </a:t>
            </a:r>
            <a:r>
              <a:rPr lang="de-DE" dirty="0" err="1"/>
              <a:t>with</a:t>
            </a:r>
            <a:r>
              <a:rPr lang="de-DE" dirty="0"/>
              <a:t> TAB (1 x TAB </a:t>
            </a:r>
            <a:r>
              <a:rPr lang="de-DE" dirty="0" err="1"/>
              <a:t>for</a:t>
            </a:r>
            <a:r>
              <a:rPr lang="de-DE" dirty="0"/>
              <a:t> </a:t>
            </a:r>
            <a:r>
              <a:rPr lang="de-DE" dirty="0" err="1"/>
              <a:t>body</a:t>
            </a:r>
            <a:r>
              <a:rPr lang="de-DE" dirty="0"/>
              <a:t> </a:t>
            </a:r>
            <a:r>
              <a:rPr lang="de-DE" dirty="0" err="1"/>
              <a:t>text</a:t>
            </a:r>
            <a:r>
              <a:rPr lang="de-DE" dirty="0"/>
              <a:t>, 2 x TAB </a:t>
            </a:r>
            <a:r>
              <a:rPr lang="de-DE" dirty="0" err="1"/>
              <a:t>for</a:t>
            </a:r>
            <a:r>
              <a:rPr lang="de-DE" dirty="0"/>
              <a:t> </a:t>
            </a:r>
            <a:r>
              <a:rPr lang="de-DE" dirty="0" err="1"/>
              <a:t>list</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622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1350"/>
            </a:lvl1pPr>
          </a:lstStyle>
          <a:p>
            <a:r>
              <a:rPr lang="en-US"/>
              <a:t>Click to edit Master title style</a:t>
            </a:r>
            <a:endParaRPr lang="en-GB" dirty="0"/>
          </a:p>
        </p:txBody>
      </p:sp>
      <p:cxnSp>
        <p:nvCxnSpPr>
          <p:cNvPr id="166" name="Straight Connector 165"/>
          <p:cNvCxnSpPr/>
          <p:nvPr userDrawn="1"/>
        </p:nvCxnSpPr>
        <p:spPr>
          <a:xfrm>
            <a:off x="-4111"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450">
                <a:solidFill>
                  <a:schemeClr val="accent1"/>
                </a:solidFill>
              </a:defRPr>
            </a:lvl1pPr>
          </a:lstStyle>
          <a:p>
            <a:r>
              <a:rPr lang="en-US">
                <a:solidFill>
                  <a:srgbClr val="00539B"/>
                </a:solidFill>
              </a:rPr>
              <a:t>▪ DD.MM.YYYY ▪ Dr. Jane Q. Public - Use Insert / Header &amp; Footer to edit</a:t>
            </a:r>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1" y="6480000"/>
            <a:ext cx="12192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a:t>© Fichtner Management Consulting AG</a:t>
            </a:r>
            <a:endParaRPr lang="en-GB">
              <a:solidFill>
                <a:srgbClr val="000000"/>
              </a:solidFill>
            </a:endParaRPr>
          </a:p>
        </p:txBody>
      </p:sp>
      <p:sp>
        <p:nvSpPr>
          <p:cNvPr id="59"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45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58852" y="1803406"/>
            <a:ext cx="10274300" cy="4321175"/>
          </a:xfrm>
        </p:spPr>
        <p:txBody>
          <a:bodyPr/>
          <a:lstStyle>
            <a:lvl1pPr>
              <a:defRPr sz="900"/>
            </a:lvl1pPr>
            <a:lvl2pPr>
              <a:defRPr sz="900"/>
            </a:lvl2pPr>
            <a:lvl3pPr>
              <a:defRPr sz="900"/>
            </a:lvl3pPr>
            <a:lvl4pPr>
              <a:defRPr sz="9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115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3075" cy="704850"/>
          </a:xfrm>
        </p:spPr>
        <p:txBody>
          <a:bodyPr lIns="640080">
            <a:normAutofit/>
          </a:bodyPr>
          <a:lstStyle>
            <a:lvl1pPr>
              <a:defRPr sz="3600">
                <a:solidFill>
                  <a:srgbClr val="3F7819"/>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1A595A"/>
              </a:buClr>
              <a:defRPr/>
            </a:lvl1pPr>
            <a:lvl2pPr>
              <a:buClr>
                <a:srgbClr val="1A595A"/>
              </a:buClr>
              <a:defRPr/>
            </a:lvl2pPr>
            <a:lvl3pPr>
              <a:buClr>
                <a:srgbClr val="1A595A"/>
              </a:buClr>
              <a:defRPr/>
            </a:lvl3pPr>
            <a:lvl4pPr>
              <a:buClr>
                <a:srgbClr val="1A595A"/>
              </a:buClr>
              <a:defRPr/>
            </a:lvl4pPr>
            <a:lvl5pPr>
              <a:buClr>
                <a:srgbClr val="1A595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7161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529B"/>
                </a:solidFill>
                <a:latin typeface="Bodoni MT"/>
                <a:cs typeface="Bodoni MT"/>
              </a:defRPr>
            </a:lvl1pPr>
          </a:lstStyle>
          <a:p>
            <a:endParaRPr/>
          </a:p>
        </p:txBody>
      </p:sp>
      <p:sp>
        <p:nvSpPr>
          <p:cNvPr id="3" name="Holder 3"/>
          <p:cNvSpPr>
            <a:spLocks noGrp="1"/>
          </p:cNvSpPr>
          <p:nvPr>
            <p:ph sz="half" idx="2"/>
          </p:nvPr>
        </p:nvSpPr>
        <p:spPr>
          <a:xfrm>
            <a:off x="947102" y="1272730"/>
            <a:ext cx="4839335" cy="3536315"/>
          </a:xfrm>
          <a:prstGeom prst="rect">
            <a:avLst/>
          </a:prstGeom>
        </p:spPr>
        <p:txBody>
          <a:bodyPr wrap="square" lIns="0" tIns="0" rIns="0" bIns="0">
            <a:spAutoFit/>
          </a:bodyPr>
          <a:lstStyle>
            <a:lvl1pPr>
              <a:defRPr sz="2000" b="0" i="0">
                <a:solidFill>
                  <a:srgbClr val="2C2C2D"/>
                </a:solidFill>
                <a:latin typeface="Franklin Gothic Book"/>
                <a:cs typeface="Franklin Gothic Book"/>
              </a:defRPr>
            </a:lvl1pPr>
          </a:lstStyle>
          <a:p>
            <a:endParaRPr/>
          </a:p>
        </p:txBody>
      </p:sp>
      <p:sp>
        <p:nvSpPr>
          <p:cNvPr id="4" name="Holder 4"/>
          <p:cNvSpPr>
            <a:spLocks noGrp="1"/>
          </p:cNvSpPr>
          <p:nvPr>
            <p:ph sz="half" idx="3"/>
          </p:nvPr>
        </p:nvSpPr>
        <p:spPr>
          <a:xfrm>
            <a:off x="6279896" y="1225549"/>
            <a:ext cx="5059045" cy="4518660"/>
          </a:xfrm>
          <a:prstGeom prst="rect">
            <a:avLst/>
          </a:prstGeom>
        </p:spPr>
        <p:txBody>
          <a:bodyPr wrap="square" lIns="0" tIns="0" rIns="0" bIns="0">
            <a:spAutoFit/>
          </a:bodyPr>
          <a:lstStyle>
            <a:lvl1pPr>
              <a:defRPr sz="1450" b="0" i="0">
                <a:solidFill>
                  <a:schemeClr val="tx1"/>
                </a:solidFill>
                <a:latin typeface="Franklin Gothic Book"/>
                <a:cs typeface="Franklin Gothic Boo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defRPr sz="800" b="0" i="0">
                <a:solidFill>
                  <a:srgbClr val="00529B"/>
                </a:solidFill>
                <a:latin typeface="Franklin Gothic Book"/>
                <a:cs typeface="Franklin Gothic Book"/>
              </a:defRPr>
            </a:lvl1pPr>
          </a:lstStyle>
          <a:p>
            <a:pPr marL="18796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66205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3075" cy="752475"/>
          </a:xfrm>
        </p:spPr>
        <p:txBody>
          <a:bodyPr lIns="640080" anchor="b"/>
          <a:lstStyle>
            <a:lvl1pPr algn="l">
              <a:defRPr sz="4000" b="0" cap="none">
                <a:solidFill>
                  <a:srgbClr val="3F7819"/>
                </a:solidFill>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570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320800"/>
          </a:xfrm>
        </p:spPr>
        <p:txBody>
          <a:bodyPr lIns="640080"/>
          <a:lstStyle>
            <a:lvl1pPr>
              <a:defRPr>
                <a:solidFill>
                  <a:srgbClr val="3F7819"/>
                </a:solidFill>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686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892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0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401175" cy="1320800"/>
          </a:xfrm>
        </p:spPr>
        <p:txBody>
          <a:bodyPr lIns="640080"/>
          <a:lstStyle>
            <a:lvl1pPr>
              <a:defRPr>
                <a:solidFill>
                  <a:srgbClr val="3F7819"/>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006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36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rgbClr val="508927"/>
                </a:solidFill>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buClr>
                <a:srgbClr val="1A595A"/>
              </a:buClr>
              <a:defRPr/>
            </a:lvl1pPr>
            <a:lvl2pPr>
              <a:buClr>
                <a:srgbClr val="1A595A"/>
              </a:buClr>
              <a:defRPr/>
            </a:lvl2pPr>
            <a:lvl3pPr>
              <a:buClr>
                <a:srgbClr val="1A595A"/>
              </a:buClr>
              <a:defRPr/>
            </a:lvl3pPr>
            <a:lvl4pPr>
              <a:buClr>
                <a:srgbClr val="1A595A"/>
              </a:buClr>
              <a:defRPr/>
            </a:lvl4pPr>
            <a:lvl5pPr>
              <a:buClr>
                <a:srgbClr val="1A595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575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2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28755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txStyles>
    <p:titleStyle>
      <a:lvl1pPr algn="l" defTabSz="457200" rtl="0" eaLnBrk="1" latinLnBrk="0" hangingPunct="1">
        <a:spcBef>
          <a:spcPct val="0"/>
        </a:spcBef>
        <a:buNone/>
        <a:defRPr sz="3600" kern="1200">
          <a:solidFill>
            <a:schemeClr val="accent1"/>
          </a:solidFill>
          <a:latin typeface="Franklin Gothic Demi Cond" panose="020B07060304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1A595A"/>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595A"/>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595A"/>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595A"/>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595A"/>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business-economy-euro/banking-and-finance/sustainable-finance_en"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hyperlink" Target="https://ec.europa.eu/info/sites/info/files/business_economy_euro/banking_and_finance/documents/190618-sustainable-finance-teg-report-taxonomy_en.pdf"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pri.org/news-and-press/european-commission-releases-action-plan-for-financing-sustainable-growth-/2855.article"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unpri.org/esg-issues/governance-issues" TargetMode="External"/><Relationship Id="rId5" Type="http://schemas.openxmlformats.org/officeDocument/2006/relationships/hyperlink" Target="https://eur-lex.europa.eu/legal-content/EN/TXT/?uri=COM:2019:640:FIN" TargetMode="External"/><Relationship Id="rId4" Type="http://schemas.openxmlformats.org/officeDocument/2006/relationships/hyperlink" Target="https://eur-lex.europa.eu/legal-content/EN/TXT/?uri=CELEX:52021DC039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cmagroup.org/sustainable-finance/"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10" Type="http://schemas.openxmlformats.org/officeDocument/2006/relationships/image" Target="../media/image45.png"/><Relationship Id="rId4" Type="http://schemas.openxmlformats.org/officeDocument/2006/relationships/image" Target="../media/image39.jpg"/><Relationship Id="rId9" Type="http://schemas.openxmlformats.org/officeDocument/2006/relationships/image" Target="../media/image44.jpg"/></Relationships>
</file>

<file path=ppt/slides/_rels/slide5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8.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9.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7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51061" y="1036043"/>
            <a:ext cx="9133125" cy="1200329"/>
          </a:xfrm>
          <a:prstGeom prst="rect">
            <a:avLst/>
          </a:prstGeom>
        </p:spPr>
        <p:txBody>
          <a:bodyPr wrap="square">
            <a:spAutoFit/>
          </a:bodyPr>
          <a:lstStyle/>
          <a:p>
            <a:pPr algn="ctr"/>
            <a:r>
              <a:rPr lang="en-US" sz="2400" b="1" dirty="0">
                <a:solidFill>
                  <a:srgbClr val="404040"/>
                </a:solidFill>
                <a:latin typeface="Franklin Gothic Demi Cond" panose="020B0706030402020204" pitchFamily="34" charset="0"/>
                <a:ea typeface="Calibri" panose="020F0502020204030204" pitchFamily="34" charset="0"/>
              </a:rPr>
              <a:t>Governance Reform Fund (GRF) Project</a:t>
            </a:r>
            <a:endParaRPr lang="en-GB" sz="2400" b="1" dirty="0">
              <a:solidFill>
                <a:srgbClr val="404040"/>
              </a:solidFill>
              <a:latin typeface="Franklin Gothic Demi Cond" panose="020B0706030402020204" pitchFamily="34" charset="0"/>
            </a:endParaRPr>
          </a:p>
          <a:p>
            <a:pPr algn="ctr"/>
            <a:r>
              <a:rPr lang="en-US" sz="2400" b="1" dirty="0">
                <a:solidFill>
                  <a:srgbClr val="404040"/>
                </a:solidFill>
                <a:latin typeface="Franklin Gothic Demi Cond" panose="020B0706030402020204" pitchFamily="34" charset="0"/>
              </a:rPr>
              <a:t>Supporting the Government of Georgia in Enhancing Governance </a:t>
            </a:r>
            <a:r>
              <a:rPr lang="ka-GE" sz="2400" b="1" dirty="0">
                <a:solidFill>
                  <a:srgbClr val="404040"/>
                </a:solidFill>
                <a:latin typeface="Franklin Gothic Demi Cond" panose="020B0706030402020204" pitchFamily="34" charset="0"/>
              </a:rPr>
              <a:t>&amp;</a:t>
            </a:r>
            <a:r>
              <a:rPr lang="en-US" sz="2400" b="1" dirty="0">
                <a:solidFill>
                  <a:srgbClr val="404040"/>
                </a:solidFill>
                <a:latin typeface="Franklin Gothic Demi Cond" panose="020B0706030402020204" pitchFamily="34" charset="0"/>
              </a:rPr>
              <a:t> Policies for a Transition to a Circular Economy</a:t>
            </a:r>
            <a:endParaRPr lang="en-US" sz="4400" b="1" dirty="0">
              <a:solidFill>
                <a:srgbClr val="404040"/>
              </a:solidFill>
              <a:latin typeface="Franklin Gothic Demi Cond" panose="020B0706030402020204" pitchFamily="34" charset="0"/>
            </a:endParaRPr>
          </a:p>
        </p:txBody>
      </p:sp>
      <p:pic>
        <p:nvPicPr>
          <p:cNvPr id="2051" name="Picture 8" descr="Graphical user interface, applicati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0484" y="1953"/>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descr="Icon&#10;&#10;Description automatically genera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3757" y="227416"/>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GEO, my 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4507" y="123696"/>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logo orkisis_new_new-p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9418" y="136096"/>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2151262" y="-2771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2151262" y="-485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3" name="Straight Connector 22"/>
          <p:cNvCxnSpPr/>
          <p:nvPr/>
        </p:nvCxnSpPr>
        <p:spPr>
          <a:xfrm>
            <a:off x="652745" y="2389802"/>
            <a:ext cx="9151326" cy="0"/>
          </a:xfrm>
          <a:prstGeom prst="line">
            <a:avLst/>
          </a:prstGeom>
          <a:ln w="60325" cmpd="thickThin">
            <a:solidFill>
              <a:srgbClr val="404040"/>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095C4A8-A2B0-4F52-8FCC-32C6A1E41191}"/>
              </a:ext>
            </a:extLst>
          </p:cNvPr>
          <p:cNvSpPr>
            <a:spLocks noGrp="1"/>
          </p:cNvSpPr>
          <p:nvPr>
            <p:ph type="ctrTitle"/>
          </p:nvPr>
        </p:nvSpPr>
        <p:spPr>
          <a:xfrm>
            <a:off x="569339" y="2427500"/>
            <a:ext cx="9316528" cy="2973174"/>
          </a:xfrm>
        </p:spPr>
        <p:txBody>
          <a:bodyPr/>
          <a:lstStyle/>
          <a:p>
            <a:pPr lvl="0" algn="ctr">
              <a:spcBef>
                <a:spcPts val="0"/>
              </a:spcBef>
            </a:pPr>
            <a:r>
              <a:rPr lang="en-GB" sz="3600" b="1" cap="small" dirty="0">
                <a:solidFill>
                  <a:srgbClr val="7F7F7F"/>
                </a:solidFill>
                <a:latin typeface="Franklin Gothic Heavy" panose="020B0903020102020204" pitchFamily="34" charset="0"/>
                <a:ea typeface="Calibri" panose="020F0502020204030204" pitchFamily="34" charset="0"/>
                <a:cs typeface="+mn-cs"/>
              </a:rPr>
              <a:t/>
            </a:r>
            <a:br>
              <a:rPr lang="en-GB" sz="3600" b="1" cap="small" dirty="0">
                <a:solidFill>
                  <a:srgbClr val="7F7F7F"/>
                </a:solidFill>
                <a:latin typeface="Franklin Gothic Heavy" panose="020B0903020102020204" pitchFamily="34" charset="0"/>
                <a:ea typeface="Calibri" panose="020F0502020204030204" pitchFamily="34" charset="0"/>
                <a:cs typeface="+mn-cs"/>
              </a:rPr>
            </a:br>
            <a:r>
              <a:rPr lang="en-GB" sz="3600" b="1" cap="small" dirty="0">
                <a:solidFill>
                  <a:srgbClr val="7F7F7F"/>
                </a:solidFill>
                <a:latin typeface="Franklin Gothic Heavy" panose="020B0903020102020204" pitchFamily="34" charset="0"/>
                <a:ea typeface="Calibri" panose="020F0502020204030204" pitchFamily="34" charset="0"/>
                <a:cs typeface="+mn-cs"/>
              </a:rPr>
              <a:t/>
            </a:r>
            <a:br>
              <a:rPr lang="en-GB" sz="3600" b="1" cap="small" dirty="0">
                <a:solidFill>
                  <a:srgbClr val="7F7F7F"/>
                </a:solidFill>
                <a:latin typeface="Franklin Gothic Heavy" panose="020B0903020102020204" pitchFamily="34" charset="0"/>
                <a:ea typeface="Calibri" panose="020F0502020204030204" pitchFamily="34" charset="0"/>
                <a:cs typeface="+mn-cs"/>
              </a:rPr>
            </a:br>
            <a:r>
              <a:rPr lang="en-GB" sz="3600" b="1" cap="small" dirty="0">
                <a:solidFill>
                  <a:srgbClr val="7F7F7F"/>
                </a:solidFill>
                <a:latin typeface="Franklin Gothic Heavy" panose="020B0903020102020204" pitchFamily="34" charset="0"/>
                <a:ea typeface="Calibri" panose="020F0502020204030204" pitchFamily="34" charset="0"/>
                <a:cs typeface="+mn-cs"/>
              </a:rPr>
              <a:t/>
            </a:r>
            <a:br>
              <a:rPr lang="en-GB" sz="3600" b="1" cap="small" dirty="0">
                <a:solidFill>
                  <a:srgbClr val="7F7F7F"/>
                </a:solidFill>
                <a:latin typeface="Franklin Gothic Heavy" panose="020B0903020102020204" pitchFamily="34" charset="0"/>
                <a:ea typeface="Calibri" panose="020F0502020204030204" pitchFamily="34" charset="0"/>
                <a:cs typeface="+mn-cs"/>
              </a:rPr>
            </a:br>
            <a:r>
              <a:rPr lang="en-GB" sz="3600" b="1" cap="small" dirty="0">
                <a:solidFill>
                  <a:srgbClr val="7F7F7F"/>
                </a:solidFill>
                <a:latin typeface="Franklin Gothic Heavy" panose="020B0903020102020204" pitchFamily="34" charset="0"/>
                <a:ea typeface="Calibri" panose="020F0502020204030204" pitchFamily="34" charset="0"/>
                <a:cs typeface="+mn-cs"/>
              </a:rPr>
              <a:t/>
            </a:r>
            <a:br>
              <a:rPr lang="en-GB" sz="3600" b="1" cap="small" dirty="0">
                <a:solidFill>
                  <a:srgbClr val="7F7F7F"/>
                </a:solidFill>
                <a:latin typeface="Franklin Gothic Heavy" panose="020B0903020102020204" pitchFamily="34" charset="0"/>
                <a:ea typeface="Calibri" panose="020F0502020204030204" pitchFamily="34" charset="0"/>
                <a:cs typeface="+mn-cs"/>
              </a:rPr>
            </a:br>
            <a:r>
              <a:rPr lang="en-GB" sz="3600" b="1" cap="small" dirty="0">
                <a:solidFill>
                  <a:srgbClr val="7F7F7F"/>
                </a:solidFill>
                <a:latin typeface="Franklin Gothic Heavy" panose="020B0903020102020204" pitchFamily="34" charset="0"/>
                <a:ea typeface="Calibri" panose="020F0502020204030204" pitchFamily="34" charset="0"/>
                <a:cs typeface="+mn-cs"/>
              </a:rPr>
              <a:t/>
            </a:r>
            <a:br>
              <a:rPr lang="en-GB" sz="3600" b="1" cap="small" dirty="0">
                <a:solidFill>
                  <a:srgbClr val="7F7F7F"/>
                </a:solidFill>
                <a:latin typeface="Franklin Gothic Heavy" panose="020B0903020102020204" pitchFamily="34" charset="0"/>
                <a:ea typeface="Calibri" panose="020F0502020204030204" pitchFamily="34" charset="0"/>
                <a:cs typeface="+mn-cs"/>
              </a:rPr>
            </a:br>
            <a:r>
              <a:rPr lang="en-GB" sz="3600" b="1" cap="small" dirty="0">
                <a:solidFill>
                  <a:srgbClr val="7F7F7F"/>
                </a:solidFill>
                <a:latin typeface="Franklin Gothic Heavy" panose="020B0903020102020204" pitchFamily="34" charset="0"/>
                <a:ea typeface="Calibri" panose="020F0502020204030204" pitchFamily="34" charset="0"/>
                <a:cs typeface="+mn-cs"/>
              </a:rPr>
              <a:t>Environmental, Social and </a:t>
            </a:r>
            <a:r>
              <a:rPr lang="en-GB" sz="3600" b="1" cap="small" dirty="0" smtClean="0">
                <a:solidFill>
                  <a:srgbClr val="7F7F7F"/>
                </a:solidFill>
                <a:latin typeface="Franklin Gothic Heavy" panose="020B0903020102020204" pitchFamily="34" charset="0"/>
                <a:ea typeface="Calibri" panose="020F0502020204030204" pitchFamily="34" charset="0"/>
                <a:cs typeface="+mn-cs"/>
              </a:rPr>
              <a:t>Governance </a:t>
            </a:r>
            <a:r>
              <a:rPr lang="en-GB" sz="3600" b="1" cap="small" dirty="0">
                <a:solidFill>
                  <a:srgbClr val="7F7F7F"/>
                </a:solidFill>
                <a:latin typeface="Franklin Gothic Heavy" panose="020B0903020102020204" pitchFamily="34" charset="0"/>
                <a:ea typeface="Calibri" panose="020F0502020204030204" pitchFamily="34" charset="0"/>
                <a:cs typeface="+mn-cs"/>
              </a:rPr>
              <a:t>Requirements</a:t>
            </a:r>
            <a:r>
              <a:rPr lang="en-GB" sz="1200" b="1" cap="small" dirty="0">
                <a:solidFill>
                  <a:srgbClr val="7F7F7F"/>
                </a:solidFill>
                <a:latin typeface="Franklin Gothic Heavy" panose="020B0903020102020204" pitchFamily="34" charset="0"/>
                <a:ea typeface="Calibri" panose="020F0502020204030204" pitchFamily="34" charset="0"/>
                <a:cs typeface="+mn-cs"/>
              </a:rPr>
              <a:t/>
            </a:r>
            <a:br>
              <a:rPr lang="en-GB" sz="1200" b="1" cap="small" dirty="0">
                <a:solidFill>
                  <a:srgbClr val="7F7F7F"/>
                </a:solidFill>
                <a:latin typeface="Franklin Gothic Heavy" panose="020B0903020102020204" pitchFamily="34" charset="0"/>
                <a:ea typeface="Calibri" panose="020F0502020204030204" pitchFamily="34" charset="0"/>
                <a:cs typeface="+mn-cs"/>
              </a:rPr>
            </a:br>
            <a:r>
              <a:rPr lang="en-GB" sz="1200" cap="small" dirty="0">
                <a:solidFill>
                  <a:prstClr val="black"/>
                </a:solidFill>
                <a:latin typeface="Franklin Gothic Heavy" panose="020B0903020102020204" pitchFamily="34" charset="0"/>
                <a:ea typeface="+mn-ea"/>
                <a:cs typeface="+mn-cs"/>
              </a:rPr>
              <a:t/>
            </a:r>
            <a:br>
              <a:rPr lang="en-GB" sz="1200" cap="small" dirty="0">
                <a:solidFill>
                  <a:prstClr val="black"/>
                </a:solidFill>
                <a:latin typeface="Franklin Gothic Heavy" panose="020B0903020102020204" pitchFamily="34" charset="0"/>
                <a:ea typeface="+mn-ea"/>
                <a:cs typeface="+mn-cs"/>
              </a:rPr>
            </a:br>
            <a:r>
              <a:rPr lang="en-GB" sz="2400" cap="small" dirty="0">
                <a:solidFill>
                  <a:srgbClr val="3F7819"/>
                </a:solidFill>
                <a:latin typeface="Franklin Gothic Heavy" panose="020B0903020102020204" pitchFamily="34" charset="0"/>
                <a:ea typeface="+mn-ea"/>
                <a:cs typeface="+mn-cs"/>
              </a:rPr>
              <a:t>identifying relevant ESG risks, supporting ESG performance through management systems, and facilitating financing through consistent and reliable ESG reporting</a:t>
            </a:r>
            <a:br>
              <a:rPr lang="en-GB" sz="2400" cap="small" dirty="0">
                <a:solidFill>
                  <a:srgbClr val="3F7819"/>
                </a:solidFill>
                <a:latin typeface="Franklin Gothic Heavy" panose="020B0903020102020204" pitchFamily="34" charset="0"/>
                <a:ea typeface="+mn-ea"/>
                <a:cs typeface="+mn-cs"/>
              </a:rPr>
            </a:br>
            <a:endParaRPr lang="en-GB" sz="3600" dirty="0">
              <a:solidFill>
                <a:srgbClr val="3F7819"/>
              </a:solidFill>
              <a:latin typeface="Franklin Gothic Heavy" panose="020B0903020102020204" pitchFamily="34" charset="0"/>
            </a:endParaRPr>
          </a:p>
        </p:txBody>
      </p:sp>
      <p:sp>
        <p:nvSpPr>
          <p:cNvPr id="14" name="Subtitle 2">
            <a:extLst>
              <a:ext uri="{FF2B5EF4-FFF2-40B4-BE49-F238E27FC236}">
                <a16:creationId xmlns:a16="http://schemas.microsoft.com/office/drawing/2014/main" id="{3AEAF8E1-8EFA-4064-9AA0-B9C89366583D}"/>
              </a:ext>
            </a:extLst>
          </p:cNvPr>
          <p:cNvSpPr>
            <a:spLocks noGrp="1"/>
          </p:cNvSpPr>
          <p:nvPr>
            <p:ph type="subTitle" idx="1"/>
          </p:nvPr>
        </p:nvSpPr>
        <p:spPr>
          <a:xfrm>
            <a:off x="569339" y="5486400"/>
            <a:ext cx="9214847" cy="1371600"/>
          </a:xfrm>
        </p:spPr>
        <p:txBody>
          <a:bodyPr>
            <a:normAutofit/>
          </a:bodyPr>
          <a:lstStyle/>
          <a:p>
            <a:pPr algn="ctr"/>
            <a:r>
              <a:rPr lang="en-GB" sz="2400" b="1" dirty="0">
                <a:solidFill>
                  <a:srgbClr val="7F7F7F"/>
                </a:solidFill>
                <a:latin typeface="Franklin Gothic Demi" panose="020B0703020102020204" pitchFamily="34" charset="0"/>
              </a:rPr>
              <a:t>Dr Dariusz Prasek</a:t>
            </a:r>
          </a:p>
          <a:p>
            <a:pPr algn="ctr"/>
            <a:r>
              <a:rPr lang="en-US" sz="2000" b="1" dirty="0">
                <a:solidFill>
                  <a:srgbClr val="7F7F7F"/>
                </a:solidFill>
                <a:latin typeface="Franklin Gothic Demi" panose="020B0703020102020204" pitchFamily="34" charset="0"/>
              </a:rPr>
              <a:t>Georgian Society of Nature Explorers “Orchis”</a:t>
            </a:r>
            <a:endParaRPr lang="en-GB" sz="2000" b="1" dirty="0">
              <a:solidFill>
                <a:srgbClr val="7F7F7F"/>
              </a:solidFill>
              <a:latin typeface="Franklin Gothic Demi" panose="020B0703020102020204" pitchFamily="34" charset="0"/>
            </a:endParaRPr>
          </a:p>
          <a:p>
            <a:pPr algn="ctr"/>
            <a:r>
              <a:rPr lang="en-GB" sz="2000" b="1" dirty="0" smtClean="0">
                <a:solidFill>
                  <a:srgbClr val="7F7F7F"/>
                </a:solidFill>
                <a:latin typeface="Franklin Gothic Demi" panose="020B0703020102020204" pitchFamily="34" charset="0"/>
              </a:rPr>
              <a:t>15</a:t>
            </a:r>
            <a:r>
              <a:rPr lang="en-GB" sz="2000" b="1" baseline="30000" dirty="0" smtClean="0">
                <a:solidFill>
                  <a:srgbClr val="7F7F7F"/>
                </a:solidFill>
                <a:latin typeface="Franklin Gothic Demi" panose="020B0703020102020204" pitchFamily="34" charset="0"/>
              </a:rPr>
              <a:t>th</a:t>
            </a:r>
            <a:r>
              <a:rPr lang="en-GB" sz="2000" b="1" dirty="0" smtClean="0">
                <a:solidFill>
                  <a:srgbClr val="7F7F7F"/>
                </a:solidFill>
                <a:latin typeface="Franklin Gothic Demi" panose="020B0703020102020204" pitchFamily="34" charset="0"/>
              </a:rPr>
              <a:t> </a:t>
            </a:r>
            <a:r>
              <a:rPr lang="en-GB" sz="2000" b="1" dirty="0">
                <a:solidFill>
                  <a:srgbClr val="7F7F7F"/>
                </a:solidFill>
                <a:latin typeface="Franklin Gothic Demi" panose="020B0703020102020204" pitchFamily="34" charset="0"/>
              </a:rPr>
              <a:t>December 2023</a:t>
            </a:r>
            <a:endParaRPr lang="en-GB" sz="1600" dirty="0">
              <a:solidFill>
                <a:srgbClr val="7F7F7F"/>
              </a:solidFill>
              <a:latin typeface="Franklin Gothic Demi" panose="020B0703020102020204" pitchFamily="34" charset="0"/>
            </a:endParaRPr>
          </a:p>
        </p:txBody>
      </p:sp>
    </p:spTree>
    <p:extLst>
      <p:ext uri="{BB962C8B-B14F-4D97-AF65-F5344CB8AC3E}">
        <p14:creationId xmlns:p14="http://schemas.microsoft.com/office/powerpoint/2010/main" val="319513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63075" cy="600164"/>
          </a:xfrm>
          <a:prstGeom prst="rect">
            <a:avLst/>
          </a:prstGeom>
        </p:spPr>
        <p:txBody>
          <a:bodyPr vert="horz" wrap="square" lIns="457200" tIns="45720" rIns="0" bIns="0" rtlCol="0">
            <a:spAutoFit/>
          </a:bodyPr>
          <a:lstStyle/>
          <a:p>
            <a:pPr marL="12700">
              <a:lnSpc>
                <a:spcPct val="100000"/>
              </a:lnSpc>
              <a:spcBef>
                <a:spcPts val="105"/>
              </a:spcBef>
              <a:tabLst>
                <a:tab pos="2717165" algn="l"/>
              </a:tabLst>
            </a:pPr>
            <a:r>
              <a:rPr dirty="0">
                <a:latin typeface="Franklin Gothic Demi Cond" panose="020B0706030402020204" pitchFamily="34" charset="0"/>
              </a:rPr>
              <a:t>Lender</a:t>
            </a:r>
            <a:r>
              <a:rPr spc="-15" dirty="0">
                <a:latin typeface="Franklin Gothic Demi Cond" panose="020B0706030402020204" pitchFamily="34" charset="0"/>
              </a:rPr>
              <a:t> </a:t>
            </a:r>
            <a:r>
              <a:rPr dirty="0">
                <a:latin typeface="Franklin Gothic Demi Cond" panose="020B0706030402020204" pitchFamily="34" charset="0"/>
              </a:rPr>
              <a:t>Finance</a:t>
            </a:r>
            <a:r>
              <a:rPr spc="30" dirty="0">
                <a:latin typeface="Franklin Gothic Demi Cond" panose="020B0706030402020204" pitchFamily="34" charset="0"/>
              </a:rPr>
              <a:t> </a:t>
            </a:r>
            <a:r>
              <a:rPr spc="-50" dirty="0">
                <a:latin typeface="Franklin Gothic Demi Cond" panose="020B0706030402020204" pitchFamily="34" charset="0"/>
              </a:rPr>
              <a:t>-</a:t>
            </a:r>
            <a:r>
              <a:rPr dirty="0">
                <a:latin typeface="Franklin Gothic Demi Cond" panose="020B0706030402020204" pitchFamily="34" charset="0"/>
              </a:rPr>
              <a:t>	why</a:t>
            </a:r>
            <a:r>
              <a:rPr spc="-80" dirty="0">
                <a:latin typeface="Franklin Gothic Demi Cond" panose="020B0706030402020204" pitchFamily="34" charset="0"/>
              </a:rPr>
              <a:t> </a:t>
            </a:r>
            <a:r>
              <a:rPr dirty="0">
                <a:latin typeface="Franklin Gothic Demi Cond" panose="020B0706030402020204" pitchFamily="34" charset="0"/>
              </a:rPr>
              <a:t>it</a:t>
            </a:r>
            <a:r>
              <a:rPr spc="-75" dirty="0">
                <a:latin typeface="Franklin Gothic Demi Cond" panose="020B0706030402020204" pitchFamily="34" charset="0"/>
              </a:rPr>
              <a:t> </a:t>
            </a:r>
            <a:r>
              <a:rPr spc="-10" dirty="0">
                <a:latin typeface="Franklin Gothic Demi Cond" panose="020B0706030402020204" pitchFamily="34" charset="0"/>
              </a:rPr>
              <a:t>matter</a:t>
            </a:r>
            <a:r>
              <a:rPr lang="en-US" spc="-10" dirty="0">
                <a:latin typeface="Franklin Gothic Demi Cond" panose="020B0706030402020204" pitchFamily="34" charset="0"/>
              </a:rPr>
              <a:t>s</a:t>
            </a:r>
            <a:endParaRPr spc="-10" dirty="0">
              <a:latin typeface="Franklin Gothic Demi Cond" panose="020B0706030402020204" pitchFamily="34" charset="0"/>
            </a:endParaRPr>
          </a:p>
        </p:txBody>
      </p:sp>
      <p:sp>
        <p:nvSpPr>
          <p:cNvPr id="3" name="object 3"/>
          <p:cNvSpPr txBox="1"/>
          <p:nvPr/>
        </p:nvSpPr>
        <p:spPr>
          <a:xfrm>
            <a:off x="428626" y="1058862"/>
            <a:ext cx="9839324" cy="5291192"/>
          </a:xfrm>
          <a:prstGeom prst="rect">
            <a:avLst/>
          </a:prstGeom>
        </p:spPr>
        <p:txBody>
          <a:bodyPr vert="horz" wrap="square" lIns="0" tIns="12700" rIns="0" bIns="0" rtlCol="0">
            <a:spAutoFit/>
          </a:bodyPr>
          <a:lstStyle/>
          <a:p>
            <a:pPr marL="12700" marR="273050">
              <a:lnSpc>
                <a:spcPct val="100000"/>
              </a:lnSpc>
              <a:spcBef>
                <a:spcPts val="100"/>
              </a:spcBef>
            </a:pPr>
            <a:r>
              <a:rPr dirty="0">
                <a:solidFill>
                  <a:srgbClr val="404040"/>
                </a:solidFill>
                <a:latin typeface="Franklin Gothic Book"/>
                <a:cs typeface="Franklin Gothic Book"/>
              </a:rPr>
              <a:t>All</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Project</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need</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secure</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financing,</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this</a:t>
            </a:r>
            <a:r>
              <a:rPr spc="-45" dirty="0">
                <a:solidFill>
                  <a:srgbClr val="404040"/>
                </a:solidFill>
                <a:latin typeface="Franklin Gothic Book"/>
                <a:cs typeface="Franklin Gothic Book"/>
              </a:rPr>
              <a:t> </a:t>
            </a:r>
            <a:r>
              <a:rPr dirty="0" smtClean="0">
                <a:solidFill>
                  <a:srgbClr val="404040"/>
                </a:solidFill>
                <a:latin typeface="Franklin Gothic Book"/>
                <a:cs typeface="Franklin Gothic Book"/>
              </a:rPr>
              <a:t>often</a:t>
            </a:r>
            <a:r>
              <a:rPr spc="-125" dirty="0" smtClean="0">
                <a:solidFill>
                  <a:srgbClr val="404040"/>
                </a:solidFill>
                <a:latin typeface="Franklin Gothic Book"/>
                <a:cs typeface="Franklin Gothic Book"/>
              </a:rPr>
              <a:t> </a:t>
            </a:r>
            <a:r>
              <a:rPr dirty="0">
                <a:solidFill>
                  <a:srgbClr val="404040"/>
                </a:solidFill>
                <a:latin typeface="Franklin Gothic Book"/>
                <a:cs typeface="Franklin Gothic Book"/>
              </a:rPr>
              <a:t>include</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combination</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debt</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0" dirty="0">
                <a:solidFill>
                  <a:srgbClr val="404040"/>
                </a:solidFill>
                <a:latin typeface="Franklin Gothic Book"/>
                <a:cs typeface="Franklin Gothic Book"/>
              </a:rPr>
              <a:t> </a:t>
            </a:r>
            <a:r>
              <a:rPr spc="-10" dirty="0">
                <a:solidFill>
                  <a:srgbClr val="404040"/>
                </a:solidFill>
                <a:latin typeface="Franklin Gothic Book"/>
                <a:cs typeface="Franklin Gothic Book"/>
              </a:rPr>
              <a:t>equity.</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This</a:t>
            </a:r>
            <a:r>
              <a:rPr spc="-45" dirty="0">
                <a:solidFill>
                  <a:srgbClr val="404040"/>
                </a:solidFill>
                <a:latin typeface="Franklin Gothic Book"/>
                <a:cs typeface="Franklin Gothic Book"/>
              </a:rPr>
              <a:t> </a:t>
            </a:r>
            <a:r>
              <a:rPr spc="-10" dirty="0">
                <a:solidFill>
                  <a:srgbClr val="404040"/>
                </a:solidFill>
                <a:latin typeface="Franklin Gothic Book"/>
                <a:cs typeface="Franklin Gothic Book"/>
              </a:rPr>
              <a:t>applies </a:t>
            </a:r>
            <a:r>
              <a:rPr dirty="0">
                <a:solidFill>
                  <a:srgbClr val="404040"/>
                </a:solidFill>
                <a:latin typeface="Franklin Gothic Book"/>
                <a:cs typeface="Franklin Gothic Book"/>
              </a:rPr>
              <a:t>for</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both</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public</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0" dirty="0">
                <a:solidFill>
                  <a:srgbClr val="404040"/>
                </a:solidFill>
                <a:latin typeface="Franklin Gothic Book"/>
                <a:cs typeface="Franklin Gothic Book"/>
              </a:rPr>
              <a:t> </a:t>
            </a:r>
            <a:r>
              <a:rPr dirty="0" smtClean="0">
                <a:solidFill>
                  <a:srgbClr val="404040"/>
                </a:solidFill>
                <a:latin typeface="Franklin Gothic Book"/>
                <a:cs typeface="Franklin Gothic Book"/>
              </a:rPr>
              <a:t>private</a:t>
            </a:r>
            <a:r>
              <a:rPr spc="65" dirty="0" smtClean="0">
                <a:solidFill>
                  <a:srgbClr val="404040"/>
                </a:solidFill>
                <a:latin typeface="Franklin Gothic Book"/>
                <a:cs typeface="Franklin Gothic Book"/>
              </a:rPr>
              <a:t> </a:t>
            </a:r>
            <a:r>
              <a:rPr dirty="0">
                <a:solidFill>
                  <a:srgbClr val="404040"/>
                </a:solidFill>
                <a:latin typeface="Franklin Gothic Book"/>
                <a:cs typeface="Franklin Gothic Book"/>
              </a:rPr>
              <a:t>sector</a:t>
            </a:r>
            <a:r>
              <a:rPr spc="-114" dirty="0">
                <a:solidFill>
                  <a:srgbClr val="404040"/>
                </a:solidFill>
                <a:latin typeface="Franklin Gothic Book"/>
                <a:cs typeface="Franklin Gothic Book"/>
              </a:rPr>
              <a:t> </a:t>
            </a:r>
            <a:r>
              <a:rPr dirty="0">
                <a:solidFill>
                  <a:srgbClr val="404040"/>
                </a:solidFill>
                <a:latin typeface="Franklin Gothic Book"/>
                <a:cs typeface="Franklin Gothic Book"/>
              </a:rPr>
              <a:t>Projects</a:t>
            </a:r>
            <a:r>
              <a:rPr dirty="0" smtClean="0">
                <a:solidFill>
                  <a:srgbClr val="404040"/>
                </a:solidFill>
                <a:latin typeface="Franklin Gothic Book"/>
                <a:cs typeface="Franklin Gothic Book"/>
              </a:rPr>
              <a:t>.</a:t>
            </a:r>
            <a:r>
              <a:rPr lang="en-US"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Some</a:t>
            </a:r>
            <a:r>
              <a:rPr spc="-15" dirty="0" smtClean="0">
                <a:solidFill>
                  <a:srgbClr val="404040"/>
                </a:solidFill>
                <a:latin typeface="Franklin Gothic Book"/>
                <a:cs typeface="Franklin Gothic Book"/>
              </a:rPr>
              <a:t> </a:t>
            </a:r>
            <a:r>
              <a:rPr dirty="0">
                <a:solidFill>
                  <a:srgbClr val="404040"/>
                </a:solidFill>
                <a:latin typeface="Franklin Gothic Book"/>
                <a:cs typeface="Franklin Gothic Book"/>
              </a:rPr>
              <a:t>sources</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financing</a:t>
            </a:r>
            <a:r>
              <a:rPr spc="-200" dirty="0">
                <a:solidFill>
                  <a:srgbClr val="404040"/>
                </a:solidFill>
                <a:latin typeface="Franklin Gothic Book"/>
                <a:cs typeface="Franklin Gothic Book"/>
              </a:rPr>
              <a:t> </a:t>
            </a:r>
            <a:r>
              <a:rPr dirty="0">
                <a:solidFill>
                  <a:srgbClr val="404040"/>
                </a:solidFill>
                <a:latin typeface="Franklin Gothic Book"/>
                <a:cs typeface="Franklin Gothic Book"/>
              </a:rPr>
              <a:t>can</a:t>
            </a:r>
            <a:r>
              <a:rPr spc="25" dirty="0">
                <a:solidFill>
                  <a:srgbClr val="404040"/>
                </a:solidFill>
                <a:latin typeface="Franklin Gothic Book"/>
                <a:cs typeface="Franklin Gothic Book"/>
              </a:rPr>
              <a:t> </a:t>
            </a:r>
            <a:r>
              <a:rPr spc="-25" dirty="0">
                <a:solidFill>
                  <a:srgbClr val="404040"/>
                </a:solidFill>
                <a:latin typeface="Franklin Gothic Book"/>
                <a:cs typeface="Franklin Gothic Book"/>
              </a:rPr>
              <a:t>be:</a:t>
            </a:r>
            <a:endParaRPr dirty="0">
              <a:solidFill>
                <a:srgbClr val="404040"/>
              </a:solidFill>
              <a:latin typeface="Franklin Gothic Book"/>
              <a:cs typeface="Franklin Gothic Book"/>
            </a:endParaRPr>
          </a:p>
          <a:p>
            <a:pPr marL="457200" indent="-228600">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Multilateral</a:t>
            </a:r>
            <a:r>
              <a:rPr spc="-114" dirty="0">
                <a:solidFill>
                  <a:srgbClr val="404040"/>
                </a:solidFill>
                <a:latin typeface="Franklin Gothic Book"/>
                <a:cs typeface="Franklin Gothic Book"/>
              </a:rPr>
              <a:t> </a:t>
            </a:r>
            <a:r>
              <a:rPr spc="-10" dirty="0">
                <a:solidFill>
                  <a:srgbClr val="404040"/>
                </a:solidFill>
                <a:latin typeface="Franklin Gothic Book"/>
                <a:cs typeface="Franklin Gothic Book"/>
              </a:rPr>
              <a:t>Development</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Banks</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(MDBs) –</a:t>
            </a:r>
            <a:r>
              <a:rPr spc="-20" dirty="0">
                <a:solidFill>
                  <a:srgbClr val="404040"/>
                </a:solidFill>
                <a:latin typeface="Franklin Gothic Book"/>
                <a:cs typeface="Franklin Gothic Book"/>
              </a:rPr>
              <a:t> </a:t>
            </a:r>
            <a:r>
              <a:rPr spc="-10" dirty="0">
                <a:solidFill>
                  <a:srgbClr val="404040"/>
                </a:solidFill>
                <a:latin typeface="Franklin Gothic Book"/>
                <a:cs typeface="Franklin Gothic Book"/>
              </a:rPr>
              <a:t>EBRD/IFC/World</a:t>
            </a:r>
            <a:r>
              <a:rPr spc="150" dirty="0">
                <a:solidFill>
                  <a:srgbClr val="404040"/>
                </a:solidFill>
                <a:latin typeface="Franklin Gothic Book"/>
                <a:cs typeface="Franklin Gothic Book"/>
              </a:rPr>
              <a:t> </a:t>
            </a:r>
            <a:r>
              <a:rPr dirty="0">
                <a:solidFill>
                  <a:srgbClr val="404040"/>
                </a:solidFill>
                <a:latin typeface="Franklin Gothic Book"/>
                <a:cs typeface="Franklin Gothic Book"/>
              </a:rPr>
              <a:t>Bank/EIB/AIIB</a:t>
            </a:r>
            <a:r>
              <a:rPr spc="100" dirty="0">
                <a:solidFill>
                  <a:srgbClr val="404040"/>
                </a:solidFill>
                <a:latin typeface="Franklin Gothic Book"/>
                <a:cs typeface="Franklin Gothic Book"/>
              </a:rPr>
              <a:t> </a:t>
            </a:r>
            <a:r>
              <a:rPr spc="-20" dirty="0">
                <a:solidFill>
                  <a:srgbClr val="404040"/>
                </a:solidFill>
                <a:latin typeface="Franklin Gothic Book"/>
                <a:cs typeface="Franklin Gothic Book"/>
              </a:rPr>
              <a:t>etc.</a:t>
            </a:r>
            <a:endParaRPr dirty="0">
              <a:solidFill>
                <a:srgbClr val="404040"/>
              </a:solidFill>
              <a:latin typeface="Franklin Gothic Book"/>
              <a:cs typeface="Franklin Gothic Book"/>
            </a:endParaRPr>
          </a:p>
          <a:p>
            <a:pPr marL="457200" indent="-228600">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National</a:t>
            </a:r>
            <a:r>
              <a:rPr spc="-35" dirty="0">
                <a:solidFill>
                  <a:srgbClr val="404040"/>
                </a:solidFill>
                <a:latin typeface="Franklin Gothic Book"/>
                <a:cs typeface="Franklin Gothic Book"/>
              </a:rPr>
              <a:t> </a:t>
            </a:r>
            <a:r>
              <a:rPr lang="en-US" dirty="0">
                <a:solidFill>
                  <a:srgbClr val="404040"/>
                </a:solidFill>
                <a:latin typeface="Franklin Gothic Book"/>
                <a:cs typeface="Franklin Gothic Book"/>
              </a:rPr>
              <a:t>D</a:t>
            </a:r>
            <a:r>
              <a:rPr dirty="0" smtClean="0">
                <a:solidFill>
                  <a:srgbClr val="404040"/>
                </a:solidFill>
                <a:latin typeface="Franklin Gothic Book"/>
                <a:cs typeface="Franklin Gothic Book"/>
              </a:rPr>
              <a:t>evelopment</a:t>
            </a:r>
            <a:r>
              <a:rPr spc="-5" dirty="0" smtClean="0">
                <a:solidFill>
                  <a:srgbClr val="404040"/>
                </a:solidFill>
                <a:latin typeface="Franklin Gothic Book"/>
                <a:cs typeface="Franklin Gothic Book"/>
              </a:rPr>
              <a:t> </a:t>
            </a:r>
            <a:r>
              <a:rPr dirty="0">
                <a:solidFill>
                  <a:srgbClr val="404040"/>
                </a:solidFill>
                <a:latin typeface="Franklin Gothic Book"/>
                <a:cs typeface="Franklin Gothic Book"/>
              </a:rPr>
              <a:t>Agencies or</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State</a:t>
            </a:r>
            <a:r>
              <a:rPr spc="-35" dirty="0">
                <a:solidFill>
                  <a:srgbClr val="404040"/>
                </a:solidFill>
                <a:latin typeface="Franklin Gothic Book"/>
                <a:cs typeface="Franklin Gothic Book"/>
              </a:rPr>
              <a:t> </a:t>
            </a:r>
            <a:r>
              <a:rPr spc="-10" dirty="0">
                <a:solidFill>
                  <a:srgbClr val="404040"/>
                </a:solidFill>
                <a:latin typeface="Franklin Gothic Book"/>
                <a:cs typeface="Franklin Gothic Book"/>
              </a:rPr>
              <a:t>Development</a:t>
            </a:r>
            <a:r>
              <a:rPr spc="-85" dirty="0">
                <a:solidFill>
                  <a:srgbClr val="404040"/>
                </a:solidFill>
                <a:latin typeface="Franklin Gothic Book"/>
                <a:cs typeface="Franklin Gothic Book"/>
              </a:rPr>
              <a:t> </a:t>
            </a:r>
            <a:r>
              <a:rPr dirty="0" smtClean="0">
                <a:solidFill>
                  <a:srgbClr val="404040"/>
                </a:solidFill>
                <a:latin typeface="Franklin Gothic Book"/>
                <a:cs typeface="Franklin Gothic Book"/>
              </a:rPr>
              <a:t>Banks</a:t>
            </a:r>
            <a:r>
              <a:rPr lang="en-US" spc="470" dirty="0">
                <a:solidFill>
                  <a:srgbClr val="404040"/>
                </a:solidFill>
                <a:latin typeface="Franklin Gothic Book"/>
                <a:cs typeface="Franklin Gothic Book"/>
              </a:rPr>
              <a:t> </a:t>
            </a:r>
            <a:r>
              <a:rPr spc="-10" dirty="0" smtClean="0">
                <a:solidFill>
                  <a:srgbClr val="404040"/>
                </a:solidFill>
                <a:latin typeface="Franklin Gothic Book"/>
                <a:cs typeface="Franklin Gothic Book"/>
              </a:rPr>
              <a:t>(</a:t>
            </a:r>
            <a:r>
              <a:rPr lang="en-US" spc="-10" dirty="0" err="1">
                <a:solidFill>
                  <a:srgbClr val="404040"/>
                </a:solidFill>
                <a:latin typeface="Franklin Gothic Book"/>
                <a:cs typeface="Franklin Gothic Book"/>
              </a:rPr>
              <a:t>K</a:t>
            </a:r>
            <a:r>
              <a:rPr spc="-10" dirty="0" err="1">
                <a:solidFill>
                  <a:srgbClr val="404040"/>
                </a:solidFill>
                <a:latin typeface="Franklin Gothic Book"/>
                <a:cs typeface="Franklin Gothic Book"/>
              </a:rPr>
              <a:t>f</a:t>
            </a:r>
            <a:r>
              <a:rPr lang="en-US" spc="-10" dirty="0" err="1">
                <a:solidFill>
                  <a:srgbClr val="404040"/>
                </a:solidFill>
                <a:latin typeface="Franklin Gothic Book"/>
                <a:cs typeface="Franklin Gothic Book"/>
              </a:rPr>
              <a:t>W</a:t>
            </a:r>
            <a:r>
              <a:rPr spc="-10" dirty="0">
                <a:solidFill>
                  <a:srgbClr val="404040"/>
                </a:solidFill>
                <a:latin typeface="Franklin Gothic Book"/>
                <a:cs typeface="Franklin Gothic Book"/>
              </a:rPr>
              <a:t>,</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DEG,</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JBIC,</a:t>
            </a:r>
            <a:r>
              <a:rPr spc="105" dirty="0">
                <a:solidFill>
                  <a:srgbClr val="404040"/>
                </a:solidFill>
                <a:latin typeface="Franklin Gothic Book"/>
                <a:cs typeface="Franklin Gothic Book"/>
              </a:rPr>
              <a:t> </a:t>
            </a:r>
            <a:r>
              <a:rPr dirty="0">
                <a:solidFill>
                  <a:srgbClr val="404040"/>
                </a:solidFill>
                <a:latin typeface="Franklin Gothic Book"/>
                <a:cs typeface="Franklin Gothic Book"/>
              </a:rPr>
              <a:t>US</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OPIC</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etc.)</a:t>
            </a:r>
            <a:endParaRPr dirty="0">
              <a:solidFill>
                <a:srgbClr val="404040"/>
              </a:solidFill>
              <a:latin typeface="Franklin Gothic Book"/>
              <a:cs typeface="Franklin Gothic Book"/>
            </a:endParaRPr>
          </a:p>
          <a:p>
            <a:pPr marL="457200" indent="-228600">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Private sector</a:t>
            </a:r>
            <a:r>
              <a:rPr spc="-95" dirty="0">
                <a:solidFill>
                  <a:srgbClr val="404040"/>
                </a:solidFill>
                <a:latin typeface="Franklin Gothic Book"/>
                <a:cs typeface="Franklin Gothic Book"/>
              </a:rPr>
              <a:t> </a:t>
            </a:r>
            <a:r>
              <a:rPr spc="-20" dirty="0">
                <a:solidFill>
                  <a:srgbClr val="404040"/>
                </a:solidFill>
                <a:latin typeface="Franklin Gothic Book"/>
                <a:cs typeface="Franklin Gothic Book"/>
              </a:rPr>
              <a:t>banks</a:t>
            </a:r>
            <a:endParaRPr dirty="0">
              <a:solidFill>
                <a:srgbClr val="404040"/>
              </a:solidFill>
              <a:latin typeface="Franklin Gothic Book"/>
              <a:cs typeface="Franklin Gothic Book"/>
            </a:endParaRPr>
          </a:p>
          <a:p>
            <a:pPr marL="457200" indent="-228600">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Investors</a:t>
            </a:r>
            <a:r>
              <a:rPr spc="-11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private</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equity,</a:t>
            </a:r>
            <a:r>
              <a:rPr spc="-80" dirty="0">
                <a:solidFill>
                  <a:srgbClr val="404040"/>
                </a:solidFill>
                <a:latin typeface="Franklin Gothic Book"/>
                <a:cs typeface="Franklin Gothic Book"/>
              </a:rPr>
              <a:t> </a:t>
            </a:r>
            <a:r>
              <a:rPr spc="-20" dirty="0">
                <a:solidFill>
                  <a:srgbClr val="404040"/>
                </a:solidFill>
                <a:latin typeface="Franklin Gothic Book"/>
                <a:cs typeface="Franklin Gothic Book"/>
              </a:rPr>
              <a:t>etc.</a:t>
            </a:r>
            <a:endParaRPr dirty="0">
              <a:solidFill>
                <a:srgbClr val="404040"/>
              </a:solidFill>
              <a:latin typeface="Franklin Gothic Book"/>
              <a:cs typeface="Franklin Gothic Book"/>
            </a:endParaRPr>
          </a:p>
          <a:p>
            <a:pPr marL="12700" marR="294640">
              <a:lnSpc>
                <a:spcPct val="100000"/>
              </a:lnSpc>
              <a:spcBef>
                <a:spcPts val="1200"/>
              </a:spcBef>
            </a:pPr>
            <a:r>
              <a:rPr dirty="0" smtClean="0">
                <a:solidFill>
                  <a:srgbClr val="404040"/>
                </a:solidFill>
                <a:latin typeface="Franklin Gothic Book"/>
                <a:cs typeface="Franklin Gothic Book"/>
              </a:rPr>
              <a:t>Most</a:t>
            </a:r>
            <a:r>
              <a:rPr spc="-5" dirty="0" smtClean="0">
                <a:solidFill>
                  <a:srgbClr val="404040"/>
                </a:solidFill>
                <a:latin typeface="Franklin Gothic Book"/>
                <a:cs typeface="Franklin Gothic Book"/>
              </a:rPr>
              <a:t> </a:t>
            </a:r>
            <a:r>
              <a:rPr dirty="0">
                <a:solidFill>
                  <a:srgbClr val="404040"/>
                </a:solidFill>
                <a:latin typeface="Franklin Gothic Book"/>
                <a:cs typeface="Franklin Gothic Book"/>
              </a:rPr>
              <a:t>financial</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investors</a:t>
            </a:r>
            <a:r>
              <a:rPr spc="-70" dirty="0">
                <a:solidFill>
                  <a:srgbClr val="404040"/>
                </a:solidFill>
                <a:latin typeface="Franklin Gothic Book"/>
                <a:cs typeface="Franklin Gothic Book"/>
              </a:rPr>
              <a:t> </a:t>
            </a:r>
            <a:r>
              <a:rPr dirty="0" smtClean="0">
                <a:solidFill>
                  <a:srgbClr val="404040"/>
                </a:solidFill>
                <a:latin typeface="Franklin Gothic Book"/>
                <a:cs typeface="Franklin Gothic Book"/>
              </a:rPr>
              <a:t>apply</a:t>
            </a:r>
            <a:r>
              <a:rPr spc="114" dirty="0" smtClean="0">
                <a:solidFill>
                  <a:srgbClr val="404040"/>
                </a:solidFill>
                <a:latin typeface="Franklin Gothic Book"/>
                <a:cs typeface="Franklin Gothic Book"/>
              </a:rPr>
              <a:t> </a:t>
            </a:r>
            <a:r>
              <a:rPr spc="-10" dirty="0">
                <a:solidFill>
                  <a:srgbClr val="404040"/>
                </a:solidFill>
                <a:latin typeface="Franklin Gothic Book"/>
                <a:cs typeface="Franklin Gothic Book"/>
              </a:rPr>
              <a:t>environmental</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social standards</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5" dirty="0">
                <a:solidFill>
                  <a:srgbClr val="404040"/>
                </a:solidFill>
                <a:latin typeface="Franklin Gothic Book"/>
                <a:cs typeface="Franklin Gothic Book"/>
              </a:rPr>
              <a:t> </a:t>
            </a:r>
            <a:r>
              <a:rPr spc="-10" dirty="0">
                <a:solidFill>
                  <a:srgbClr val="404040"/>
                </a:solidFill>
                <a:latin typeface="Franklin Gothic Book"/>
                <a:cs typeface="Franklin Gothic Book"/>
              </a:rPr>
              <a:t>safeguards,</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MDBs</a:t>
            </a:r>
            <a:r>
              <a:rPr spc="95" dirty="0">
                <a:solidFill>
                  <a:srgbClr val="404040"/>
                </a:solidFill>
                <a:latin typeface="Franklin Gothic Book"/>
                <a:cs typeface="Franklin Gothic Book"/>
              </a:rPr>
              <a:t> </a:t>
            </a:r>
            <a:r>
              <a:rPr spc="-25" dirty="0">
                <a:solidFill>
                  <a:srgbClr val="404040"/>
                </a:solidFill>
                <a:latin typeface="Franklin Gothic Book"/>
                <a:cs typeface="Franklin Gothic Book"/>
              </a:rPr>
              <a:t>and </a:t>
            </a:r>
            <a:r>
              <a:rPr spc="-10" dirty="0">
                <a:solidFill>
                  <a:srgbClr val="404040"/>
                </a:solidFill>
                <a:latin typeface="Franklin Gothic Book"/>
                <a:cs typeface="Franklin Gothic Book"/>
              </a:rPr>
              <a:t>Development</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Banks</a:t>
            </a:r>
            <a:r>
              <a:rPr spc="25" dirty="0">
                <a:solidFill>
                  <a:srgbClr val="404040"/>
                </a:solidFill>
                <a:latin typeface="Franklin Gothic Book"/>
                <a:cs typeface="Franklin Gothic Book"/>
              </a:rPr>
              <a:t> </a:t>
            </a:r>
            <a:r>
              <a:rPr dirty="0" smtClean="0">
                <a:solidFill>
                  <a:srgbClr val="404040"/>
                </a:solidFill>
                <a:latin typeface="Franklin Gothic Book"/>
                <a:cs typeface="Franklin Gothic Book"/>
              </a:rPr>
              <a:t>finance</a:t>
            </a:r>
            <a:r>
              <a:rPr spc="-95" dirty="0" smtClean="0">
                <a:solidFill>
                  <a:srgbClr val="404040"/>
                </a:solidFill>
                <a:latin typeface="Franklin Gothic Book"/>
                <a:cs typeface="Franklin Gothic Book"/>
              </a:rPr>
              <a:t> </a:t>
            </a:r>
            <a:r>
              <a:rPr dirty="0">
                <a:solidFill>
                  <a:srgbClr val="404040"/>
                </a:solidFill>
                <a:latin typeface="Franklin Gothic Book"/>
                <a:cs typeface="Franklin Gothic Book"/>
              </a:rPr>
              <a:t>projects</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in</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form</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long-term</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loans</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at</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market</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rates,</a:t>
            </a:r>
            <a:r>
              <a:rPr spc="-15" dirty="0">
                <a:solidFill>
                  <a:srgbClr val="404040"/>
                </a:solidFill>
                <a:latin typeface="Franklin Gothic Book"/>
                <a:cs typeface="Franklin Gothic Book"/>
              </a:rPr>
              <a:t> </a:t>
            </a:r>
            <a:r>
              <a:rPr spc="-20" dirty="0">
                <a:solidFill>
                  <a:srgbClr val="404040"/>
                </a:solidFill>
                <a:latin typeface="Franklin Gothic Book"/>
                <a:cs typeface="Franklin Gothic Book"/>
              </a:rPr>
              <a:t>very-</a:t>
            </a:r>
            <a:r>
              <a:rPr dirty="0">
                <a:solidFill>
                  <a:srgbClr val="404040"/>
                </a:solidFill>
                <a:latin typeface="Franklin Gothic Book"/>
                <a:cs typeface="Franklin Gothic Book"/>
              </a:rPr>
              <a:t>long-</a:t>
            </a:r>
            <a:r>
              <a:rPr spc="-20" dirty="0">
                <a:solidFill>
                  <a:srgbClr val="404040"/>
                </a:solidFill>
                <a:latin typeface="Franklin Gothic Book"/>
                <a:cs typeface="Franklin Gothic Book"/>
              </a:rPr>
              <a:t>term </a:t>
            </a:r>
            <a:r>
              <a:rPr dirty="0">
                <a:solidFill>
                  <a:srgbClr val="404040"/>
                </a:solidFill>
                <a:latin typeface="Franklin Gothic Book"/>
                <a:cs typeface="Franklin Gothic Book"/>
              </a:rPr>
              <a:t>loans </a:t>
            </a:r>
            <a:r>
              <a:rPr dirty="0" smtClean="0">
                <a:solidFill>
                  <a:srgbClr val="404040"/>
                </a:solidFill>
                <a:latin typeface="Franklin Gothic Book"/>
                <a:cs typeface="Franklin Gothic Book"/>
              </a:rPr>
              <a:t>below</a:t>
            </a:r>
            <a:r>
              <a:rPr spc="-65" dirty="0" smtClean="0">
                <a:solidFill>
                  <a:srgbClr val="404040"/>
                </a:solidFill>
                <a:latin typeface="Franklin Gothic Book"/>
                <a:cs typeface="Franklin Gothic Book"/>
              </a:rPr>
              <a:t> </a:t>
            </a:r>
            <a:r>
              <a:rPr dirty="0">
                <a:solidFill>
                  <a:srgbClr val="404040"/>
                </a:solidFill>
                <a:latin typeface="Franklin Gothic Book"/>
                <a:cs typeface="Franklin Gothic Book"/>
              </a:rPr>
              <a:t>market</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rates,</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through</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concessional</a:t>
            </a:r>
            <a:r>
              <a:rPr spc="-155" dirty="0">
                <a:solidFill>
                  <a:srgbClr val="404040"/>
                </a:solidFill>
                <a:latin typeface="Franklin Gothic Book"/>
                <a:cs typeface="Franklin Gothic Book"/>
              </a:rPr>
              <a:t> </a:t>
            </a:r>
            <a:r>
              <a:rPr spc="-10" dirty="0">
                <a:solidFill>
                  <a:srgbClr val="404040"/>
                </a:solidFill>
                <a:latin typeface="Franklin Gothic Book"/>
                <a:cs typeface="Franklin Gothic Book"/>
              </a:rPr>
              <a:t>grants.</a:t>
            </a:r>
            <a:endParaRPr dirty="0">
              <a:solidFill>
                <a:srgbClr val="404040"/>
              </a:solidFill>
              <a:latin typeface="Franklin Gothic Book"/>
              <a:cs typeface="Franklin Gothic Book"/>
            </a:endParaRPr>
          </a:p>
          <a:p>
            <a:pPr marL="457200" marR="71755" indent="-228600">
              <a:lnSpc>
                <a:spcPct val="100000"/>
              </a:lnSpc>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IFC Performance Standard (PS) commonly used (EBRD Performance Requirements (PRs) </a:t>
            </a:r>
            <a:r>
              <a:rPr dirty="0" smtClean="0">
                <a:solidFill>
                  <a:srgbClr val="404040"/>
                </a:solidFill>
                <a:latin typeface="Franklin Gothic Book"/>
                <a:cs typeface="Franklin Gothic Book"/>
              </a:rPr>
              <a:t>akin </a:t>
            </a:r>
            <a:r>
              <a:rPr dirty="0">
                <a:solidFill>
                  <a:srgbClr val="404040"/>
                </a:solidFill>
                <a:latin typeface="Franklin Gothic Book"/>
                <a:cs typeface="Franklin Gothic Book"/>
              </a:rPr>
              <a:t>to IFC but EU focused). Many commercial Bank’s have signed up to Equator Principles.</a:t>
            </a:r>
          </a:p>
          <a:p>
            <a:pPr marL="457200" indent="-228600">
              <a:lnSpc>
                <a:spcPct val="100000"/>
              </a:lnSpc>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International standards on reporting (SFDR, CSRD, ISSB etc).</a:t>
            </a:r>
          </a:p>
          <a:p>
            <a:pPr marL="457200" marR="5080" indent="-228600">
              <a:lnSpc>
                <a:spcPct val="100000"/>
              </a:lnSpc>
              <a:spcBef>
                <a:spcPts val="600"/>
              </a:spcBef>
              <a:buClr>
                <a:srgbClr val="1A595A"/>
              </a:buClr>
              <a:buSzPct val="120000"/>
              <a:buFont typeface="Arial" panose="020B0604020202020204" pitchFamily="34" charset="0"/>
              <a:buChar char="•"/>
              <a:tabLst>
                <a:tab pos="457200" algn="l"/>
              </a:tabLst>
            </a:pPr>
            <a:r>
              <a:rPr dirty="0">
                <a:solidFill>
                  <a:srgbClr val="404040"/>
                </a:solidFill>
                <a:latin typeface="Franklin Gothic Book"/>
                <a:cs typeface="Franklin Gothic Book"/>
              </a:rPr>
              <a:t>Investors are developing Green Financing tools and reporting and disclosing Environmental</a:t>
            </a:r>
            <a:r>
              <a:rPr lang="en-US" dirty="0">
                <a:solidFill>
                  <a:srgbClr val="404040"/>
                </a:solidFill>
                <a:latin typeface="Franklin Gothic Book"/>
                <a:cs typeface="Franklin Gothic Book"/>
              </a:rPr>
              <a:t>,</a:t>
            </a:r>
            <a:r>
              <a:rPr dirty="0">
                <a:solidFill>
                  <a:srgbClr val="404040"/>
                </a:solidFill>
                <a:latin typeface="Franklin Gothic Book"/>
                <a:cs typeface="Franklin Gothic Book"/>
              </a:rPr>
              <a:t> Social </a:t>
            </a:r>
            <a:r>
              <a:rPr lang="en-US" dirty="0">
                <a:solidFill>
                  <a:srgbClr val="404040"/>
                </a:solidFill>
                <a:latin typeface="Franklin Gothic Book"/>
                <a:cs typeface="Franklin Gothic Book"/>
              </a:rPr>
              <a:t>and </a:t>
            </a:r>
            <a:r>
              <a:rPr dirty="0">
                <a:solidFill>
                  <a:srgbClr val="404040"/>
                </a:solidFill>
                <a:latin typeface="Franklin Gothic Book"/>
                <a:cs typeface="Franklin Gothic Book"/>
              </a:rPr>
              <a:t>Governance (ESG) information.</a:t>
            </a:r>
          </a:p>
          <a:p>
            <a:pPr marL="12700">
              <a:lnSpc>
                <a:spcPct val="100000"/>
              </a:lnSpc>
              <a:spcBef>
                <a:spcPts val="1200"/>
              </a:spcBef>
            </a:pPr>
            <a:r>
              <a:rPr dirty="0">
                <a:solidFill>
                  <a:srgbClr val="404040"/>
                </a:solidFill>
                <a:latin typeface="Franklin Gothic Book"/>
                <a:cs typeface="Franklin Gothic Book"/>
              </a:rPr>
              <a:t>Overall</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increasing</a:t>
            </a:r>
            <a:r>
              <a:rPr spc="-110" dirty="0">
                <a:solidFill>
                  <a:srgbClr val="404040"/>
                </a:solidFill>
                <a:latin typeface="Franklin Gothic Book"/>
                <a:cs typeface="Franklin Gothic Book"/>
              </a:rPr>
              <a:t> </a:t>
            </a:r>
            <a:r>
              <a:rPr dirty="0">
                <a:solidFill>
                  <a:srgbClr val="404040"/>
                </a:solidFill>
                <a:latin typeface="Franklin Gothic Book"/>
                <a:cs typeface="Franklin Gothic Book"/>
              </a:rPr>
              <a:t>pressure</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on</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disclosure</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reporting</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investors</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will</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shy</a:t>
            </a:r>
            <a:r>
              <a:rPr spc="-125" dirty="0">
                <a:solidFill>
                  <a:srgbClr val="404040"/>
                </a:solidFill>
                <a:latin typeface="Franklin Gothic Book"/>
                <a:cs typeface="Franklin Gothic Book"/>
              </a:rPr>
              <a:t> </a:t>
            </a:r>
            <a:r>
              <a:rPr spc="-10" dirty="0">
                <a:solidFill>
                  <a:srgbClr val="404040"/>
                </a:solidFill>
                <a:latin typeface="Franklin Gothic Book"/>
                <a:cs typeface="Franklin Gothic Book"/>
              </a:rPr>
              <a:t>away</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from</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risky</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project</a:t>
            </a:r>
            <a:r>
              <a:rPr spc="105" dirty="0">
                <a:solidFill>
                  <a:srgbClr val="404040"/>
                </a:solidFill>
                <a:latin typeface="Franklin Gothic Book"/>
                <a:cs typeface="Franklin Gothic Book"/>
              </a:rPr>
              <a:t> </a:t>
            </a:r>
            <a:r>
              <a:rPr spc="-25" dirty="0" smtClean="0">
                <a:solidFill>
                  <a:srgbClr val="404040"/>
                </a:solidFill>
                <a:latin typeface="Franklin Gothic Book"/>
                <a:cs typeface="Franklin Gothic Book"/>
              </a:rPr>
              <a:t>or</a:t>
            </a:r>
            <a:r>
              <a:rPr lang="en-US" spc="-25"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project</a:t>
            </a:r>
            <a:r>
              <a:rPr spc="-95" dirty="0" smtClean="0">
                <a:solidFill>
                  <a:srgbClr val="404040"/>
                </a:solidFill>
                <a:latin typeface="Franklin Gothic Book"/>
                <a:cs typeface="Franklin Gothic Book"/>
              </a:rPr>
              <a:t> </a:t>
            </a:r>
            <a:r>
              <a:rPr dirty="0">
                <a:solidFill>
                  <a:srgbClr val="404040"/>
                </a:solidFill>
                <a:latin typeface="Franklin Gothic Book"/>
                <a:cs typeface="Franklin Gothic Book"/>
              </a:rPr>
              <a:t>that</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can</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have</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a</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negative</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impact</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on</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reputation</a:t>
            </a:r>
            <a:r>
              <a:rPr spc="-80" dirty="0">
                <a:solidFill>
                  <a:srgbClr val="404040"/>
                </a:solidFill>
                <a:latin typeface="Franklin Gothic Book"/>
                <a:cs typeface="Franklin Gothic Book"/>
              </a:rPr>
              <a:t> </a:t>
            </a:r>
            <a:r>
              <a:rPr spc="-20" dirty="0">
                <a:solidFill>
                  <a:srgbClr val="404040"/>
                </a:solidFill>
                <a:latin typeface="Franklin Gothic Book"/>
                <a:cs typeface="Franklin Gothic Book"/>
              </a:rPr>
              <a:t>etc.</a:t>
            </a:r>
            <a:endParaRPr dirty="0">
              <a:solidFill>
                <a:srgbClr val="404040"/>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F74DDF-C3AF-DAD3-28A2-B10DA3A8E61D}"/>
              </a:ext>
            </a:extLst>
          </p:cNvPr>
          <p:cNvSpPr>
            <a:spLocks noGrp="1"/>
          </p:cNvSpPr>
          <p:nvPr>
            <p:ph type="title"/>
          </p:nvPr>
        </p:nvSpPr>
        <p:spPr>
          <a:xfrm>
            <a:off x="-1" y="0"/>
            <a:ext cx="9363075" cy="828675"/>
          </a:xfrm>
        </p:spPr>
        <p:txBody>
          <a:bodyPr lIns="640080" tIns="45720"/>
          <a:lstStyle/>
          <a:p>
            <a:r>
              <a:rPr lang="en-GB" b="1" dirty="0">
                <a:solidFill>
                  <a:srgbClr val="3F7819"/>
                </a:solidFill>
              </a:rPr>
              <a:t>How IFIs Approach Project</a:t>
            </a:r>
            <a:endParaRPr lang="en-GB" dirty="0">
              <a:solidFill>
                <a:srgbClr val="3F7819"/>
              </a:solidFill>
            </a:endParaRPr>
          </a:p>
        </p:txBody>
      </p:sp>
      <p:sp>
        <p:nvSpPr>
          <p:cNvPr id="7" name="Content Placeholder 6">
            <a:extLst>
              <a:ext uri="{FF2B5EF4-FFF2-40B4-BE49-F238E27FC236}">
                <a16:creationId xmlns:a16="http://schemas.microsoft.com/office/drawing/2014/main" id="{F33A0995-95FE-2EA5-EBF0-5C0E7FA0B1D2}"/>
              </a:ext>
            </a:extLst>
          </p:cNvPr>
          <p:cNvSpPr>
            <a:spLocks noGrp="1"/>
          </p:cNvSpPr>
          <p:nvPr>
            <p:ph idx="1"/>
          </p:nvPr>
        </p:nvSpPr>
        <p:spPr>
          <a:xfrm>
            <a:off x="563034" y="1257300"/>
            <a:ext cx="8596668" cy="4507837"/>
          </a:xfrm>
        </p:spPr>
        <p:txBody>
          <a:bodyPr/>
          <a:lstStyle/>
          <a:p>
            <a:pPr marL="311079" lvl="2" indent="-311079">
              <a:lnSpc>
                <a:spcPct val="110000"/>
              </a:lnSpc>
              <a:spcBef>
                <a:spcPts val="907"/>
              </a:spcBef>
              <a:spcAft>
                <a:spcPts val="1089"/>
              </a:spcAft>
              <a:buSzPct val="100000"/>
              <a:buFont typeface="Wingdings" panose="05000000000000000000" pitchFamily="2" charset="2"/>
              <a:buChar char="§"/>
            </a:pPr>
            <a:r>
              <a:rPr lang="en-GB" sz="1800" dirty="0">
                <a:solidFill>
                  <a:srgbClr val="585858"/>
                </a:solidFill>
                <a:cs typeface="Arial" panose="020B0604020202020204" pitchFamily="34" charset="0"/>
              </a:rPr>
              <a:t>IFIs finance Projects developed by Sponsors (Clients), often permitted and sometimes providing </a:t>
            </a:r>
            <a:r>
              <a:rPr lang="en-GB" sz="1800" dirty="0" smtClean="0">
                <a:solidFill>
                  <a:srgbClr val="585858"/>
                </a:solidFill>
                <a:cs typeface="Arial" panose="020B0604020202020204" pitchFamily="34" charset="0"/>
              </a:rPr>
              <a:t>finance </a:t>
            </a:r>
            <a:r>
              <a:rPr lang="en-GB" sz="1800" dirty="0">
                <a:solidFill>
                  <a:srgbClr val="585858"/>
                </a:solidFill>
                <a:cs typeface="Arial" panose="020B0604020202020204" pitchFamily="34" charset="0"/>
              </a:rPr>
              <a:t>to existing Clients (i.e. for existing portfolio).</a:t>
            </a:r>
          </a:p>
          <a:p>
            <a:pPr marL="311079" indent="-311079">
              <a:lnSpc>
                <a:spcPct val="110000"/>
              </a:lnSpc>
              <a:spcAft>
                <a:spcPts val="1089"/>
              </a:spcAft>
              <a:buSzPct val="100000"/>
              <a:buFont typeface="Wingdings" panose="05000000000000000000" pitchFamily="2" charset="2"/>
              <a:buChar char="§"/>
            </a:pPr>
            <a:r>
              <a:rPr lang="en-GB" dirty="0">
                <a:solidFill>
                  <a:srgbClr val="585858"/>
                </a:solidFill>
                <a:cs typeface="Arial" panose="020B0604020202020204" pitchFamily="34" charset="0"/>
              </a:rPr>
              <a:t>For each </a:t>
            </a:r>
            <a:r>
              <a:rPr lang="en-GB" dirty="0" smtClean="0">
                <a:solidFill>
                  <a:srgbClr val="585858"/>
                </a:solidFill>
                <a:cs typeface="Arial" panose="020B0604020202020204" pitchFamily="34" charset="0"/>
              </a:rPr>
              <a:t>Project, </a:t>
            </a:r>
            <a:r>
              <a:rPr lang="en-GB" dirty="0">
                <a:solidFill>
                  <a:srgbClr val="585858"/>
                </a:solidFill>
                <a:cs typeface="Arial" panose="020B0604020202020204" pitchFamily="34" charset="0"/>
              </a:rPr>
              <a:t>IFIs undertake an Environmental and Social Appraisal to ascertain compliance with National law and their own performance standards.</a:t>
            </a:r>
          </a:p>
          <a:p>
            <a:pPr marL="311079" indent="-311079">
              <a:lnSpc>
                <a:spcPct val="110000"/>
              </a:lnSpc>
              <a:spcAft>
                <a:spcPts val="1089"/>
              </a:spcAft>
              <a:buSzPct val="100000"/>
              <a:buFont typeface="Wingdings" panose="05000000000000000000" pitchFamily="2" charset="2"/>
              <a:buChar char="§"/>
            </a:pPr>
            <a:r>
              <a:rPr lang="en-GB" dirty="0">
                <a:solidFill>
                  <a:srgbClr val="585858"/>
                </a:solidFill>
                <a:cs typeface="Arial" panose="020B0604020202020204" pitchFamily="34" charset="0"/>
              </a:rPr>
              <a:t>Projects are screened based on sensitivity and risk.</a:t>
            </a:r>
          </a:p>
          <a:p>
            <a:pPr marL="311079" indent="-311079">
              <a:lnSpc>
                <a:spcPct val="110000"/>
              </a:lnSpc>
              <a:spcAft>
                <a:spcPts val="1089"/>
              </a:spcAft>
              <a:buSzPct val="100000"/>
              <a:buFont typeface="Wingdings" panose="05000000000000000000" pitchFamily="2" charset="2"/>
              <a:buChar char="§"/>
            </a:pPr>
            <a:r>
              <a:rPr lang="en-GB" dirty="0">
                <a:solidFill>
                  <a:srgbClr val="585858"/>
                </a:solidFill>
                <a:cs typeface="Arial" panose="020B0604020202020204" pitchFamily="34" charset="0"/>
              </a:rPr>
              <a:t>As part of agreement governing the operation, an Action Plan </a:t>
            </a:r>
            <a:r>
              <a:rPr lang="en-GB" dirty="0" smtClean="0">
                <a:solidFill>
                  <a:srgbClr val="585858"/>
                </a:solidFill>
                <a:cs typeface="Arial" panose="020B0604020202020204" pitchFamily="34" charset="0"/>
              </a:rPr>
              <a:t>(e.g</a:t>
            </a:r>
            <a:r>
              <a:rPr lang="en-GB" dirty="0">
                <a:solidFill>
                  <a:srgbClr val="585858"/>
                </a:solidFill>
                <a:cs typeface="Arial" panose="020B0604020202020204" pitchFamily="34" charset="0"/>
              </a:rPr>
              <a:t>. ESAP) is agreed with client and part of financing agreement. </a:t>
            </a:r>
          </a:p>
          <a:p>
            <a:pPr marL="311079" indent="-311079">
              <a:lnSpc>
                <a:spcPct val="110000"/>
              </a:lnSpc>
              <a:spcAft>
                <a:spcPts val="1089"/>
              </a:spcAft>
              <a:buSzPct val="100000"/>
              <a:buFont typeface="Wingdings" panose="05000000000000000000" pitchFamily="2" charset="2"/>
              <a:buChar char="§"/>
            </a:pPr>
            <a:r>
              <a:rPr lang="en-GB" dirty="0">
                <a:solidFill>
                  <a:srgbClr val="585858"/>
                </a:solidFill>
                <a:cs typeface="Arial" panose="020B0604020202020204" pitchFamily="34" charset="0"/>
              </a:rPr>
              <a:t>All Project are required to have a monitoring program in place.</a:t>
            </a:r>
          </a:p>
          <a:p>
            <a:pPr marL="311079" indent="-311079">
              <a:lnSpc>
                <a:spcPct val="110000"/>
              </a:lnSpc>
              <a:spcAft>
                <a:spcPts val="1089"/>
              </a:spcAft>
              <a:buSzPct val="100000"/>
              <a:buFont typeface="Wingdings" panose="05000000000000000000" pitchFamily="2" charset="2"/>
              <a:buChar char="§"/>
            </a:pPr>
            <a:r>
              <a:rPr lang="en-GB" dirty="0">
                <a:solidFill>
                  <a:srgbClr val="585858"/>
                </a:solidFill>
                <a:cs typeface="Arial" panose="020B0604020202020204" pitchFamily="34" charset="0"/>
              </a:rPr>
              <a:t>Often, IFIs provide specific assistance in terms of climate reporting and technical co-operation to assist Clients in developing and implementing climate governance</a:t>
            </a:r>
            <a:r>
              <a:rPr lang="en-GB" dirty="0" smtClean="0">
                <a:solidFill>
                  <a:srgbClr val="585858"/>
                </a:solidFill>
                <a:cs typeface="Arial" panose="020B0604020202020204" pitchFamily="34" charset="0"/>
              </a:rPr>
              <a:t>.</a:t>
            </a:r>
            <a:endParaRPr lang="en-GB" dirty="0">
              <a:solidFill>
                <a:srgbClr val="585858"/>
              </a:solidFill>
              <a:cs typeface="Arial" panose="020B0604020202020204" pitchFamily="34" charset="0"/>
            </a:endParaRPr>
          </a:p>
        </p:txBody>
      </p:sp>
    </p:spTree>
    <p:extLst>
      <p:ext uri="{BB962C8B-B14F-4D97-AF65-F5344CB8AC3E}">
        <p14:creationId xmlns:p14="http://schemas.microsoft.com/office/powerpoint/2010/main" val="30283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435FBB-92FE-E5CB-84ED-D819139911B3}"/>
              </a:ext>
            </a:extLst>
          </p:cNvPr>
          <p:cNvSpPr>
            <a:spLocks noGrp="1"/>
          </p:cNvSpPr>
          <p:nvPr>
            <p:ph type="title"/>
          </p:nvPr>
        </p:nvSpPr>
        <p:spPr>
          <a:xfrm>
            <a:off x="-1" y="0"/>
            <a:ext cx="9344025" cy="1320800"/>
          </a:xfrm>
        </p:spPr>
        <p:txBody>
          <a:bodyPr lIns="640080" tIns="45720"/>
          <a:lstStyle/>
          <a:p>
            <a:r>
              <a:rPr lang="en-GB" b="1" dirty="0">
                <a:solidFill>
                  <a:srgbClr val="3F7819"/>
                </a:solidFill>
              </a:rPr>
              <a:t>Key elements to manage ESG risks and performance</a:t>
            </a:r>
          </a:p>
        </p:txBody>
      </p:sp>
      <p:sp>
        <p:nvSpPr>
          <p:cNvPr id="7" name="Content Placeholder 6">
            <a:extLst>
              <a:ext uri="{FF2B5EF4-FFF2-40B4-BE49-F238E27FC236}">
                <a16:creationId xmlns:a16="http://schemas.microsoft.com/office/drawing/2014/main" id="{8463EDE3-7625-2A19-3C6B-D3FD3A510C20}"/>
              </a:ext>
            </a:extLst>
          </p:cNvPr>
          <p:cNvSpPr>
            <a:spLocks noGrp="1"/>
          </p:cNvSpPr>
          <p:nvPr>
            <p:ph idx="1"/>
          </p:nvPr>
        </p:nvSpPr>
        <p:spPr>
          <a:xfrm>
            <a:off x="610659" y="1589089"/>
            <a:ext cx="8596668" cy="3880773"/>
          </a:xfrm>
        </p:spPr>
        <p:txBody>
          <a:bodyPr/>
          <a:lstStyle/>
          <a:p>
            <a:pPr marL="259232" indent="-259232">
              <a:spcAft>
                <a:spcPts val="1089"/>
              </a:spcAft>
              <a:buFont typeface="Arial" panose="020B0604020202020204" pitchFamily="34" charset="0"/>
              <a:buChar char="►"/>
            </a:pPr>
            <a:r>
              <a:rPr lang="en-GB" sz="2000" dirty="0">
                <a:cs typeface="Arial" panose="020B0604020202020204" pitchFamily="34" charset="0"/>
              </a:rPr>
              <a:t>ESG Policy </a:t>
            </a:r>
          </a:p>
          <a:p>
            <a:pPr marL="259232" indent="-259232">
              <a:spcBef>
                <a:spcPts val="1089"/>
              </a:spcBef>
              <a:spcAft>
                <a:spcPts val="544"/>
              </a:spcAft>
              <a:buFont typeface="Arial" panose="020B0604020202020204" pitchFamily="34" charset="0"/>
              <a:buChar char="►"/>
            </a:pPr>
            <a:r>
              <a:rPr lang="en-GB" sz="2000" dirty="0">
                <a:cs typeface="Arial" panose="020B0604020202020204" pitchFamily="34" charset="0"/>
              </a:rPr>
              <a:t>Processes</a:t>
            </a:r>
          </a:p>
          <a:p>
            <a:pPr marL="602133" lvl="2" indent="-342900">
              <a:spcBef>
                <a:spcPts val="600"/>
              </a:spcBef>
              <a:buSzPct val="120000"/>
              <a:buFont typeface="Wingdings" panose="05000000000000000000" pitchFamily="2" charset="2"/>
              <a:buChar char="§"/>
            </a:pPr>
            <a:r>
              <a:rPr lang="en-GB" sz="2000" dirty="0">
                <a:cs typeface="Arial" panose="020B0604020202020204" pitchFamily="34" charset="0"/>
              </a:rPr>
              <a:t>Risk (and opportunity) identification</a:t>
            </a:r>
          </a:p>
          <a:p>
            <a:pPr marL="602133" lvl="2" indent="-342900">
              <a:buSzPct val="120000"/>
              <a:buFont typeface="Wingdings" panose="05000000000000000000" pitchFamily="2" charset="2"/>
              <a:buChar char="§"/>
            </a:pPr>
            <a:r>
              <a:rPr lang="en-GB" sz="2000" dirty="0">
                <a:cs typeface="Arial" panose="020B0604020202020204" pitchFamily="34" charset="0"/>
              </a:rPr>
              <a:t>Managing risks and taking actions</a:t>
            </a:r>
          </a:p>
          <a:p>
            <a:pPr marL="602133" lvl="2" indent="-342900">
              <a:buSzPct val="120000"/>
              <a:buFont typeface="Wingdings" panose="05000000000000000000" pitchFamily="2" charset="2"/>
              <a:buChar char="§"/>
            </a:pPr>
            <a:r>
              <a:rPr lang="en-GB" sz="2000" dirty="0">
                <a:cs typeface="Arial" panose="020B0604020202020204" pitchFamily="34" charset="0"/>
              </a:rPr>
              <a:t>Setting metrics and targets</a:t>
            </a:r>
          </a:p>
          <a:p>
            <a:pPr marL="259232" indent="-259232">
              <a:spcBef>
                <a:spcPts val="1800"/>
              </a:spcBef>
              <a:spcAft>
                <a:spcPts val="600"/>
              </a:spcAft>
              <a:buFont typeface="Arial" panose="020B0604020202020204" pitchFamily="34" charset="0"/>
              <a:buChar char="►"/>
            </a:pPr>
            <a:r>
              <a:rPr lang="en-GB" sz="2000" dirty="0">
                <a:cs typeface="Arial" panose="020B0604020202020204" pitchFamily="34" charset="0"/>
              </a:rPr>
              <a:t>Reporting</a:t>
            </a:r>
          </a:p>
          <a:p>
            <a:pPr marL="602133" lvl="2" indent="-342900">
              <a:spcBef>
                <a:spcPts val="600"/>
              </a:spcBef>
              <a:buSzPct val="120000"/>
              <a:buFont typeface="Wingdings" panose="05000000000000000000" pitchFamily="2" charset="2"/>
              <a:buChar char="§"/>
            </a:pPr>
            <a:r>
              <a:rPr lang="en-GB" sz="2000" dirty="0">
                <a:cs typeface="Arial" panose="020B0604020202020204" pitchFamily="34" charset="0"/>
              </a:rPr>
              <a:t>Internal </a:t>
            </a:r>
          </a:p>
          <a:p>
            <a:pPr marL="602133" lvl="2" indent="-342900">
              <a:buSzPct val="120000"/>
              <a:buFont typeface="Wingdings" panose="05000000000000000000" pitchFamily="2" charset="2"/>
              <a:buChar char="§"/>
            </a:pPr>
            <a:r>
              <a:rPr lang="en-GB" sz="2000" dirty="0">
                <a:cs typeface="Arial" panose="020B0604020202020204" pitchFamily="34" charset="0"/>
              </a:rPr>
              <a:t>External, </a:t>
            </a:r>
            <a:r>
              <a:rPr lang="en-GB" sz="2000" dirty="0" smtClean="0">
                <a:cs typeface="Arial" panose="020B0604020202020204" pitchFamily="34" charset="0"/>
              </a:rPr>
              <a:t>including </a:t>
            </a:r>
            <a:r>
              <a:rPr lang="en-GB" sz="2000" dirty="0">
                <a:cs typeface="Arial" panose="020B0604020202020204" pitchFamily="34" charset="0"/>
              </a:rPr>
              <a:t>regulatory requirements (if any)</a:t>
            </a:r>
          </a:p>
          <a:p>
            <a:pPr marL="259232" indent="-259232">
              <a:spcBef>
                <a:spcPts val="1800"/>
              </a:spcBef>
              <a:spcAft>
                <a:spcPts val="600"/>
              </a:spcAft>
              <a:buFont typeface="Arial" panose="020B0604020202020204" pitchFamily="34" charset="0"/>
              <a:buChar char="►"/>
            </a:pPr>
            <a:r>
              <a:rPr lang="en-GB" sz="2000" dirty="0">
                <a:cs typeface="Arial" panose="020B0604020202020204" pitchFamily="34" charset="0"/>
              </a:rPr>
              <a:t>Organizational capacity and training</a:t>
            </a:r>
          </a:p>
          <a:p>
            <a:pPr marL="259232" indent="-259232">
              <a:spcAft>
                <a:spcPts val="1089"/>
              </a:spcAft>
              <a:buFont typeface="Arial" panose="020B0604020202020204" pitchFamily="34" charset="0"/>
              <a:buChar char="►"/>
            </a:pPr>
            <a:r>
              <a:rPr lang="en-GB" sz="2000" dirty="0">
                <a:cs typeface="Arial" panose="020B0604020202020204" pitchFamily="34" charset="0"/>
              </a:rPr>
              <a:t>Emergency preparedness</a:t>
            </a:r>
          </a:p>
          <a:p>
            <a:endParaRPr lang="en-GB" sz="2400" dirty="0">
              <a:cs typeface="Arial" panose="020B0604020202020204" pitchFamily="34" charset="0"/>
            </a:endParaRPr>
          </a:p>
        </p:txBody>
      </p:sp>
      <p:sp>
        <p:nvSpPr>
          <p:cNvPr id="8" name="Rectangle: Rounded Corners 31">
            <a:extLst>
              <a:ext uri="{FF2B5EF4-FFF2-40B4-BE49-F238E27FC236}">
                <a16:creationId xmlns:a16="http://schemas.microsoft.com/office/drawing/2014/main" id="{F07ADC4F-BFF6-C117-ED63-81209E7E1490}"/>
              </a:ext>
            </a:extLst>
          </p:cNvPr>
          <p:cNvSpPr/>
          <p:nvPr/>
        </p:nvSpPr>
        <p:spPr>
          <a:xfrm>
            <a:off x="7924800" y="2531443"/>
            <a:ext cx="4267200" cy="1996064"/>
          </a:xfrm>
          <a:prstGeom prst="roundRect">
            <a:avLst>
              <a:gd name="adj" fmla="val 45296"/>
            </a:avLst>
          </a:prstGeom>
          <a:solidFill>
            <a:srgbClr val="1A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rPr>
              <a:t>Good ESG performance starts by identifying relevant ESG risks, supports ESG performance through management systems, and facilitates financing through consistent and reliable ESG reporting</a:t>
            </a:r>
          </a:p>
        </p:txBody>
      </p:sp>
    </p:spTree>
    <p:extLst>
      <p:ext uri="{BB962C8B-B14F-4D97-AF65-F5344CB8AC3E}">
        <p14:creationId xmlns:p14="http://schemas.microsoft.com/office/powerpoint/2010/main" val="260317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 y="262636"/>
            <a:ext cx="9410701" cy="567463"/>
          </a:xfrm>
          <a:prstGeom prst="rect">
            <a:avLst/>
          </a:prstGeom>
        </p:spPr>
        <p:txBody>
          <a:bodyPr vert="horz" wrap="square" lIns="0" tIns="13335" rIns="0" bIns="0" rtlCol="0">
            <a:spAutoFit/>
          </a:bodyPr>
          <a:lstStyle/>
          <a:p>
            <a:pPr marL="12700" algn="ctr">
              <a:lnSpc>
                <a:spcPct val="100000"/>
              </a:lnSpc>
              <a:spcBef>
                <a:spcPts val="105"/>
              </a:spcBef>
            </a:pPr>
            <a:r>
              <a:rPr lang="en-US" sz="3600" b="1" spc="-25" dirty="0">
                <a:solidFill>
                  <a:srgbClr val="3F7819"/>
                </a:solidFill>
                <a:latin typeface="Franklin Gothic Demi Cond" panose="020B0706030402020204" pitchFamily="34" charset="0"/>
                <a:cs typeface="Bodoni MT"/>
              </a:rPr>
              <a:t>Principles for Responsible Investment (</a:t>
            </a:r>
            <a:r>
              <a:rPr sz="3600" b="1" spc="-25" dirty="0">
                <a:solidFill>
                  <a:srgbClr val="3F7819"/>
                </a:solidFill>
                <a:latin typeface="Franklin Gothic Demi Cond" panose="020B0706030402020204" pitchFamily="34" charset="0"/>
                <a:cs typeface="Bodoni MT"/>
              </a:rPr>
              <a:t>PRI</a:t>
            </a:r>
            <a:r>
              <a:rPr lang="en-US" sz="3600" b="1" spc="-25" dirty="0">
                <a:solidFill>
                  <a:srgbClr val="3F7819"/>
                </a:solidFill>
                <a:latin typeface="Franklin Gothic Demi Cond" panose="020B0706030402020204" pitchFamily="34" charset="0"/>
                <a:cs typeface="Bodoni MT"/>
              </a:rPr>
              <a:t>)</a:t>
            </a:r>
            <a:endParaRPr sz="3600" b="1" dirty="0">
              <a:solidFill>
                <a:srgbClr val="3F7819"/>
              </a:solidFill>
              <a:latin typeface="Franklin Gothic Demi Cond" panose="020B0706030402020204" pitchFamily="34" charset="0"/>
              <a:cs typeface="Bodoni MT"/>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578609" y="1689471"/>
            <a:ext cx="6253480" cy="41389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E9EA-4FC8-C3B1-561D-8E9940AA4808}"/>
              </a:ext>
            </a:extLst>
          </p:cNvPr>
          <p:cNvSpPr>
            <a:spLocks noGrp="1"/>
          </p:cNvSpPr>
          <p:nvPr>
            <p:ph type="title"/>
          </p:nvPr>
        </p:nvSpPr>
        <p:spPr>
          <a:xfrm>
            <a:off x="0" y="0"/>
            <a:ext cx="9353550" cy="828675"/>
          </a:xfrm>
        </p:spPr>
        <p:txBody>
          <a:bodyPr lIns="640080"/>
          <a:lstStyle/>
          <a:p>
            <a:r>
              <a:rPr lang="en-GB" dirty="0">
                <a:latin typeface="Franklin Gothic Demi Cond" panose="020B0706030402020204" pitchFamily="34" charset="0"/>
              </a:rPr>
              <a:t>What is the PRI?</a:t>
            </a:r>
          </a:p>
        </p:txBody>
      </p:sp>
      <p:sp>
        <p:nvSpPr>
          <p:cNvPr id="3" name="Content Placeholder 2">
            <a:extLst>
              <a:ext uri="{FF2B5EF4-FFF2-40B4-BE49-F238E27FC236}">
                <a16:creationId xmlns:a16="http://schemas.microsoft.com/office/drawing/2014/main" id="{4E02052F-EDF9-E26B-93F0-DD2F8F84D18E}"/>
              </a:ext>
            </a:extLst>
          </p:cNvPr>
          <p:cNvSpPr>
            <a:spLocks noGrp="1"/>
          </p:cNvSpPr>
          <p:nvPr>
            <p:ph idx="1"/>
          </p:nvPr>
        </p:nvSpPr>
        <p:spPr>
          <a:xfrm>
            <a:off x="582084" y="1065213"/>
            <a:ext cx="8596668" cy="4906961"/>
          </a:xfrm>
        </p:spPr>
        <p:txBody>
          <a:bodyPr>
            <a:noAutofit/>
          </a:bodyPr>
          <a:lstStyle/>
          <a:p>
            <a:pPr algn="l">
              <a:spcBef>
                <a:spcPts val="1200"/>
              </a:spcBef>
              <a:spcAft>
                <a:spcPts val="1200"/>
              </a:spcAft>
            </a:pPr>
            <a:r>
              <a:rPr lang="en-GB" sz="2000" b="0" i="0" dirty="0">
                <a:solidFill>
                  <a:srgbClr val="404040"/>
                </a:solidFill>
                <a:effectLst/>
                <a:latin typeface="alrightsans-regular"/>
              </a:rPr>
              <a:t>The PRI is the world’s leading proponent of responsible investment. It works:</a:t>
            </a:r>
          </a:p>
          <a:p>
            <a:pPr lvl="1">
              <a:spcBef>
                <a:spcPts val="1200"/>
              </a:spcBef>
              <a:spcAft>
                <a:spcPts val="1200"/>
              </a:spcAft>
              <a:buSzPct val="100000"/>
              <a:buFontTx/>
              <a:buChar char="–"/>
            </a:pPr>
            <a:r>
              <a:rPr lang="en-GB" sz="2000" b="0" i="0" dirty="0">
                <a:solidFill>
                  <a:srgbClr val="404040"/>
                </a:solidFill>
                <a:effectLst/>
                <a:latin typeface="alrightsans-regular"/>
              </a:rPr>
              <a:t>to understand the investment implications of environmental, social and governance (ESG) factors;</a:t>
            </a:r>
          </a:p>
          <a:p>
            <a:pPr lvl="1">
              <a:spcBef>
                <a:spcPts val="1200"/>
              </a:spcBef>
              <a:spcAft>
                <a:spcPts val="1200"/>
              </a:spcAft>
              <a:buSzPct val="100000"/>
              <a:buFontTx/>
              <a:buChar char="–"/>
            </a:pPr>
            <a:r>
              <a:rPr lang="en-GB" sz="2000" b="0" i="0" dirty="0">
                <a:solidFill>
                  <a:srgbClr val="404040"/>
                </a:solidFill>
                <a:effectLst/>
                <a:latin typeface="alrightsans-regular"/>
              </a:rPr>
              <a:t>to support its international network of investor signatories in incorporating these factors into their investment and ownership decisions.</a:t>
            </a:r>
          </a:p>
          <a:p>
            <a:pPr algn="l">
              <a:spcBef>
                <a:spcPts val="1200"/>
              </a:spcBef>
              <a:spcAft>
                <a:spcPts val="1200"/>
              </a:spcAft>
            </a:pPr>
            <a:r>
              <a:rPr lang="en-GB" sz="2000" b="0" i="0" dirty="0">
                <a:solidFill>
                  <a:srgbClr val="404040"/>
                </a:solidFill>
                <a:effectLst/>
                <a:latin typeface="alrightsans-regular"/>
              </a:rPr>
              <a:t>The PRI acts in the long-term interests:</a:t>
            </a:r>
          </a:p>
          <a:p>
            <a:pPr lvl="1">
              <a:spcBef>
                <a:spcPts val="1200"/>
              </a:spcBef>
              <a:spcAft>
                <a:spcPts val="1200"/>
              </a:spcAft>
              <a:buSzPct val="100000"/>
              <a:buFontTx/>
              <a:buChar char="–"/>
            </a:pPr>
            <a:r>
              <a:rPr lang="en-GB" sz="2000" b="0" i="0" dirty="0">
                <a:solidFill>
                  <a:srgbClr val="404040"/>
                </a:solidFill>
                <a:effectLst/>
                <a:latin typeface="alrightsans-regular"/>
              </a:rPr>
              <a:t>of its signatories;</a:t>
            </a:r>
          </a:p>
          <a:p>
            <a:pPr lvl="1">
              <a:spcBef>
                <a:spcPts val="1200"/>
              </a:spcBef>
              <a:spcAft>
                <a:spcPts val="1200"/>
              </a:spcAft>
              <a:buSzPct val="100000"/>
              <a:buFontTx/>
              <a:buChar char="–"/>
            </a:pPr>
            <a:r>
              <a:rPr lang="en-GB" sz="2000" b="0" i="0" dirty="0">
                <a:solidFill>
                  <a:srgbClr val="404040"/>
                </a:solidFill>
                <a:effectLst/>
                <a:latin typeface="alrightsans-regular"/>
              </a:rPr>
              <a:t>of the financial markets and economies in which they operate;</a:t>
            </a:r>
          </a:p>
          <a:p>
            <a:pPr lvl="1">
              <a:spcBef>
                <a:spcPts val="1200"/>
              </a:spcBef>
              <a:spcAft>
                <a:spcPts val="1200"/>
              </a:spcAft>
              <a:buSzPct val="100000"/>
              <a:buFontTx/>
              <a:buChar char="–"/>
            </a:pPr>
            <a:r>
              <a:rPr lang="en-GB" sz="2000" b="0" i="0" dirty="0">
                <a:solidFill>
                  <a:srgbClr val="404040"/>
                </a:solidFill>
                <a:effectLst/>
                <a:latin typeface="alrightsans-regular"/>
              </a:rPr>
              <a:t>and ultimately of the environment and society as a whole.</a:t>
            </a:r>
          </a:p>
          <a:p>
            <a:pPr>
              <a:spcBef>
                <a:spcPts val="1200"/>
              </a:spcBef>
              <a:spcAft>
                <a:spcPts val="1200"/>
              </a:spcAft>
            </a:pPr>
            <a:endParaRPr lang="en-GB" sz="1600" dirty="0">
              <a:solidFill>
                <a:srgbClr val="404040"/>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2074" y="2797716"/>
            <a:ext cx="3209925" cy="2140995"/>
          </a:xfrm>
          <a:prstGeom prst="rect">
            <a:avLst/>
          </a:prstGeom>
        </p:spPr>
      </p:pic>
    </p:spTree>
    <p:extLst>
      <p:ext uri="{BB962C8B-B14F-4D97-AF65-F5344CB8AC3E}">
        <p14:creationId xmlns:p14="http://schemas.microsoft.com/office/powerpoint/2010/main" val="43356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439275" cy="600164"/>
          </a:xfrm>
          <a:prstGeom prst="rect">
            <a:avLst/>
          </a:prstGeom>
        </p:spPr>
        <p:txBody>
          <a:bodyPr vert="horz" wrap="square" lIns="640080" tIns="45720" rIns="0" bIns="0" rtlCol="0">
            <a:spAutoFit/>
          </a:bodyPr>
          <a:lstStyle/>
          <a:p>
            <a:pPr marL="12700">
              <a:lnSpc>
                <a:spcPct val="100000"/>
              </a:lnSpc>
              <a:spcBef>
                <a:spcPts val="105"/>
              </a:spcBef>
            </a:pPr>
            <a:r>
              <a:rPr dirty="0"/>
              <a:t>The six PRI Principles</a:t>
            </a:r>
          </a:p>
        </p:txBody>
      </p:sp>
      <p:pic>
        <p:nvPicPr>
          <p:cNvPr id="3" name="object 3"/>
          <p:cNvPicPr/>
          <p:nvPr/>
        </p:nvPicPr>
        <p:blipFill>
          <a:blip r:embed="rId2" cstate="print"/>
          <a:stretch>
            <a:fillRect/>
          </a:stretch>
        </p:blipFill>
        <p:spPr>
          <a:xfrm>
            <a:off x="620184" y="1374521"/>
            <a:ext cx="9732192" cy="4929540"/>
          </a:xfrm>
          <a:prstGeom prst="rect">
            <a:avLst/>
          </a:prstGeom>
        </p:spPr>
      </p:pic>
      <p:sp>
        <p:nvSpPr>
          <p:cNvPr id="4" name="object 4"/>
          <p:cNvSpPr txBox="1"/>
          <p:nvPr/>
        </p:nvSpPr>
        <p:spPr>
          <a:xfrm>
            <a:off x="9316719" y="6454475"/>
            <a:ext cx="9391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7585B"/>
                </a:solidFill>
                <a:latin typeface="Arial"/>
                <a:cs typeface="Arial"/>
              </a:rPr>
              <a:t>(Source:</a:t>
            </a:r>
            <a:r>
              <a:rPr sz="1200" spc="-25" dirty="0">
                <a:solidFill>
                  <a:srgbClr val="57585B"/>
                </a:solidFill>
                <a:latin typeface="Arial"/>
                <a:cs typeface="Arial"/>
              </a:rPr>
              <a:t> </a:t>
            </a:r>
            <a:r>
              <a:rPr sz="1200" spc="-20" dirty="0">
                <a:solidFill>
                  <a:srgbClr val="57585B"/>
                </a:solidFill>
                <a:latin typeface="Arial"/>
                <a:cs typeface="Arial"/>
              </a:rPr>
              <a:t>PRI)</a:t>
            </a:r>
            <a:endParaRPr sz="12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115425" cy="1154162"/>
          </a:xfrm>
          <a:prstGeom prst="rect">
            <a:avLst/>
          </a:prstGeom>
        </p:spPr>
        <p:txBody>
          <a:bodyPr vert="horz" wrap="square" lIns="640080" tIns="45720" rIns="0" bIns="0" rtlCol="0">
            <a:spAutoFit/>
          </a:bodyPr>
          <a:lstStyle/>
          <a:p>
            <a:pPr marL="12700">
              <a:lnSpc>
                <a:spcPct val="100000"/>
              </a:lnSpc>
              <a:spcBef>
                <a:spcPts val="105"/>
              </a:spcBef>
            </a:pPr>
            <a:r>
              <a:rPr dirty="0"/>
              <a:t>The</a:t>
            </a:r>
            <a:r>
              <a:rPr spc="-5" dirty="0"/>
              <a:t> </a:t>
            </a:r>
            <a:r>
              <a:rPr dirty="0"/>
              <a:t>PRI</a:t>
            </a:r>
            <a:r>
              <a:rPr spc="-70" dirty="0"/>
              <a:t> </a:t>
            </a:r>
            <a:r>
              <a:rPr spc="-45" dirty="0"/>
              <a:t>Value</a:t>
            </a:r>
            <a:r>
              <a:rPr spc="-60" dirty="0"/>
              <a:t> </a:t>
            </a:r>
            <a:r>
              <a:rPr dirty="0"/>
              <a:t>Driver</a:t>
            </a:r>
            <a:r>
              <a:rPr spc="-75" dirty="0"/>
              <a:t> </a:t>
            </a:r>
            <a:r>
              <a:rPr dirty="0"/>
              <a:t>Model</a:t>
            </a:r>
            <a:r>
              <a:rPr spc="-105" dirty="0"/>
              <a:t> </a:t>
            </a:r>
            <a:r>
              <a:rPr dirty="0"/>
              <a:t>for</a:t>
            </a:r>
            <a:r>
              <a:rPr spc="65" dirty="0"/>
              <a:t> </a:t>
            </a:r>
            <a:r>
              <a:rPr spc="-10" dirty="0"/>
              <a:t>Responsible</a:t>
            </a:r>
            <a:r>
              <a:rPr spc="-140" dirty="0"/>
              <a:t> </a:t>
            </a:r>
            <a:r>
              <a:rPr spc="-10" dirty="0"/>
              <a:t>Investin</a:t>
            </a:r>
            <a:r>
              <a:rPr lang="en-US" spc="-10" dirty="0"/>
              <a:t>g</a:t>
            </a:r>
            <a:endParaRPr spc="-10" dirty="0"/>
          </a:p>
        </p:txBody>
      </p:sp>
      <p:pic>
        <p:nvPicPr>
          <p:cNvPr id="3" name="object 3"/>
          <p:cNvPicPr/>
          <p:nvPr/>
        </p:nvPicPr>
        <p:blipFill>
          <a:blip r:embed="rId2" cstate="print"/>
          <a:stretch>
            <a:fillRect/>
          </a:stretch>
        </p:blipFill>
        <p:spPr>
          <a:xfrm>
            <a:off x="695325" y="1699895"/>
            <a:ext cx="8705849" cy="4663440"/>
          </a:xfrm>
          <a:prstGeom prst="rect">
            <a:avLst/>
          </a:prstGeom>
        </p:spPr>
      </p:pic>
      <p:sp>
        <p:nvSpPr>
          <p:cNvPr id="4" name="object 4"/>
          <p:cNvSpPr txBox="1"/>
          <p:nvPr/>
        </p:nvSpPr>
        <p:spPr>
          <a:xfrm>
            <a:off x="8502014" y="6468745"/>
            <a:ext cx="89916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7585B"/>
                </a:solidFill>
                <a:latin typeface="Arial"/>
                <a:cs typeface="Arial"/>
              </a:rPr>
              <a:t>(Source</a:t>
            </a:r>
            <a:r>
              <a:rPr sz="1200" spc="-15" dirty="0">
                <a:solidFill>
                  <a:srgbClr val="57585B"/>
                </a:solidFill>
                <a:latin typeface="Arial"/>
                <a:cs typeface="Arial"/>
              </a:rPr>
              <a:t> </a:t>
            </a:r>
            <a:r>
              <a:rPr sz="1200" spc="-20" dirty="0">
                <a:solidFill>
                  <a:srgbClr val="57585B"/>
                </a:solidFill>
                <a:latin typeface="Arial"/>
                <a:cs typeface="Arial"/>
              </a:rPr>
              <a:t>PRI)</a:t>
            </a:r>
            <a:endParaRPr sz="12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4025" cy="600164"/>
          </a:xfrm>
          <a:prstGeom prst="rect">
            <a:avLst/>
          </a:prstGeom>
        </p:spPr>
        <p:txBody>
          <a:bodyPr vert="horz" wrap="square" lIns="457200" tIns="45720" rIns="0" bIns="0" rtlCol="0">
            <a:spAutoFit/>
          </a:bodyPr>
          <a:lstStyle/>
          <a:p>
            <a:pPr marL="55244">
              <a:lnSpc>
                <a:spcPct val="100000"/>
              </a:lnSpc>
              <a:spcBef>
                <a:spcPts val="105"/>
              </a:spcBef>
            </a:pPr>
            <a:r>
              <a:rPr sz="3500" spc="-10" dirty="0">
                <a:latin typeface="Franklin Gothic Demi Cond" panose="020B0706030402020204" pitchFamily="34" charset="0"/>
              </a:rPr>
              <a:t>Responsible</a:t>
            </a:r>
            <a:r>
              <a:rPr sz="3500" spc="-175" dirty="0">
                <a:latin typeface="Franklin Gothic Demi Cond" panose="020B0706030402020204" pitchFamily="34" charset="0"/>
              </a:rPr>
              <a:t> </a:t>
            </a:r>
            <a:r>
              <a:rPr sz="3500" spc="-10" dirty="0">
                <a:latin typeface="Franklin Gothic Demi Cond" panose="020B0706030402020204" pitchFamily="34" charset="0"/>
              </a:rPr>
              <a:t>Investing</a:t>
            </a:r>
            <a:r>
              <a:rPr sz="3500" spc="-145" dirty="0">
                <a:latin typeface="Franklin Gothic Demi Cond" panose="020B0706030402020204" pitchFamily="34" charset="0"/>
              </a:rPr>
              <a:t> </a:t>
            </a:r>
            <a:r>
              <a:rPr lang="en-US" sz="3500" spc="-145" dirty="0" smtClean="0">
                <a:latin typeface="Franklin Gothic Demi Cond" panose="020B0706030402020204" pitchFamily="34" charset="0"/>
              </a:rPr>
              <a:t>– </a:t>
            </a:r>
            <a:r>
              <a:rPr sz="3500" dirty="0" smtClean="0">
                <a:latin typeface="Franklin Gothic Demi Cond" panose="020B0706030402020204" pitchFamily="34" charset="0"/>
              </a:rPr>
              <a:t>ESG</a:t>
            </a:r>
            <a:r>
              <a:rPr sz="3500" spc="-65" dirty="0" smtClean="0">
                <a:latin typeface="Franklin Gothic Demi Cond" panose="020B0706030402020204" pitchFamily="34" charset="0"/>
              </a:rPr>
              <a:t> </a:t>
            </a:r>
            <a:r>
              <a:rPr sz="3500" spc="-10" dirty="0">
                <a:latin typeface="Franklin Gothic Demi Cond" panose="020B0706030402020204" pitchFamily="34" charset="0"/>
              </a:rPr>
              <a:t>Investment</a:t>
            </a:r>
            <a:r>
              <a:rPr sz="3500" spc="-50" dirty="0">
                <a:latin typeface="Franklin Gothic Demi Cond" panose="020B0706030402020204" pitchFamily="34" charset="0"/>
              </a:rPr>
              <a:t> </a:t>
            </a:r>
            <a:r>
              <a:rPr sz="3500" spc="-10" dirty="0">
                <a:latin typeface="Franklin Gothic Demi Cond" panose="020B0706030402020204" pitchFamily="34" charset="0"/>
              </a:rPr>
              <a:t>Formula</a:t>
            </a:r>
          </a:p>
        </p:txBody>
      </p:sp>
      <p:sp>
        <p:nvSpPr>
          <p:cNvPr id="3" name="object 3"/>
          <p:cNvSpPr txBox="1"/>
          <p:nvPr/>
        </p:nvSpPr>
        <p:spPr>
          <a:xfrm>
            <a:off x="430529" y="958532"/>
            <a:ext cx="10370821" cy="5705408"/>
          </a:xfrm>
          <a:prstGeom prst="rect">
            <a:avLst/>
          </a:prstGeom>
        </p:spPr>
        <p:txBody>
          <a:bodyPr vert="horz" wrap="square" lIns="0" tIns="11430" rIns="0" bIns="0" rtlCol="0">
            <a:spAutoFit/>
          </a:bodyPr>
          <a:lstStyle/>
          <a:p>
            <a:pPr marL="50800">
              <a:lnSpc>
                <a:spcPts val="2190"/>
              </a:lnSpc>
              <a:spcBef>
                <a:spcPts val="90"/>
              </a:spcBef>
            </a:pPr>
            <a:r>
              <a:rPr b="1" dirty="0">
                <a:solidFill>
                  <a:srgbClr val="508927"/>
                </a:solidFill>
                <a:latin typeface="Franklin Gothic Book"/>
                <a:cs typeface="Franklin Gothic Book"/>
              </a:rPr>
              <a:t>ESG</a:t>
            </a:r>
            <a:r>
              <a:rPr b="1" spc="-95" dirty="0">
                <a:solidFill>
                  <a:srgbClr val="508927"/>
                </a:solidFill>
                <a:latin typeface="Franklin Gothic Book"/>
                <a:cs typeface="Franklin Gothic Book"/>
              </a:rPr>
              <a:t> </a:t>
            </a:r>
            <a:r>
              <a:rPr b="1" spc="-10" dirty="0">
                <a:solidFill>
                  <a:srgbClr val="508927"/>
                </a:solidFill>
                <a:latin typeface="Franklin Gothic Book"/>
                <a:cs typeface="Franklin Gothic Book"/>
              </a:rPr>
              <a:t>STEPS</a:t>
            </a:r>
            <a:r>
              <a:rPr b="1" spc="-204" dirty="0">
                <a:solidFill>
                  <a:srgbClr val="508927"/>
                </a:solidFill>
                <a:latin typeface="Franklin Gothic Book"/>
                <a:cs typeface="Franklin Gothic Book"/>
              </a:rPr>
              <a:t> </a:t>
            </a:r>
            <a:r>
              <a:rPr b="1" dirty="0">
                <a:solidFill>
                  <a:srgbClr val="508927"/>
                </a:solidFill>
                <a:latin typeface="Franklin Gothic Book"/>
                <a:cs typeface="Franklin Gothic Book"/>
              </a:rPr>
              <a:t>TO</a:t>
            </a:r>
            <a:r>
              <a:rPr b="1" spc="25" dirty="0">
                <a:solidFill>
                  <a:srgbClr val="508927"/>
                </a:solidFill>
                <a:latin typeface="Franklin Gothic Book"/>
                <a:cs typeface="Franklin Gothic Book"/>
              </a:rPr>
              <a:t> </a:t>
            </a:r>
            <a:r>
              <a:rPr b="1" spc="-20" dirty="0">
                <a:solidFill>
                  <a:srgbClr val="508927"/>
                </a:solidFill>
                <a:latin typeface="Franklin Gothic Book"/>
                <a:cs typeface="Franklin Gothic Book"/>
              </a:rPr>
              <a:t>APPLY</a:t>
            </a:r>
            <a:endParaRPr b="1" dirty="0">
              <a:solidFill>
                <a:srgbClr val="508927"/>
              </a:solidFill>
              <a:latin typeface="Franklin Gothic Book"/>
              <a:cs typeface="Franklin Gothic Book"/>
            </a:endParaRPr>
          </a:p>
          <a:p>
            <a:pPr marL="508000">
              <a:lnSpc>
                <a:spcPts val="2165"/>
              </a:lnSpc>
              <a:tabLst>
                <a:tab pos="843915" algn="l"/>
              </a:tabLst>
            </a:pPr>
            <a:r>
              <a:rPr dirty="0">
                <a:solidFill>
                  <a:srgbClr val="1A595A"/>
                </a:solidFill>
                <a:latin typeface="Franklin Gothic Book"/>
                <a:cs typeface="Franklin Gothic Book"/>
              </a:rPr>
              <a:t>1.</a:t>
            </a:r>
            <a:r>
              <a:rPr spc="-35" dirty="0">
                <a:solidFill>
                  <a:srgbClr val="1A595A"/>
                </a:solidFill>
                <a:latin typeface="Franklin Gothic Book"/>
                <a:cs typeface="Franklin Gothic Book"/>
              </a:rPr>
              <a:t> </a:t>
            </a:r>
            <a:r>
              <a:rPr spc="-35" dirty="0">
                <a:solidFill>
                  <a:srgbClr val="404040"/>
                </a:solidFill>
                <a:latin typeface="Franklin Gothic Book"/>
                <a:cs typeface="Franklin Gothic Book"/>
              </a:rPr>
              <a:t>Fundamental</a:t>
            </a:r>
            <a:r>
              <a:rPr spc="-70" dirty="0">
                <a:solidFill>
                  <a:srgbClr val="404040"/>
                </a:solidFill>
                <a:latin typeface="Franklin Gothic Book"/>
                <a:cs typeface="Franklin Gothic Book"/>
              </a:rPr>
              <a:t> </a:t>
            </a:r>
            <a:r>
              <a:rPr spc="-20" dirty="0">
                <a:solidFill>
                  <a:srgbClr val="404040"/>
                </a:solidFill>
                <a:latin typeface="Franklin Gothic Book"/>
                <a:cs typeface="Franklin Gothic Book"/>
              </a:rPr>
              <a:t>financial</a:t>
            </a:r>
            <a:r>
              <a:rPr spc="10" dirty="0">
                <a:solidFill>
                  <a:srgbClr val="404040"/>
                </a:solidFill>
                <a:latin typeface="Franklin Gothic Book"/>
                <a:cs typeface="Franklin Gothic Book"/>
              </a:rPr>
              <a:t> </a:t>
            </a:r>
            <a:r>
              <a:rPr spc="-25" dirty="0">
                <a:solidFill>
                  <a:srgbClr val="404040"/>
                </a:solidFill>
                <a:latin typeface="Franklin Gothic Book"/>
                <a:cs typeface="Franklin Gothic Book"/>
              </a:rPr>
              <a:t>analysis</a:t>
            </a:r>
            <a:r>
              <a:rPr spc="-114" dirty="0">
                <a:solidFill>
                  <a:srgbClr val="404040"/>
                </a:solidFill>
                <a:latin typeface="Franklin Gothic Book"/>
                <a:cs typeface="Franklin Gothic Book"/>
              </a:rPr>
              <a:t> </a:t>
            </a:r>
            <a:r>
              <a:rPr spc="-10" dirty="0">
                <a:solidFill>
                  <a:srgbClr val="404040"/>
                </a:solidFill>
                <a:latin typeface="Franklin Gothic Book"/>
                <a:cs typeface="Franklin Gothic Book"/>
              </a:rPr>
              <a:t>strategy.</a:t>
            </a:r>
            <a:endParaRPr dirty="0">
              <a:solidFill>
                <a:srgbClr val="404040"/>
              </a:solidFill>
              <a:latin typeface="Franklin Gothic Book"/>
              <a:cs typeface="Franklin Gothic Book"/>
            </a:endParaRPr>
          </a:p>
          <a:p>
            <a:pPr marL="508000">
              <a:lnSpc>
                <a:spcPts val="2165"/>
              </a:lnSpc>
              <a:tabLst>
                <a:tab pos="843915" algn="l"/>
              </a:tabLst>
            </a:pPr>
            <a:r>
              <a:rPr dirty="0">
                <a:solidFill>
                  <a:srgbClr val="1A595A"/>
                </a:solidFill>
                <a:latin typeface="Franklin Gothic Book"/>
                <a:cs typeface="Franklin Gothic Book"/>
              </a:rPr>
              <a:t>2.</a:t>
            </a:r>
            <a:r>
              <a:rPr spc="-20" dirty="0">
                <a:solidFill>
                  <a:srgbClr val="1A595A"/>
                </a:solidFill>
                <a:latin typeface="Franklin Gothic Book"/>
                <a:cs typeface="Franklin Gothic Book"/>
              </a:rPr>
              <a:t> </a:t>
            </a:r>
            <a:r>
              <a:rPr spc="-25" dirty="0">
                <a:solidFill>
                  <a:srgbClr val="404040"/>
                </a:solidFill>
                <a:latin typeface="Franklin Gothic Book"/>
                <a:cs typeface="Franklin Gothic Book"/>
              </a:rPr>
              <a:t>Development</a:t>
            </a:r>
            <a:r>
              <a:rPr spc="-110" dirty="0">
                <a:solidFill>
                  <a:srgbClr val="404040"/>
                </a:solidFill>
                <a:latin typeface="Franklin Gothic Book"/>
                <a:cs typeface="Franklin Gothic Book"/>
              </a:rPr>
              <a:t> </a:t>
            </a:r>
            <a:r>
              <a:rPr spc="-10" dirty="0">
                <a:solidFill>
                  <a:srgbClr val="404040"/>
                </a:solidFill>
                <a:latin typeface="Franklin Gothic Book"/>
                <a:cs typeface="Franklin Gothic Book"/>
              </a:rPr>
              <a:t>of</a:t>
            </a:r>
            <a:r>
              <a:rPr spc="-114" dirty="0">
                <a:solidFill>
                  <a:srgbClr val="404040"/>
                </a:solidFill>
                <a:latin typeface="Franklin Gothic Book"/>
                <a:cs typeface="Franklin Gothic Book"/>
              </a:rPr>
              <a:t> </a:t>
            </a:r>
            <a:r>
              <a:rPr dirty="0">
                <a:solidFill>
                  <a:srgbClr val="404040"/>
                </a:solidFill>
                <a:latin typeface="Franklin Gothic Book"/>
                <a:cs typeface="Franklin Gothic Book"/>
              </a:rPr>
              <a:t>a</a:t>
            </a:r>
            <a:r>
              <a:rPr spc="30" dirty="0">
                <a:solidFill>
                  <a:srgbClr val="404040"/>
                </a:solidFill>
                <a:latin typeface="Franklin Gothic Book"/>
                <a:cs typeface="Franklin Gothic Book"/>
              </a:rPr>
              <a:t> </a:t>
            </a:r>
            <a:r>
              <a:rPr spc="-25" dirty="0">
                <a:solidFill>
                  <a:srgbClr val="404040"/>
                </a:solidFill>
                <a:latin typeface="Franklin Gothic Book"/>
                <a:cs typeface="Franklin Gothic Book"/>
              </a:rPr>
              <a:t>Responsible</a:t>
            </a:r>
            <a:r>
              <a:rPr spc="-125" dirty="0">
                <a:solidFill>
                  <a:srgbClr val="404040"/>
                </a:solidFill>
                <a:latin typeface="Franklin Gothic Book"/>
                <a:cs typeface="Franklin Gothic Book"/>
              </a:rPr>
              <a:t> </a:t>
            </a:r>
            <a:r>
              <a:rPr spc="-25" dirty="0">
                <a:solidFill>
                  <a:srgbClr val="404040"/>
                </a:solidFill>
                <a:latin typeface="Franklin Gothic Book"/>
                <a:cs typeface="Franklin Gothic Book"/>
              </a:rPr>
              <a:t>Investing</a:t>
            </a:r>
            <a:r>
              <a:rPr spc="-155" dirty="0">
                <a:solidFill>
                  <a:srgbClr val="404040"/>
                </a:solidFill>
                <a:latin typeface="Franklin Gothic Book"/>
                <a:cs typeface="Franklin Gothic Book"/>
              </a:rPr>
              <a:t> </a:t>
            </a:r>
            <a:r>
              <a:rPr spc="-10" dirty="0">
                <a:solidFill>
                  <a:srgbClr val="404040"/>
                </a:solidFill>
                <a:latin typeface="Franklin Gothic Book"/>
                <a:cs typeface="Franklin Gothic Book"/>
              </a:rPr>
              <a:t>(ESG)</a:t>
            </a:r>
            <a:r>
              <a:rPr spc="-95" dirty="0">
                <a:solidFill>
                  <a:srgbClr val="404040"/>
                </a:solidFill>
                <a:latin typeface="Franklin Gothic Book"/>
                <a:cs typeface="Franklin Gothic Book"/>
              </a:rPr>
              <a:t> </a:t>
            </a:r>
            <a:r>
              <a:rPr spc="-25" dirty="0">
                <a:solidFill>
                  <a:srgbClr val="404040"/>
                </a:solidFill>
                <a:latin typeface="Franklin Gothic Book"/>
                <a:cs typeface="Franklin Gothic Book"/>
              </a:rPr>
              <a:t>policy</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a:t>
            </a:r>
            <a:r>
              <a:rPr spc="10" dirty="0">
                <a:solidFill>
                  <a:srgbClr val="404040"/>
                </a:solidFill>
                <a:latin typeface="Franklin Gothic Book"/>
                <a:cs typeface="Franklin Gothic Book"/>
              </a:rPr>
              <a:t> </a:t>
            </a:r>
            <a:r>
              <a:rPr spc="-10" dirty="0">
                <a:solidFill>
                  <a:srgbClr val="404040"/>
                </a:solidFill>
                <a:latin typeface="Franklin Gothic Book"/>
                <a:cs typeface="Franklin Gothic Book"/>
              </a:rPr>
              <a:t>strategy.</a:t>
            </a:r>
            <a:endParaRPr dirty="0">
              <a:solidFill>
                <a:srgbClr val="404040"/>
              </a:solidFill>
              <a:latin typeface="Franklin Gothic Book"/>
              <a:cs typeface="Franklin Gothic Book"/>
            </a:endParaRPr>
          </a:p>
          <a:p>
            <a:pPr marL="508000">
              <a:lnSpc>
                <a:spcPts val="2170"/>
              </a:lnSpc>
              <a:tabLst>
                <a:tab pos="843915" algn="l"/>
              </a:tabLst>
            </a:pPr>
            <a:r>
              <a:rPr dirty="0">
                <a:solidFill>
                  <a:srgbClr val="1A595A"/>
                </a:solidFill>
                <a:latin typeface="Franklin Gothic Book"/>
                <a:cs typeface="Franklin Gothic Book"/>
              </a:rPr>
              <a:t>3.</a:t>
            </a:r>
            <a:r>
              <a:rPr spc="-105" dirty="0">
                <a:solidFill>
                  <a:srgbClr val="1A595A"/>
                </a:solidFill>
                <a:latin typeface="Franklin Gothic Book"/>
                <a:cs typeface="Franklin Gothic Book"/>
              </a:rPr>
              <a:t> </a:t>
            </a:r>
            <a:r>
              <a:rPr dirty="0">
                <a:solidFill>
                  <a:srgbClr val="404040"/>
                </a:solidFill>
                <a:latin typeface="Franklin Gothic Book"/>
                <a:cs typeface="Franklin Gothic Book"/>
              </a:rPr>
              <a:t>E&amp;S</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due</a:t>
            </a:r>
            <a:r>
              <a:rPr spc="-5" dirty="0">
                <a:solidFill>
                  <a:srgbClr val="404040"/>
                </a:solidFill>
                <a:latin typeface="Franklin Gothic Book"/>
                <a:cs typeface="Franklin Gothic Book"/>
              </a:rPr>
              <a:t> </a:t>
            </a:r>
            <a:r>
              <a:rPr spc="-25" dirty="0">
                <a:solidFill>
                  <a:srgbClr val="404040"/>
                </a:solidFill>
                <a:latin typeface="Franklin Gothic Book"/>
                <a:cs typeface="Franklin Gothic Book"/>
              </a:rPr>
              <a:t>diligence</a:t>
            </a:r>
            <a:r>
              <a:rPr spc="-80" dirty="0">
                <a:solidFill>
                  <a:srgbClr val="404040"/>
                </a:solidFill>
                <a:latin typeface="Franklin Gothic Book"/>
                <a:cs typeface="Franklin Gothic Book"/>
              </a:rPr>
              <a:t> </a:t>
            </a:r>
            <a:r>
              <a:rPr spc="-20" dirty="0">
                <a:solidFill>
                  <a:srgbClr val="404040"/>
                </a:solidFill>
                <a:latin typeface="Franklin Gothic Book"/>
                <a:cs typeface="Franklin Gothic Book"/>
              </a:rPr>
              <a:t>according</a:t>
            </a:r>
            <a:r>
              <a:rPr spc="-17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80" dirty="0">
                <a:solidFill>
                  <a:srgbClr val="404040"/>
                </a:solidFill>
                <a:latin typeface="Franklin Gothic Book"/>
                <a:cs typeface="Franklin Gothic Book"/>
              </a:rPr>
              <a:t> </a:t>
            </a:r>
            <a:r>
              <a:rPr lang="en-US" spc="-80" dirty="0">
                <a:solidFill>
                  <a:srgbClr val="404040"/>
                </a:solidFill>
                <a:latin typeface="Franklin Gothic Book"/>
                <a:cs typeface="Franklin Gothic Book"/>
              </a:rPr>
              <a:t>e.g. </a:t>
            </a:r>
            <a:r>
              <a:rPr spc="-10" dirty="0">
                <a:solidFill>
                  <a:srgbClr val="404040"/>
                </a:solidFill>
                <a:latin typeface="Franklin Gothic Book"/>
                <a:cs typeface="Franklin Gothic Book"/>
              </a:rPr>
              <a:t>EBRD</a:t>
            </a:r>
            <a:r>
              <a:rPr spc="-130" dirty="0">
                <a:solidFill>
                  <a:srgbClr val="404040"/>
                </a:solidFill>
                <a:latin typeface="Franklin Gothic Book"/>
                <a:cs typeface="Franklin Gothic Book"/>
              </a:rPr>
              <a:t> </a:t>
            </a:r>
            <a:r>
              <a:rPr spc="-10" dirty="0">
                <a:solidFill>
                  <a:srgbClr val="404040"/>
                </a:solidFill>
                <a:latin typeface="Franklin Gothic Book"/>
                <a:cs typeface="Franklin Gothic Book"/>
              </a:rPr>
              <a:t>standards:</a:t>
            </a:r>
            <a:endParaRPr dirty="0">
              <a:solidFill>
                <a:srgbClr val="404040"/>
              </a:solidFill>
              <a:latin typeface="Franklin Gothic Book"/>
              <a:cs typeface="Franklin Gothic Book"/>
            </a:endParaRPr>
          </a:p>
          <a:p>
            <a:pPr marL="1250315" lvl="1" indent="-284480">
              <a:lnSpc>
                <a:spcPts val="1895"/>
              </a:lnSpc>
              <a:buClr>
                <a:srgbClr val="1A595A"/>
              </a:buClr>
              <a:buSzPct val="120000"/>
              <a:buFont typeface="Arial"/>
              <a:buChar char="•"/>
              <a:tabLst>
                <a:tab pos="1250315" algn="l"/>
              </a:tabLst>
            </a:pPr>
            <a:r>
              <a:rPr dirty="0" smtClean="0">
                <a:solidFill>
                  <a:srgbClr val="404040"/>
                </a:solidFill>
                <a:latin typeface="Franklin Gothic Book"/>
                <a:cs typeface="Franklin Gothic Book"/>
              </a:rPr>
              <a:t>Categorization</a:t>
            </a:r>
            <a:r>
              <a:rPr spc="-130" dirty="0" smtClean="0">
                <a:solidFill>
                  <a:srgbClr val="404040"/>
                </a:solidFill>
                <a:latin typeface="Franklin Gothic Book"/>
                <a:cs typeface="Franklin Gothic Book"/>
              </a:rPr>
              <a:t> </a:t>
            </a:r>
            <a:r>
              <a:rPr dirty="0">
                <a:solidFill>
                  <a:srgbClr val="404040"/>
                </a:solidFill>
                <a:latin typeface="Franklin Gothic Book"/>
                <a:cs typeface="Franklin Gothic Book"/>
              </a:rPr>
              <a:t>of</a:t>
            </a:r>
            <a:r>
              <a:rPr spc="85" dirty="0">
                <a:solidFill>
                  <a:srgbClr val="404040"/>
                </a:solidFill>
                <a:latin typeface="Franklin Gothic Book"/>
                <a:cs typeface="Franklin Gothic Book"/>
              </a:rPr>
              <a:t> </a:t>
            </a:r>
            <a:r>
              <a:rPr spc="-10" dirty="0">
                <a:solidFill>
                  <a:srgbClr val="404040"/>
                </a:solidFill>
                <a:latin typeface="Franklin Gothic Book"/>
                <a:cs typeface="Franklin Gothic Book"/>
              </a:rPr>
              <a:t>investment </a:t>
            </a:r>
            <a:r>
              <a:rPr dirty="0">
                <a:solidFill>
                  <a:srgbClr val="404040"/>
                </a:solidFill>
                <a:latin typeface="Franklin Gothic Book"/>
                <a:cs typeface="Franklin Gothic Book"/>
              </a:rPr>
              <a:t>(high/medium/low</a:t>
            </a:r>
            <a:r>
              <a:rPr spc="-105" dirty="0">
                <a:solidFill>
                  <a:srgbClr val="404040"/>
                </a:solidFill>
                <a:latin typeface="Franklin Gothic Book"/>
                <a:cs typeface="Franklin Gothic Book"/>
              </a:rPr>
              <a:t> </a:t>
            </a:r>
            <a:r>
              <a:rPr dirty="0">
                <a:solidFill>
                  <a:srgbClr val="404040"/>
                </a:solidFill>
                <a:latin typeface="Franklin Gothic Book"/>
                <a:cs typeface="Franklin Gothic Book"/>
              </a:rPr>
              <a:t>E&amp;S</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risk).</a:t>
            </a:r>
            <a:endParaRPr dirty="0">
              <a:solidFill>
                <a:srgbClr val="404040"/>
              </a:solidFill>
              <a:latin typeface="Franklin Gothic Book"/>
              <a:cs typeface="Franklin Gothic Book"/>
            </a:endParaRPr>
          </a:p>
          <a:p>
            <a:pPr marL="1250315" lvl="1" indent="-284480">
              <a:lnSpc>
                <a:spcPct val="100000"/>
              </a:lnSpc>
              <a:spcBef>
                <a:spcPts val="5"/>
              </a:spcBef>
              <a:buClr>
                <a:srgbClr val="1A595A"/>
              </a:buClr>
              <a:buSzPct val="120000"/>
              <a:buFont typeface="Arial"/>
              <a:buChar char="•"/>
              <a:tabLst>
                <a:tab pos="1250315" algn="l"/>
              </a:tabLst>
            </a:pPr>
            <a:r>
              <a:rPr dirty="0" smtClean="0">
                <a:solidFill>
                  <a:srgbClr val="404040"/>
                </a:solidFill>
                <a:latin typeface="Franklin Gothic Book"/>
                <a:cs typeface="Franklin Gothic Book"/>
              </a:rPr>
              <a:t>Identification</a:t>
            </a:r>
            <a:r>
              <a:rPr spc="-55" dirty="0" smtClean="0">
                <a:solidFill>
                  <a:srgbClr val="404040"/>
                </a:solidFill>
                <a:latin typeface="Franklin Gothic Book"/>
                <a:cs typeface="Franklin Gothic Book"/>
              </a:rPr>
              <a:t> </a:t>
            </a:r>
            <a:r>
              <a:rPr dirty="0">
                <a:solidFill>
                  <a:srgbClr val="404040"/>
                </a:solidFill>
                <a:latin typeface="Franklin Gothic Book"/>
                <a:cs typeface="Franklin Gothic Book"/>
              </a:rPr>
              <a:t>of</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E&amp;S</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issues</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mitigation</a:t>
            </a:r>
            <a:r>
              <a:rPr spc="-140" dirty="0">
                <a:solidFill>
                  <a:srgbClr val="404040"/>
                </a:solidFill>
                <a:latin typeface="Franklin Gothic Book"/>
                <a:cs typeface="Franklin Gothic Book"/>
              </a:rPr>
              <a:t> </a:t>
            </a:r>
            <a:r>
              <a:rPr spc="-10" dirty="0">
                <a:solidFill>
                  <a:srgbClr val="404040"/>
                </a:solidFill>
                <a:latin typeface="Franklin Gothic Book"/>
                <a:cs typeface="Franklin Gothic Book"/>
              </a:rPr>
              <a:t>measures.</a:t>
            </a:r>
            <a:endParaRPr dirty="0">
              <a:solidFill>
                <a:srgbClr val="404040"/>
              </a:solidFill>
              <a:latin typeface="Franklin Gothic Book"/>
              <a:cs typeface="Franklin Gothic Book"/>
            </a:endParaRPr>
          </a:p>
          <a:p>
            <a:pPr marL="1250315" lvl="1" indent="-284480">
              <a:lnSpc>
                <a:spcPct val="100000"/>
              </a:lnSpc>
              <a:buClr>
                <a:srgbClr val="1A595A"/>
              </a:buClr>
              <a:buSzPct val="120000"/>
              <a:buFont typeface="Arial"/>
              <a:buChar char="•"/>
              <a:tabLst>
                <a:tab pos="1250315" algn="l"/>
              </a:tabLst>
            </a:pPr>
            <a:r>
              <a:rPr dirty="0" smtClean="0">
                <a:solidFill>
                  <a:srgbClr val="404040"/>
                </a:solidFill>
                <a:latin typeface="Franklin Gothic Book"/>
                <a:cs typeface="Franklin Gothic Book"/>
              </a:rPr>
              <a:t>Comparison</a:t>
            </a:r>
            <a:r>
              <a:rPr spc="-70" dirty="0" smtClean="0">
                <a:solidFill>
                  <a:srgbClr val="404040"/>
                </a:solidFill>
                <a:latin typeface="Franklin Gothic Book"/>
                <a:cs typeface="Franklin Gothic Book"/>
              </a:rPr>
              <a:t> </a:t>
            </a:r>
            <a:r>
              <a:rPr dirty="0">
                <a:solidFill>
                  <a:srgbClr val="404040"/>
                </a:solidFill>
                <a:latin typeface="Franklin Gothic Book"/>
                <a:cs typeface="Franklin Gothic Book"/>
              </a:rPr>
              <a:t>of</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ESG</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data</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target</a:t>
            </a:r>
            <a:r>
              <a:rPr spc="-100" dirty="0">
                <a:solidFill>
                  <a:srgbClr val="404040"/>
                </a:solidFill>
                <a:latin typeface="Franklin Gothic Book"/>
                <a:cs typeface="Franklin Gothic Book"/>
              </a:rPr>
              <a:t> </a:t>
            </a:r>
            <a:r>
              <a:rPr dirty="0">
                <a:solidFill>
                  <a:srgbClr val="404040"/>
                </a:solidFill>
                <a:latin typeface="Franklin Gothic Book"/>
                <a:cs typeface="Franklin Gothic Book"/>
              </a:rPr>
              <a:t>company</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ESG</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Policy</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PE</a:t>
            </a:r>
            <a:r>
              <a:rPr spc="-15" dirty="0">
                <a:solidFill>
                  <a:srgbClr val="404040"/>
                </a:solidFill>
                <a:latin typeface="Franklin Gothic Book"/>
                <a:cs typeface="Franklin Gothic Book"/>
              </a:rPr>
              <a:t> </a:t>
            </a:r>
            <a:r>
              <a:rPr spc="-10" dirty="0">
                <a:solidFill>
                  <a:srgbClr val="404040"/>
                </a:solidFill>
                <a:latin typeface="Franklin Gothic Book"/>
                <a:cs typeface="Franklin Gothic Book"/>
              </a:rPr>
              <a:t>Fund.</a:t>
            </a:r>
            <a:endParaRPr dirty="0">
              <a:solidFill>
                <a:srgbClr val="404040"/>
              </a:solidFill>
              <a:latin typeface="Franklin Gothic Book"/>
              <a:cs typeface="Franklin Gothic Book"/>
            </a:endParaRPr>
          </a:p>
          <a:p>
            <a:pPr marL="1250315" lvl="1" indent="-284480">
              <a:lnSpc>
                <a:spcPct val="100000"/>
              </a:lnSpc>
              <a:spcBef>
                <a:spcPts val="5"/>
              </a:spcBef>
              <a:buClr>
                <a:srgbClr val="1A595A"/>
              </a:buClr>
              <a:buSzPct val="120000"/>
              <a:buFont typeface="Arial"/>
              <a:buChar char="•"/>
              <a:tabLst>
                <a:tab pos="1250315" algn="l"/>
              </a:tabLst>
            </a:pPr>
            <a:r>
              <a:rPr dirty="0" smtClean="0">
                <a:solidFill>
                  <a:srgbClr val="404040"/>
                </a:solidFill>
                <a:latin typeface="Franklin Gothic Book"/>
                <a:cs typeface="Franklin Gothic Book"/>
              </a:rPr>
              <a:t>Drafting</a:t>
            </a:r>
            <a:r>
              <a:rPr spc="-110" dirty="0" smtClean="0">
                <a:solidFill>
                  <a:srgbClr val="404040"/>
                </a:solidFill>
                <a:latin typeface="Franklin Gothic Book"/>
                <a:cs typeface="Franklin Gothic Book"/>
              </a:rPr>
              <a:t> </a:t>
            </a:r>
            <a:r>
              <a:rPr dirty="0">
                <a:solidFill>
                  <a:srgbClr val="404040"/>
                </a:solidFill>
                <a:latin typeface="Franklin Gothic Book"/>
                <a:cs typeface="Franklin Gothic Book"/>
              </a:rPr>
              <a:t>of</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internal</a:t>
            </a:r>
            <a:r>
              <a:rPr spc="-105" dirty="0">
                <a:solidFill>
                  <a:srgbClr val="404040"/>
                </a:solidFill>
                <a:latin typeface="Franklin Gothic Book"/>
                <a:cs typeface="Franklin Gothic Book"/>
              </a:rPr>
              <a:t> </a:t>
            </a:r>
            <a:r>
              <a:rPr dirty="0">
                <a:solidFill>
                  <a:srgbClr val="404040"/>
                </a:solidFill>
                <a:latin typeface="Franklin Gothic Book"/>
                <a:cs typeface="Franklin Gothic Book"/>
              </a:rPr>
              <a:t>ESG</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report</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about</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target</a:t>
            </a:r>
            <a:r>
              <a:rPr spc="-55" dirty="0">
                <a:solidFill>
                  <a:srgbClr val="404040"/>
                </a:solidFill>
                <a:latin typeface="Franklin Gothic Book"/>
                <a:cs typeface="Franklin Gothic Book"/>
              </a:rPr>
              <a:t> </a:t>
            </a:r>
            <a:r>
              <a:rPr spc="-10" dirty="0">
                <a:solidFill>
                  <a:srgbClr val="404040"/>
                </a:solidFill>
                <a:latin typeface="Franklin Gothic Book"/>
                <a:cs typeface="Franklin Gothic Book"/>
              </a:rPr>
              <a:t>company.</a:t>
            </a:r>
            <a:endParaRPr dirty="0">
              <a:solidFill>
                <a:srgbClr val="404040"/>
              </a:solidFill>
              <a:latin typeface="Franklin Gothic Book"/>
              <a:cs typeface="Franklin Gothic Book"/>
            </a:endParaRPr>
          </a:p>
          <a:p>
            <a:pPr marL="1250315" lvl="1" indent="-284480">
              <a:lnSpc>
                <a:spcPct val="100000"/>
              </a:lnSpc>
              <a:buClr>
                <a:srgbClr val="1A595A"/>
              </a:buClr>
              <a:buSzPct val="120000"/>
              <a:buFont typeface="Arial"/>
              <a:buChar char="•"/>
              <a:tabLst>
                <a:tab pos="1250315" algn="l"/>
              </a:tabLst>
            </a:pPr>
            <a:r>
              <a:rPr dirty="0" smtClean="0">
                <a:solidFill>
                  <a:srgbClr val="404040"/>
                </a:solidFill>
                <a:latin typeface="Franklin Gothic Book"/>
                <a:cs typeface="Franklin Gothic Book"/>
              </a:rPr>
              <a:t>E&amp;S</a:t>
            </a:r>
            <a:r>
              <a:rPr spc="45" dirty="0" smtClean="0">
                <a:solidFill>
                  <a:srgbClr val="404040"/>
                </a:solidFill>
                <a:latin typeface="Franklin Gothic Book"/>
                <a:cs typeface="Franklin Gothic Book"/>
              </a:rPr>
              <a:t> </a:t>
            </a:r>
            <a:r>
              <a:rPr dirty="0">
                <a:solidFill>
                  <a:srgbClr val="404040"/>
                </a:solidFill>
                <a:latin typeface="Franklin Gothic Book"/>
                <a:cs typeface="Franklin Gothic Book"/>
              </a:rPr>
              <a:t>Action</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Plan</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(ESAP) if</a:t>
            </a:r>
            <a:r>
              <a:rPr spc="-85" dirty="0">
                <a:solidFill>
                  <a:srgbClr val="404040"/>
                </a:solidFill>
                <a:latin typeface="Franklin Gothic Book"/>
                <a:cs typeface="Franklin Gothic Book"/>
              </a:rPr>
              <a:t> </a:t>
            </a:r>
            <a:r>
              <a:rPr spc="-10" dirty="0">
                <a:solidFill>
                  <a:srgbClr val="404040"/>
                </a:solidFill>
                <a:latin typeface="Franklin Gothic Book"/>
                <a:cs typeface="Franklin Gothic Book"/>
              </a:rPr>
              <a:t>needed.</a:t>
            </a:r>
            <a:endParaRPr dirty="0">
              <a:solidFill>
                <a:srgbClr val="404040"/>
              </a:solidFill>
              <a:latin typeface="Franklin Gothic Book"/>
              <a:cs typeface="Franklin Gothic Book"/>
            </a:endParaRPr>
          </a:p>
          <a:p>
            <a:pPr marL="1250315" lvl="1" indent="-284480">
              <a:lnSpc>
                <a:spcPts val="1920"/>
              </a:lnSpc>
              <a:spcBef>
                <a:spcPts val="5"/>
              </a:spcBef>
              <a:buClr>
                <a:srgbClr val="1A595A"/>
              </a:buClr>
              <a:buSzPct val="120000"/>
              <a:buFont typeface="Arial"/>
              <a:buChar char="•"/>
              <a:tabLst>
                <a:tab pos="1250315" algn="l"/>
              </a:tabLst>
            </a:pPr>
            <a:r>
              <a:rPr dirty="0" smtClean="0">
                <a:solidFill>
                  <a:srgbClr val="404040"/>
                </a:solidFill>
                <a:latin typeface="Franklin Gothic Book"/>
                <a:cs typeface="Franklin Gothic Book"/>
              </a:rPr>
              <a:t>Inclusion</a:t>
            </a:r>
            <a:r>
              <a:rPr spc="-60" dirty="0" smtClean="0">
                <a:solidFill>
                  <a:srgbClr val="404040"/>
                </a:solidFill>
                <a:latin typeface="Franklin Gothic Book"/>
                <a:cs typeface="Franklin Gothic Book"/>
              </a:rPr>
              <a:t> </a:t>
            </a:r>
            <a:r>
              <a:rPr dirty="0">
                <a:solidFill>
                  <a:srgbClr val="404040"/>
                </a:solidFill>
                <a:latin typeface="Franklin Gothic Book"/>
                <a:cs typeface="Franklin Gothic Book"/>
              </a:rPr>
              <a:t>of</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E&amp;S</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requirements</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ESAP</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into</a:t>
            </a:r>
            <a:r>
              <a:rPr spc="-110" dirty="0">
                <a:solidFill>
                  <a:srgbClr val="404040"/>
                </a:solidFill>
                <a:latin typeface="Franklin Gothic Book"/>
                <a:cs typeface="Franklin Gothic Book"/>
              </a:rPr>
              <a:t> </a:t>
            </a:r>
            <a:r>
              <a:rPr dirty="0">
                <a:solidFill>
                  <a:srgbClr val="404040"/>
                </a:solidFill>
                <a:latin typeface="Franklin Gothic Book"/>
                <a:cs typeface="Franklin Gothic Book"/>
              </a:rPr>
              <a:t>legal</a:t>
            </a:r>
            <a:r>
              <a:rPr spc="-45" dirty="0">
                <a:solidFill>
                  <a:srgbClr val="404040"/>
                </a:solidFill>
                <a:latin typeface="Franklin Gothic Book"/>
                <a:cs typeface="Franklin Gothic Book"/>
              </a:rPr>
              <a:t> </a:t>
            </a:r>
            <a:r>
              <a:rPr spc="-10" dirty="0">
                <a:solidFill>
                  <a:srgbClr val="404040"/>
                </a:solidFill>
                <a:latin typeface="Franklin Gothic Book"/>
                <a:cs typeface="Franklin Gothic Book"/>
              </a:rPr>
              <a:t>agreements.</a:t>
            </a:r>
            <a:endParaRPr dirty="0">
              <a:solidFill>
                <a:srgbClr val="404040"/>
              </a:solidFill>
              <a:latin typeface="Franklin Gothic Book"/>
              <a:cs typeface="Franklin Gothic Book"/>
            </a:endParaRPr>
          </a:p>
          <a:p>
            <a:pPr marL="508000">
              <a:lnSpc>
                <a:spcPts val="2220"/>
              </a:lnSpc>
              <a:tabLst>
                <a:tab pos="843915" algn="l"/>
              </a:tabLst>
            </a:pPr>
            <a:r>
              <a:rPr dirty="0">
                <a:solidFill>
                  <a:srgbClr val="1A595A"/>
                </a:solidFill>
                <a:latin typeface="Franklin Gothic Book"/>
                <a:cs typeface="Franklin Gothic Book"/>
              </a:rPr>
              <a:t>4.</a:t>
            </a:r>
            <a:r>
              <a:rPr spc="-120" dirty="0">
                <a:solidFill>
                  <a:srgbClr val="1A595A"/>
                </a:solidFill>
                <a:latin typeface="Franklin Gothic Book"/>
                <a:cs typeface="Franklin Gothic Book"/>
              </a:rPr>
              <a:t> </a:t>
            </a:r>
            <a:r>
              <a:rPr spc="-10" dirty="0">
                <a:solidFill>
                  <a:srgbClr val="404040"/>
                </a:solidFill>
                <a:latin typeface="Franklin Gothic Book"/>
                <a:cs typeface="Franklin Gothic Book"/>
              </a:rPr>
              <a:t>Ongoing</a:t>
            </a:r>
            <a:r>
              <a:rPr spc="-35" dirty="0">
                <a:solidFill>
                  <a:srgbClr val="404040"/>
                </a:solidFill>
                <a:latin typeface="Franklin Gothic Book"/>
                <a:cs typeface="Franklin Gothic Book"/>
              </a:rPr>
              <a:t> </a:t>
            </a:r>
            <a:r>
              <a:rPr spc="-25" dirty="0">
                <a:solidFill>
                  <a:srgbClr val="404040"/>
                </a:solidFill>
                <a:latin typeface="Franklin Gothic Book"/>
                <a:cs typeface="Franklin Gothic Book"/>
              </a:rPr>
              <a:t>monitoring,</a:t>
            </a:r>
            <a:r>
              <a:rPr spc="-114" dirty="0">
                <a:solidFill>
                  <a:srgbClr val="404040"/>
                </a:solidFill>
                <a:latin typeface="Franklin Gothic Book"/>
                <a:cs typeface="Franklin Gothic Book"/>
              </a:rPr>
              <a:t> </a:t>
            </a:r>
            <a:r>
              <a:rPr spc="-35" dirty="0">
                <a:solidFill>
                  <a:srgbClr val="404040"/>
                </a:solidFill>
                <a:latin typeface="Franklin Gothic Book"/>
                <a:cs typeface="Franklin Gothic Book"/>
              </a:rPr>
              <a:t>annual</a:t>
            </a:r>
            <a:r>
              <a:rPr spc="-85" dirty="0">
                <a:solidFill>
                  <a:srgbClr val="404040"/>
                </a:solidFill>
                <a:latin typeface="Franklin Gothic Book"/>
                <a:cs typeface="Franklin Gothic Book"/>
              </a:rPr>
              <a:t> </a:t>
            </a:r>
            <a:r>
              <a:rPr spc="-10" dirty="0">
                <a:solidFill>
                  <a:srgbClr val="404040"/>
                </a:solidFill>
                <a:latin typeface="Franklin Gothic Book"/>
                <a:cs typeface="Franklin Gothic Book"/>
              </a:rPr>
              <a:t>reporting,</a:t>
            </a:r>
            <a:r>
              <a:rPr spc="-114" dirty="0">
                <a:solidFill>
                  <a:srgbClr val="404040"/>
                </a:solidFill>
                <a:latin typeface="Franklin Gothic Book"/>
                <a:cs typeface="Franklin Gothic Book"/>
              </a:rPr>
              <a:t> </a:t>
            </a:r>
            <a:r>
              <a:rPr spc="-20" dirty="0">
                <a:solidFill>
                  <a:srgbClr val="404040"/>
                </a:solidFill>
                <a:latin typeface="Franklin Gothic Book"/>
                <a:cs typeface="Franklin Gothic Book"/>
              </a:rPr>
              <a:t>dialogue</a:t>
            </a:r>
            <a:r>
              <a:rPr dirty="0">
                <a:solidFill>
                  <a:srgbClr val="404040"/>
                </a:solidFill>
                <a:latin typeface="Franklin Gothic Book"/>
                <a:cs typeface="Franklin Gothic Book"/>
              </a:rPr>
              <a:t> </a:t>
            </a:r>
            <a:r>
              <a:rPr spc="-30" dirty="0">
                <a:solidFill>
                  <a:srgbClr val="404040"/>
                </a:solidFill>
                <a:latin typeface="Franklin Gothic Book"/>
                <a:cs typeface="Franklin Gothic Book"/>
              </a:rPr>
              <a:t>and</a:t>
            </a:r>
            <a:r>
              <a:rPr spc="-95" dirty="0">
                <a:solidFill>
                  <a:srgbClr val="404040"/>
                </a:solidFill>
                <a:latin typeface="Franklin Gothic Book"/>
                <a:cs typeface="Franklin Gothic Book"/>
              </a:rPr>
              <a:t> </a:t>
            </a:r>
            <a:r>
              <a:rPr spc="-25" dirty="0">
                <a:solidFill>
                  <a:srgbClr val="404040"/>
                </a:solidFill>
                <a:latin typeface="Franklin Gothic Book"/>
                <a:cs typeface="Franklin Gothic Book"/>
              </a:rPr>
              <a:t>continuous</a:t>
            </a:r>
            <a:r>
              <a:rPr spc="-45" dirty="0">
                <a:solidFill>
                  <a:srgbClr val="404040"/>
                </a:solidFill>
                <a:latin typeface="Franklin Gothic Book"/>
                <a:cs typeface="Franklin Gothic Book"/>
              </a:rPr>
              <a:t> </a:t>
            </a:r>
            <a:r>
              <a:rPr spc="-30" dirty="0">
                <a:solidFill>
                  <a:srgbClr val="404040"/>
                </a:solidFill>
                <a:latin typeface="Franklin Gothic Book"/>
                <a:cs typeface="Franklin Gothic Book"/>
              </a:rPr>
              <a:t>improvement</a:t>
            </a:r>
            <a:r>
              <a:rPr spc="-135" dirty="0">
                <a:solidFill>
                  <a:srgbClr val="404040"/>
                </a:solidFill>
                <a:latin typeface="Franklin Gothic Book"/>
                <a:cs typeface="Franklin Gothic Book"/>
              </a:rPr>
              <a:t> </a:t>
            </a:r>
            <a:r>
              <a:rPr spc="-20" dirty="0">
                <a:solidFill>
                  <a:srgbClr val="404040"/>
                </a:solidFill>
                <a:latin typeface="Franklin Gothic Book"/>
                <a:cs typeface="Franklin Gothic Book"/>
              </a:rPr>
              <a:t>over</a:t>
            </a:r>
            <a:r>
              <a:rPr spc="-105" dirty="0">
                <a:solidFill>
                  <a:srgbClr val="404040"/>
                </a:solidFill>
                <a:latin typeface="Franklin Gothic Book"/>
                <a:cs typeface="Franklin Gothic Book"/>
              </a:rPr>
              <a:t> </a:t>
            </a:r>
            <a:r>
              <a:rPr spc="-30" dirty="0">
                <a:solidFill>
                  <a:srgbClr val="404040"/>
                </a:solidFill>
                <a:latin typeface="Franklin Gothic Book"/>
                <a:cs typeface="Franklin Gothic Book"/>
              </a:rPr>
              <a:t>the</a:t>
            </a:r>
            <a:r>
              <a:rPr spc="-145" dirty="0">
                <a:solidFill>
                  <a:srgbClr val="404040"/>
                </a:solidFill>
                <a:latin typeface="Franklin Gothic Book"/>
                <a:cs typeface="Franklin Gothic Book"/>
              </a:rPr>
              <a:t> </a:t>
            </a:r>
            <a:r>
              <a:rPr spc="-10" dirty="0">
                <a:solidFill>
                  <a:srgbClr val="404040"/>
                </a:solidFill>
                <a:latin typeface="Franklin Gothic Book"/>
                <a:cs typeface="Franklin Gothic Book"/>
              </a:rPr>
              <a:t>life</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70" dirty="0">
                <a:solidFill>
                  <a:srgbClr val="404040"/>
                </a:solidFill>
                <a:latin typeface="Franklin Gothic Book"/>
                <a:cs typeface="Franklin Gothic Book"/>
              </a:rPr>
              <a:t> </a:t>
            </a:r>
            <a:r>
              <a:rPr spc="-10" dirty="0">
                <a:solidFill>
                  <a:srgbClr val="404040"/>
                </a:solidFill>
                <a:latin typeface="Franklin Gothic Book"/>
                <a:cs typeface="Franklin Gothic Book"/>
              </a:rPr>
              <a:t>the</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investment.</a:t>
            </a:r>
            <a:endParaRPr dirty="0">
              <a:solidFill>
                <a:srgbClr val="404040"/>
              </a:solidFill>
              <a:latin typeface="Franklin Gothic Book"/>
              <a:cs typeface="Franklin Gothic Book"/>
            </a:endParaRPr>
          </a:p>
          <a:p>
            <a:pPr marL="50800">
              <a:spcBef>
                <a:spcPts val="1200"/>
              </a:spcBef>
            </a:pPr>
            <a:r>
              <a:rPr b="1" dirty="0">
                <a:solidFill>
                  <a:srgbClr val="508927"/>
                </a:solidFill>
                <a:latin typeface="Franklin Gothic Book"/>
                <a:cs typeface="Franklin Gothic Book"/>
              </a:rPr>
              <a:t>ESG</a:t>
            </a:r>
            <a:r>
              <a:rPr b="1" spc="-70" dirty="0">
                <a:solidFill>
                  <a:srgbClr val="508927"/>
                </a:solidFill>
                <a:latin typeface="Franklin Gothic Book"/>
                <a:cs typeface="Franklin Gothic Book"/>
              </a:rPr>
              <a:t> </a:t>
            </a:r>
            <a:r>
              <a:rPr b="1" spc="-35" dirty="0">
                <a:solidFill>
                  <a:srgbClr val="508927"/>
                </a:solidFill>
                <a:latin typeface="Franklin Gothic Book"/>
                <a:cs typeface="Franklin Gothic Book"/>
              </a:rPr>
              <a:t>FILTERS</a:t>
            </a:r>
            <a:r>
              <a:rPr b="1" spc="-95" dirty="0">
                <a:solidFill>
                  <a:srgbClr val="508927"/>
                </a:solidFill>
                <a:latin typeface="Franklin Gothic Book"/>
                <a:cs typeface="Franklin Gothic Book"/>
              </a:rPr>
              <a:t> </a:t>
            </a:r>
            <a:r>
              <a:rPr b="1" spc="-25" dirty="0">
                <a:solidFill>
                  <a:srgbClr val="508927"/>
                </a:solidFill>
                <a:latin typeface="Franklin Gothic Book"/>
                <a:cs typeface="Franklin Gothic Book"/>
              </a:rPr>
              <a:t>TO</a:t>
            </a:r>
            <a:r>
              <a:rPr b="1" spc="-40" dirty="0">
                <a:solidFill>
                  <a:srgbClr val="508927"/>
                </a:solidFill>
                <a:latin typeface="Franklin Gothic Book"/>
                <a:cs typeface="Franklin Gothic Book"/>
              </a:rPr>
              <a:t> </a:t>
            </a:r>
            <a:r>
              <a:rPr b="1" spc="-20" dirty="0">
                <a:solidFill>
                  <a:srgbClr val="508927"/>
                </a:solidFill>
                <a:latin typeface="Franklin Gothic Book"/>
                <a:cs typeface="Franklin Gothic Book"/>
              </a:rPr>
              <a:t>APPLY</a:t>
            </a:r>
            <a:endParaRPr b="1" dirty="0">
              <a:solidFill>
                <a:srgbClr val="508927"/>
              </a:solidFill>
              <a:latin typeface="Franklin Gothic Book"/>
              <a:cs typeface="Franklin Gothic Book"/>
            </a:endParaRPr>
          </a:p>
          <a:p>
            <a:pPr marL="793750" indent="-285750">
              <a:lnSpc>
                <a:spcPts val="2165"/>
              </a:lnSpc>
              <a:buClr>
                <a:srgbClr val="1A595A"/>
              </a:buClr>
              <a:buSzPct val="80000"/>
              <a:buFontTx/>
              <a:buChar char="►"/>
              <a:tabLst>
                <a:tab pos="843915" algn="l"/>
              </a:tabLst>
            </a:pPr>
            <a:r>
              <a:rPr dirty="0">
                <a:solidFill>
                  <a:srgbClr val="404040"/>
                </a:solidFill>
                <a:latin typeface="Franklin Gothic Book"/>
                <a:cs typeface="Franklin Gothic Book"/>
              </a:rPr>
              <a:t>1</a:t>
            </a:r>
            <a:r>
              <a:rPr baseline="25462" dirty="0">
                <a:solidFill>
                  <a:srgbClr val="404040"/>
                </a:solidFill>
                <a:latin typeface="Franklin Gothic Book"/>
                <a:cs typeface="Franklin Gothic Book"/>
              </a:rPr>
              <a:t>st</a:t>
            </a:r>
            <a:r>
              <a:rPr spc="187" baseline="25462" dirty="0">
                <a:solidFill>
                  <a:srgbClr val="404040"/>
                </a:solidFill>
                <a:latin typeface="Franklin Gothic Book"/>
                <a:cs typeface="Franklin Gothic Book"/>
              </a:rPr>
              <a:t> </a:t>
            </a:r>
            <a:r>
              <a:rPr spc="-10" dirty="0">
                <a:solidFill>
                  <a:srgbClr val="404040"/>
                </a:solidFill>
                <a:latin typeface="Franklin Gothic Book"/>
                <a:cs typeface="Franklin Gothic Book"/>
              </a:rPr>
              <a:t>Filter:</a:t>
            </a:r>
            <a:r>
              <a:rPr spc="-120" dirty="0">
                <a:solidFill>
                  <a:srgbClr val="404040"/>
                </a:solidFill>
                <a:latin typeface="Franklin Gothic Book"/>
                <a:cs typeface="Franklin Gothic Book"/>
              </a:rPr>
              <a:t> </a:t>
            </a:r>
            <a:r>
              <a:rPr spc="-20" dirty="0">
                <a:solidFill>
                  <a:srgbClr val="404040"/>
                </a:solidFill>
                <a:latin typeface="Franklin Gothic Book"/>
                <a:cs typeface="Franklin Gothic Book"/>
              </a:rPr>
              <a:t>Generic</a:t>
            </a:r>
            <a:r>
              <a:rPr spc="-125" dirty="0">
                <a:solidFill>
                  <a:srgbClr val="404040"/>
                </a:solidFill>
                <a:latin typeface="Franklin Gothic Book"/>
                <a:cs typeface="Franklin Gothic Book"/>
              </a:rPr>
              <a:t> </a:t>
            </a:r>
            <a:r>
              <a:rPr spc="-30" dirty="0">
                <a:solidFill>
                  <a:srgbClr val="404040"/>
                </a:solidFill>
                <a:latin typeface="Franklin Gothic Book"/>
                <a:cs typeface="Franklin Gothic Book"/>
              </a:rPr>
              <a:t>Standard</a:t>
            </a:r>
            <a:r>
              <a:rPr spc="-165" dirty="0">
                <a:solidFill>
                  <a:srgbClr val="404040"/>
                </a:solidFill>
                <a:latin typeface="Franklin Gothic Book"/>
                <a:cs typeface="Franklin Gothic Book"/>
              </a:rPr>
              <a:t> </a:t>
            </a:r>
            <a:r>
              <a:rPr dirty="0">
                <a:solidFill>
                  <a:srgbClr val="404040"/>
                </a:solidFill>
                <a:latin typeface="Franklin Gothic Book"/>
                <a:cs typeface="Franklin Gothic Book"/>
              </a:rPr>
              <a:t>ESG</a:t>
            </a:r>
            <a:r>
              <a:rPr spc="-50" dirty="0">
                <a:solidFill>
                  <a:srgbClr val="404040"/>
                </a:solidFill>
                <a:latin typeface="Franklin Gothic Book"/>
                <a:cs typeface="Franklin Gothic Book"/>
              </a:rPr>
              <a:t> </a:t>
            </a:r>
            <a:r>
              <a:rPr spc="-20" dirty="0">
                <a:solidFill>
                  <a:srgbClr val="404040"/>
                </a:solidFill>
                <a:latin typeface="Franklin Gothic Book"/>
                <a:cs typeface="Franklin Gothic Book"/>
              </a:rPr>
              <a:t>policy</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10" dirty="0">
                <a:solidFill>
                  <a:srgbClr val="404040"/>
                </a:solidFill>
                <a:latin typeface="Franklin Gothic Book"/>
                <a:cs typeface="Franklin Gothic Book"/>
              </a:rPr>
              <a:t> strategy.</a:t>
            </a:r>
            <a:endParaRPr dirty="0">
              <a:solidFill>
                <a:srgbClr val="404040"/>
              </a:solidFill>
              <a:latin typeface="Franklin Gothic Book"/>
              <a:cs typeface="Franklin Gothic Book"/>
            </a:endParaRPr>
          </a:p>
          <a:p>
            <a:pPr marL="793750" indent="-285750">
              <a:lnSpc>
                <a:spcPts val="2165"/>
              </a:lnSpc>
              <a:buClr>
                <a:srgbClr val="1A595A"/>
              </a:buClr>
              <a:buSzPct val="80000"/>
              <a:buFontTx/>
              <a:buChar char="►"/>
              <a:tabLst>
                <a:tab pos="843915" algn="l"/>
              </a:tabLst>
            </a:pPr>
            <a:r>
              <a:rPr dirty="0">
                <a:solidFill>
                  <a:srgbClr val="404040"/>
                </a:solidFill>
                <a:latin typeface="Franklin Gothic Book"/>
                <a:cs typeface="Franklin Gothic Book"/>
              </a:rPr>
              <a:t>2</a:t>
            </a:r>
            <a:r>
              <a:rPr baseline="25462" dirty="0">
                <a:solidFill>
                  <a:srgbClr val="404040"/>
                </a:solidFill>
                <a:latin typeface="Franklin Gothic Book"/>
                <a:cs typeface="Franklin Gothic Book"/>
              </a:rPr>
              <a:t>nd</a:t>
            </a:r>
            <a:r>
              <a:rPr spc="322" baseline="25462" dirty="0">
                <a:solidFill>
                  <a:srgbClr val="404040"/>
                </a:solidFill>
                <a:latin typeface="Franklin Gothic Book"/>
                <a:cs typeface="Franklin Gothic Book"/>
              </a:rPr>
              <a:t> </a:t>
            </a:r>
            <a:r>
              <a:rPr spc="-10" dirty="0">
                <a:solidFill>
                  <a:srgbClr val="404040"/>
                </a:solidFill>
                <a:latin typeface="Franklin Gothic Book"/>
                <a:cs typeface="Franklin Gothic Book"/>
              </a:rPr>
              <a:t>Filter:</a:t>
            </a:r>
            <a:r>
              <a:rPr spc="-90" dirty="0">
                <a:solidFill>
                  <a:srgbClr val="404040"/>
                </a:solidFill>
                <a:latin typeface="Franklin Gothic Book"/>
                <a:cs typeface="Franklin Gothic Book"/>
              </a:rPr>
              <a:t> </a:t>
            </a:r>
            <a:r>
              <a:rPr spc="-10" dirty="0">
                <a:solidFill>
                  <a:srgbClr val="404040"/>
                </a:solidFill>
                <a:latin typeface="Franklin Gothic Book"/>
                <a:cs typeface="Franklin Gothic Book"/>
              </a:rPr>
              <a:t>ESG</a:t>
            </a:r>
            <a:r>
              <a:rPr spc="-95" dirty="0">
                <a:solidFill>
                  <a:srgbClr val="404040"/>
                </a:solidFill>
                <a:latin typeface="Franklin Gothic Book"/>
                <a:cs typeface="Franklin Gothic Book"/>
              </a:rPr>
              <a:t> </a:t>
            </a:r>
            <a:r>
              <a:rPr spc="-10" dirty="0">
                <a:solidFill>
                  <a:srgbClr val="404040"/>
                </a:solidFill>
                <a:latin typeface="Franklin Gothic Book"/>
                <a:cs typeface="Franklin Gothic Book"/>
              </a:rPr>
              <a:t>Metrics</a:t>
            </a:r>
            <a:r>
              <a:rPr spc="-70" dirty="0">
                <a:solidFill>
                  <a:srgbClr val="404040"/>
                </a:solidFill>
                <a:latin typeface="Franklin Gothic Book"/>
                <a:cs typeface="Franklin Gothic Book"/>
              </a:rPr>
              <a:t> </a:t>
            </a:r>
            <a:r>
              <a:rPr spc="-25" dirty="0">
                <a:solidFill>
                  <a:srgbClr val="404040"/>
                </a:solidFill>
                <a:latin typeface="Franklin Gothic Book"/>
                <a:cs typeface="Franklin Gothic Book"/>
              </a:rPr>
              <a:t>Integration.</a:t>
            </a:r>
            <a:r>
              <a:rPr spc="-90" dirty="0">
                <a:solidFill>
                  <a:srgbClr val="404040"/>
                </a:solidFill>
                <a:latin typeface="Franklin Gothic Book"/>
                <a:cs typeface="Franklin Gothic Book"/>
              </a:rPr>
              <a:t> </a:t>
            </a:r>
            <a:r>
              <a:rPr spc="-30" dirty="0">
                <a:solidFill>
                  <a:srgbClr val="404040"/>
                </a:solidFill>
                <a:latin typeface="Franklin Gothic Book"/>
                <a:cs typeface="Franklin Gothic Book"/>
              </a:rPr>
              <a:t>Indicative</a:t>
            </a:r>
            <a:r>
              <a:rPr spc="-100" dirty="0">
                <a:solidFill>
                  <a:srgbClr val="404040"/>
                </a:solidFill>
                <a:latin typeface="Franklin Gothic Book"/>
                <a:cs typeface="Franklin Gothic Book"/>
              </a:rPr>
              <a:t> </a:t>
            </a:r>
            <a:r>
              <a:rPr spc="-10" dirty="0">
                <a:solidFill>
                  <a:srgbClr val="404040"/>
                </a:solidFill>
                <a:latin typeface="Franklin Gothic Book"/>
                <a:cs typeface="Franklin Gothic Book"/>
              </a:rPr>
              <a:t>ESG</a:t>
            </a:r>
            <a:r>
              <a:rPr spc="-105" dirty="0">
                <a:solidFill>
                  <a:srgbClr val="404040"/>
                </a:solidFill>
                <a:latin typeface="Franklin Gothic Book"/>
                <a:cs typeface="Franklin Gothic Book"/>
              </a:rPr>
              <a:t> </a:t>
            </a:r>
            <a:r>
              <a:rPr spc="-35" dirty="0">
                <a:solidFill>
                  <a:srgbClr val="404040"/>
                </a:solidFill>
                <a:latin typeface="Franklin Gothic Book"/>
                <a:cs typeface="Franklin Gothic Book"/>
              </a:rPr>
              <a:t>Weights:</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E:X%,</a:t>
            </a:r>
            <a:r>
              <a:rPr spc="-90" dirty="0">
                <a:solidFill>
                  <a:srgbClr val="404040"/>
                </a:solidFill>
                <a:latin typeface="Franklin Gothic Book"/>
                <a:cs typeface="Franklin Gothic Book"/>
              </a:rPr>
              <a:t> </a:t>
            </a:r>
            <a:r>
              <a:rPr spc="-10" dirty="0">
                <a:solidFill>
                  <a:srgbClr val="404040"/>
                </a:solidFill>
                <a:latin typeface="Franklin Gothic Book"/>
                <a:cs typeface="Franklin Gothic Book"/>
              </a:rPr>
              <a:t>S:X%,</a:t>
            </a:r>
            <a:r>
              <a:rPr spc="-90" dirty="0">
                <a:solidFill>
                  <a:srgbClr val="404040"/>
                </a:solidFill>
                <a:latin typeface="Franklin Gothic Book"/>
                <a:cs typeface="Franklin Gothic Book"/>
              </a:rPr>
              <a:t> </a:t>
            </a:r>
            <a:r>
              <a:rPr spc="-10" dirty="0">
                <a:solidFill>
                  <a:srgbClr val="404040"/>
                </a:solidFill>
                <a:latin typeface="Franklin Gothic Book"/>
                <a:cs typeface="Franklin Gothic Book"/>
              </a:rPr>
              <a:t>G:X%.</a:t>
            </a:r>
            <a:endParaRPr dirty="0">
              <a:solidFill>
                <a:srgbClr val="404040"/>
              </a:solidFill>
              <a:latin typeface="Franklin Gothic Book"/>
              <a:cs typeface="Franklin Gothic Book"/>
            </a:endParaRPr>
          </a:p>
          <a:p>
            <a:pPr marL="793750" indent="-285750">
              <a:lnSpc>
                <a:spcPts val="2165"/>
              </a:lnSpc>
              <a:buClr>
                <a:srgbClr val="1A595A"/>
              </a:buClr>
              <a:buSzPct val="80000"/>
              <a:buFontTx/>
              <a:buChar char="►"/>
              <a:tabLst>
                <a:tab pos="843915" algn="l"/>
              </a:tabLst>
            </a:pPr>
            <a:r>
              <a:rPr dirty="0">
                <a:solidFill>
                  <a:srgbClr val="404040"/>
                </a:solidFill>
                <a:latin typeface="Franklin Gothic Book"/>
                <a:cs typeface="Franklin Gothic Book"/>
              </a:rPr>
              <a:t>3</a:t>
            </a:r>
            <a:r>
              <a:rPr baseline="25462" dirty="0">
                <a:solidFill>
                  <a:srgbClr val="404040"/>
                </a:solidFill>
                <a:latin typeface="Franklin Gothic Book"/>
                <a:cs typeface="Franklin Gothic Book"/>
              </a:rPr>
              <a:t>rd</a:t>
            </a:r>
            <a:r>
              <a:rPr spc="277" baseline="25462" dirty="0">
                <a:solidFill>
                  <a:srgbClr val="404040"/>
                </a:solidFill>
                <a:latin typeface="Franklin Gothic Book"/>
                <a:cs typeface="Franklin Gothic Book"/>
              </a:rPr>
              <a:t> </a:t>
            </a:r>
            <a:r>
              <a:rPr spc="-10" dirty="0">
                <a:solidFill>
                  <a:srgbClr val="404040"/>
                </a:solidFill>
                <a:latin typeface="Franklin Gothic Book"/>
                <a:cs typeface="Franklin Gothic Book"/>
              </a:rPr>
              <a:t>Filter:</a:t>
            </a:r>
            <a:r>
              <a:rPr spc="-114" dirty="0">
                <a:solidFill>
                  <a:srgbClr val="404040"/>
                </a:solidFill>
                <a:latin typeface="Franklin Gothic Book"/>
                <a:cs typeface="Franklin Gothic Book"/>
              </a:rPr>
              <a:t> </a:t>
            </a:r>
            <a:r>
              <a:rPr spc="-30" dirty="0">
                <a:solidFill>
                  <a:srgbClr val="404040"/>
                </a:solidFill>
                <a:latin typeface="Franklin Gothic Book"/>
                <a:cs typeface="Franklin Gothic Book"/>
              </a:rPr>
              <a:t>Negative</a:t>
            </a:r>
            <a:r>
              <a:rPr spc="-140" dirty="0">
                <a:solidFill>
                  <a:srgbClr val="404040"/>
                </a:solidFill>
                <a:latin typeface="Franklin Gothic Book"/>
                <a:cs typeface="Franklin Gothic Book"/>
              </a:rPr>
              <a:t> </a:t>
            </a:r>
            <a:r>
              <a:rPr spc="-25" dirty="0">
                <a:solidFill>
                  <a:srgbClr val="404040"/>
                </a:solidFill>
                <a:latin typeface="Franklin Gothic Book"/>
                <a:cs typeface="Franklin Gothic Book"/>
              </a:rPr>
              <a:t>Screening</a:t>
            </a:r>
            <a:r>
              <a:rPr spc="-140" dirty="0">
                <a:solidFill>
                  <a:srgbClr val="404040"/>
                </a:solidFill>
                <a:latin typeface="Franklin Gothic Book"/>
                <a:cs typeface="Franklin Gothic Book"/>
              </a:rPr>
              <a:t> </a:t>
            </a:r>
            <a:r>
              <a:rPr spc="-20" dirty="0">
                <a:solidFill>
                  <a:srgbClr val="404040"/>
                </a:solidFill>
                <a:latin typeface="Franklin Gothic Book"/>
                <a:cs typeface="Franklin Gothic Book"/>
              </a:rPr>
              <a:t>applying</a:t>
            </a:r>
            <a:r>
              <a:rPr dirty="0">
                <a:solidFill>
                  <a:srgbClr val="404040"/>
                </a:solidFill>
                <a:latin typeface="Franklin Gothic Book"/>
                <a:cs typeface="Franklin Gothic Book"/>
              </a:rPr>
              <a:t> </a:t>
            </a:r>
            <a:r>
              <a:rPr spc="-10" dirty="0">
                <a:solidFill>
                  <a:srgbClr val="404040"/>
                </a:solidFill>
                <a:latin typeface="Franklin Gothic Book"/>
                <a:cs typeface="Franklin Gothic Book"/>
              </a:rPr>
              <a:t>the</a:t>
            </a:r>
            <a:r>
              <a:rPr spc="-45" dirty="0">
                <a:solidFill>
                  <a:srgbClr val="404040"/>
                </a:solidFill>
                <a:latin typeface="Franklin Gothic Book"/>
                <a:cs typeface="Franklin Gothic Book"/>
              </a:rPr>
              <a:t> </a:t>
            </a:r>
            <a:r>
              <a:rPr spc="-10" dirty="0">
                <a:solidFill>
                  <a:srgbClr val="404040"/>
                </a:solidFill>
                <a:latin typeface="Franklin Gothic Book"/>
                <a:cs typeface="Franklin Gothic Book"/>
              </a:rPr>
              <a:t>EBRD</a:t>
            </a:r>
            <a:r>
              <a:rPr spc="-120" dirty="0">
                <a:solidFill>
                  <a:srgbClr val="404040"/>
                </a:solidFill>
                <a:latin typeface="Franklin Gothic Book"/>
                <a:cs typeface="Franklin Gothic Book"/>
              </a:rPr>
              <a:t> </a:t>
            </a:r>
            <a:r>
              <a:rPr spc="-20" dirty="0">
                <a:solidFill>
                  <a:srgbClr val="404040"/>
                </a:solidFill>
                <a:latin typeface="Franklin Gothic Book"/>
                <a:cs typeface="Franklin Gothic Book"/>
              </a:rPr>
              <a:t>exclusion</a:t>
            </a:r>
            <a:r>
              <a:rPr spc="-165" dirty="0">
                <a:solidFill>
                  <a:srgbClr val="404040"/>
                </a:solidFill>
                <a:latin typeface="Franklin Gothic Book"/>
                <a:cs typeface="Franklin Gothic Book"/>
              </a:rPr>
              <a:t> </a:t>
            </a:r>
            <a:r>
              <a:rPr spc="-10" dirty="0">
                <a:solidFill>
                  <a:srgbClr val="404040"/>
                </a:solidFill>
                <a:latin typeface="Franklin Gothic Book"/>
                <a:cs typeface="Franklin Gothic Book"/>
              </a:rPr>
              <a:t>list</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(sectors</a:t>
            </a:r>
            <a:r>
              <a:rPr spc="-175" dirty="0">
                <a:solidFill>
                  <a:srgbClr val="404040"/>
                </a:solidFill>
                <a:latin typeface="Franklin Gothic Book"/>
                <a:cs typeface="Franklin Gothic Book"/>
              </a:rPr>
              <a:t> </a:t>
            </a:r>
            <a:r>
              <a:rPr spc="-10" dirty="0">
                <a:solidFill>
                  <a:srgbClr val="404040"/>
                </a:solidFill>
                <a:latin typeface="Franklin Gothic Book"/>
                <a:cs typeface="Franklin Gothic Book"/>
              </a:rPr>
              <a:t>excluded).</a:t>
            </a:r>
            <a:endParaRPr dirty="0">
              <a:solidFill>
                <a:srgbClr val="404040"/>
              </a:solidFill>
              <a:latin typeface="Franklin Gothic Book"/>
              <a:cs typeface="Franklin Gothic Book"/>
            </a:endParaRPr>
          </a:p>
          <a:p>
            <a:pPr marL="793750" indent="-285750">
              <a:lnSpc>
                <a:spcPts val="2165"/>
              </a:lnSpc>
              <a:buClr>
                <a:srgbClr val="1A595A"/>
              </a:buClr>
              <a:buSzPct val="80000"/>
              <a:buFontTx/>
              <a:buChar char="►"/>
              <a:tabLst>
                <a:tab pos="843915" algn="l"/>
              </a:tabLst>
            </a:pPr>
            <a:r>
              <a:rPr dirty="0">
                <a:solidFill>
                  <a:srgbClr val="404040"/>
                </a:solidFill>
                <a:latin typeface="Franklin Gothic Book"/>
                <a:cs typeface="Franklin Gothic Book"/>
              </a:rPr>
              <a:t>4</a:t>
            </a:r>
            <a:r>
              <a:rPr baseline="25462" dirty="0">
                <a:solidFill>
                  <a:srgbClr val="404040"/>
                </a:solidFill>
                <a:latin typeface="Franklin Gothic Book"/>
                <a:cs typeface="Franklin Gothic Book"/>
              </a:rPr>
              <a:t>th</a:t>
            </a:r>
            <a:r>
              <a:rPr spc="367" baseline="25462" dirty="0">
                <a:solidFill>
                  <a:srgbClr val="404040"/>
                </a:solidFill>
                <a:latin typeface="Franklin Gothic Book"/>
                <a:cs typeface="Franklin Gothic Book"/>
              </a:rPr>
              <a:t> </a:t>
            </a:r>
            <a:r>
              <a:rPr spc="-10" dirty="0">
                <a:solidFill>
                  <a:srgbClr val="404040"/>
                </a:solidFill>
                <a:latin typeface="Franklin Gothic Book"/>
                <a:cs typeface="Franklin Gothic Book"/>
              </a:rPr>
              <a:t>Filter:</a:t>
            </a:r>
            <a:r>
              <a:rPr spc="-65" dirty="0">
                <a:solidFill>
                  <a:srgbClr val="404040"/>
                </a:solidFill>
                <a:latin typeface="Franklin Gothic Book"/>
                <a:cs typeface="Franklin Gothic Book"/>
              </a:rPr>
              <a:t> </a:t>
            </a:r>
            <a:r>
              <a:rPr spc="-20" dirty="0">
                <a:solidFill>
                  <a:srgbClr val="404040"/>
                </a:solidFill>
                <a:latin typeface="Franklin Gothic Book"/>
                <a:cs typeface="Franklin Gothic Book"/>
              </a:rPr>
              <a:t>Positive</a:t>
            </a:r>
            <a:r>
              <a:rPr spc="-100" dirty="0">
                <a:solidFill>
                  <a:srgbClr val="404040"/>
                </a:solidFill>
                <a:latin typeface="Franklin Gothic Book"/>
                <a:cs typeface="Franklin Gothic Book"/>
              </a:rPr>
              <a:t> </a:t>
            </a:r>
            <a:r>
              <a:rPr spc="-25" dirty="0">
                <a:solidFill>
                  <a:srgbClr val="404040"/>
                </a:solidFill>
                <a:latin typeface="Franklin Gothic Book"/>
                <a:cs typeface="Franklin Gothic Book"/>
              </a:rPr>
              <a:t>Screening</a:t>
            </a:r>
            <a:r>
              <a:rPr spc="-105" dirty="0">
                <a:solidFill>
                  <a:srgbClr val="404040"/>
                </a:solidFill>
                <a:latin typeface="Franklin Gothic Book"/>
                <a:cs typeface="Franklin Gothic Book"/>
              </a:rPr>
              <a:t> </a:t>
            </a:r>
            <a:r>
              <a:rPr spc="-25" dirty="0">
                <a:solidFill>
                  <a:srgbClr val="404040"/>
                </a:solidFill>
                <a:latin typeface="Franklin Gothic Book"/>
                <a:cs typeface="Franklin Gothic Book"/>
              </a:rPr>
              <a:t>(preferred</a:t>
            </a:r>
            <a:r>
              <a:rPr spc="-135" dirty="0">
                <a:solidFill>
                  <a:srgbClr val="404040"/>
                </a:solidFill>
                <a:latin typeface="Franklin Gothic Book"/>
                <a:cs typeface="Franklin Gothic Book"/>
              </a:rPr>
              <a:t> </a:t>
            </a:r>
            <a:r>
              <a:rPr spc="-30" dirty="0">
                <a:solidFill>
                  <a:srgbClr val="404040"/>
                </a:solidFill>
                <a:latin typeface="Franklin Gothic Book"/>
                <a:cs typeface="Franklin Gothic Book"/>
              </a:rPr>
              <a:t>sectors/themes</a:t>
            </a:r>
            <a:r>
              <a:rPr spc="-140" dirty="0">
                <a:solidFill>
                  <a:srgbClr val="404040"/>
                </a:solidFill>
                <a:latin typeface="Franklin Gothic Book"/>
                <a:cs typeface="Franklin Gothic Book"/>
              </a:rPr>
              <a:t> </a:t>
            </a:r>
            <a:r>
              <a:rPr spc="-10" dirty="0">
                <a:solidFill>
                  <a:srgbClr val="404040"/>
                </a:solidFill>
                <a:latin typeface="Franklin Gothic Book"/>
                <a:cs typeface="Franklin Gothic Book"/>
              </a:rPr>
              <a:t>selected).</a:t>
            </a:r>
            <a:endParaRPr dirty="0">
              <a:solidFill>
                <a:srgbClr val="404040"/>
              </a:solidFill>
              <a:latin typeface="Franklin Gothic Book"/>
              <a:cs typeface="Franklin Gothic Book"/>
            </a:endParaRPr>
          </a:p>
          <a:p>
            <a:pPr marL="793750" indent="-285750">
              <a:lnSpc>
                <a:spcPts val="2165"/>
              </a:lnSpc>
              <a:buClr>
                <a:srgbClr val="1A595A"/>
              </a:buClr>
              <a:buSzPct val="80000"/>
              <a:buFontTx/>
              <a:buChar char="►"/>
              <a:tabLst>
                <a:tab pos="843915" algn="l"/>
              </a:tabLst>
            </a:pPr>
            <a:r>
              <a:rPr dirty="0">
                <a:solidFill>
                  <a:srgbClr val="404040"/>
                </a:solidFill>
                <a:latin typeface="Franklin Gothic Book"/>
                <a:cs typeface="Franklin Gothic Book"/>
              </a:rPr>
              <a:t>5</a:t>
            </a:r>
            <a:r>
              <a:rPr baseline="25462" dirty="0">
                <a:solidFill>
                  <a:srgbClr val="404040"/>
                </a:solidFill>
                <a:latin typeface="Franklin Gothic Book"/>
                <a:cs typeface="Franklin Gothic Book"/>
              </a:rPr>
              <a:t>th</a:t>
            </a:r>
            <a:r>
              <a:rPr spc="30" baseline="25462" dirty="0">
                <a:solidFill>
                  <a:srgbClr val="404040"/>
                </a:solidFill>
                <a:latin typeface="Franklin Gothic Book"/>
                <a:cs typeface="Franklin Gothic Book"/>
              </a:rPr>
              <a:t> </a:t>
            </a:r>
            <a:r>
              <a:rPr spc="-10" dirty="0">
                <a:solidFill>
                  <a:srgbClr val="404040"/>
                </a:solidFill>
                <a:latin typeface="Franklin Gothic Book"/>
                <a:cs typeface="Franklin Gothic Book"/>
              </a:rPr>
              <a:t>Filter:</a:t>
            </a:r>
            <a:r>
              <a:rPr spc="-114" dirty="0">
                <a:solidFill>
                  <a:srgbClr val="404040"/>
                </a:solidFill>
                <a:latin typeface="Franklin Gothic Book"/>
                <a:cs typeface="Franklin Gothic Book"/>
              </a:rPr>
              <a:t> </a:t>
            </a:r>
            <a:r>
              <a:rPr spc="-10" dirty="0">
                <a:solidFill>
                  <a:srgbClr val="404040"/>
                </a:solidFill>
                <a:latin typeface="Franklin Gothic Book"/>
                <a:cs typeface="Franklin Gothic Book"/>
              </a:rPr>
              <a:t>Norms-</a:t>
            </a:r>
            <a:r>
              <a:rPr spc="-20" dirty="0">
                <a:solidFill>
                  <a:srgbClr val="404040"/>
                </a:solidFill>
                <a:latin typeface="Franklin Gothic Book"/>
                <a:cs typeface="Franklin Gothic Book"/>
              </a:rPr>
              <a:t>based</a:t>
            </a:r>
            <a:r>
              <a:rPr spc="-165" dirty="0">
                <a:solidFill>
                  <a:srgbClr val="404040"/>
                </a:solidFill>
                <a:latin typeface="Franklin Gothic Book"/>
                <a:cs typeface="Franklin Gothic Book"/>
              </a:rPr>
              <a:t> </a:t>
            </a:r>
            <a:r>
              <a:rPr spc="-10" dirty="0">
                <a:solidFill>
                  <a:srgbClr val="404040"/>
                </a:solidFill>
                <a:latin typeface="Franklin Gothic Book"/>
                <a:cs typeface="Franklin Gothic Book"/>
              </a:rPr>
              <a:t>selection.</a:t>
            </a:r>
            <a:endParaRPr dirty="0">
              <a:solidFill>
                <a:srgbClr val="404040"/>
              </a:solidFill>
              <a:latin typeface="Franklin Gothic Book"/>
              <a:cs typeface="Franklin Gothic Book"/>
            </a:endParaRPr>
          </a:p>
          <a:p>
            <a:pPr marL="793750" indent="-285750">
              <a:lnSpc>
                <a:spcPts val="2165"/>
              </a:lnSpc>
              <a:buClr>
                <a:srgbClr val="1A595A"/>
              </a:buClr>
              <a:buSzPct val="80000"/>
              <a:buFontTx/>
              <a:buChar char="►"/>
              <a:tabLst>
                <a:tab pos="843915" algn="l"/>
              </a:tabLst>
            </a:pPr>
            <a:r>
              <a:rPr dirty="0">
                <a:solidFill>
                  <a:srgbClr val="404040"/>
                </a:solidFill>
                <a:latin typeface="Franklin Gothic Book"/>
                <a:cs typeface="Franklin Gothic Book"/>
              </a:rPr>
              <a:t>PE</a:t>
            </a:r>
            <a:r>
              <a:rPr spc="-10" dirty="0">
                <a:solidFill>
                  <a:srgbClr val="404040"/>
                </a:solidFill>
                <a:latin typeface="Franklin Gothic Book"/>
                <a:cs typeface="Franklin Gothic Book"/>
              </a:rPr>
              <a:t> ESG</a:t>
            </a:r>
            <a:r>
              <a:rPr spc="-114" dirty="0">
                <a:solidFill>
                  <a:srgbClr val="404040"/>
                </a:solidFill>
                <a:latin typeface="Franklin Gothic Book"/>
                <a:cs typeface="Franklin Gothic Book"/>
              </a:rPr>
              <a:t> </a:t>
            </a:r>
            <a:r>
              <a:rPr spc="-25" dirty="0">
                <a:solidFill>
                  <a:srgbClr val="404040"/>
                </a:solidFill>
                <a:latin typeface="Franklin Gothic Book"/>
                <a:cs typeface="Franklin Gothic Book"/>
              </a:rPr>
              <a:t>relevant</a:t>
            </a:r>
            <a:r>
              <a:rPr spc="-125" dirty="0">
                <a:solidFill>
                  <a:srgbClr val="404040"/>
                </a:solidFill>
                <a:latin typeface="Franklin Gothic Book"/>
                <a:cs typeface="Franklin Gothic Book"/>
              </a:rPr>
              <a:t> </a:t>
            </a:r>
            <a:r>
              <a:rPr spc="-10" dirty="0">
                <a:solidFill>
                  <a:srgbClr val="404040"/>
                </a:solidFill>
                <a:latin typeface="Franklin Gothic Book"/>
                <a:cs typeface="Franklin Gothic Book"/>
              </a:rPr>
              <a:t>Portfolio</a:t>
            </a:r>
            <a:r>
              <a:rPr spc="-125" dirty="0">
                <a:solidFill>
                  <a:srgbClr val="404040"/>
                </a:solidFill>
                <a:latin typeface="Franklin Gothic Book"/>
                <a:cs typeface="Franklin Gothic Book"/>
              </a:rPr>
              <a:t> </a:t>
            </a:r>
            <a:r>
              <a:rPr spc="-10" dirty="0">
                <a:solidFill>
                  <a:srgbClr val="404040"/>
                </a:solidFill>
                <a:latin typeface="Franklin Gothic Book"/>
                <a:cs typeface="Franklin Gothic Book"/>
              </a:rPr>
              <a:t>created.</a:t>
            </a:r>
            <a:endParaRPr dirty="0">
              <a:solidFill>
                <a:srgbClr val="404040"/>
              </a:solidFill>
              <a:latin typeface="Franklin Gothic Book"/>
              <a:cs typeface="Franklin Gothic Book"/>
            </a:endParaRPr>
          </a:p>
          <a:p>
            <a:pPr marL="793750" indent="-285750">
              <a:lnSpc>
                <a:spcPts val="2190"/>
              </a:lnSpc>
              <a:buClr>
                <a:srgbClr val="1A595A"/>
              </a:buClr>
              <a:buSzPct val="80000"/>
              <a:buFontTx/>
              <a:buChar char="►"/>
              <a:tabLst>
                <a:tab pos="843915" algn="l"/>
              </a:tabLst>
            </a:pPr>
            <a:r>
              <a:rPr dirty="0">
                <a:solidFill>
                  <a:srgbClr val="404040"/>
                </a:solidFill>
                <a:latin typeface="Franklin Gothic Book"/>
                <a:cs typeface="Franklin Gothic Book"/>
              </a:rPr>
              <a:t>PE</a:t>
            </a:r>
            <a:r>
              <a:rPr spc="-75" dirty="0">
                <a:solidFill>
                  <a:srgbClr val="404040"/>
                </a:solidFill>
                <a:latin typeface="Franklin Gothic Book"/>
                <a:cs typeface="Franklin Gothic Book"/>
              </a:rPr>
              <a:t> </a:t>
            </a:r>
            <a:r>
              <a:rPr spc="-45" dirty="0">
                <a:solidFill>
                  <a:srgbClr val="404040"/>
                </a:solidFill>
                <a:latin typeface="Franklin Gothic Book"/>
                <a:cs typeface="Franklin Gothic Book"/>
              </a:rPr>
              <a:t>Fund</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as</a:t>
            </a:r>
            <a:r>
              <a:rPr spc="-55" dirty="0">
                <a:solidFill>
                  <a:srgbClr val="404040"/>
                </a:solidFill>
                <a:latin typeface="Franklin Gothic Book"/>
                <a:cs typeface="Franklin Gothic Book"/>
              </a:rPr>
              <a:t> </a:t>
            </a:r>
            <a:r>
              <a:rPr spc="-10" dirty="0">
                <a:solidFill>
                  <a:srgbClr val="404040"/>
                </a:solidFill>
                <a:latin typeface="Franklin Gothic Book"/>
                <a:cs typeface="Franklin Gothic Book"/>
              </a:rPr>
              <a:t>active</a:t>
            </a:r>
            <a:r>
              <a:rPr spc="-70" dirty="0">
                <a:solidFill>
                  <a:srgbClr val="404040"/>
                </a:solidFill>
                <a:latin typeface="Franklin Gothic Book"/>
                <a:cs typeface="Franklin Gothic Book"/>
              </a:rPr>
              <a:t> </a:t>
            </a:r>
            <a:r>
              <a:rPr spc="-10" dirty="0">
                <a:solidFill>
                  <a:srgbClr val="404040"/>
                </a:solidFill>
                <a:latin typeface="Franklin Gothic Book"/>
                <a:cs typeface="Franklin Gothic Book"/>
              </a:rPr>
              <a:t>ESG</a:t>
            </a:r>
            <a:r>
              <a:rPr spc="-130" dirty="0">
                <a:solidFill>
                  <a:srgbClr val="404040"/>
                </a:solidFill>
                <a:latin typeface="Franklin Gothic Book"/>
                <a:cs typeface="Franklin Gothic Book"/>
              </a:rPr>
              <a:t> </a:t>
            </a:r>
            <a:r>
              <a:rPr spc="-10" dirty="0">
                <a:solidFill>
                  <a:srgbClr val="404040"/>
                </a:solidFill>
                <a:latin typeface="Franklin Gothic Book"/>
                <a:cs typeface="Franklin Gothic Book"/>
              </a:rPr>
              <a:t>Investor.</a:t>
            </a:r>
            <a:endParaRPr dirty="0">
              <a:solidFill>
                <a:srgbClr val="404040"/>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C5E90-A860-21DD-E44A-F85CC940869E}"/>
              </a:ext>
            </a:extLst>
          </p:cNvPr>
          <p:cNvSpPr>
            <a:spLocks noGrp="1"/>
          </p:cNvSpPr>
          <p:nvPr>
            <p:ph type="title"/>
          </p:nvPr>
        </p:nvSpPr>
        <p:spPr>
          <a:xfrm>
            <a:off x="-1" y="342900"/>
            <a:ext cx="9439275" cy="685800"/>
          </a:xfrm>
        </p:spPr>
        <p:txBody>
          <a:bodyPr/>
          <a:lstStyle/>
          <a:p>
            <a:pPr algn="ctr"/>
            <a:r>
              <a:rPr lang="en-GB" b="1" dirty="0">
                <a:solidFill>
                  <a:srgbClr val="3F7819"/>
                </a:solidFill>
              </a:rPr>
              <a:t>EU Sustainable Finance</a:t>
            </a:r>
            <a:endParaRPr lang="en-GB" sz="5400" b="1" dirty="0">
              <a:solidFill>
                <a:srgbClr val="3F7819"/>
              </a:solidFill>
            </a:endParaRPr>
          </a:p>
        </p:txBody>
      </p:sp>
      <p:pic>
        <p:nvPicPr>
          <p:cNvPr id="8" name="Picture Placeholder 6">
            <a:extLst>
              <a:ext uri="{FF2B5EF4-FFF2-40B4-BE49-F238E27FC236}">
                <a16:creationId xmlns:a16="http://schemas.microsoft.com/office/drawing/2014/main" id="{275F3622-FC1F-2F4B-F2BA-E6063CC046A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1496923" y="1700222"/>
            <a:ext cx="6445425" cy="4560442"/>
          </a:xfrm>
        </p:spPr>
      </p:pic>
    </p:spTree>
    <p:extLst>
      <p:ext uri="{BB962C8B-B14F-4D97-AF65-F5344CB8AC3E}">
        <p14:creationId xmlns:p14="http://schemas.microsoft.com/office/powerpoint/2010/main" val="2864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66700"/>
            <a:ext cx="9344025" cy="567463"/>
          </a:xfrm>
          <a:prstGeom prst="rect">
            <a:avLst/>
          </a:prstGeom>
        </p:spPr>
        <p:txBody>
          <a:bodyPr vert="horz" wrap="square" lIns="640080" tIns="13335" rIns="0" bIns="0" rtlCol="0">
            <a:spAutoFit/>
          </a:bodyPr>
          <a:lstStyle/>
          <a:p>
            <a:pPr marL="12700">
              <a:lnSpc>
                <a:spcPct val="100000"/>
              </a:lnSpc>
              <a:spcBef>
                <a:spcPts val="105"/>
              </a:spcBef>
            </a:pPr>
            <a:r>
              <a:rPr dirty="0">
                <a:latin typeface="Franklin Gothic Demi Cond" panose="020B0706030402020204" pitchFamily="34" charset="0"/>
              </a:rPr>
              <a:t>EU</a:t>
            </a:r>
            <a:r>
              <a:rPr spc="55" dirty="0">
                <a:latin typeface="Franklin Gothic Demi Cond" panose="020B0706030402020204" pitchFamily="34" charset="0"/>
              </a:rPr>
              <a:t> </a:t>
            </a:r>
            <a:r>
              <a:rPr dirty="0">
                <a:latin typeface="Franklin Gothic Demi Cond" panose="020B0706030402020204" pitchFamily="34" charset="0"/>
              </a:rPr>
              <a:t>Regulatory</a:t>
            </a:r>
            <a:r>
              <a:rPr spc="-120" dirty="0">
                <a:latin typeface="Franklin Gothic Demi Cond" panose="020B0706030402020204" pitchFamily="34" charset="0"/>
              </a:rPr>
              <a:t> </a:t>
            </a:r>
            <a:r>
              <a:rPr spc="-10" dirty="0">
                <a:latin typeface="Franklin Gothic Demi Cond" panose="020B0706030402020204" pitchFamily="34" charset="0"/>
              </a:rPr>
              <a:t>Framework</a:t>
            </a:r>
          </a:p>
        </p:txBody>
      </p:sp>
      <p:sp>
        <p:nvSpPr>
          <p:cNvPr id="3" name="object 3"/>
          <p:cNvSpPr txBox="1"/>
          <p:nvPr/>
        </p:nvSpPr>
        <p:spPr>
          <a:xfrm>
            <a:off x="657495" y="1666875"/>
            <a:ext cx="9058911" cy="3452227"/>
          </a:xfrm>
          <a:prstGeom prst="rect">
            <a:avLst/>
          </a:prstGeom>
        </p:spPr>
        <p:txBody>
          <a:bodyPr vert="horz" wrap="square" lIns="0" tIns="17145" rIns="0" bIns="0" rtlCol="0">
            <a:spAutoFit/>
          </a:bodyPr>
          <a:lstStyle/>
          <a:p>
            <a:pPr marL="12700">
              <a:lnSpc>
                <a:spcPts val="2675"/>
              </a:lnSpc>
              <a:spcBef>
                <a:spcPts val="1200"/>
              </a:spcBef>
              <a:spcAft>
                <a:spcPts val="1200"/>
              </a:spcAft>
              <a:tabLst>
                <a:tab pos="2124075" algn="l"/>
              </a:tabLst>
            </a:pPr>
            <a:r>
              <a:rPr sz="2400" b="1" dirty="0">
                <a:solidFill>
                  <a:srgbClr val="404040"/>
                </a:solidFill>
                <a:cs typeface="Bodoni MT"/>
              </a:rPr>
              <a:t>An</a:t>
            </a:r>
            <a:r>
              <a:rPr sz="2400" b="1" spc="40" dirty="0">
                <a:solidFill>
                  <a:srgbClr val="404040"/>
                </a:solidFill>
                <a:cs typeface="Bodoni MT"/>
              </a:rPr>
              <a:t> </a:t>
            </a:r>
            <a:r>
              <a:rPr sz="2400" b="1" dirty="0">
                <a:solidFill>
                  <a:srgbClr val="404040"/>
                </a:solidFill>
                <a:cs typeface="Bodoni MT"/>
              </a:rPr>
              <a:t>overview</a:t>
            </a:r>
            <a:r>
              <a:rPr sz="2400" b="1" spc="-50" dirty="0">
                <a:solidFill>
                  <a:srgbClr val="404040"/>
                </a:solidFill>
                <a:cs typeface="Bodoni MT"/>
              </a:rPr>
              <a:t> </a:t>
            </a:r>
            <a:r>
              <a:rPr sz="2400" b="1" spc="-25" dirty="0" smtClean="0">
                <a:solidFill>
                  <a:srgbClr val="404040"/>
                </a:solidFill>
                <a:cs typeface="Bodoni MT"/>
              </a:rPr>
              <a:t>of</a:t>
            </a:r>
            <a:r>
              <a:rPr lang="ru-RU" sz="2400" b="1" dirty="0" smtClean="0">
                <a:solidFill>
                  <a:srgbClr val="404040"/>
                </a:solidFill>
                <a:cs typeface="Bodoni MT"/>
              </a:rPr>
              <a:t> </a:t>
            </a:r>
            <a:r>
              <a:rPr sz="2400" b="1" dirty="0" smtClean="0">
                <a:solidFill>
                  <a:srgbClr val="404040"/>
                </a:solidFill>
                <a:cs typeface="Bodoni MT"/>
              </a:rPr>
              <a:t>the</a:t>
            </a:r>
            <a:r>
              <a:rPr sz="2400" b="1" spc="15" dirty="0" smtClean="0">
                <a:solidFill>
                  <a:srgbClr val="404040"/>
                </a:solidFill>
                <a:cs typeface="Bodoni MT"/>
              </a:rPr>
              <a:t> </a:t>
            </a:r>
            <a:r>
              <a:rPr sz="2400" b="1" dirty="0">
                <a:solidFill>
                  <a:srgbClr val="404040"/>
                </a:solidFill>
                <a:cs typeface="Bodoni MT"/>
              </a:rPr>
              <a:t>EU</a:t>
            </a:r>
            <a:r>
              <a:rPr sz="2400" b="1" spc="175" dirty="0">
                <a:solidFill>
                  <a:srgbClr val="404040"/>
                </a:solidFill>
                <a:cs typeface="Bodoni MT"/>
              </a:rPr>
              <a:t> </a:t>
            </a:r>
            <a:r>
              <a:rPr sz="2400" b="1" dirty="0">
                <a:solidFill>
                  <a:srgbClr val="404040"/>
                </a:solidFill>
                <a:cs typeface="Bodoni MT"/>
              </a:rPr>
              <a:t>Sustainable</a:t>
            </a:r>
            <a:r>
              <a:rPr sz="2400" b="1" spc="-75" dirty="0">
                <a:solidFill>
                  <a:srgbClr val="404040"/>
                </a:solidFill>
                <a:cs typeface="Bodoni MT"/>
              </a:rPr>
              <a:t> </a:t>
            </a:r>
            <a:r>
              <a:rPr sz="2400" b="1" dirty="0">
                <a:solidFill>
                  <a:srgbClr val="404040"/>
                </a:solidFill>
                <a:cs typeface="Bodoni MT"/>
              </a:rPr>
              <a:t>Finance</a:t>
            </a:r>
            <a:r>
              <a:rPr sz="2400" b="1" spc="110" dirty="0">
                <a:solidFill>
                  <a:srgbClr val="404040"/>
                </a:solidFill>
                <a:cs typeface="Bodoni MT"/>
              </a:rPr>
              <a:t> </a:t>
            </a:r>
            <a:r>
              <a:rPr sz="2400" b="1" spc="-10" dirty="0">
                <a:solidFill>
                  <a:srgbClr val="404040"/>
                </a:solidFill>
                <a:cs typeface="Bodoni MT"/>
              </a:rPr>
              <a:t>Framework:</a:t>
            </a:r>
            <a:endParaRPr lang="en-US" sz="2400" b="1" spc="-10" dirty="0">
              <a:solidFill>
                <a:srgbClr val="404040"/>
              </a:solidFill>
              <a:cs typeface="Bodoni MT"/>
            </a:endParaRPr>
          </a:p>
          <a:p>
            <a:pPr marL="469900" indent="-457200">
              <a:lnSpc>
                <a:spcPts val="2405"/>
              </a:lnSpc>
              <a:spcBef>
                <a:spcPts val="1200"/>
              </a:spcBef>
              <a:spcAft>
                <a:spcPts val="1200"/>
              </a:spcAft>
              <a:buClr>
                <a:srgbClr val="1A595A"/>
              </a:buClr>
              <a:buSzPct val="120000"/>
              <a:buFont typeface="Arial" panose="020B0604020202020204" pitchFamily="34" charset="0"/>
              <a:buChar char="•"/>
              <a:tabLst>
                <a:tab pos="469900" algn="l"/>
              </a:tabLst>
            </a:pPr>
            <a:r>
              <a:rPr sz="2000" dirty="0" smtClean="0">
                <a:solidFill>
                  <a:srgbClr val="404040"/>
                </a:solidFill>
                <a:cs typeface="Bodoni MT"/>
              </a:rPr>
              <a:t>EU</a:t>
            </a:r>
            <a:r>
              <a:rPr sz="2000" spc="100" dirty="0" smtClean="0">
                <a:solidFill>
                  <a:srgbClr val="404040"/>
                </a:solidFill>
                <a:cs typeface="Bodoni MT"/>
              </a:rPr>
              <a:t> </a:t>
            </a:r>
            <a:r>
              <a:rPr sz="2000" dirty="0">
                <a:solidFill>
                  <a:srgbClr val="404040"/>
                </a:solidFill>
                <a:cs typeface="Bodoni MT"/>
              </a:rPr>
              <a:t>Regulation</a:t>
            </a:r>
            <a:r>
              <a:rPr sz="2000" spc="90" dirty="0">
                <a:solidFill>
                  <a:srgbClr val="404040"/>
                </a:solidFill>
                <a:cs typeface="Bodoni MT"/>
              </a:rPr>
              <a:t> </a:t>
            </a:r>
            <a:r>
              <a:rPr sz="2000" dirty="0">
                <a:solidFill>
                  <a:srgbClr val="404040"/>
                </a:solidFill>
                <a:cs typeface="Bodoni MT"/>
              </a:rPr>
              <a:t>on</a:t>
            </a:r>
            <a:r>
              <a:rPr sz="2000" spc="185" dirty="0">
                <a:solidFill>
                  <a:srgbClr val="404040"/>
                </a:solidFill>
                <a:cs typeface="Bodoni MT"/>
              </a:rPr>
              <a:t> </a:t>
            </a:r>
            <a:r>
              <a:rPr sz="2000" dirty="0">
                <a:solidFill>
                  <a:srgbClr val="404040"/>
                </a:solidFill>
                <a:cs typeface="Bodoni MT"/>
              </a:rPr>
              <a:t>Sustainable</a:t>
            </a:r>
            <a:r>
              <a:rPr sz="2000" spc="-55" dirty="0">
                <a:solidFill>
                  <a:srgbClr val="404040"/>
                </a:solidFill>
                <a:cs typeface="Bodoni MT"/>
              </a:rPr>
              <a:t> </a:t>
            </a:r>
            <a:r>
              <a:rPr sz="2000" dirty="0">
                <a:solidFill>
                  <a:srgbClr val="404040"/>
                </a:solidFill>
                <a:cs typeface="Bodoni MT"/>
              </a:rPr>
              <a:t>Investments</a:t>
            </a:r>
            <a:r>
              <a:rPr sz="2000" spc="105" dirty="0">
                <a:solidFill>
                  <a:srgbClr val="404040"/>
                </a:solidFill>
                <a:cs typeface="Bodoni MT"/>
              </a:rPr>
              <a:t> </a:t>
            </a:r>
            <a:r>
              <a:rPr sz="2000" dirty="0">
                <a:solidFill>
                  <a:srgbClr val="404040"/>
                </a:solidFill>
                <a:cs typeface="Bodoni MT"/>
              </a:rPr>
              <a:t>Disclosure</a:t>
            </a:r>
            <a:r>
              <a:rPr sz="2000" spc="50" dirty="0">
                <a:solidFill>
                  <a:srgbClr val="404040"/>
                </a:solidFill>
                <a:cs typeface="Bodoni MT"/>
              </a:rPr>
              <a:t> </a:t>
            </a:r>
            <a:r>
              <a:rPr sz="2000" spc="-10" dirty="0">
                <a:solidFill>
                  <a:srgbClr val="404040"/>
                </a:solidFill>
                <a:cs typeface="Bodoni MT"/>
              </a:rPr>
              <a:t>Rules.</a:t>
            </a:r>
            <a:endParaRPr sz="2000" dirty="0">
              <a:solidFill>
                <a:srgbClr val="404040"/>
              </a:solidFill>
              <a:cs typeface="Bodoni MT"/>
            </a:endParaRPr>
          </a:p>
          <a:p>
            <a:pPr marL="469900" indent="-457200">
              <a:lnSpc>
                <a:spcPts val="2405"/>
              </a:lnSpc>
              <a:spcBef>
                <a:spcPts val="1200"/>
              </a:spcBef>
              <a:spcAft>
                <a:spcPts val="1200"/>
              </a:spcAft>
              <a:buClr>
                <a:srgbClr val="1A595A"/>
              </a:buClr>
              <a:buSzPct val="120000"/>
              <a:buFont typeface="Arial" panose="020B0604020202020204" pitchFamily="34" charset="0"/>
              <a:buChar char="•"/>
              <a:tabLst>
                <a:tab pos="469900" algn="l"/>
              </a:tabLst>
            </a:pPr>
            <a:r>
              <a:rPr sz="2000" dirty="0">
                <a:solidFill>
                  <a:srgbClr val="404040"/>
                </a:solidFill>
                <a:cs typeface="Bodoni MT"/>
              </a:rPr>
              <a:t>EU</a:t>
            </a:r>
            <a:r>
              <a:rPr sz="2000" spc="45" dirty="0">
                <a:solidFill>
                  <a:srgbClr val="404040"/>
                </a:solidFill>
                <a:cs typeface="Bodoni MT"/>
              </a:rPr>
              <a:t> </a:t>
            </a:r>
            <a:r>
              <a:rPr sz="2000" spc="-10" dirty="0">
                <a:solidFill>
                  <a:srgbClr val="404040"/>
                </a:solidFill>
                <a:cs typeface="Bodoni MT"/>
              </a:rPr>
              <a:t>Taxonomy.</a:t>
            </a:r>
            <a:endParaRPr sz="2000" dirty="0">
              <a:solidFill>
                <a:srgbClr val="404040"/>
              </a:solidFill>
              <a:cs typeface="Bodoni MT"/>
            </a:endParaRPr>
          </a:p>
          <a:p>
            <a:pPr marL="469900" indent="-457200">
              <a:lnSpc>
                <a:spcPts val="2405"/>
              </a:lnSpc>
              <a:spcBef>
                <a:spcPts val="1200"/>
              </a:spcBef>
              <a:spcAft>
                <a:spcPts val="1200"/>
              </a:spcAft>
              <a:buClr>
                <a:srgbClr val="1A595A"/>
              </a:buClr>
              <a:buSzPct val="120000"/>
              <a:buFont typeface="Arial" panose="020B0604020202020204" pitchFamily="34" charset="0"/>
              <a:buChar char="•"/>
              <a:tabLst>
                <a:tab pos="469900" algn="l"/>
              </a:tabLst>
            </a:pPr>
            <a:r>
              <a:rPr sz="2000" dirty="0">
                <a:solidFill>
                  <a:srgbClr val="404040"/>
                </a:solidFill>
                <a:cs typeface="Bodoni MT"/>
              </a:rPr>
              <a:t>EU</a:t>
            </a:r>
            <a:r>
              <a:rPr sz="2000" spc="45" dirty="0">
                <a:solidFill>
                  <a:srgbClr val="404040"/>
                </a:solidFill>
                <a:cs typeface="Bodoni MT"/>
              </a:rPr>
              <a:t> </a:t>
            </a:r>
            <a:r>
              <a:rPr sz="2000" dirty="0">
                <a:solidFill>
                  <a:srgbClr val="404040"/>
                </a:solidFill>
                <a:cs typeface="Bodoni MT"/>
              </a:rPr>
              <a:t>Green</a:t>
            </a:r>
            <a:r>
              <a:rPr sz="2000" spc="110" dirty="0">
                <a:solidFill>
                  <a:srgbClr val="404040"/>
                </a:solidFill>
                <a:cs typeface="Bodoni MT"/>
              </a:rPr>
              <a:t> </a:t>
            </a:r>
            <a:r>
              <a:rPr sz="2000" dirty="0">
                <a:solidFill>
                  <a:srgbClr val="404040"/>
                </a:solidFill>
                <a:cs typeface="Bodoni MT"/>
              </a:rPr>
              <a:t>Bond</a:t>
            </a:r>
            <a:r>
              <a:rPr sz="2000" spc="145" dirty="0">
                <a:solidFill>
                  <a:srgbClr val="404040"/>
                </a:solidFill>
                <a:cs typeface="Bodoni MT"/>
              </a:rPr>
              <a:t> </a:t>
            </a:r>
            <a:r>
              <a:rPr sz="2000" spc="-10" dirty="0">
                <a:solidFill>
                  <a:srgbClr val="404040"/>
                </a:solidFill>
                <a:cs typeface="Bodoni MT"/>
              </a:rPr>
              <a:t>Standards.</a:t>
            </a:r>
            <a:endParaRPr sz="2000" dirty="0">
              <a:solidFill>
                <a:srgbClr val="404040"/>
              </a:solidFill>
              <a:cs typeface="Bodoni MT"/>
            </a:endParaRPr>
          </a:p>
          <a:p>
            <a:pPr marL="469900" indent="-457200">
              <a:lnSpc>
                <a:spcPts val="2400"/>
              </a:lnSpc>
              <a:spcBef>
                <a:spcPts val="1200"/>
              </a:spcBef>
              <a:spcAft>
                <a:spcPts val="1200"/>
              </a:spcAft>
              <a:buClr>
                <a:srgbClr val="1A595A"/>
              </a:buClr>
              <a:buSzPct val="120000"/>
              <a:buFont typeface="Arial" panose="020B0604020202020204" pitchFamily="34" charset="0"/>
              <a:buChar char="•"/>
              <a:tabLst>
                <a:tab pos="469900" algn="l"/>
              </a:tabLst>
            </a:pPr>
            <a:r>
              <a:rPr sz="2000" dirty="0">
                <a:solidFill>
                  <a:srgbClr val="404040"/>
                </a:solidFill>
                <a:cs typeface="Bodoni MT"/>
              </a:rPr>
              <a:t>EU</a:t>
            </a:r>
            <a:r>
              <a:rPr sz="2000" spc="75" dirty="0">
                <a:solidFill>
                  <a:srgbClr val="404040"/>
                </a:solidFill>
                <a:cs typeface="Bodoni MT"/>
              </a:rPr>
              <a:t> </a:t>
            </a:r>
            <a:r>
              <a:rPr sz="2000" dirty="0">
                <a:solidFill>
                  <a:srgbClr val="404040"/>
                </a:solidFill>
                <a:cs typeface="Bodoni MT"/>
              </a:rPr>
              <a:t>Climate</a:t>
            </a:r>
            <a:r>
              <a:rPr sz="2000" spc="105" dirty="0">
                <a:solidFill>
                  <a:srgbClr val="404040"/>
                </a:solidFill>
                <a:cs typeface="Bodoni MT"/>
              </a:rPr>
              <a:t> </a:t>
            </a:r>
            <a:r>
              <a:rPr sz="2000" spc="-10" dirty="0">
                <a:solidFill>
                  <a:srgbClr val="404040"/>
                </a:solidFill>
                <a:cs typeface="Bodoni MT"/>
              </a:rPr>
              <a:t>Benchmarks.</a:t>
            </a:r>
            <a:endParaRPr sz="2000" dirty="0">
              <a:solidFill>
                <a:srgbClr val="404040"/>
              </a:solidFill>
              <a:cs typeface="Bodoni MT"/>
            </a:endParaRPr>
          </a:p>
          <a:p>
            <a:pPr marL="469900" indent="-457200">
              <a:lnSpc>
                <a:spcPts val="2670"/>
              </a:lnSpc>
              <a:spcBef>
                <a:spcPts val="1200"/>
              </a:spcBef>
              <a:spcAft>
                <a:spcPts val="1200"/>
              </a:spcAft>
              <a:buClr>
                <a:srgbClr val="1A595A"/>
              </a:buClr>
              <a:buSzPct val="120000"/>
              <a:buFont typeface="Arial" panose="020B0604020202020204" pitchFamily="34" charset="0"/>
              <a:buChar char="•"/>
              <a:tabLst>
                <a:tab pos="469900" algn="l"/>
              </a:tabLst>
            </a:pPr>
            <a:r>
              <a:rPr sz="2000" dirty="0">
                <a:solidFill>
                  <a:srgbClr val="404040"/>
                </a:solidFill>
                <a:cs typeface="Bodoni MT"/>
              </a:rPr>
              <a:t>Climate</a:t>
            </a:r>
            <a:r>
              <a:rPr sz="2000" spc="85" dirty="0">
                <a:solidFill>
                  <a:srgbClr val="404040"/>
                </a:solidFill>
                <a:cs typeface="Bodoni MT"/>
              </a:rPr>
              <a:t> </a:t>
            </a:r>
            <a:r>
              <a:rPr sz="2000" dirty="0">
                <a:solidFill>
                  <a:srgbClr val="404040"/>
                </a:solidFill>
                <a:cs typeface="Bodoni MT"/>
              </a:rPr>
              <a:t>Related</a:t>
            </a:r>
            <a:r>
              <a:rPr sz="2000" spc="-30" dirty="0">
                <a:solidFill>
                  <a:srgbClr val="404040"/>
                </a:solidFill>
                <a:cs typeface="Bodoni MT"/>
              </a:rPr>
              <a:t> </a:t>
            </a:r>
            <a:r>
              <a:rPr sz="2000" spc="-10" dirty="0">
                <a:solidFill>
                  <a:srgbClr val="404040"/>
                </a:solidFill>
                <a:cs typeface="Bodoni MT"/>
              </a:rPr>
              <a:t>Reporting.</a:t>
            </a:r>
            <a:endParaRPr sz="2000" dirty="0">
              <a:solidFill>
                <a:srgbClr val="404040"/>
              </a:solidFill>
              <a:cs typeface="Bodoni M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81441" y="1070033"/>
            <a:ext cx="8502173" cy="5218624"/>
          </a:xfrm>
        </p:spPr>
        <p:txBody>
          <a:bodyPr>
            <a:noAutofit/>
          </a:bodyPr>
          <a:lstStyle/>
          <a:p>
            <a:pPr>
              <a:spcBef>
                <a:spcPts val="600"/>
              </a:spcBef>
              <a:buClr>
                <a:srgbClr val="3F7819"/>
              </a:buClr>
              <a:buFont typeface="Franklin Gothic Book" panose="020B0503020102020204" pitchFamily="34" charset="0"/>
              <a:buChar char="►"/>
            </a:pPr>
            <a:r>
              <a:rPr lang="en-GB" b="1" dirty="0">
                <a:solidFill>
                  <a:srgbClr val="3F7819"/>
                </a:solidFill>
                <a:cs typeface="Franklin Gothic Book"/>
              </a:rPr>
              <a:t>An Overview of current ESG </a:t>
            </a:r>
            <a:r>
              <a:rPr lang="en-GB" b="1" dirty="0" smtClean="0">
                <a:solidFill>
                  <a:srgbClr val="3F7819"/>
                </a:solidFill>
                <a:cs typeface="Franklin Gothic Book"/>
              </a:rPr>
              <a:t>Facts </a:t>
            </a:r>
            <a:endParaRPr lang="en-GB" b="1" dirty="0">
              <a:solidFill>
                <a:srgbClr val="3F7819"/>
              </a:solidFill>
              <a:cs typeface="Franklin Gothic Book"/>
            </a:endParaRPr>
          </a:p>
          <a:p>
            <a:pPr marL="698500" lvl="1">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General global facts, </a:t>
            </a:r>
            <a:r>
              <a:rPr lang="en-GB" sz="1800" spc="-25" dirty="0" smtClean="0">
                <a:solidFill>
                  <a:srgbClr val="404040"/>
                </a:solidFill>
                <a:cs typeface="Franklin Gothic Book"/>
              </a:rPr>
              <a:t>figures and trends </a:t>
            </a:r>
            <a:r>
              <a:rPr lang="en-GB" sz="1800" spc="-25" dirty="0">
                <a:solidFill>
                  <a:srgbClr val="404040"/>
                </a:solidFill>
                <a:cs typeface="Franklin Gothic Book"/>
              </a:rPr>
              <a:t>in ESG</a:t>
            </a:r>
            <a:r>
              <a:rPr lang="en-GB" sz="1800" spc="-25" dirty="0">
                <a:solidFill>
                  <a:srgbClr val="2C2C2D"/>
                </a:solidFill>
                <a:cs typeface="Franklin Gothic Book"/>
              </a:rPr>
              <a:t>.</a:t>
            </a:r>
          </a:p>
          <a:p>
            <a:pPr marL="698500" lvl="1">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Initiatives (PRI, UNEP FI Principles for Responsible Banking, etc.).</a:t>
            </a:r>
          </a:p>
          <a:p>
            <a:pPr marL="342900" lvl="1" indent="-342900">
              <a:spcBef>
                <a:spcPts val="1200"/>
              </a:spcBef>
              <a:buClr>
                <a:srgbClr val="3F7819"/>
              </a:buClr>
              <a:buFont typeface="Franklin Gothic Book" panose="020B0503020102020204" pitchFamily="34" charset="0"/>
              <a:buChar char="►"/>
            </a:pPr>
            <a:r>
              <a:rPr lang="en-GB" sz="1800" b="1" dirty="0">
                <a:solidFill>
                  <a:srgbClr val="3F7819"/>
                </a:solidFill>
                <a:cs typeface="Franklin Gothic Book"/>
              </a:rPr>
              <a:t>Commonly recognized ESG Investment Strategies, Mix of Strategies, ESG </a:t>
            </a:r>
            <a:r>
              <a:rPr lang="en-GB" sz="1800" b="1" dirty="0" smtClean="0">
                <a:solidFill>
                  <a:srgbClr val="3F7819"/>
                </a:solidFill>
                <a:cs typeface="Franklin Gothic Book"/>
              </a:rPr>
              <a:t>Filters</a:t>
            </a:r>
            <a:endParaRPr lang="en-GB" sz="1800" b="1" dirty="0">
              <a:solidFill>
                <a:srgbClr val="3F7819"/>
              </a:solidFill>
              <a:cs typeface="Franklin Gothic Book"/>
            </a:endParaRPr>
          </a:p>
          <a:p>
            <a:pPr marL="698500" lvl="1">
              <a:lnSpc>
                <a:spcPts val="2165"/>
              </a:lnSpc>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How to integrate ESG Strategies into investment policy and process.</a:t>
            </a:r>
          </a:p>
          <a:p>
            <a:pPr marL="698500" lvl="1">
              <a:lnSpc>
                <a:spcPts val="2165"/>
              </a:lnSpc>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The link between ESG and financial returns.</a:t>
            </a:r>
          </a:p>
          <a:p>
            <a:pPr marL="698500" lvl="1">
              <a:lnSpc>
                <a:spcPts val="2165"/>
              </a:lnSpc>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The Importance of E&amp;S risk management – beyond compliance.</a:t>
            </a:r>
          </a:p>
          <a:p>
            <a:pPr marL="342900" lvl="1" indent="-342900">
              <a:spcBef>
                <a:spcPts val="1200"/>
              </a:spcBef>
              <a:buClr>
                <a:srgbClr val="3F7819"/>
              </a:buClr>
              <a:buFont typeface="Franklin Gothic Book" panose="020B0503020102020204" pitchFamily="34" charset="0"/>
              <a:buChar char="►"/>
            </a:pPr>
            <a:r>
              <a:rPr lang="en-GB" sz="1800" b="1" dirty="0" smtClean="0">
                <a:solidFill>
                  <a:srgbClr val="3F7819"/>
                </a:solidFill>
                <a:cs typeface="Franklin Gothic Book"/>
              </a:rPr>
              <a:t>An </a:t>
            </a:r>
            <a:r>
              <a:rPr lang="en-GB" sz="1800" b="1" dirty="0">
                <a:solidFill>
                  <a:srgbClr val="3F7819"/>
                </a:solidFill>
                <a:cs typeface="Franklin Gothic Book"/>
              </a:rPr>
              <a:t>Overview of the EU Sustainable Finance </a:t>
            </a:r>
            <a:r>
              <a:rPr lang="en-GB" sz="1800" b="1" dirty="0" smtClean="0">
                <a:solidFill>
                  <a:srgbClr val="3F7819"/>
                </a:solidFill>
                <a:cs typeface="Franklin Gothic Book"/>
              </a:rPr>
              <a:t>Framework</a:t>
            </a:r>
            <a:endParaRPr lang="en-GB" sz="1800" b="1" dirty="0">
              <a:solidFill>
                <a:srgbClr val="3F7819"/>
              </a:solidFill>
              <a:cs typeface="Franklin Gothic Book"/>
            </a:endParaRPr>
          </a:p>
          <a:p>
            <a:pPr marL="698500" lvl="1">
              <a:lnSpc>
                <a:spcPts val="2165"/>
              </a:lnSpc>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EU Regulation on Sustainable Investments Disclosure Rules.</a:t>
            </a:r>
          </a:p>
          <a:p>
            <a:pPr marL="698500" lvl="1">
              <a:lnSpc>
                <a:spcPts val="2165"/>
              </a:lnSpc>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The EU Sustainable Finance Framework.</a:t>
            </a:r>
          </a:p>
          <a:p>
            <a:pPr marL="698500" lvl="1">
              <a:lnSpc>
                <a:spcPts val="2190"/>
              </a:lnSpc>
              <a:spcBef>
                <a:spcPts val="600"/>
              </a:spcBef>
              <a:buSzPct val="100000"/>
              <a:buFont typeface="Franklin Gothic Book" panose="020B0503020102020204" pitchFamily="34" charset="0"/>
              <a:buChar char="−"/>
              <a:tabLst>
                <a:tab pos="469900" algn="l"/>
              </a:tabLst>
            </a:pPr>
            <a:r>
              <a:rPr lang="en-GB" sz="1800" spc="-25" dirty="0">
                <a:solidFill>
                  <a:srgbClr val="404040"/>
                </a:solidFill>
                <a:cs typeface="Franklin Gothic Book"/>
              </a:rPr>
              <a:t>The EU Taxonomy.</a:t>
            </a:r>
          </a:p>
          <a:p>
            <a:pPr marL="342900" lvl="1" indent="-342900">
              <a:spcBef>
                <a:spcPts val="1200"/>
              </a:spcBef>
              <a:buClr>
                <a:srgbClr val="3F7819"/>
              </a:buClr>
              <a:buFont typeface="Franklin Gothic Book" panose="020B0503020102020204" pitchFamily="34" charset="0"/>
              <a:buChar char="►"/>
            </a:pPr>
            <a:r>
              <a:rPr lang="en-GB" sz="1800" b="1" dirty="0">
                <a:solidFill>
                  <a:srgbClr val="3F7819"/>
                </a:solidFill>
                <a:cs typeface="Franklin Gothic Book"/>
              </a:rPr>
              <a:t>Financial </a:t>
            </a:r>
            <a:r>
              <a:rPr lang="en-GB" sz="1800" b="1" dirty="0" smtClean="0">
                <a:solidFill>
                  <a:srgbClr val="3F7819"/>
                </a:solidFill>
                <a:cs typeface="Franklin Gothic Book"/>
              </a:rPr>
              <a:t>Institution’s </a:t>
            </a:r>
            <a:r>
              <a:rPr lang="en-GB" sz="1800" b="1" dirty="0">
                <a:solidFill>
                  <a:srgbClr val="3F7819"/>
                </a:solidFill>
                <a:cs typeface="Franklin Gothic Book"/>
              </a:rPr>
              <a:t>Environmental and Social Performance Requirements (</a:t>
            </a:r>
            <a:r>
              <a:rPr lang="en-GB" sz="1800" b="1" dirty="0" smtClean="0">
                <a:solidFill>
                  <a:srgbClr val="3F7819"/>
                </a:solidFill>
                <a:cs typeface="Franklin Gothic Book"/>
              </a:rPr>
              <a:t>PR)</a:t>
            </a:r>
            <a:endParaRPr lang="en-GB" sz="1800" b="1" dirty="0">
              <a:solidFill>
                <a:srgbClr val="3F7819"/>
              </a:solidFill>
              <a:cs typeface="Franklin Gothic Book"/>
            </a:endParaRPr>
          </a:p>
          <a:p>
            <a:pPr marL="342900" lvl="1" indent="-342900">
              <a:spcBef>
                <a:spcPts val="1200"/>
              </a:spcBef>
              <a:buClr>
                <a:srgbClr val="3F7819"/>
              </a:buClr>
              <a:buFont typeface="Franklin Gothic Book" panose="020B0503020102020204" pitchFamily="34" charset="0"/>
              <a:buChar char="►"/>
            </a:pPr>
            <a:r>
              <a:rPr lang="en-GB" sz="1800" b="1" dirty="0">
                <a:solidFill>
                  <a:srgbClr val="3F7819"/>
                </a:solidFill>
                <a:cs typeface="Franklin Gothic Book"/>
              </a:rPr>
              <a:t>Overview of Typical Financial Institution’s Environmental Due Diligence and Monitoring </a:t>
            </a:r>
            <a:r>
              <a:rPr lang="en-GB" sz="1800" b="1" dirty="0" smtClean="0">
                <a:solidFill>
                  <a:srgbClr val="3F7819"/>
                </a:solidFill>
                <a:cs typeface="Franklin Gothic Book"/>
              </a:rPr>
              <a:t>Requirements</a:t>
            </a:r>
            <a:endParaRPr lang="en-GB" sz="1800" b="1" dirty="0" smtClean="0">
              <a:solidFill>
                <a:srgbClr val="3F7819"/>
              </a:solidFill>
            </a:endParaRPr>
          </a:p>
          <a:p>
            <a:pPr>
              <a:buClr>
                <a:srgbClr val="1A595A"/>
              </a:buClr>
            </a:pPr>
            <a:endParaRPr lang="en-GB" dirty="0"/>
          </a:p>
        </p:txBody>
      </p:sp>
      <p:sp>
        <p:nvSpPr>
          <p:cNvPr id="2" name="Title 1"/>
          <p:cNvSpPr>
            <a:spLocks noGrp="1"/>
          </p:cNvSpPr>
          <p:nvPr>
            <p:ph type="title"/>
          </p:nvPr>
        </p:nvSpPr>
        <p:spPr>
          <a:xfrm>
            <a:off x="-1" y="8636"/>
            <a:ext cx="9413875" cy="836762"/>
          </a:xfrm>
        </p:spPr>
        <p:txBody>
          <a:bodyPr lIns="640080"/>
          <a:lstStyle/>
          <a:p>
            <a:r>
              <a:rPr lang="en-US" b="1" dirty="0">
                <a:latin typeface="Franklin Gothic Demi Cond" panose="020B0706030402020204" pitchFamily="34" charset="0"/>
              </a:rPr>
              <a:t>Key Objectives of the Seminar</a:t>
            </a:r>
            <a:endParaRPr lang="en-GB" b="1" dirty="0">
              <a:latin typeface="Franklin Gothic Demi Cond" panose="020B0706030402020204" pitchFamily="34" charset="0"/>
            </a:endParaRPr>
          </a:p>
        </p:txBody>
      </p:sp>
      <p:pic>
        <p:nvPicPr>
          <p:cNvPr id="5" name="Picture 4"/>
          <p:cNvPicPr>
            <a:picLocks noChangeAspect="1"/>
          </p:cNvPicPr>
          <p:nvPr/>
        </p:nvPicPr>
        <p:blipFill>
          <a:blip r:embed="rId2"/>
          <a:stretch>
            <a:fillRect/>
          </a:stretch>
        </p:blipFill>
        <p:spPr>
          <a:xfrm>
            <a:off x="9448800" y="2100397"/>
            <a:ext cx="2743200" cy="2743200"/>
          </a:xfrm>
          <a:prstGeom prst="rect">
            <a:avLst/>
          </a:prstGeom>
        </p:spPr>
      </p:pic>
    </p:spTree>
    <p:extLst>
      <p:ext uri="{BB962C8B-B14F-4D97-AF65-F5344CB8AC3E}">
        <p14:creationId xmlns:p14="http://schemas.microsoft.com/office/powerpoint/2010/main" val="1551004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2000" cy="5730240"/>
          </a:xfrm>
          <a:prstGeom prst="rect">
            <a:avLst/>
          </a:prstGeom>
        </p:spPr>
      </p:pic>
      <p:sp>
        <p:nvSpPr>
          <p:cNvPr id="3" name="object 3"/>
          <p:cNvSpPr txBox="1"/>
          <p:nvPr/>
        </p:nvSpPr>
        <p:spPr>
          <a:xfrm>
            <a:off x="1400810" y="5884862"/>
            <a:ext cx="9385935" cy="575310"/>
          </a:xfrm>
          <a:prstGeom prst="rect">
            <a:avLst/>
          </a:prstGeom>
        </p:spPr>
        <p:txBody>
          <a:bodyPr vert="horz" wrap="square" lIns="0" tIns="13335" rIns="0" bIns="0" rtlCol="0">
            <a:spAutoFit/>
          </a:bodyPr>
          <a:lstStyle/>
          <a:p>
            <a:pPr marL="12700">
              <a:lnSpc>
                <a:spcPct val="100000"/>
              </a:lnSpc>
              <a:spcBef>
                <a:spcPts val="105"/>
              </a:spcBef>
            </a:pPr>
            <a:r>
              <a:rPr sz="3600" b="1" dirty="0">
                <a:solidFill>
                  <a:srgbClr val="00529B"/>
                </a:solidFill>
                <a:latin typeface="Verdana"/>
                <a:cs typeface="Verdana"/>
              </a:rPr>
              <a:t>European</a:t>
            </a:r>
            <a:r>
              <a:rPr sz="3600" b="1" spc="-45" dirty="0">
                <a:solidFill>
                  <a:srgbClr val="00529B"/>
                </a:solidFill>
                <a:latin typeface="Verdana"/>
                <a:cs typeface="Verdana"/>
              </a:rPr>
              <a:t> </a:t>
            </a:r>
            <a:r>
              <a:rPr sz="3600" b="1" dirty="0">
                <a:solidFill>
                  <a:srgbClr val="00529B"/>
                </a:solidFill>
                <a:latin typeface="Verdana"/>
                <a:cs typeface="Verdana"/>
              </a:rPr>
              <a:t>Union</a:t>
            </a:r>
            <a:r>
              <a:rPr sz="3600" b="1" spc="-95" dirty="0">
                <a:solidFill>
                  <a:srgbClr val="00529B"/>
                </a:solidFill>
                <a:latin typeface="Verdana"/>
                <a:cs typeface="Verdana"/>
              </a:rPr>
              <a:t> </a:t>
            </a:r>
            <a:r>
              <a:rPr sz="3600" b="1" dirty="0">
                <a:solidFill>
                  <a:srgbClr val="00529B"/>
                </a:solidFill>
                <a:latin typeface="Verdana"/>
                <a:cs typeface="Verdana"/>
              </a:rPr>
              <a:t>Sustainable</a:t>
            </a:r>
            <a:r>
              <a:rPr sz="3600" b="1" spc="-85" dirty="0">
                <a:solidFill>
                  <a:srgbClr val="00529B"/>
                </a:solidFill>
                <a:latin typeface="Verdana"/>
                <a:cs typeface="Verdana"/>
              </a:rPr>
              <a:t> </a:t>
            </a:r>
            <a:r>
              <a:rPr sz="3600" b="1" spc="-10" dirty="0">
                <a:solidFill>
                  <a:srgbClr val="00529B"/>
                </a:solidFill>
                <a:latin typeface="Verdana"/>
                <a:cs typeface="Verdana"/>
              </a:rPr>
              <a:t>Finance</a:t>
            </a:r>
            <a:endParaRPr sz="3600">
              <a:latin typeface="Verdana"/>
              <a:cs typeface="Verdana"/>
            </a:endParaRPr>
          </a:p>
        </p:txBody>
      </p:sp>
      <p:sp>
        <p:nvSpPr>
          <p:cNvPr id="4" name="object 4"/>
          <p:cNvSpPr txBox="1"/>
          <p:nvPr/>
        </p:nvSpPr>
        <p:spPr>
          <a:xfrm>
            <a:off x="5244465" y="6433820"/>
            <a:ext cx="1699260" cy="331470"/>
          </a:xfrm>
          <a:prstGeom prst="rect">
            <a:avLst/>
          </a:prstGeom>
        </p:spPr>
        <p:txBody>
          <a:bodyPr vert="horz" wrap="square" lIns="0" tIns="13335" rIns="0" bIns="0" rtlCol="0">
            <a:spAutoFit/>
          </a:bodyPr>
          <a:lstStyle/>
          <a:p>
            <a:pPr marL="12700">
              <a:lnSpc>
                <a:spcPct val="100000"/>
              </a:lnSpc>
              <a:spcBef>
                <a:spcPts val="105"/>
              </a:spcBef>
            </a:pPr>
            <a:r>
              <a:rPr sz="2000" u="sng" spc="-10" dirty="0">
                <a:solidFill>
                  <a:srgbClr val="00529B"/>
                </a:solidFill>
                <a:uFill>
                  <a:solidFill>
                    <a:srgbClr val="00529B"/>
                  </a:solidFill>
                </a:uFill>
                <a:latin typeface="Verdana"/>
                <a:cs typeface="Verdana"/>
                <a:hlinkClick r:id="rId3"/>
              </a:rPr>
              <a:t>ec.europa.eu</a:t>
            </a:r>
            <a:endParaRPr sz="2000">
              <a:latin typeface="Verdana"/>
              <a:cs typeface="Verdan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3700" y="961450"/>
            <a:ext cx="9483725" cy="3084178"/>
          </a:xfrm>
          <a:prstGeom prst="rect">
            <a:avLst/>
          </a:prstGeom>
        </p:spPr>
        <p:txBody>
          <a:bodyPr vert="horz" wrap="square" lIns="0" tIns="11430" rIns="0" bIns="0" rtlCol="0">
            <a:spAutoFit/>
          </a:bodyPr>
          <a:lstStyle/>
          <a:p>
            <a:pPr marL="12700">
              <a:lnSpc>
                <a:spcPct val="100000"/>
              </a:lnSpc>
              <a:spcBef>
                <a:spcPts val="600"/>
              </a:spcBef>
            </a:pPr>
            <a:r>
              <a:rPr dirty="0">
                <a:solidFill>
                  <a:srgbClr val="404040"/>
                </a:solidFill>
                <a:latin typeface="Franklin Gothic Book"/>
                <a:cs typeface="Franklin Gothic Book"/>
              </a:rPr>
              <a:t>EU</a:t>
            </a:r>
            <a:r>
              <a:rPr spc="-40" dirty="0">
                <a:solidFill>
                  <a:srgbClr val="404040"/>
                </a:solidFill>
                <a:latin typeface="Franklin Gothic Book"/>
                <a:cs typeface="Franklin Gothic Book"/>
              </a:rPr>
              <a:t> </a:t>
            </a:r>
            <a:r>
              <a:rPr spc="-30" dirty="0">
                <a:solidFill>
                  <a:srgbClr val="404040"/>
                </a:solidFill>
                <a:latin typeface="Franklin Gothic Book"/>
                <a:cs typeface="Franklin Gothic Book"/>
              </a:rPr>
              <a:t>Sustainable</a:t>
            </a:r>
            <a:r>
              <a:rPr spc="-35" dirty="0">
                <a:solidFill>
                  <a:srgbClr val="404040"/>
                </a:solidFill>
                <a:latin typeface="Franklin Gothic Book"/>
                <a:cs typeface="Franklin Gothic Book"/>
              </a:rPr>
              <a:t> </a:t>
            </a:r>
            <a:r>
              <a:rPr spc="-30" dirty="0">
                <a:solidFill>
                  <a:srgbClr val="404040"/>
                </a:solidFill>
                <a:latin typeface="Franklin Gothic Book"/>
                <a:cs typeface="Franklin Gothic Book"/>
              </a:rPr>
              <a:t>Finance</a:t>
            </a:r>
            <a:r>
              <a:rPr spc="-120" dirty="0">
                <a:solidFill>
                  <a:srgbClr val="404040"/>
                </a:solidFill>
                <a:latin typeface="Franklin Gothic Book"/>
                <a:cs typeface="Franklin Gothic Book"/>
              </a:rPr>
              <a:t> </a:t>
            </a:r>
            <a:r>
              <a:rPr spc="-25" dirty="0">
                <a:solidFill>
                  <a:srgbClr val="404040"/>
                </a:solidFill>
                <a:latin typeface="Franklin Gothic Book"/>
                <a:cs typeface="Franklin Gothic Book"/>
              </a:rPr>
              <a:t>Framework</a:t>
            </a:r>
            <a:r>
              <a:rPr spc="-80" dirty="0">
                <a:solidFill>
                  <a:srgbClr val="404040"/>
                </a:solidFill>
                <a:latin typeface="Franklin Gothic Book"/>
                <a:cs typeface="Franklin Gothic Book"/>
              </a:rPr>
              <a:t> </a:t>
            </a:r>
            <a:r>
              <a:rPr spc="-25" dirty="0">
                <a:solidFill>
                  <a:srgbClr val="404040"/>
                </a:solidFill>
                <a:latin typeface="Franklin Gothic Book"/>
                <a:cs typeface="Franklin Gothic Book"/>
              </a:rPr>
              <a:t>documents</a:t>
            </a:r>
            <a:r>
              <a:rPr spc="-180" dirty="0">
                <a:solidFill>
                  <a:srgbClr val="404040"/>
                </a:solidFill>
                <a:latin typeface="Franklin Gothic Book"/>
                <a:cs typeface="Franklin Gothic Book"/>
              </a:rPr>
              <a:t> </a:t>
            </a:r>
            <a:r>
              <a:rPr spc="-35" dirty="0">
                <a:solidFill>
                  <a:srgbClr val="404040"/>
                </a:solidFill>
                <a:latin typeface="Franklin Gothic Book"/>
                <a:cs typeface="Franklin Gothic Book"/>
              </a:rPr>
              <a:t>(633</a:t>
            </a:r>
            <a:r>
              <a:rPr spc="-165" dirty="0">
                <a:solidFill>
                  <a:srgbClr val="404040"/>
                </a:solidFill>
                <a:latin typeface="Franklin Gothic Book"/>
                <a:cs typeface="Franklin Gothic Book"/>
              </a:rPr>
              <a:t> </a:t>
            </a:r>
            <a:r>
              <a:rPr spc="-10" dirty="0">
                <a:solidFill>
                  <a:srgbClr val="404040"/>
                </a:solidFill>
                <a:latin typeface="Franklin Gothic Book"/>
                <a:cs typeface="Franklin Gothic Book"/>
              </a:rPr>
              <a:t>pages </a:t>
            </a:r>
            <a:r>
              <a:rPr dirty="0">
                <a:solidFill>
                  <a:srgbClr val="404040"/>
                </a:solidFill>
                <a:latin typeface="Franklin Gothic Book"/>
                <a:cs typeface="Franklin Gothic Book"/>
              </a:rPr>
              <a:t>in</a:t>
            </a:r>
            <a:r>
              <a:rPr spc="5" dirty="0">
                <a:solidFill>
                  <a:srgbClr val="404040"/>
                </a:solidFill>
                <a:latin typeface="Franklin Gothic Book"/>
                <a:cs typeface="Franklin Gothic Book"/>
              </a:rPr>
              <a:t> </a:t>
            </a:r>
            <a:r>
              <a:rPr spc="-10" dirty="0">
                <a:solidFill>
                  <a:srgbClr val="404040"/>
                </a:solidFill>
                <a:latin typeface="Franklin Gothic Book"/>
                <a:cs typeface="Franklin Gothic Book"/>
              </a:rPr>
              <a:t>total):</a:t>
            </a:r>
            <a:endParaRPr dirty="0">
              <a:solidFill>
                <a:srgbClr val="404040"/>
              </a:solidFill>
              <a:latin typeface="Franklin Gothic Book"/>
              <a:cs typeface="Franklin Gothic Book"/>
            </a:endParaRPr>
          </a:p>
          <a:p>
            <a:pPr marL="815340" indent="-345440">
              <a:lnSpc>
                <a:spcPts val="2190"/>
              </a:lnSpc>
              <a:spcBef>
                <a:spcPts val="600"/>
              </a:spcBef>
              <a:spcAft>
                <a:spcPts val="600"/>
              </a:spcAft>
              <a:buAutoNum type="arabicPeriod"/>
              <a:tabLst>
                <a:tab pos="815340" algn="l"/>
              </a:tabLst>
            </a:pPr>
            <a:r>
              <a:rPr dirty="0" smtClean="0">
                <a:solidFill>
                  <a:srgbClr val="404040"/>
                </a:solidFill>
                <a:latin typeface="Franklin Gothic Book"/>
                <a:cs typeface="Franklin Gothic Book"/>
              </a:rPr>
              <a:t>An</a:t>
            </a:r>
            <a:r>
              <a:rPr spc="20" dirty="0" smtClean="0">
                <a:solidFill>
                  <a:srgbClr val="404040"/>
                </a:solidFill>
                <a:latin typeface="Franklin Gothic Book"/>
                <a:cs typeface="Franklin Gothic Book"/>
              </a:rPr>
              <a:t> </a:t>
            </a:r>
            <a:r>
              <a:rPr dirty="0">
                <a:solidFill>
                  <a:srgbClr val="404040"/>
                </a:solidFill>
                <a:latin typeface="Franklin Gothic Book"/>
                <a:cs typeface="Franklin Gothic Book"/>
              </a:rPr>
              <a:t>EU</a:t>
            </a:r>
            <a:r>
              <a:rPr spc="-110" dirty="0">
                <a:solidFill>
                  <a:srgbClr val="404040"/>
                </a:solidFill>
                <a:latin typeface="Franklin Gothic Book"/>
                <a:cs typeface="Franklin Gothic Book"/>
              </a:rPr>
              <a:t> </a:t>
            </a:r>
            <a:r>
              <a:rPr spc="-20" dirty="0">
                <a:solidFill>
                  <a:srgbClr val="404040"/>
                </a:solidFill>
                <a:latin typeface="Franklin Gothic Book"/>
                <a:cs typeface="Franklin Gothic Book"/>
              </a:rPr>
              <a:t>classification</a:t>
            </a:r>
            <a:r>
              <a:rPr spc="-155" dirty="0">
                <a:solidFill>
                  <a:srgbClr val="404040"/>
                </a:solidFill>
                <a:latin typeface="Franklin Gothic Book"/>
                <a:cs typeface="Franklin Gothic Book"/>
              </a:rPr>
              <a:t> </a:t>
            </a:r>
            <a:r>
              <a:rPr dirty="0">
                <a:solidFill>
                  <a:srgbClr val="404040"/>
                </a:solidFill>
                <a:latin typeface="Franklin Gothic Book"/>
                <a:cs typeface="Franklin Gothic Book"/>
              </a:rPr>
              <a:t>system</a:t>
            </a:r>
            <a:r>
              <a:rPr spc="-70" dirty="0">
                <a:solidFill>
                  <a:srgbClr val="404040"/>
                </a:solidFill>
                <a:latin typeface="Franklin Gothic Book"/>
                <a:cs typeface="Franklin Gothic Book"/>
              </a:rPr>
              <a:t> </a:t>
            </a:r>
            <a:r>
              <a:rPr spc="-20" dirty="0">
                <a:solidFill>
                  <a:srgbClr val="404040"/>
                </a:solidFill>
                <a:latin typeface="Franklin Gothic Book"/>
                <a:cs typeface="Franklin Gothic Book"/>
              </a:rPr>
              <a:t>–</a:t>
            </a:r>
            <a:r>
              <a:rPr spc="-155" dirty="0">
                <a:solidFill>
                  <a:srgbClr val="404040"/>
                </a:solidFill>
                <a:latin typeface="Franklin Gothic Book"/>
                <a:cs typeface="Franklin Gothic Book"/>
              </a:rPr>
              <a:t> </a:t>
            </a:r>
            <a:r>
              <a:rPr spc="-20" dirty="0">
                <a:solidFill>
                  <a:srgbClr val="404040"/>
                </a:solidFill>
                <a:latin typeface="Franklin Gothic Book"/>
                <a:cs typeface="Franklin Gothic Book"/>
              </a:rPr>
              <a:t>the</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so-</a:t>
            </a:r>
            <a:r>
              <a:rPr spc="-25" dirty="0">
                <a:solidFill>
                  <a:srgbClr val="404040"/>
                </a:solidFill>
                <a:latin typeface="Franklin Gothic Book"/>
                <a:cs typeface="Franklin Gothic Book"/>
              </a:rPr>
              <a:t>called</a:t>
            </a:r>
            <a:r>
              <a:rPr spc="-150" dirty="0">
                <a:solidFill>
                  <a:srgbClr val="404040"/>
                </a:solidFill>
                <a:latin typeface="Franklin Gothic Book"/>
                <a:cs typeface="Franklin Gothic Book"/>
              </a:rPr>
              <a:t> </a:t>
            </a:r>
            <a:r>
              <a:rPr dirty="0" smtClean="0">
                <a:solidFill>
                  <a:srgbClr val="90C226"/>
                </a:solidFill>
                <a:uFill>
                  <a:solidFill>
                    <a:srgbClr val="00529B"/>
                  </a:solidFill>
                </a:uFill>
                <a:latin typeface="Franklin Gothic Book"/>
                <a:cs typeface="Franklin Gothic Book"/>
              </a:rPr>
              <a:t>EU</a:t>
            </a:r>
            <a:r>
              <a:rPr spc="-20" dirty="0" smtClean="0">
                <a:solidFill>
                  <a:srgbClr val="90C226"/>
                </a:solidFill>
                <a:uFill>
                  <a:solidFill>
                    <a:srgbClr val="00529B"/>
                  </a:solidFill>
                </a:uFill>
                <a:latin typeface="Franklin Gothic Book"/>
                <a:cs typeface="Franklin Gothic Book"/>
              </a:rPr>
              <a:t> </a:t>
            </a:r>
            <a:r>
              <a:rPr spc="-30" dirty="0">
                <a:solidFill>
                  <a:srgbClr val="90C226"/>
                </a:solidFill>
                <a:uFill>
                  <a:solidFill>
                    <a:srgbClr val="00529B"/>
                  </a:solidFill>
                </a:uFill>
                <a:latin typeface="Franklin Gothic Book"/>
                <a:cs typeface="Franklin Gothic Book"/>
              </a:rPr>
              <a:t>taxonomy</a:t>
            </a:r>
            <a:r>
              <a:rPr spc="-70" dirty="0">
                <a:solidFill>
                  <a:srgbClr val="90C226"/>
                </a:solidFill>
                <a:latin typeface="Franklin Gothic Book"/>
                <a:cs typeface="Franklin Gothic Book"/>
              </a:rPr>
              <a:t> </a:t>
            </a:r>
            <a:r>
              <a:rPr spc="-20" dirty="0">
                <a:solidFill>
                  <a:srgbClr val="404040"/>
                </a:solidFill>
                <a:latin typeface="Franklin Gothic Book"/>
                <a:cs typeface="Franklin Gothic Book"/>
              </a:rPr>
              <a:t>–</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20" dirty="0">
                <a:solidFill>
                  <a:srgbClr val="404040"/>
                </a:solidFill>
                <a:latin typeface="Franklin Gothic Book"/>
                <a:cs typeface="Franklin Gothic Book"/>
              </a:rPr>
              <a:t> </a:t>
            </a:r>
            <a:r>
              <a:rPr spc="-25" dirty="0">
                <a:solidFill>
                  <a:srgbClr val="404040"/>
                </a:solidFill>
                <a:latin typeface="Franklin Gothic Book"/>
                <a:cs typeface="Franklin Gothic Book"/>
              </a:rPr>
              <a:t>determine</a:t>
            </a:r>
            <a:r>
              <a:rPr spc="-114" dirty="0">
                <a:solidFill>
                  <a:srgbClr val="404040"/>
                </a:solidFill>
                <a:latin typeface="Franklin Gothic Book"/>
                <a:cs typeface="Franklin Gothic Book"/>
              </a:rPr>
              <a:t> </a:t>
            </a:r>
            <a:r>
              <a:rPr spc="-35" dirty="0">
                <a:solidFill>
                  <a:srgbClr val="404040"/>
                </a:solidFill>
                <a:latin typeface="Franklin Gothic Book"/>
                <a:cs typeface="Franklin Gothic Book"/>
              </a:rPr>
              <a:t>whether</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an</a:t>
            </a:r>
            <a:r>
              <a:rPr spc="15" dirty="0">
                <a:solidFill>
                  <a:srgbClr val="404040"/>
                </a:solidFill>
                <a:latin typeface="Franklin Gothic Book"/>
                <a:cs typeface="Franklin Gothic Book"/>
              </a:rPr>
              <a:t> </a:t>
            </a:r>
            <a:r>
              <a:rPr spc="-20" dirty="0">
                <a:solidFill>
                  <a:srgbClr val="404040"/>
                </a:solidFill>
                <a:latin typeface="Franklin Gothic Book"/>
                <a:cs typeface="Franklin Gothic Book"/>
              </a:rPr>
              <a:t>economic</a:t>
            </a:r>
            <a:r>
              <a:rPr spc="-95" dirty="0">
                <a:solidFill>
                  <a:srgbClr val="404040"/>
                </a:solidFill>
                <a:latin typeface="Franklin Gothic Book"/>
                <a:cs typeface="Franklin Gothic Book"/>
              </a:rPr>
              <a:t> </a:t>
            </a:r>
            <a:r>
              <a:rPr spc="-25" dirty="0">
                <a:solidFill>
                  <a:srgbClr val="404040"/>
                </a:solidFill>
                <a:latin typeface="Franklin Gothic Book"/>
                <a:cs typeface="Franklin Gothic Book"/>
              </a:rPr>
              <a:t>activity</a:t>
            </a:r>
            <a:r>
              <a:rPr spc="-75" dirty="0">
                <a:solidFill>
                  <a:srgbClr val="404040"/>
                </a:solidFill>
                <a:latin typeface="Franklin Gothic Book"/>
                <a:cs typeface="Franklin Gothic Book"/>
              </a:rPr>
              <a:t> </a:t>
            </a:r>
            <a:r>
              <a:rPr spc="-25" dirty="0" smtClean="0">
                <a:solidFill>
                  <a:srgbClr val="404040"/>
                </a:solidFill>
                <a:latin typeface="Franklin Gothic Book"/>
                <a:cs typeface="Franklin Gothic Book"/>
              </a:rPr>
              <a:t>is</a:t>
            </a:r>
            <a:r>
              <a:rPr lang="ru-RU" spc="-25" dirty="0" smtClean="0">
                <a:solidFill>
                  <a:srgbClr val="404040"/>
                </a:solidFill>
                <a:latin typeface="Franklin Gothic Book"/>
                <a:cs typeface="Franklin Gothic Book"/>
              </a:rPr>
              <a:t> </a:t>
            </a:r>
            <a:r>
              <a:rPr spc="-30" dirty="0" smtClean="0">
                <a:solidFill>
                  <a:srgbClr val="404040"/>
                </a:solidFill>
                <a:latin typeface="Franklin Gothic Book"/>
                <a:cs typeface="Franklin Gothic Book"/>
              </a:rPr>
              <a:t>environmentally</a:t>
            </a:r>
            <a:r>
              <a:rPr spc="-90" dirty="0" smtClean="0">
                <a:solidFill>
                  <a:srgbClr val="404040"/>
                </a:solidFill>
                <a:latin typeface="Franklin Gothic Book"/>
                <a:cs typeface="Franklin Gothic Book"/>
              </a:rPr>
              <a:t> </a:t>
            </a:r>
            <a:r>
              <a:rPr spc="-30" dirty="0">
                <a:solidFill>
                  <a:srgbClr val="404040"/>
                </a:solidFill>
                <a:latin typeface="Franklin Gothic Book"/>
                <a:cs typeface="Franklin Gothic Book"/>
              </a:rPr>
              <a:t>sustainable</a:t>
            </a:r>
            <a:r>
              <a:rPr spc="-125" dirty="0">
                <a:solidFill>
                  <a:srgbClr val="404040"/>
                </a:solidFill>
                <a:latin typeface="Franklin Gothic Book"/>
                <a:cs typeface="Franklin Gothic Book"/>
              </a:rPr>
              <a:t> </a:t>
            </a:r>
            <a:r>
              <a:rPr spc="-85" dirty="0">
                <a:solidFill>
                  <a:srgbClr val="404040"/>
                </a:solidFill>
                <a:latin typeface="Franklin Gothic Book"/>
                <a:cs typeface="Franklin Gothic Book"/>
              </a:rPr>
              <a:t>(414</a:t>
            </a:r>
            <a:r>
              <a:rPr dirty="0">
                <a:solidFill>
                  <a:srgbClr val="404040"/>
                </a:solidFill>
                <a:latin typeface="Franklin Gothic Book"/>
                <a:cs typeface="Franklin Gothic Book"/>
              </a:rPr>
              <a:t> </a:t>
            </a:r>
            <a:r>
              <a:rPr spc="-10" dirty="0">
                <a:solidFill>
                  <a:srgbClr val="404040"/>
                </a:solidFill>
                <a:latin typeface="Franklin Gothic Book"/>
                <a:cs typeface="Franklin Gothic Book"/>
              </a:rPr>
              <a:t>pages </a:t>
            </a:r>
            <a:r>
              <a:rPr spc="-20" dirty="0">
                <a:solidFill>
                  <a:srgbClr val="404040"/>
                </a:solidFill>
                <a:latin typeface="Franklin Gothic Book"/>
                <a:cs typeface="Franklin Gothic Book"/>
              </a:rPr>
              <a:t>+25</a:t>
            </a:r>
            <a:r>
              <a:rPr dirty="0">
                <a:solidFill>
                  <a:srgbClr val="404040"/>
                </a:solidFill>
                <a:latin typeface="Franklin Gothic Book"/>
                <a:cs typeface="Franklin Gothic Book"/>
              </a:rPr>
              <a:t> </a:t>
            </a:r>
            <a:r>
              <a:rPr spc="-30" dirty="0">
                <a:solidFill>
                  <a:srgbClr val="404040"/>
                </a:solidFill>
                <a:latin typeface="Franklin Gothic Book"/>
                <a:cs typeface="Franklin Gothic Book"/>
              </a:rPr>
              <a:t>pages</a:t>
            </a:r>
            <a:r>
              <a:rPr spc="-100"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25" dirty="0">
                <a:solidFill>
                  <a:srgbClr val="404040"/>
                </a:solidFill>
                <a:latin typeface="Franklin Gothic Book"/>
                <a:cs typeface="Franklin Gothic Book"/>
              </a:rPr>
              <a:t> </a:t>
            </a:r>
            <a:r>
              <a:rPr spc="-30" dirty="0">
                <a:solidFill>
                  <a:srgbClr val="90C226"/>
                </a:solidFill>
                <a:uFill>
                  <a:solidFill>
                    <a:srgbClr val="00529B"/>
                  </a:solidFill>
                </a:uFill>
                <a:latin typeface="Franklin Gothic Book"/>
                <a:cs typeface="Franklin Gothic Book"/>
              </a:rPr>
              <a:t>supplementary report</a:t>
            </a:r>
            <a:r>
              <a:rPr spc="-10" dirty="0">
                <a:solidFill>
                  <a:srgbClr val="404040"/>
                </a:solidFill>
                <a:latin typeface="Franklin Gothic Book"/>
                <a:cs typeface="Franklin Gothic Book"/>
              </a:rPr>
              <a:t>).</a:t>
            </a:r>
            <a:endParaRPr dirty="0">
              <a:solidFill>
                <a:srgbClr val="404040"/>
              </a:solidFill>
              <a:latin typeface="Franklin Gothic Book"/>
              <a:cs typeface="Franklin Gothic Book"/>
            </a:endParaRPr>
          </a:p>
          <a:p>
            <a:pPr marL="815340" indent="-345440">
              <a:lnSpc>
                <a:spcPts val="2165"/>
              </a:lnSpc>
              <a:spcBef>
                <a:spcPts val="600"/>
              </a:spcBef>
              <a:spcAft>
                <a:spcPts val="600"/>
              </a:spcAft>
              <a:buAutoNum type="arabicPeriod" startAt="2"/>
              <a:tabLst>
                <a:tab pos="815340" algn="l"/>
              </a:tabLst>
            </a:pPr>
            <a:r>
              <a:rPr dirty="0">
                <a:solidFill>
                  <a:srgbClr val="404040"/>
                </a:solidFill>
                <a:latin typeface="Franklin Gothic Book"/>
                <a:cs typeface="Franklin Gothic Book"/>
              </a:rPr>
              <a:t>An</a:t>
            </a:r>
            <a:r>
              <a:rPr spc="15" dirty="0">
                <a:solidFill>
                  <a:srgbClr val="404040"/>
                </a:solidFill>
                <a:latin typeface="Franklin Gothic Book"/>
                <a:cs typeface="Franklin Gothic Book"/>
              </a:rPr>
              <a:t> </a:t>
            </a:r>
            <a:r>
              <a:rPr spc="-30" dirty="0">
                <a:solidFill>
                  <a:srgbClr val="90C226"/>
                </a:solidFill>
                <a:uFill>
                  <a:solidFill>
                    <a:srgbClr val="00529B"/>
                  </a:solidFill>
                </a:uFill>
                <a:latin typeface="Franklin Gothic Book"/>
                <a:cs typeface="Franklin Gothic Book"/>
              </a:rPr>
              <a:t>EU Green Bond Standard </a:t>
            </a:r>
            <a:r>
              <a:rPr spc="-25" dirty="0">
                <a:solidFill>
                  <a:srgbClr val="404040"/>
                </a:solidFill>
                <a:latin typeface="Franklin Gothic Book"/>
                <a:cs typeface="Franklin Gothic Book"/>
              </a:rPr>
              <a:t>(78</a:t>
            </a:r>
            <a:r>
              <a:rPr spc="-155" dirty="0">
                <a:solidFill>
                  <a:srgbClr val="404040"/>
                </a:solidFill>
                <a:latin typeface="Franklin Gothic Book"/>
                <a:cs typeface="Franklin Gothic Book"/>
              </a:rPr>
              <a:t> </a:t>
            </a:r>
            <a:r>
              <a:rPr spc="-10" dirty="0">
                <a:solidFill>
                  <a:srgbClr val="404040"/>
                </a:solidFill>
                <a:latin typeface="Franklin Gothic Book"/>
                <a:cs typeface="Franklin Gothic Book"/>
              </a:rPr>
              <a:t>pages).</a:t>
            </a:r>
            <a:endParaRPr dirty="0">
              <a:solidFill>
                <a:srgbClr val="404040"/>
              </a:solidFill>
              <a:latin typeface="Franklin Gothic Book"/>
              <a:cs typeface="Franklin Gothic Book"/>
            </a:endParaRPr>
          </a:p>
          <a:p>
            <a:pPr marL="815340" indent="-345440">
              <a:lnSpc>
                <a:spcPts val="2165"/>
              </a:lnSpc>
              <a:spcBef>
                <a:spcPts val="600"/>
              </a:spcBef>
              <a:spcAft>
                <a:spcPts val="600"/>
              </a:spcAft>
              <a:buAutoNum type="arabicPeriod" startAt="2"/>
              <a:tabLst>
                <a:tab pos="815340" algn="l"/>
              </a:tabLst>
            </a:pPr>
            <a:r>
              <a:rPr spc="-25" dirty="0">
                <a:solidFill>
                  <a:srgbClr val="404040"/>
                </a:solidFill>
                <a:latin typeface="Franklin Gothic Book"/>
                <a:cs typeface="Franklin Gothic Book"/>
              </a:rPr>
              <a:t>Methodologies</a:t>
            </a:r>
            <a:r>
              <a:rPr spc="-70" dirty="0">
                <a:solidFill>
                  <a:srgbClr val="404040"/>
                </a:solidFill>
                <a:latin typeface="Franklin Gothic Book"/>
                <a:cs typeface="Franklin Gothic Book"/>
              </a:rPr>
              <a:t> </a:t>
            </a:r>
            <a:r>
              <a:rPr spc="-35" dirty="0">
                <a:solidFill>
                  <a:srgbClr val="404040"/>
                </a:solidFill>
                <a:latin typeface="Franklin Gothic Book"/>
                <a:cs typeface="Franklin Gothic Book"/>
              </a:rPr>
              <a:t>for</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EU</a:t>
            </a:r>
            <a:r>
              <a:rPr spc="-20" dirty="0">
                <a:solidFill>
                  <a:srgbClr val="404040"/>
                </a:solidFill>
                <a:latin typeface="Franklin Gothic Book"/>
                <a:cs typeface="Franklin Gothic Book"/>
              </a:rPr>
              <a:t> climate</a:t>
            </a:r>
            <a:r>
              <a:rPr spc="-90" dirty="0">
                <a:solidFill>
                  <a:srgbClr val="404040"/>
                </a:solidFill>
                <a:latin typeface="Franklin Gothic Book"/>
                <a:cs typeface="Franklin Gothic Book"/>
              </a:rPr>
              <a:t> </a:t>
            </a:r>
            <a:r>
              <a:rPr spc="-30" dirty="0">
                <a:solidFill>
                  <a:srgbClr val="90C226"/>
                </a:solidFill>
                <a:uFill>
                  <a:solidFill>
                    <a:srgbClr val="00529B"/>
                  </a:solidFill>
                </a:uFill>
                <a:latin typeface="Franklin Gothic Book"/>
                <a:cs typeface="Franklin Gothic Book"/>
              </a:rPr>
              <a:t>benchmarks</a:t>
            </a:r>
            <a:r>
              <a:rPr spc="-55" dirty="0">
                <a:solidFill>
                  <a:srgbClr val="404040"/>
                </a:solidFill>
                <a:latin typeface="Franklin Gothic Book"/>
                <a:cs typeface="Franklin Gothic Book"/>
              </a:rPr>
              <a:t> </a:t>
            </a:r>
            <a:r>
              <a:rPr spc="-35" dirty="0">
                <a:solidFill>
                  <a:srgbClr val="404040"/>
                </a:solidFill>
                <a:latin typeface="Franklin Gothic Book"/>
                <a:cs typeface="Franklin Gothic Book"/>
              </a:rPr>
              <a:t>and</a:t>
            </a:r>
            <a:r>
              <a:rPr spc="-135" dirty="0">
                <a:solidFill>
                  <a:srgbClr val="404040"/>
                </a:solidFill>
                <a:latin typeface="Franklin Gothic Book"/>
                <a:cs typeface="Franklin Gothic Book"/>
              </a:rPr>
              <a:t> </a:t>
            </a:r>
            <a:r>
              <a:rPr spc="-20" dirty="0">
                <a:solidFill>
                  <a:srgbClr val="404040"/>
                </a:solidFill>
                <a:latin typeface="Franklin Gothic Book"/>
                <a:cs typeface="Franklin Gothic Book"/>
              </a:rPr>
              <a:t>disclosures</a:t>
            </a:r>
            <a:r>
              <a:rPr spc="-75" dirty="0">
                <a:solidFill>
                  <a:srgbClr val="404040"/>
                </a:solidFill>
                <a:latin typeface="Franklin Gothic Book"/>
                <a:cs typeface="Franklin Gothic Book"/>
              </a:rPr>
              <a:t> </a:t>
            </a:r>
            <a:r>
              <a:rPr spc="-40" dirty="0">
                <a:solidFill>
                  <a:srgbClr val="404040"/>
                </a:solidFill>
                <a:latin typeface="Franklin Gothic Book"/>
                <a:cs typeface="Franklin Gothic Book"/>
              </a:rPr>
              <a:t>for</a:t>
            </a:r>
            <a:r>
              <a:rPr spc="-60" dirty="0">
                <a:solidFill>
                  <a:srgbClr val="404040"/>
                </a:solidFill>
                <a:latin typeface="Franklin Gothic Book"/>
                <a:cs typeface="Franklin Gothic Book"/>
              </a:rPr>
              <a:t> </a:t>
            </a:r>
            <a:r>
              <a:rPr spc="-20" dirty="0">
                <a:solidFill>
                  <a:srgbClr val="404040"/>
                </a:solidFill>
                <a:latin typeface="Franklin Gothic Book"/>
                <a:cs typeface="Franklin Gothic Book"/>
              </a:rPr>
              <a:t>benchmarks</a:t>
            </a:r>
            <a:r>
              <a:rPr spc="-70" dirty="0">
                <a:solidFill>
                  <a:srgbClr val="404040"/>
                </a:solidFill>
                <a:latin typeface="Franklin Gothic Book"/>
                <a:cs typeface="Franklin Gothic Book"/>
              </a:rPr>
              <a:t> </a:t>
            </a:r>
            <a:r>
              <a:rPr spc="-25" dirty="0">
                <a:solidFill>
                  <a:srgbClr val="404040"/>
                </a:solidFill>
                <a:latin typeface="Franklin Gothic Book"/>
                <a:cs typeface="Franklin Gothic Book"/>
              </a:rPr>
              <a:t>(66</a:t>
            </a:r>
            <a:r>
              <a:rPr spc="-150" dirty="0">
                <a:solidFill>
                  <a:srgbClr val="404040"/>
                </a:solidFill>
                <a:latin typeface="Franklin Gothic Book"/>
                <a:cs typeface="Franklin Gothic Book"/>
              </a:rPr>
              <a:t> </a:t>
            </a:r>
            <a:r>
              <a:rPr spc="-10" dirty="0">
                <a:solidFill>
                  <a:srgbClr val="404040"/>
                </a:solidFill>
                <a:latin typeface="Franklin Gothic Book"/>
                <a:cs typeface="Franklin Gothic Book"/>
              </a:rPr>
              <a:t>pages).</a:t>
            </a:r>
            <a:endParaRPr dirty="0">
              <a:solidFill>
                <a:srgbClr val="404040"/>
              </a:solidFill>
              <a:latin typeface="Franklin Gothic Book"/>
              <a:cs typeface="Franklin Gothic Book"/>
            </a:endParaRPr>
          </a:p>
          <a:p>
            <a:pPr marL="815975" marR="5080" indent="-346075">
              <a:lnSpc>
                <a:spcPts val="2160"/>
              </a:lnSpc>
              <a:spcBef>
                <a:spcPts val="600"/>
              </a:spcBef>
              <a:spcAft>
                <a:spcPts val="600"/>
              </a:spcAft>
              <a:buAutoNum type="arabicPeriod" startAt="2"/>
              <a:tabLst>
                <a:tab pos="815975" algn="l"/>
              </a:tabLst>
            </a:pPr>
            <a:r>
              <a:rPr spc="-25" dirty="0">
                <a:solidFill>
                  <a:srgbClr val="404040"/>
                </a:solidFill>
                <a:latin typeface="Franklin Gothic Book"/>
                <a:cs typeface="Franklin Gothic Book"/>
              </a:rPr>
              <a:t>Guidance</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30" dirty="0">
                <a:solidFill>
                  <a:srgbClr val="404040"/>
                </a:solidFill>
                <a:latin typeface="Franklin Gothic Book"/>
                <a:cs typeface="Franklin Gothic Book"/>
              </a:rPr>
              <a:t> </a:t>
            </a:r>
            <a:r>
              <a:rPr spc="-20" dirty="0">
                <a:solidFill>
                  <a:srgbClr val="404040"/>
                </a:solidFill>
                <a:latin typeface="Franklin Gothic Book"/>
                <a:cs typeface="Franklin Gothic Book"/>
              </a:rPr>
              <a:t>improve</a:t>
            </a:r>
            <a:r>
              <a:rPr spc="-140" dirty="0">
                <a:solidFill>
                  <a:srgbClr val="404040"/>
                </a:solidFill>
                <a:latin typeface="Franklin Gothic Book"/>
                <a:cs typeface="Franklin Gothic Book"/>
              </a:rPr>
              <a:t> </a:t>
            </a:r>
            <a:r>
              <a:rPr spc="-30" dirty="0">
                <a:solidFill>
                  <a:srgbClr val="90C226"/>
                </a:solidFill>
                <a:uFill>
                  <a:solidFill>
                    <a:srgbClr val="00529B"/>
                  </a:solidFill>
                </a:uFill>
                <a:latin typeface="Franklin Gothic Book"/>
                <a:cs typeface="Franklin Gothic Book"/>
              </a:rPr>
              <a:t>corporate disclosure </a:t>
            </a:r>
            <a:r>
              <a:rPr spc="-10" dirty="0">
                <a:solidFill>
                  <a:srgbClr val="404040"/>
                </a:solidFill>
                <a:latin typeface="Franklin Gothic Book"/>
                <a:cs typeface="Franklin Gothic Book"/>
              </a:rPr>
              <a:t>of</a:t>
            </a:r>
            <a:r>
              <a:rPr spc="-110" dirty="0">
                <a:solidFill>
                  <a:srgbClr val="404040"/>
                </a:solidFill>
                <a:latin typeface="Franklin Gothic Book"/>
                <a:cs typeface="Franklin Gothic Book"/>
              </a:rPr>
              <a:t> </a:t>
            </a:r>
            <a:r>
              <a:rPr spc="-10" dirty="0">
                <a:solidFill>
                  <a:srgbClr val="404040"/>
                </a:solidFill>
                <a:latin typeface="Franklin Gothic Book"/>
                <a:cs typeface="Franklin Gothic Book"/>
              </a:rPr>
              <a:t>climate-</a:t>
            </a:r>
            <a:r>
              <a:rPr spc="-30" dirty="0">
                <a:solidFill>
                  <a:srgbClr val="404040"/>
                </a:solidFill>
                <a:latin typeface="Franklin Gothic Book"/>
                <a:cs typeface="Franklin Gothic Book"/>
              </a:rPr>
              <a:t>related</a:t>
            </a:r>
            <a:r>
              <a:rPr spc="-155" dirty="0">
                <a:solidFill>
                  <a:srgbClr val="404040"/>
                </a:solidFill>
                <a:latin typeface="Franklin Gothic Book"/>
                <a:cs typeface="Franklin Gothic Book"/>
              </a:rPr>
              <a:t> </a:t>
            </a:r>
            <a:r>
              <a:rPr spc="-30" dirty="0">
                <a:solidFill>
                  <a:srgbClr val="404040"/>
                </a:solidFill>
                <a:latin typeface="Franklin Gothic Book"/>
                <a:cs typeface="Franklin Gothic Book"/>
              </a:rPr>
              <a:t>information</a:t>
            </a:r>
            <a:r>
              <a:rPr spc="-160" dirty="0">
                <a:solidFill>
                  <a:srgbClr val="404040"/>
                </a:solidFill>
                <a:latin typeface="Franklin Gothic Book"/>
                <a:cs typeface="Franklin Gothic Book"/>
              </a:rPr>
              <a:t> </a:t>
            </a:r>
            <a:r>
              <a:rPr spc="-25" dirty="0">
                <a:solidFill>
                  <a:srgbClr val="404040"/>
                </a:solidFill>
                <a:latin typeface="Franklin Gothic Book"/>
                <a:cs typeface="Franklin Gothic Book"/>
              </a:rPr>
              <a:t>(50</a:t>
            </a:r>
            <a:r>
              <a:rPr spc="-165" dirty="0">
                <a:solidFill>
                  <a:srgbClr val="404040"/>
                </a:solidFill>
                <a:latin typeface="Franklin Gothic Book"/>
                <a:cs typeface="Franklin Gothic Book"/>
              </a:rPr>
              <a:t> </a:t>
            </a:r>
            <a:r>
              <a:rPr spc="-10" dirty="0">
                <a:solidFill>
                  <a:srgbClr val="404040"/>
                </a:solidFill>
                <a:latin typeface="Franklin Gothic Book"/>
                <a:cs typeface="Franklin Gothic Book"/>
              </a:rPr>
              <a:t>pages)</a:t>
            </a:r>
            <a:r>
              <a:rPr spc="-20" dirty="0">
                <a:solidFill>
                  <a:srgbClr val="404040"/>
                </a:solidFill>
                <a:latin typeface="Franklin Gothic Book"/>
                <a:cs typeface="Franklin Gothic Book"/>
              </a:rPr>
              <a:t> </a:t>
            </a:r>
            <a:r>
              <a:rPr spc="-25" dirty="0">
                <a:solidFill>
                  <a:srgbClr val="404040"/>
                </a:solidFill>
                <a:latin typeface="Franklin Gothic Book"/>
                <a:cs typeface="Franklin Gothic Book"/>
              </a:rPr>
              <a:t>including</a:t>
            </a:r>
            <a:r>
              <a:rPr spc="25" dirty="0">
                <a:solidFill>
                  <a:srgbClr val="404040"/>
                </a:solidFill>
                <a:latin typeface="Franklin Gothic Book"/>
                <a:cs typeface="Franklin Gothic Book"/>
              </a:rPr>
              <a:t> </a:t>
            </a:r>
            <a:r>
              <a:rPr spc="-30" dirty="0">
                <a:solidFill>
                  <a:srgbClr val="404040"/>
                </a:solidFill>
                <a:latin typeface="Franklin Gothic Book"/>
                <a:cs typeface="Franklin Gothic Book"/>
              </a:rPr>
              <a:t>alignment</a:t>
            </a:r>
            <a:r>
              <a:rPr spc="-45" dirty="0">
                <a:solidFill>
                  <a:srgbClr val="404040"/>
                </a:solidFill>
                <a:latin typeface="Franklin Gothic Book"/>
                <a:cs typeface="Franklin Gothic Book"/>
              </a:rPr>
              <a:t> </a:t>
            </a:r>
            <a:r>
              <a:rPr spc="-25" dirty="0">
                <a:solidFill>
                  <a:srgbClr val="404040"/>
                </a:solidFill>
                <a:latin typeface="Franklin Gothic Book"/>
                <a:cs typeface="Franklin Gothic Book"/>
              </a:rPr>
              <a:t>to </a:t>
            </a:r>
            <a:r>
              <a:rPr spc="-10" dirty="0">
                <a:solidFill>
                  <a:srgbClr val="404040"/>
                </a:solidFill>
                <a:latin typeface="Franklin Gothic Book"/>
                <a:cs typeface="Franklin Gothic Book"/>
              </a:rPr>
              <a:t>the</a:t>
            </a:r>
            <a:r>
              <a:rPr spc="-25" dirty="0">
                <a:solidFill>
                  <a:srgbClr val="404040"/>
                </a:solidFill>
                <a:latin typeface="Franklin Gothic Book"/>
                <a:cs typeface="Franklin Gothic Book"/>
              </a:rPr>
              <a:t> Non-Financial</a:t>
            </a:r>
            <a:r>
              <a:rPr spc="-50" dirty="0">
                <a:solidFill>
                  <a:srgbClr val="404040"/>
                </a:solidFill>
                <a:latin typeface="Franklin Gothic Book"/>
                <a:cs typeface="Franklin Gothic Book"/>
              </a:rPr>
              <a:t> </a:t>
            </a:r>
            <a:r>
              <a:rPr spc="-10" dirty="0">
                <a:solidFill>
                  <a:srgbClr val="404040"/>
                </a:solidFill>
                <a:latin typeface="Franklin Gothic Book"/>
                <a:cs typeface="Franklin Gothic Book"/>
              </a:rPr>
              <a:t>Reporting</a:t>
            </a:r>
            <a:r>
              <a:rPr spc="-145" dirty="0">
                <a:solidFill>
                  <a:srgbClr val="404040"/>
                </a:solidFill>
                <a:latin typeface="Franklin Gothic Book"/>
                <a:cs typeface="Franklin Gothic Book"/>
              </a:rPr>
              <a:t> </a:t>
            </a:r>
            <a:r>
              <a:rPr spc="-10" dirty="0">
                <a:solidFill>
                  <a:srgbClr val="404040"/>
                </a:solidFill>
                <a:latin typeface="Franklin Gothic Book"/>
                <a:cs typeface="Franklin Gothic Book"/>
              </a:rPr>
              <a:t>(NFR)</a:t>
            </a:r>
            <a:r>
              <a:rPr spc="-90" dirty="0">
                <a:solidFill>
                  <a:srgbClr val="404040"/>
                </a:solidFill>
                <a:latin typeface="Franklin Gothic Book"/>
                <a:cs typeface="Franklin Gothic Book"/>
              </a:rPr>
              <a:t> </a:t>
            </a:r>
            <a:r>
              <a:rPr spc="-20" dirty="0">
                <a:solidFill>
                  <a:srgbClr val="404040"/>
                </a:solidFill>
                <a:latin typeface="Franklin Gothic Book"/>
                <a:cs typeface="Franklin Gothic Book"/>
              </a:rPr>
              <a:t>Directive</a:t>
            </a:r>
            <a:r>
              <a:rPr spc="-114" dirty="0">
                <a:solidFill>
                  <a:srgbClr val="404040"/>
                </a:solidFill>
                <a:latin typeface="Franklin Gothic Book"/>
                <a:cs typeface="Franklin Gothic Book"/>
              </a:rPr>
              <a:t> </a:t>
            </a:r>
            <a:r>
              <a:rPr spc="-30" dirty="0">
                <a:solidFill>
                  <a:srgbClr val="404040"/>
                </a:solidFill>
                <a:latin typeface="Franklin Gothic Book"/>
                <a:cs typeface="Franklin Gothic Book"/>
              </a:rPr>
              <a:t>and</a:t>
            </a:r>
            <a:r>
              <a:rPr spc="-65" dirty="0">
                <a:solidFill>
                  <a:srgbClr val="404040"/>
                </a:solidFill>
                <a:latin typeface="Franklin Gothic Book"/>
                <a:cs typeface="Franklin Gothic Book"/>
              </a:rPr>
              <a:t> </a:t>
            </a:r>
            <a:r>
              <a:rPr spc="-40" dirty="0">
                <a:solidFill>
                  <a:srgbClr val="404040"/>
                </a:solidFill>
                <a:latin typeface="Franklin Gothic Book"/>
                <a:cs typeface="Franklin Gothic Book"/>
              </a:rPr>
              <a:t>TCFD</a:t>
            </a:r>
            <a:r>
              <a:rPr spc="-20" dirty="0">
                <a:solidFill>
                  <a:srgbClr val="404040"/>
                </a:solidFill>
                <a:latin typeface="Franklin Gothic Book"/>
                <a:cs typeface="Franklin Gothic Book"/>
              </a:rPr>
              <a:t> </a:t>
            </a:r>
            <a:r>
              <a:rPr spc="-30" dirty="0">
                <a:solidFill>
                  <a:srgbClr val="404040"/>
                </a:solidFill>
                <a:latin typeface="Franklin Gothic Book"/>
                <a:cs typeface="Franklin Gothic Book"/>
              </a:rPr>
              <a:t>(Task</a:t>
            </a:r>
            <a:r>
              <a:rPr spc="-75" dirty="0">
                <a:solidFill>
                  <a:srgbClr val="404040"/>
                </a:solidFill>
                <a:latin typeface="Franklin Gothic Book"/>
                <a:cs typeface="Franklin Gothic Book"/>
              </a:rPr>
              <a:t> </a:t>
            </a:r>
            <a:r>
              <a:rPr spc="-20" dirty="0">
                <a:solidFill>
                  <a:srgbClr val="404040"/>
                </a:solidFill>
                <a:latin typeface="Franklin Gothic Book"/>
                <a:cs typeface="Franklin Gothic Book"/>
              </a:rPr>
              <a:t>Force</a:t>
            </a:r>
            <a:r>
              <a:rPr spc="-114" dirty="0">
                <a:solidFill>
                  <a:srgbClr val="404040"/>
                </a:solidFill>
                <a:latin typeface="Franklin Gothic Book"/>
                <a:cs typeface="Franklin Gothic Book"/>
              </a:rPr>
              <a:t> </a:t>
            </a:r>
            <a:r>
              <a:rPr spc="-40" dirty="0">
                <a:solidFill>
                  <a:srgbClr val="404040"/>
                </a:solidFill>
                <a:latin typeface="Franklin Gothic Book"/>
                <a:cs typeface="Franklin Gothic Book"/>
              </a:rPr>
              <a:t>for</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Climate-</a:t>
            </a:r>
            <a:r>
              <a:rPr spc="-30" dirty="0">
                <a:solidFill>
                  <a:srgbClr val="404040"/>
                </a:solidFill>
                <a:latin typeface="Franklin Gothic Book"/>
                <a:cs typeface="Franklin Gothic Book"/>
              </a:rPr>
              <a:t>related</a:t>
            </a:r>
            <a:r>
              <a:rPr spc="-150" dirty="0">
                <a:solidFill>
                  <a:srgbClr val="404040"/>
                </a:solidFill>
                <a:latin typeface="Franklin Gothic Book"/>
                <a:cs typeface="Franklin Gothic Book"/>
              </a:rPr>
              <a:t> </a:t>
            </a:r>
            <a:r>
              <a:rPr spc="-30" dirty="0">
                <a:solidFill>
                  <a:srgbClr val="404040"/>
                </a:solidFill>
                <a:latin typeface="Franklin Gothic Book"/>
                <a:cs typeface="Franklin Gothic Book"/>
              </a:rPr>
              <a:t>Financial</a:t>
            </a:r>
            <a:r>
              <a:rPr spc="-140" dirty="0">
                <a:solidFill>
                  <a:srgbClr val="404040"/>
                </a:solidFill>
                <a:latin typeface="Franklin Gothic Book"/>
                <a:cs typeface="Franklin Gothic Book"/>
              </a:rPr>
              <a:t> </a:t>
            </a:r>
            <a:r>
              <a:rPr spc="-10" dirty="0">
                <a:solidFill>
                  <a:srgbClr val="404040"/>
                </a:solidFill>
                <a:latin typeface="Franklin Gothic Book"/>
                <a:cs typeface="Franklin Gothic Book"/>
              </a:rPr>
              <a:t>Disclosures).</a:t>
            </a:r>
            <a:endParaRPr dirty="0">
              <a:solidFill>
                <a:srgbClr val="404040"/>
              </a:solidFill>
              <a:latin typeface="Franklin Gothic Book"/>
              <a:cs typeface="Franklin Gothic Book"/>
            </a:endParaRPr>
          </a:p>
        </p:txBody>
      </p:sp>
      <p:pic>
        <p:nvPicPr>
          <p:cNvPr id="4" name="object 4">
            <a:hlinkClick r:id="rId2"/>
          </p:cNvPr>
          <p:cNvPicPr/>
          <p:nvPr/>
        </p:nvPicPr>
        <p:blipFill>
          <a:blip r:embed="rId3" cstate="email">
            <a:extLst>
              <a:ext uri="{28A0092B-C50C-407E-A947-70E740481C1C}">
                <a14:useLocalDpi xmlns:a14="http://schemas.microsoft.com/office/drawing/2010/main"/>
              </a:ext>
            </a:extLst>
          </a:blip>
          <a:stretch>
            <a:fillRect/>
          </a:stretch>
        </p:blipFill>
        <p:spPr>
          <a:xfrm>
            <a:off x="469900" y="4114800"/>
            <a:ext cx="1828800" cy="2743200"/>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4710432" y="4114800"/>
            <a:ext cx="1828800" cy="2743200"/>
          </a:xfrm>
          <a:prstGeom prst="rect">
            <a:avLst/>
          </a:prstGeom>
        </p:spPr>
      </p:pic>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6830698" y="4124785"/>
            <a:ext cx="1828800" cy="2743200"/>
          </a:xfrm>
          <a:prstGeom prst="rect">
            <a:avLst/>
          </a:prstGeom>
        </p:spPr>
      </p:pic>
      <p:pic>
        <p:nvPicPr>
          <p:cNvPr id="7" name="object 7"/>
          <p:cNvPicPr/>
          <p:nvPr/>
        </p:nvPicPr>
        <p:blipFill>
          <a:blip r:embed="rId6" cstate="email">
            <a:extLst>
              <a:ext uri="{28A0092B-C50C-407E-A947-70E740481C1C}">
                <a14:useLocalDpi xmlns:a14="http://schemas.microsoft.com/office/drawing/2010/main"/>
              </a:ext>
            </a:extLst>
          </a:blip>
          <a:stretch>
            <a:fillRect/>
          </a:stretch>
        </p:blipFill>
        <p:spPr>
          <a:xfrm>
            <a:off x="2590166" y="4114800"/>
            <a:ext cx="1828800" cy="2743200"/>
          </a:xfrm>
          <a:prstGeom prst="rect">
            <a:avLst/>
          </a:prstGeom>
        </p:spPr>
      </p:pic>
      <p:pic>
        <p:nvPicPr>
          <p:cNvPr id="8" name="object 8"/>
          <p:cNvPicPr/>
          <p:nvPr/>
        </p:nvPicPr>
        <p:blipFill>
          <a:blip r:embed="rId7" cstate="email">
            <a:extLst>
              <a:ext uri="{28A0092B-C50C-407E-A947-70E740481C1C}">
                <a14:useLocalDpi xmlns:a14="http://schemas.microsoft.com/office/drawing/2010/main"/>
              </a:ext>
            </a:extLst>
          </a:blip>
          <a:stretch>
            <a:fillRect/>
          </a:stretch>
        </p:blipFill>
        <p:spPr>
          <a:xfrm>
            <a:off x="8950964" y="4124785"/>
            <a:ext cx="1828800" cy="2743200"/>
          </a:xfrm>
          <a:prstGeom prst="rect">
            <a:avLst/>
          </a:prstGeom>
        </p:spPr>
      </p:pic>
      <p:sp>
        <p:nvSpPr>
          <p:cNvPr id="9" name="object 9"/>
          <p:cNvSpPr txBox="1">
            <a:spLocks noGrp="1"/>
          </p:cNvSpPr>
          <p:nvPr>
            <p:ph type="title"/>
          </p:nvPr>
        </p:nvSpPr>
        <p:spPr>
          <a:xfrm>
            <a:off x="1" y="0"/>
            <a:ext cx="9372600" cy="600164"/>
          </a:xfrm>
          <a:prstGeom prst="rect">
            <a:avLst/>
          </a:prstGeom>
        </p:spPr>
        <p:txBody>
          <a:bodyPr vert="horz" wrap="square" lIns="274320" tIns="45720" rIns="0" bIns="0" rtlCol="0">
            <a:spAutoFit/>
          </a:bodyPr>
          <a:lstStyle/>
          <a:p>
            <a:pPr marL="66675">
              <a:lnSpc>
                <a:spcPct val="100000"/>
              </a:lnSpc>
              <a:spcBef>
                <a:spcPts val="105"/>
              </a:spcBef>
            </a:pPr>
            <a:r>
              <a:rPr dirty="0">
                <a:solidFill>
                  <a:srgbClr val="3F7819"/>
                </a:solidFill>
                <a:latin typeface="Franklin Gothic Demi Cond" panose="020B0706030402020204" pitchFamily="34" charset="0"/>
              </a:rPr>
              <a:t>The</a:t>
            </a:r>
            <a:r>
              <a:rPr spc="-5"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Grand</a:t>
            </a:r>
            <a:r>
              <a:rPr spc="-40"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Design</a:t>
            </a:r>
            <a:r>
              <a:rPr spc="-65"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for</a:t>
            </a:r>
            <a:r>
              <a:rPr spc="70"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the</a:t>
            </a:r>
            <a:r>
              <a:rPr spc="10"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EU</a:t>
            </a:r>
            <a:r>
              <a:rPr spc="-40"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Financial</a:t>
            </a:r>
            <a:r>
              <a:rPr spc="-105" dirty="0">
                <a:solidFill>
                  <a:srgbClr val="3F7819"/>
                </a:solidFill>
                <a:latin typeface="Franklin Gothic Demi Cond" panose="020B0706030402020204" pitchFamily="34" charset="0"/>
              </a:rPr>
              <a:t> </a:t>
            </a:r>
            <a:r>
              <a:rPr spc="-10" dirty="0">
                <a:solidFill>
                  <a:srgbClr val="3F7819"/>
                </a:solidFill>
                <a:latin typeface="Franklin Gothic Demi Cond" panose="020B0706030402020204" pitchFamily="34" charset="0"/>
              </a:rPr>
              <a:t>Industry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8B47B7-C76D-0FDF-C61D-E308F3BCEA40}"/>
              </a:ext>
            </a:extLst>
          </p:cNvPr>
          <p:cNvSpPr>
            <a:spLocks noGrp="1"/>
          </p:cNvSpPr>
          <p:nvPr>
            <p:ph type="title"/>
          </p:nvPr>
        </p:nvSpPr>
        <p:spPr>
          <a:xfrm>
            <a:off x="0" y="0"/>
            <a:ext cx="9360852" cy="809625"/>
          </a:xfrm>
        </p:spPr>
        <p:txBody>
          <a:bodyPr lIns="640080"/>
          <a:lstStyle/>
          <a:p>
            <a:r>
              <a:rPr lang="en-GB" b="1" dirty="0">
                <a:solidFill>
                  <a:srgbClr val="3F7819"/>
                </a:solidFill>
              </a:rPr>
              <a:t>EU Sustainable Finance Strategy</a:t>
            </a:r>
          </a:p>
        </p:txBody>
      </p:sp>
      <p:pic>
        <p:nvPicPr>
          <p:cNvPr id="10" name="Content Placeholder 9">
            <a:extLst>
              <a:ext uri="{FF2B5EF4-FFF2-40B4-BE49-F238E27FC236}">
                <a16:creationId xmlns:a16="http://schemas.microsoft.com/office/drawing/2014/main" id="{FDFD229D-9134-24B7-2EF9-FF4FBC039946}"/>
              </a:ext>
            </a:extLst>
          </p:cNvPr>
          <p:cNvPicPr>
            <a:picLocks noGrp="1" noChangeAspect="1"/>
          </p:cNvPicPr>
          <p:nvPr>
            <p:ph idx="1"/>
          </p:nvPr>
        </p:nvPicPr>
        <p:blipFill>
          <a:blip r:embed="rId2"/>
          <a:stretch>
            <a:fillRect/>
          </a:stretch>
        </p:blipFill>
        <p:spPr>
          <a:xfrm>
            <a:off x="661987" y="1193441"/>
            <a:ext cx="8196263" cy="5576695"/>
          </a:xfrm>
          <a:prstGeom prst="rect">
            <a:avLst/>
          </a:prstGeom>
        </p:spPr>
      </p:pic>
    </p:spTree>
    <p:extLst>
      <p:ext uri="{BB962C8B-B14F-4D97-AF65-F5344CB8AC3E}">
        <p14:creationId xmlns:p14="http://schemas.microsoft.com/office/powerpoint/2010/main" val="294787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23BFA-DDBD-D86E-1C4D-EE5356813CDB}"/>
              </a:ext>
            </a:extLst>
          </p:cNvPr>
          <p:cNvSpPr>
            <a:spLocks noGrp="1"/>
          </p:cNvSpPr>
          <p:nvPr>
            <p:ph type="title"/>
          </p:nvPr>
        </p:nvSpPr>
        <p:spPr>
          <a:xfrm>
            <a:off x="0" y="1"/>
            <a:ext cx="9372600" cy="676274"/>
          </a:xfrm>
        </p:spPr>
        <p:txBody>
          <a:bodyPr lIns="640080"/>
          <a:lstStyle/>
          <a:p>
            <a:r>
              <a:rPr lang="en-GB" b="1" kern="0" dirty="0">
                <a:solidFill>
                  <a:srgbClr val="3F7819"/>
                </a:solidFill>
              </a:rPr>
              <a:t>New Actions under EU Action Plan</a:t>
            </a:r>
          </a:p>
        </p:txBody>
      </p:sp>
      <p:sp>
        <p:nvSpPr>
          <p:cNvPr id="7" name="Content Placeholder 6">
            <a:extLst>
              <a:ext uri="{FF2B5EF4-FFF2-40B4-BE49-F238E27FC236}">
                <a16:creationId xmlns:a16="http://schemas.microsoft.com/office/drawing/2014/main" id="{57595134-E401-5BC4-F9C3-6AA1311A7B2F}"/>
              </a:ext>
            </a:extLst>
          </p:cNvPr>
          <p:cNvSpPr>
            <a:spLocks noGrp="1"/>
          </p:cNvSpPr>
          <p:nvPr>
            <p:ph idx="1"/>
          </p:nvPr>
        </p:nvSpPr>
        <p:spPr>
          <a:xfrm>
            <a:off x="563035" y="944596"/>
            <a:ext cx="9362016" cy="4408454"/>
          </a:xfrm>
        </p:spPr>
        <p:txBody>
          <a:bodyPr/>
          <a:lstStyle/>
          <a:p>
            <a:pPr marL="259232" indent="-259232">
              <a:lnSpc>
                <a:spcPct val="110000"/>
              </a:lnSpc>
              <a:buFontTx/>
              <a:buChar char="►"/>
            </a:pPr>
            <a:r>
              <a:rPr lang="en-GB" dirty="0">
                <a:solidFill>
                  <a:srgbClr val="404040"/>
                </a:solidFill>
                <a:latin typeface="Arial" panose="020B0604020202020204" pitchFamily="34" charset="0"/>
                <a:cs typeface="Arial" panose="020B0604020202020204" pitchFamily="34" charset="0"/>
              </a:rPr>
              <a:t>Reorient capital flows towards sustainable </a:t>
            </a:r>
            <a:r>
              <a:rPr lang="en-GB" dirty="0" smtClean="0">
                <a:solidFill>
                  <a:srgbClr val="404040"/>
                </a:solidFill>
                <a:latin typeface="Arial" panose="020B0604020202020204" pitchFamily="34" charset="0"/>
                <a:cs typeface="Arial" panose="020B0604020202020204" pitchFamily="34" charset="0"/>
              </a:rPr>
              <a:t>investment </a:t>
            </a:r>
            <a:r>
              <a:rPr lang="en-GB" dirty="0">
                <a:solidFill>
                  <a:srgbClr val="404040"/>
                </a:solidFill>
                <a:latin typeface="Arial" panose="020B0604020202020204" pitchFamily="34" charset="0"/>
                <a:cs typeface="Arial" panose="020B0604020202020204" pitchFamily="34" charset="0"/>
              </a:rPr>
              <a:t>in order to achieve sustainable and inclusive </a:t>
            </a:r>
            <a:r>
              <a:rPr lang="en-GB" dirty="0" smtClean="0">
                <a:solidFill>
                  <a:srgbClr val="404040"/>
                </a:solidFill>
                <a:latin typeface="Arial" panose="020B0604020202020204" pitchFamily="34" charset="0"/>
                <a:cs typeface="Arial" panose="020B0604020202020204" pitchFamily="34" charset="0"/>
              </a:rPr>
              <a:t>growth</a:t>
            </a:r>
            <a:r>
              <a:rPr lang="en-US" dirty="0">
                <a:solidFill>
                  <a:srgbClr val="404040"/>
                </a:solidFill>
                <a:latin typeface="Arial" panose="020B0604020202020204" pitchFamily="34" charset="0"/>
                <a:cs typeface="Arial" panose="020B0604020202020204" pitchFamily="34" charset="0"/>
              </a:rPr>
              <a:t>:</a:t>
            </a:r>
            <a:endParaRPr lang="en-GB" dirty="0">
              <a:solidFill>
                <a:srgbClr val="404040"/>
              </a:solidFill>
              <a:latin typeface="Arial" panose="020B0604020202020204" pitchFamily="34" charset="0"/>
              <a:cs typeface="Arial" panose="020B0604020202020204" pitchFamily="34" charset="0"/>
            </a:endParaRPr>
          </a:p>
          <a:p>
            <a:pPr marL="674004" indent="-362925">
              <a:lnSpc>
                <a:spcPct val="110000"/>
              </a:lnSpc>
              <a:spcBef>
                <a:spcPts val="544"/>
              </a:spcBef>
              <a:buFont typeface="+mj-lt"/>
              <a:buAutoNum type="arabicPeriod"/>
            </a:pPr>
            <a:r>
              <a:rPr lang="en-GB" dirty="0">
                <a:solidFill>
                  <a:srgbClr val="404040"/>
                </a:solidFill>
                <a:latin typeface="Arial" panose="020B0604020202020204" pitchFamily="34" charset="0"/>
                <a:cs typeface="Arial" panose="020B0604020202020204" pitchFamily="34" charset="0"/>
              </a:rPr>
              <a:t>Establishing an EU classification system for sustainability activities</a:t>
            </a:r>
          </a:p>
          <a:p>
            <a:pPr marL="674004" indent="-362925">
              <a:lnSpc>
                <a:spcPct val="110000"/>
              </a:lnSpc>
              <a:spcBef>
                <a:spcPts val="544"/>
              </a:spcBef>
              <a:buFont typeface="+mj-lt"/>
              <a:buAutoNum type="arabicPeriod"/>
            </a:pPr>
            <a:r>
              <a:rPr lang="en-GB" dirty="0">
                <a:solidFill>
                  <a:srgbClr val="404040"/>
                </a:solidFill>
                <a:latin typeface="Arial" panose="020B0604020202020204" pitchFamily="34" charset="0"/>
                <a:cs typeface="Arial" panose="020B0604020202020204" pitchFamily="34" charset="0"/>
              </a:rPr>
              <a:t>Creating standards and labels for green financial products</a:t>
            </a:r>
          </a:p>
          <a:p>
            <a:pPr marL="674004" indent="-362925">
              <a:lnSpc>
                <a:spcPct val="110000"/>
              </a:lnSpc>
              <a:spcBef>
                <a:spcPts val="544"/>
              </a:spcBef>
              <a:buFont typeface="+mj-lt"/>
              <a:buAutoNum type="arabicPeriod"/>
            </a:pPr>
            <a:r>
              <a:rPr lang="en-GB" dirty="0">
                <a:solidFill>
                  <a:srgbClr val="404040"/>
                </a:solidFill>
                <a:latin typeface="Arial" panose="020B0604020202020204" pitchFamily="34" charset="0"/>
                <a:cs typeface="Arial" panose="020B0604020202020204" pitchFamily="34" charset="0"/>
              </a:rPr>
              <a:t>Fostering investment in sustainable projects</a:t>
            </a:r>
          </a:p>
          <a:p>
            <a:pPr marL="674004" indent="-362925">
              <a:lnSpc>
                <a:spcPct val="110000"/>
              </a:lnSpc>
              <a:spcBef>
                <a:spcPts val="544"/>
              </a:spcBef>
              <a:buFont typeface="+mj-lt"/>
              <a:buAutoNum type="arabicPeriod"/>
            </a:pPr>
            <a:r>
              <a:rPr lang="en-GB" dirty="0">
                <a:solidFill>
                  <a:srgbClr val="404040"/>
                </a:solidFill>
                <a:latin typeface="Arial" panose="020B0604020202020204" pitchFamily="34" charset="0"/>
                <a:cs typeface="Arial" panose="020B0604020202020204" pitchFamily="34" charset="0"/>
              </a:rPr>
              <a:t>Incorporating sustainability when providing investment advice</a:t>
            </a:r>
          </a:p>
          <a:p>
            <a:pPr marL="674004" indent="-362925">
              <a:lnSpc>
                <a:spcPct val="110000"/>
              </a:lnSpc>
              <a:spcBef>
                <a:spcPts val="544"/>
              </a:spcBef>
              <a:buFont typeface="+mj-lt"/>
              <a:buAutoNum type="arabicPeriod"/>
            </a:pPr>
            <a:r>
              <a:rPr lang="en-GB" dirty="0">
                <a:solidFill>
                  <a:srgbClr val="404040"/>
                </a:solidFill>
                <a:latin typeface="Arial" panose="020B0604020202020204" pitchFamily="34" charset="0"/>
                <a:cs typeface="Arial" panose="020B0604020202020204" pitchFamily="34" charset="0"/>
              </a:rPr>
              <a:t>Developing sustainability benchmarks</a:t>
            </a:r>
          </a:p>
          <a:p>
            <a:pPr marL="259232" indent="-259232">
              <a:lnSpc>
                <a:spcPct val="110000"/>
              </a:lnSpc>
              <a:spcBef>
                <a:spcPts val="1633"/>
              </a:spcBef>
              <a:buFontTx/>
              <a:buChar char="►"/>
            </a:pPr>
            <a:r>
              <a:rPr lang="en-GB" dirty="0">
                <a:solidFill>
                  <a:srgbClr val="404040"/>
                </a:solidFill>
                <a:latin typeface="Arial" panose="020B0604020202020204" pitchFamily="34" charset="0"/>
                <a:cs typeface="Arial" panose="020B0604020202020204" pitchFamily="34" charset="0"/>
              </a:rPr>
              <a:t>Mainstreaming sustainability into risk management</a:t>
            </a:r>
          </a:p>
          <a:p>
            <a:pPr marL="674004" indent="-362925">
              <a:lnSpc>
                <a:spcPct val="110000"/>
              </a:lnSpc>
              <a:spcBef>
                <a:spcPts val="544"/>
              </a:spcBef>
              <a:buFont typeface="+mj-lt"/>
              <a:buAutoNum type="arabicPeriod" startAt="6"/>
            </a:pPr>
            <a:r>
              <a:rPr lang="en-GB" dirty="0">
                <a:solidFill>
                  <a:srgbClr val="404040"/>
                </a:solidFill>
                <a:latin typeface="Arial" panose="020B0604020202020204" pitchFamily="34" charset="0"/>
                <a:cs typeface="Arial" panose="020B0604020202020204" pitchFamily="34" charset="0"/>
              </a:rPr>
              <a:t>Better integrating sustainability in ratings and research</a:t>
            </a:r>
          </a:p>
          <a:p>
            <a:pPr marL="674004" indent="-362925">
              <a:lnSpc>
                <a:spcPct val="110000"/>
              </a:lnSpc>
              <a:spcBef>
                <a:spcPts val="544"/>
              </a:spcBef>
              <a:buFont typeface="+mj-lt"/>
              <a:buAutoNum type="arabicPeriod" startAt="6"/>
            </a:pPr>
            <a:r>
              <a:rPr lang="en-GB" dirty="0">
                <a:solidFill>
                  <a:srgbClr val="404040"/>
                </a:solidFill>
                <a:latin typeface="Arial" panose="020B0604020202020204" pitchFamily="34" charset="0"/>
                <a:cs typeface="Arial" panose="020B0604020202020204" pitchFamily="34" charset="0"/>
              </a:rPr>
              <a:t>Clarifying institutional investors and asset managers’ duties</a:t>
            </a:r>
          </a:p>
          <a:p>
            <a:pPr marL="674004" indent="-362925">
              <a:lnSpc>
                <a:spcPct val="110000"/>
              </a:lnSpc>
              <a:spcBef>
                <a:spcPts val="544"/>
              </a:spcBef>
              <a:buFont typeface="+mj-lt"/>
              <a:buAutoNum type="arabicPeriod" startAt="6"/>
            </a:pPr>
            <a:r>
              <a:rPr lang="en-GB" dirty="0">
                <a:solidFill>
                  <a:srgbClr val="404040"/>
                </a:solidFill>
                <a:latin typeface="Arial" panose="020B0604020202020204" pitchFamily="34" charset="0"/>
                <a:cs typeface="Arial" panose="020B0604020202020204" pitchFamily="34" charset="0"/>
              </a:rPr>
              <a:t>Incorporating sustainability in prudential requirements</a:t>
            </a:r>
          </a:p>
          <a:p>
            <a:pPr marL="259232" indent="-259232">
              <a:lnSpc>
                <a:spcPct val="110000"/>
              </a:lnSpc>
              <a:spcBef>
                <a:spcPts val="1633"/>
              </a:spcBef>
              <a:buFontTx/>
              <a:buChar char="►"/>
            </a:pPr>
            <a:r>
              <a:rPr lang="en-GB" dirty="0">
                <a:solidFill>
                  <a:srgbClr val="404040"/>
                </a:solidFill>
                <a:latin typeface="Arial" panose="020B0604020202020204" pitchFamily="34" charset="0"/>
                <a:cs typeface="Arial" panose="020B0604020202020204" pitchFamily="34" charset="0"/>
              </a:rPr>
              <a:t>Foster transparency and long-termism in financial and economic activity</a:t>
            </a:r>
          </a:p>
          <a:p>
            <a:pPr marL="674004" indent="-362925">
              <a:lnSpc>
                <a:spcPct val="110000"/>
              </a:lnSpc>
              <a:spcBef>
                <a:spcPts val="544"/>
              </a:spcBef>
              <a:buFont typeface="+mj-lt"/>
              <a:buAutoNum type="arabicPeriod" startAt="9"/>
            </a:pPr>
            <a:r>
              <a:rPr lang="en-GB" dirty="0">
                <a:solidFill>
                  <a:srgbClr val="404040"/>
                </a:solidFill>
                <a:latin typeface="Arial" panose="020B0604020202020204" pitchFamily="34" charset="0"/>
                <a:cs typeface="Arial" panose="020B0604020202020204" pitchFamily="34" charset="0"/>
              </a:rPr>
              <a:t>Strengthening sustainability disclosure and accounting rule-making</a:t>
            </a:r>
          </a:p>
          <a:p>
            <a:pPr marL="674004" indent="-362925">
              <a:lnSpc>
                <a:spcPct val="110000"/>
              </a:lnSpc>
              <a:spcBef>
                <a:spcPts val="544"/>
              </a:spcBef>
              <a:buFont typeface="+mj-lt"/>
              <a:buAutoNum type="arabicPeriod" startAt="9"/>
            </a:pPr>
            <a:r>
              <a:rPr lang="en-GB" dirty="0">
                <a:solidFill>
                  <a:srgbClr val="404040"/>
                </a:solidFill>
                <a:latin typeface="Arial" panose="020B0604020202020204" pitchFamily="34" charset="0"/>
                <a:cs typeface="Arial" panose="020B0604020202020204" pitchFamily="34" charset="0"/>
              </a:rPr>
              <a:t>Fostering sustainable corporate governance and attenuating short-termism in capital </a:t>
            </a:r>
            <a:r>
              <a:rPr lang="en-GB" dirty="0" smtClean="0">
                <a:solidFill>
                  <a:srgbClr val="404040"/>
                </a:solidFill>
                <a:latin typeface="Arial" panose="020B0604020202020204" pitchFamily="34" charset="0"/>
                <a:cs typeface="Arial" panose="020B0604020202020204" pitchFamily="34" charset="0"/>
              </a:rPr>
              <a:t>markets</a:t>
            </a:r>
            <a:endParaRPr lang="en-GB" sz="24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7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3"/>
            <a:ext cx="9373595" cy="623317"/>
          </a:xfrm>
        </p:spPr>
        <p:txBody>
          <a:bodyPr lIns="365760">
            <a:normAutofit/>
          </a:bodyPr>
          <a:lstStyle/>
          <a:p>
            <a:r>
              <a:rPr lang="en-GB" sz="2900" b="1" dirty="0">
                <a:solidFill>
                  <a:srgbClr val="3F7819"/>
                </a:solidFill>
              </a:rPr>
              <a:t>The EU Sustainable Finance Action Plan: An Overview </a:t>
            </a:r>
          </a:p>
        </p:txBody>
      </p:sp>
      <p:sp>
        <p:nvSpPr>
          <p:cNvPr id="6" name="Rectangle 5"/>
          <p:cNvSpPr/>
          <p:nvPr/>
        </p:nvSpPr>
        <p:spPr>
          <a:xfrm>
            <a:off x="490415" y="779288"/>
            <a:ext cx="4750888" cy="800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404040"/>
                </a:solidFill>
                <a:effectLst/>
                <a:uLnTx/>
                <a:uFillTx/>
                <a:latin typeface="Franklin Gothic Book" panose="020B0503020102020204" pitchFamily="34" charset="0"/>
              </a:rPr>
              <a:t>Main developments (sustainable finance)</a:t>
            </a:r>
          </a:p>
          <a:p>
            <a:pPr marL="171450"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200" b="1" i="0" u="none" strike="noStrike" kern="1200" cap="none" spc="0" normalizeH="0" baseline="0" noProof="0" dirty="0">
                <a:ln>
                  <a:noFill/>
                </a:ln>
                <a:solidFill>
                  <a:srgbClr val="58595B"/>
                </a:solidFill>
                <a:effectLst/>
                <a:uLnTx/>
                <a:uFillTx/>
                <a:latin typeface="Franklin Gothic Book" panose="020B0503020102020204" pitchFamily="34" charset="0"/>
              </a:rPr>
              <a:t>2018: </a:t>
            </a:r>
            <a:r>
              <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rPr>
              <a:t>EU Commissio</a:t>
            </a:r>
            <a:r>
              <a:rPr kumimoji="0" lang="en-GB" sz="1200" b="0" i="0" u="none" strike="noStrike" kern="1200" cap="none" spc="0" normalizeH="0" baseline="0" noProof="0" dirty="0">
                <a:ln>
                  <a:noFill/>
                </a:ln>
                <a:solidFill>
                  <a:srgbClr val="404040"/>
                </a:solidFill>
                <a:effectLst/>
                <a:uLnTx/>
                <a:uFillTx/>
                <a:latin typeface="Franklin Gothic Book" panose="020B0503020102020204" pitchFamily="34" charset="0"/>
              </a:rPr>
              <a:t>n</a:t>
            </a:r>
            <a:r>
              <a:rPr kumimoji="0" lang="en-GB" sz="1200" b="0" i="0" u="none" strike="noStrike" kern="1200" cap="none" spc="0" normalizeH="0" baseline="0" noProof="0" dirty="0">
                <a:ln>
                  <a:noFill/>
                </a:ln>
                <a:solidFill>
                  <a:srgbClr val="404040"/>
                </a:solidFill>
                <a:effectLst/>
                <a:uLnTx/>
                <a:uFillTx/>
                <a:latin typeface="Franklin Gothic Book" panose="020B0503020102020204" pitchFamily="34" charset="0"/>
                <a:hlinkClick r:id="rId3"/>
              </a:rPr>
              <a:t>’s</a:t>
            </a:r>
            <a:r>
              <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hlinkClick r:id="rId3"/>
              </a:rPr>
              <a:t> action plan for financing sustainable growth</a:t>
            </a:r>
            <a:endPar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200" b="1" i="0" u="none" strike="noStrike" kern="1200" cap="none" spc="0" normalizeH="0" baseline="0" noProof="0" dirty="0">
                <a:ln>
                  <a:noFill/>
                </a:ln>
                <a:solidFill>
                  <a:srgbClr val="58595B"/>
                </a:solidFill>
                <a:effectLst/>
                <a:uLnTx/>
                <a:uFillTx/>
                <a:latin typeface="Franklin Gothic Book" panose="020B0503020102020204" pitchFamily="34" charset="0"/>
              </a:rPr>
              <a:t>2021</a:t>
            </a:r>
            <a:r>
              <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rPr>
              <a:t>: </a:t>
            </a:r>
            <a:r>
              <a:rPr kumimoji="0" lang="en-US" sz="1200" b="0" i="0" u="none" strike="noStrike" kern="1200" cap="none" spc="0" normalizeH="0" baseline="0" noProof="0" dirty="0">
                <a:ln>
                  <a:noFill/>
                </a:ln>
                <a:solidFill>
                  <a:srgbClr val="58595B"/>
                </a:solidFill>
                <a:effectLst/>
                <a:uLnTx/>
                <a:uFillTx/>
                <a:latin typeface="Franklin Gothic Book" panose="020B0503020102020204" pitchFamily="34" charset="0"/>
                <a:hlinkClick r:id="rId4"/>
              </a:rPr>
              <a:t>Strategy for financing the transition</a:t>
            </a:r>
            <a:r>
              <a:rPr kumimoji="0" lang="en-US" sz="1200" b="0" i="0" u="none" strike="noStrike" kern="1200" cap="none" spc="0" normalizeH="0" baseline="0" noProof="0" dirty="0">
                <a:ln>
                  <a:noFill/>
                </a:ln>
                <a:solidFill>
                  <a:srgbClr val="58595B"/>
                </a:solidFill>
                <a:effectLst/>
                <a:uLnTx/>
                <a:uFillTx/>
                <a:latin typeface="Franklin Gothic Book" panose="020B0503020102020204" pitchFamily="34" charset="0"/>
              </a:rPr>
              <a:t>*</a:t>
            </a:r>
            <a:endPar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endParaRPr>
          </a:p>
        </p:txBody>
      </p:sp>
      <p:sp>
        <p:nvSpPr>
          <p:cNvPr id="7" name="TextBox 6">
            <a:extLst>
              <a:ext uri="{FF2B5EF4-FFF2-40B4-BE49-F238E27FC236}">
                <a16:creationId xmlns:a16="http://schemas.microsoft.com/office/drawing/2014/main" id="{9616510E-8E9C-C745-92DD-931DEBA8499A}"/>
              </a:ext>
            </a:extLst>
          </p:cNvPr>
          <p:cNvSpPr txBox="1"/>
          <p:nvPr/>
        </p:nvSpPr>
        <p:spPr>
          <a:xfrm>
            <a:off x="6455678" y="706790"/>
            <a:ext cx="2744882"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404040"/>
                </a:solidFill>
                <a:effectLst/>
                <a:uLnTx/>
                <a:uFillTx/>
                <a:latin typeface="Franklin Gothic Book" panose="020B0503020102020204" pitchFamily="34" charset="0"/>
              </a:rPr>
              <a:t>Main Developments (climate law)</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58595B"/>
                </a:solidFill>
                <a:effectLst/>
                <a:uLnTx/>
                <a:uFillTx/>
                <a:latin typeface="Franklin Gothic Book" panose="020B0503020102020204" pitchFamily="34" charset="0"/>
              </a:rPr>
              <a:t>2019:</a:t>
            </a:r>
            <a:r>
              <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rPr>
              <a:t> </a:t>
            </a:r>
            <a:r>
              <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hlinkClick r:id="rId5"/>
              </a:rPr>
              <a:t>European Green Deal</a:t>
            </a:r>
            <a:r>
              <a:rPr kumimoji="0" lang="en-GB" sz="1200" b="0" i="0" u="none" strike="noStrike" kern="1200" cap="none" spc="0" normalizeH="0" baseline="0" noProof="0" dirty="0">
                <a:ln>
                  <a:noFill/>
                </a:ln>
                <a:solidFill>
                  <a:srgbClr val="58595B"/>
                </a:solidFill>
                <a:effectLst/>
                <a:uLnTx/>
                <a:uFillTx/>
                <a:latin typeface="Franklin Gothic Book" panose="020B0503020102020204" pitchFamily="34" charset="0"/>
              </a:rPr>
              <a:t>.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chemeClr val="accent6"/>
                </a:solidFill>
                <a:effectLst/>
                <a:uLnTx/>
                <a:uFillTx/>
                <a:latin typeface="Franklin Gothic Book" panose="020B0503020102020204" pitchFamily="34" charset="0"/>
              </a:rPr>
              <a:t>14 July 2021: </a:t>
            </a:r>
            <a:r>
              <a:rPr kumimoji="0" lang="en-GB" sz="1200" b="0" i="0" u="none" strike="noStrike" kern="1200" cap="none" spc="0" normalizeH="0" baseline="0" noProof="0" dirty="0">
                <a:ln>
                  <a:noFill/>
                </a:ln>
                <a:solidFill>
                  <a:schemeClr val="accent6"/>
                </a:solidFill>
                <a:effectLst/>
                <a:uLnTx/>
                <a:uFillTx/>
                <a:latin typeface="Franklin Gothic Book" panose="020B0503020102020204" pitchFamily="34" charset="0"/>
              </a:rPr>
              <a:t>"Fit for 55" Package.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Franklin Gothic Book" panose="020B0503020102020204" pitchFamily="34" charset="0"/>
              </a:rPr>
              <a:t>EU Goals towards climate neutrality. </a:t>
            </a:r>
          </a:p>
        </p:txBody>
      </p:sp>
      <p:graphicFrame>
        <p:nvGraphicFramePr>
          <p:cNvPr id="12" name="Table 12">
            <a:extLst>
              <a:ext uri="{FF2B5EF4-FFF2-40B4-BE49-F238E27FC236}">
                <a16:creationId xmlns:a16="http://schemas.microsoft.com/office/drawing/2014/main" id="{33C4645F-F59B-7939-678D-78A2660D6B92}"/>
              </a:ext>
            </a:extLst>
          </p:cNvPr>
          <p:cNvGraphicFramePr>
            <a:graphicFrameLocks noGrp="1"/>
          </p:cNvGraphicFramePr>
          <p:nvPr>
            <p:extLst>
              <p:ext uri="{D42A27DB-BD31-4B8C-83A1-F6EECF244321}">
                <p14:modId xmlns:p14="http://schemas.microsoft.com/office/powerpoint/2010/main" val="3700630733"/>
              </p:ext>
            </p:extLst>
          </p:nvPr>
        </p:nvGraphicFramePr>
        <p:xfrm>
          <a:off x="411427" y="2116036"/>
          <a:ext cx="8855122" cy="4741963"/>
        </p:xfrm>
        <a:graphic>
          <a:graphicData uri="http://schemas.openxmlformats.org/drawingml/2006/table">
            <a:tbl>
              <a:tblPr firstRow="1" bandRow="1">
                <a:tableStyleId>{5C22544A-7EE6-4342-B048-85BDC9FD1C3A}</a:tableStyleId>
              </a:tblPr>
              <a:tblGrid>
                <a:gridCol w="1907568">
                  <a:extLst>
                    <a:ext uri="{9D8B030D-6E8A-4147-A177-3AD203B41FA5}">
                      <a16:colId xmlns:a16="http://schemas.microsoft.com/office/drawing/2014/main" val="938114675"/>
                    </a:ext>
                  </a:extLst>
                </a:gridCol>
                <a:gridCol w="4073455">
                  <a:extLst>
                    <a:ext uri="{9D8B030D-6E8A-4147-A177-3AD203B41FA5}">
                      <a16:colId xmlns:a16="http://schemas.microsoft.com/office/drawing/2014/main" val="4090299710"/>
                    </a:ext>
                  </a:extLst>
                </a:gridCol>
                <a:gridCol w="2874099">
                  <a:extLst>
                    <a:ext uri="{9D8B030D-6E8A-4147-A177-3AD203B41FA5}">
                      <a16:colId xmlns:a16="http://schemas.microsoft.com/office/drawing/2014/main" val="428681180"/>
                    </a:ext>
                  </a:extLst>
                </a:gridCol>
              </a:tblGrid>
              <a:tr h="281821">
                <a:tc>
                  <a:txBody>
                    <a:bodyPr/>
                    <a:lstStyle/>
                    <a:p>
                      <a:r>
                        <a:rPr lang="en-GB" sz="1200" dirty="0">
                          <a:latin typeface="Franklin Gothic Book" panose="020B0503020102020204" pitchFamily="34" charset="0"/>
                        </a:rPr>
                        <a:t>Macro-areas</a:t>
                      </a:r>
                    </a:p>
                  </a:txBody>
                  <a:tcPr>
                    <a:solidFill>
                      <a:srgbClr val="3F7819"/>
                    </a:solidFill>
                  </a:tcPr>
                </a:tc>
                <a:tc>
                  <a:txBody>
                    <a:bodyPr/>
                    <a:lstStyle/>
                    <a:p>
                      <a:r>
                        <a:rPr lang="en-GB" sz="1200" dirty="0">
                          <a:latin typeface="Franklin Gothic Book" panose="020B0503020102020204" pitchFamily="34" charset="0"/>
                        </a:rPr>
                        <a:t>Objectives</a:t>
                      </a:r>
                    </a:p>
                  </a:txBody>
                  <a:tcPr>
                    <a:solidFill>
                      <a:srgbClr val="3F7819"/>
                    </a:solidFill>
                  </a:tcPr>
                </a:tc>
                <a:tc>
                  <a:txBody>
                    <a:bodyPr/>
                    <a:lstStyle/>
                    <a:p>
                      <a:r>
                        <a:rPr lang="en-GB" sz="1200" dirty="0">
                          <a:latin typeface="Franklin Gothic Book" panose="020B0503020102020204" pitchFamily="34" charset="0"/>
                        </a:rPr>
                        <a:t>EU Initiatives</a:t>
                      </a:r>
                    </a:p>
                  </a:txBody>
                  <a:tcPr>
                    <a:solidFill>
                      <a:srgbClr val="3F7819"/>
                    </a:solidFill>
                  </a:tcPr>
                </a:tc>
                <a:extLst>
                  <a:ext uri="{0D108BD9-81ED-4DB2-BD59-A6C34878D82A}">
                    <a16:rowId xmlns:a16="http://schemas.microsoft.com/office/drawing/2014/main" val="2843963560"/>
                  </a:ext>
                </a:extLst>
              </a:tr>
              <a:tr h="65758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Franklin Gothic Book" panose="020B0503020102020204" pitchFamily="34" charset="0"/>
                        </a:rPr>
                        <a:t>Reorienting capital flows towards sustainable investment</a:t>
                      </a:r>
                    </a:p>
                    <a:p>
                      <a:pPr algn="l"/>
                      <a:endParaRPr lang="en-GB" sz="1200" dirty="0">
                        <a:latin typeface="Franklin Gothic Book" panose="020B0503020102020204" pitchFamily="34" charset="0"/>
                      </a:endParaRPr>
                    </a:p>
                  </a:txBody>
                  <a:tcPr anchor="ctr"/>
                </a:tc>
                <a:tc>
                  <a:txBody>
                    <a:bodyPr/>
                    <a:lstStyle/>
                    <a:p>
                      <a:pPr>
                        <a:spcAft>
                          <a:spcPts val="0"/>
                        </a:spcAft>
                      </a:pPr>
                      <a:r>
                        <a:rPr lang="en-GB" sz="1200" dirty="0">
                          <a:solidFill>
                            <a:srgbClr val="404040"/>
                          </a:solidFill>
                          <a:latin typeface="Franklin Gothic Book" panose="020B0503020102020204" pitchFamily="34" charset="0"/>
                        </a:rPr>
                        <a:t>1. Establishing an </a:t>
                      </a:r>
                      <a:r>
                        <a:rPr lang="en-GB" sz="1200" b="1" dirty="0">
                          <a:solidFill>
                            <a:srgbClr val="404040"/>
                          </a:solidFill>
                          <a:latin typeface="Franklin Gothic Book" panose="020B0503020102020204" pitchFamily="34" charset="0"/>
                        </a:rPr>
                        <a:t>EU classification system </a:t>
                      </a:r>
                      <a:r>
                        <a:rPr lang="en-GB" sz="1200" dirty="0">
                          <a:solidFill>
                            <a:srgbClr val="404040"/>
                          </a:solidFill>
                          <a:latin typeface="Franklin Gothic Book" panose="020B0503020102020204" pitchFamily="34" charset="0"/>
                        </a:rPr>
                        <a:t>for sustainability activities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Franklin Gothic Book" panose="020B0503020102020204" pitchFamily="34" charset="0"/>
                        </a:rPr>
                        <a:t>Taxonomy Regulation and Taxonomy Delegated Regulations</a:t>
                      </a:r>
                      <a:r>
                        <a:rPr lang="en-GB" sz="1200" baseline="0" dirty="0">
                          <a:solidFill>
                            <a:schemeClr val="accent6"/>
                          </a:solidFill>
                          <a:latin typeface="Franklin Gothic Book" panose="020B0503020102020204" pitchFamily="34" charset="0"/>
                        </a:rPr>
                        <a:t> (climate mitigation and adaptation)</a:t>
                      </a:r>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3104700032"/>
                  </a:ext>
                </a:extLst>
              </a:tr>
              <a:tr h="4697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2. Creating </a:t>
                      </a:r>
                      <a:r>
                        <a:rPr lang="en-GB" sz="1200" b="1" dirty="0">
                          <a:solidFill>
                            <a:srgbClr val="404040"/>
                          </a:solidFill>
                          <a:latin typeface="Franklin Gothic Book" panose="020B0503020102020204" pitchFamily="34" charset="0"/>
                        </a:rPr>
                        <a:t>standards and labels </a:t>
                      </a:r>
                      <a:r>
                        <a:rPr lang="en-GB" sz="1200" dirty="0">
                          <a:solidFill>
                            <a:srgbClr val="404040"/>
                          </a:solidFill>
                          <a:latin typeface="Franklin Gothic Book" panose="020B0503020102020204" pitchFamily="34" charset="0"/>
                        </a:rPr>
                        <a:t>for green financial products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Franklin Gothic Book" panose="020B0503020102020204" pitchFamily="34" charset="0"/>
                        </a:rPr>
                        <a:t>EU Green Bond Standard</a:t>
                      </a:r>
                    </a:p>
                  </a:txBody>
                  <a:tcPr anchor="ctr"/>
                </a:tc>
                <a:extLst>
                  <a:ext uri="{0D108BD9-81ED-4DB2-BD59-A6C34878D82A}">
                    <a16:rowId xmlns:a16="http://schemas.microsoft.com/office/drawing/2014/main" val="1924100641"/>
                  </a:ext>
                </a:extLst>
              </a:tr>
              <a:tr h="28182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3. Fostering investment in sustainable projects</a:t>
                      </a:r>
                    </a:p>
                  </a:txBody>
                  <a:tcPr anchor="ctr"/>
                </a:tc>
                <a:tc>
                  <a:txBody>
                    <a:bodyPr/>
                    <a:lstStyle/>
                    <a:p>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3982530821"/>
                  </a:ext>
                </a:extLst>
              </a:tr>
              <a:tr h="4697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4. Incorporating sustainability when providing </a:t>
                      </a:r>
                      <a:r>
                        <a:rPr lang="en-GB" sz="1200" b="1" dirty="0">
                          <a:solidFill>
                            <a:srgbClr val="404040"/>
                          </a:solidFill>
                          <a:latin typeface="Franklin Gothic Book" panose="020B0503020102020204" pitchFamily="34" charset="0"/>
                        </a:rPr>
                        <a:t>investment advice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Franklin Gothic Book" panose="020B0503020102020204" pitchFamily="34" charset="0"/>
                        </a:rPr>
                        <a:t>Rules on sustainability preferences and investment advice (MIFID II)</a:t>
                      </a:r>
                    </a:p>
                  </a:txBody>
                  <a:tcPr anchor="ctr"/>
                </a:tc>
                <a:extLst>
                  <a:ext uri="{0D108BD9-81ED-4DB2-BD59-A6C34878D82A}">
                    <a16:rowId xmlns:a16="http://schemas.microsoft.com/office/drawing/2014/main" val="876939371"/>
                  </a:ext>
                </a:extLst>
              </a:tr>
              <a:tr h="46970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5. Developing </a:t>
                      </a:r>
                      <a:r>
                        <a:rPr lang="en-GB" sz="1200" b="1" dirty="0">
                          <a:solidFill>
                            <a:srgbClr val="404040"/>
                          </a:solidFill>
                          <a:latin typeface="Franklin Gothic Book" panose="020B0503020102020204" pitchFamily="34" charset="0"/>
                        </a:rPr>
                        <a:t>sustainability benchmarks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Franklin Gothic Book" panose="020B0503020102020204" pitchFamily="34" charset="0"/>
                        </a:rPr>
                        <a:t>EU “Climate Transition” and “Paris Aligned” benchmarks</a:t>
                      </a:r>
                    </a:p>
                  </a:txBody>
                  <a:tcPr anchor="ctr"/>
                </a:tc>
                <a:extLst>
                  <a:ext uri="{0D108BD9-81ED-4DB2-BD59-A6C34878D82A}">
                    <a16:rowId xmlns:a16="http://schemas.microsoft.com/office/drawing/2014/main" val="3744406020"/>
                  </a:ext>
                </a:extLst>
              </a:tr>
              <a:tr h="30429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6"/>
                          </a:solidFill>
                          <a:latin typeface="Franklin Gothic Book" panose="020B0503020102020204" pitchFamily="34" charset="0"/>
                        </a:rPr>
                        <a:t>Mainstreaming sustainability into risk management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6. Better integrating sustainability in </a:t>
                      </a:r>
                      <a:r>
                        <a:rPr lang="en-GB" sz="1200" b="1" dirty="0">
                          <a:solidFill>
                            <a:srgbClr val="404040"/>
                          </a:solidFill>
                          <a:latin typeface="Franklin Gothic Book" panose="020B0503020102020204" pitchFamily="34" charset="0"/>
                        </a:rPr>
                        <a:t>ratings</a:t>
                      </a:r>
                      <a:r>
                        <a:rPr lang="en-GB" sz="1200" dirty="0">
                          <a:solidFill>
                            <a:srgbClr val="404040"/>
                          </a:solidFill>
                          <a:latin typeface="Franklin Gothic Book" panose="020B0503020102020204" pitchFamily="34" charset="0"/>
                        </a:rPr>
                        <a:t> and research</a:t>
                      </a:r>
                    </a:p>
                  </a:txBody>
                  <a:tcPr anchor="ctr"/>
                </a:tc>
                <a:tc>
                  <a:txBody>
                    <a:bodyPr/>
                    <a:lstStyle/>
                    <a:p>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1193320895"/>
                  </a:ext>
                </a:extLst>
              </a:tr>
              <a:tr h="469702">
                <a:tc vMerge="1">
                  <a:txBody>
                    <a:bodyPr/>
                    <a:lstStyle/>
                    <a:p>
                      <a:pPr algn="ct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7. Clarifying </a:t>
                      </a:r>
                      <a:r>
                        <a:rPr lang="en-GB" sz="1200" b="1" dirty="0">
                          <a:solidFill>
                            <a:srgbClr val="404040"/>
                          </a:solidFill>
                          <a:latin typeface="Franklin Gothic Book" panose="020B0503020102020204" pitchFamily="34" charset="0"/>
                        </a:rPr>
                        <a:t>institutional investors and asset managers’ duties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latin typeface="Franklin Gothic Book" panose="020B0503020102020204" pitchFamily="34" charset="0"/>
                        </a:rPr>
                        <a:t>SFDR</a:t>
                      </a:r>
                    </a:p>
                  </a:txBody>
                  <a:tcPr anchor="ctr"/>
                </a:tc>
                <a:extLst>
                  <a:ext uri="{0D108BD9-81ED-4DB2-BD59-A6C34878D82A}">
                    <a16:rowId xmlns:a16="http://schemas.microsoft.com/office/drawing/2014/main" val="1041521479"/>
                  </a:ext>
                </a:extLst>
              </a:tr>
              <a:tr h="304293">
                <a:tc vMerge="1">
                  <a:txBody>
                    <a:bodyPr/>
                    <a:lstStyle/>
                    <a:p>
                      <a:pPr algn="ct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8. Incorporating sustainability in </a:t>
                      </a:r>
                      <a:r>
                        <a:rPr lang="en-GB" sz="1200" b="1" dirty="0">
                          <a:solidFill>
                            <a:srgbClr val="404040"/>
                          </a:solidFill>
                          <a:latin typeface="Franklin Gothic Book" panose="020B0503020102020204" pitchFamily="34" charset="0"/>
                        </a:rPr>
                        <a:t>prudential requirements</a:t>
                      </a:r>
                    </a:p>
                  </a:txBody>
                  <a:tcPr anchor="ctr"/>
                </a:tc>
                <a:tc>
                  <a:txBody>
                    <a:bodyPr/>
                    <a:lstStyle/>
                    <a:p>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2230162900"/>
                  </a:ext>
                </a:extLst>
              </a:tr>
              <a:tr h="469702">
                <a:tc rowSpan="2">
                  <a:txBody>
                    <a:bodyPr/>
                    <a:lstStyle/>
                    <a:p>
                      <a:pPr algn="l">
                        <a:spcAft>
                          <a:spcPts val="0"/>
                        </a:spcAft>
                      </a:pPr>
                      <a:endParaRPr lang="en-GB" sz="1200" dirty="0">
                        <a:latin typeface="Franklin Gothic Book" panose="020B0503020102020204" pitchFamily="34" charset="0"/>
                      </a:endParaRPr>
                    </a:p>
                    <a:p>
                      <a:pPr algn="l">
                        <a:spcAft>
                          <a:spcPts val="0"/>
                        </a:spcAft>
                      </a:pPr>
                      <a:r>
                        <a:rPr lang="en-GB" sz="1200" b="1" dirty="0">
                          <a:solidFill>
                            <a:schemeClr val="accent6"/>
                          </a:solidFill>
                          <a:latin typeface="Franklin Gothic Book" panose="020B0503020102020204" pitchFamily="34" charset="0"/>
                        </a:rPr>
                        <a:t>Fostering transparency and long-termism in financial and economic activity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9. Strengthening </a:t>
                      </a:r>
                      <a:r>
                        <a:rPr lang="en-GB" sz="1200" b="1" kern="1200" dirty="0">
                          <a:solidFill>
                            <a:srgbClr val="404040"/>
                          </a:solidFill>
                          <a:latin typeface="Franklin Gothic Book" panose="020B0503020102020204" pitchFamily="34" charset="0"/>
                          <a:ea typeface="+mn-ea"/>
                          <a:cs typeface="+mn-cs"/>
                        </a:rPr>
                        <a:t>sustainability disclosure </a:t>
                      </a:r>
                      <a:r>
                        <a:rPr lang="en-GB" sz="1200" dirty="0">
                          <a:solidFill>
                            <a:srgbClr val="404040"/>
                          </a:solidFill>
                          <a:latin typeface="Franklin Gothic Book" panose="020B0503020102020204" pitchFamily="34" charset="0"/>
                        </a:rPr>
                        <a:t>and accounting rule-making</a:t>
                      </a:r>
                    </a:p>
                  </a:txBody>
                  <a:tcPr anchor="ctr"/>
                </a:tc>
                <a:tc>
                  <a:txBody>
                    <a:bodyPr/>
                    <a:lstStyle/>
                    <a:p>
                      <a:r>
                        <a:rPr lang="en-GB" sz="1200" dirty="0">
                          <a:solidFill>
                            <a:schemeClr val="accent6"/>
                          </a:solidFill>
                          <a:latin typeface="Franklin Gothic Book" panose="020B0503020102020204" pitchFamily="34" charset="0"/>
                        </a:rPr>
                        <a:t>Taxonomy Regulation, CSDR</a:t>
                      </a:r>
                    </a:p>
                  </a:txBody>
                  <a:tcPr anchor="ctr"/>
                </a:tc>
                <a:extLst>
                  <a:ext uri="{0D108BD9-81ED-4DB2-BD59-A6C34878D82A}">
                    <a16:rowId xmlns:a16="http://schemas.microsoft.com/office/drawing/2014/main" val="2093069533"/>
                  </a:ext>
                </a:extLst>
              </a:tr>
              <a:tr h="563642">
                <a:tc vMerge="1">
                  <a:txBody>
                    <a:bodyPr/>
                    <a:lstStyle/>
                    <a:p>
                      <a:pPr algn="ct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Franklin Gothic Book" panose="020B0503020102020204" pitchFamily="34" charset="0"/>
                        </a:rPr>
                        <a:t>10. Fostering sustainable </a:t>
                      </a:r>
                      <a:r>
                        <a:rPr lang="en-GB" sz="1200" b="1" u="sng" dirty="0">
                          <a:solidFill>
                            <a:srgbClr val="404040"/>
                          </a:solidFill>
                          <a:latin typeface="Franklin Gothic Book" panose="020B0503020102020204" pitchFamily="34" charset="0"/>
                          <a:hlinkClick r:id="rId6"/>
                        </a:rPr>
                        <a:t>corporate governance</a:t>
                      </a:r>
                      <a:r>
                        <a:rPr lang="en-GB" sz="1200" dirty="0">
                          <a:solidFill>
                            <a:srgbClr val="404040"/>
                          </a:solidFill>
                          <a:latin typeface="Franklin Gothic Book" panose="020B0503020102020204" pitchFamily="34" charset="0"/>
                        </a:rPr>
                        <a:t> and attenuating short-termism in capital markets</a:t>
                      </a:r>
                    </a:p>
                  </a:txBody>
                  <a:tcPr anchor="ctr"/>
                </a:tc>
                <a:tc>
                  <a:txBody>
                    <a:bodyPr/>
                    <a:lstStyle/>
                    <a:p>
                      <a:r>
                        <a:rPr lang="en-GB" sz="1200" dirty="0">
                          <a:solidFill>
                            <a:schemeClr val="accent6"/>
                          </a:solidFill>
                          <a:latin typeface="Franklin Gothic Book" panose="020B0503020102020204" pitchFamily="34" charset="0"/>
                        </a:rPr>
                        <a:t>CSDD</a:t>
                      </a:r>
                    </a:p>
                  </a:txBody>
                  <a:tcPr anchor="ctr"/>
                </a:tc>
                <a:extLst>
                  <a:ext uri="{0D108BD9-81ED-4DB2-BD59-A6C34878D82A}">
                    <a16:rowId xmlns:a16="http://schemas.microsoft.com/office/drawing/2014/main" val="445242501"/>
                  </a:ext>
                </a:extLst>
              </a:tr>
            </a:tbl>
          </a:graphicData>
        </a:graphic>
      </p:graphicFrame>
      <p:sp>
        <p:nvSpPr>
          <p:cNvPr id="13" name="TextBox 12">
            <a:extLst>
              <a:ext uri="{FF2B5EF4-FFF2-40B4-BE49-F238E27FC236}">
                <a16:creationId xmlns:a16="http://schemas.microsoft.com/office/drawing/2014/main" id="{69B0E96E-5526-A929-554F-91D79DAA199D}"/>
              </a:ext>
            </a:extLst>
          </p:cNvPr>
          <p:cNvSpPr txBox="1"/>
          <p:nvPr/>
        </p:nvSpPr>
        <p:spPr>
          <a:xfrm>
            <a:off x="345439" y="1774527"/>
            <a:ext cx="5251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Franklin Gothic Book" panose="020B0503020102020204" pitchFamily="34" charset="0"/>
              </a:rPr>
              <a:t>The 2018 Plan outlines </a:t>
            </a:r>
            <a:r>
              <a:rPr kumimoji="0" lang="en-GB" sz="1200" b="1" i="0" u="none" strike="noStrike" kern="1200" cap="none" spc="0" normalizeH="0" baseline="0" noProof="0" dirty="0">
                <a:ln>
                  <a:noFill/>
                </a:ln>
                <a:solidFill>
                  <a:schemeClr val="accent6"/>
                </a:solidFill>
                <a:effectLst/>
                <a:uLnTx/>
                <a:uFillTx/>
                <a:latin typeface="Franklin Gothic Book" panose="020B0503020102020204" pitchFamily="34" charset="0"/>
              </a:rPr>
              <a:t>ten objectives </a:t>
            </a:r>
            <a:r>
              <a:rPr kumimoji="0" lang="en-GB" sz="1200" b="0" i="0" u="none" strike="noStrike" kern="1200" cap="none" spc="0" normalizeH="0" baseline="0" noProof="0" dirty="0">
                <a:ln>
                  <a:noFill/>
                </a:ln>
                <a:solidFill>
                  <a:schemeClr val="accent6"/>
                </a:solidFill>
                <a:effectLst/>
                <a:uLnTx/>
                <a:uFillTx/>
                <a:latin typeface="Franklin Gothic Book" panose="020B0503020102020204" pitchFamily="34" charset="0"/>
              </a:rPr>
              <a:t>in </a:t>
            </a:r>
            <a:r>
              <a:rPr kumimoji="0" lang="en-GB" sz="1200" b="1" i="0" u="none" strike="noStrike" kern="1200" cap="none" spc="0" normalizeH="0" baseline="0" noProof="0" dirty="0">
                <a:ln>
                  <a:noFill/>
                </a:ln>
                <a:solidFill>
                  <a:schemeClr val="accent6"/>
                </a:solidFill>
                <a:effectLst/>
                <a:uLnTx/>
                <a:uFillTx/>
                <a:latin typeface="Franklin Gothic Book" panose="020B0503020102020204" pitchFamily="34" charset="0"/>
              </a:rPr>
              <a:t>three areas</a:t>
            </a:r>
            <a:r>
              <a:rPr kumimoji="0" lang="en-GB" sz="1200" b="0" i="0" u="none" strike="noStrike" kern="1200" cap="none" spc="0" normalizeH="0" baseline="0" noProof="0" dirty="0">
                <a:ln>
                  <a:noFill/>
                </a:ln>
                <a:solidFill>
                  <a:schemeClr val="accent6"/>
                </a:solidFill>
                <a:effectLst/>
                <a:uLnTx/>
                <a:uFillTx/>
                <a:latin typeface="Arial"/>
              </a:rPr>
              <a:t>:</a:t>
            </a:r>
          </a:p>
        </p:txBody>
      </p:sp>
      <p:sp>
        <p:nvSpPr>
          <p:cNvPr id="14" name="Arrow: Up-Down 13">
            <a:extLst>
              <a:ext uri="{FF2B5EF4-FFF2-40B4-BE49-F238E27FC236}">
                <a16:creationId xmlns:a16="http://schemas.microsoft.com/office/drawing/2014/main" id="{B8F68FF6-B3A2-A0CC-41E6-9DACCF1068B0}"/>
              </a:ext>
            </a:extLst>
          </p:cNvPr>
          <p:cNvSpPr/>
          <p:nvPr/>
        </p:nvSpPr>
        <p:spPr>
          <a:xfrm rot="5400000">
            <a:off x="5748605" y="772603"/>
            <a:ext cx="199771" cy="731020"/>
          </a:xfrm>
          <a:prstGeom prst="upDownArrow">
            <a:avLst/>
          </a:prstGeom>
          <a:solidFill>
            <a:srgbClr val="3F7819"/>
          </a:solidFill>
          <a:ln>
            <a:solidFill>
              <a:srgbClr val="3F7819"/>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7737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 y="267335"/>
            <a:ext cx="9439275" cy="712951"/>
          </a:xfrm>
          <a:prstGeom prst="rect">
            <a:avLst/>
          </a:prstGeom>
        </p:spPr>
        <p:txBody>
          <a:bodyPr vert="horz" wrap="square" lIns="0" tIns="157416" rIns="0" bIns="0" rtlCol="0">
            <a:spAutoFit/>
          </a:bodyPr>
          <a:lstStyle/>
          <a:p>
            <a:pPr algn="ctr">
              <a:lnSpc>
                <a:spcPct val="100000"/>
              </a:lnSpc>
              <a:spcBef>
                <a:spcPts val="90"/>
              </a:spcBef>
            </a:pPr>
            <a:r>
              <a:rPr dirty="0">
                <a:solidFill>
                  <a:srgbClr val="3F7819"/>
                </a:solidFill>
                <a:latin typeface="Franklin Gothic Demi Cond" panose="020B0706030402020204" pitchFamily="34" charset="0"/>
              </a:rPr>
              <a:t>EU</a:t>
            </a:r>
            <a:r>
              <a:rPr spc="-95" dirty="0">
                <a:solidFill>
                  <a:srgbClr val="3F7819"/>
                </a:solidFill>
                <a:latin typeface="Franklin Gothic Demi Cond" panose="020B0706030402020204" pitchFamily="34" charset="0"/>
              </a:rPr>
              <a:t> </a:t>
            </a:r>
            <a:r>
              <a:rPr spc="-10" dirty="0">
                <a:solidFill>
                  <a:srgbClr val="3F7819"/>
                </a:solidFill>
                <a:latin typeface="Franklin Gothic Demi Cond" panose="020B0706030402020204" pitchFamily="34" charset="0"/>
              </a:rPr>
              <a:t>Taxonomy</a:t>
            </a:r>
            <a:endParaRPr dirty="0">
              <a:solidFill>
                <a:srgbClr val="3F7819"/>
              </a:solidFill>
              <a:latin typeface="Franklin Gothic Demi Cond" panose="020B0706030402020204" pitchFamily="34" charset="0"/>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493836" y="1842135"/>
            <a:ext cx="6451599" cy="404367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314325"/>
            <a:ext cx="9439275" cy="600164"/>
          </a:xfrm>
          <a:prstGeom prst="rect">
            <a:avLst/>
          </a:prstGeom>
        </p:spPr>
        <p:txBody>
          <a:bodyPr vert="horz" wrap="square" lIns="640080" tIns="45720" rIns="0" bIns="0" rtlCol="0">
            <a:spAutoFit/>
          </a:bodyPr>
          <a:lstStyle/>
          <a:p>
            <a:pPr>
              <a:lnSpc>
                <a:spcPct val="100000"/>
              </a:lnSpc>
              <a:spcBef>
                <a:spcPts val="90"/>
              </a:spcBef>
            </a:pPr>
            <a:r>
              <a:rPr dirty="0">
                <a:solidFill>
                  <a:srgbClr val="3F7819"/>
                </a:solidFill>
                <a:latin typeface="Franklin Gothic Demi Cond" panose="020B0706030402020204" pitchFamily="34" charset="0"/>
              </a:rPr>
              <a:t>EU</a:t>
            </a:r>
            <a:r>
              <a:rPr spc="-95" dirty="0">
                <a:solidFill>
                  <a:srgbClr val="3F7819"/>
                </a:solidFill>
                <a:latin typeface="Franklin Gothic Demi Cond" panose="020B0706030402020204" pitchFamily="34" charset="0"/>
              </a:rPr>
              <a:t> </a:t>
            </a:r>
            <a:r>
              <a:rPr spc="-10" dirty="0">
                <a:solidFill>
                  <a:srgbClr val="3F7819"/>
                </a:solidFill>
                <a:latin typeface="Franklin Gothic Demi Cond" panose="020B0706030402020204" pitchFamily="34" charset="0"/>
              </a:rPr>
              <a:t>Taxonomy</a:t>
            </a:r>
            <a:endParaRPr dirty="0">
              <a:solidFill>
                <a:srgbClr val="3F7819"/>
              </a:solidFill>
              <a:latin typeface="Franklin Gothic Demi Cond" panose="020B0706030402020204"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997" y="1609725"/>
            <a:ext cx="8854278" cy="4791075"/>
          </a:xfrm>
          <a:prstGeom prst="rect">
            <a:avLst/>
          </a:prstGeom>
        </p:spPr>
      </p:pic>
    </p:spTree>
    <p:extLst>
      <p:ext uri="{BB962C8B-B14F-4D97-AF65-F5344CB8AC3E}">
        <p14:creationId xmlns:p14="http://schemas.microsoft.com/office/powerpoint/2010/main" val="109059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1F735D-DBFD-561D-3538-5EBD0D16BC11}"/>
              </a:ext>
            </a:extLst>
          </p:cNvPr>
          <p:cNvSpPr>
            <a:spLocks noGrp="1"/>
          </p:cNvSpPr>
          <p:nvPr>
            <p:ph type="title"/>
          </p:nvPr>
        </p:nvSpPr>
        <p:spPr>
          <a:xfrm>
            <a:off x="-1" y="0"/>
            <a:ext cx="9363075" cy="1257300"/>
          </a:xfrm>
        </p:spPr>
        <p:txBody>
          <a:bodyPr lIns="640080"/>
          <a:lstStyle/>
          <a:p>
            <a:r>
              <a:rPr lang="en-GB" b="1" dirty="0">
                <a:solidFill>
                  <a:srgbClr val="3F7819"/>
                </a:solidFill>
              </a:rPr>
              <a:t>Establishing an EU classification (Taxonomy) system for sustainable activities</a:t>
            </a:r>
            <a:endParaRPr lang="en-GB" sz="5400" dirty="0">
              <a:solidFill>
                <a:srgbClr val="3F7819"/>
              </a:solidFill>
            </a:endParaRPr>
          </a:p>
        </p:txBody>
      </p:sp>
      <p:sp>
        <p:nvSpPr>
          <p:cNvPr id="7" name="Content Placeholder 6">
            <a:extLst>
              <a:ext uri="{FF2B5EF4-FFF2-40B4-BE49-F238E27FC236}">
                <a16:creationId xmlns:a16="http://schemas.microsoft.com/office/drawing/2014/main" id="{C6E41ABE-AEC5-B98D-1561-4A3FEAA35C35}"/>
              </a:ext>
            </a:extLst>
          </p:cNvPr>
          <p:cNvSpPr>
            <a:spLocks noGrp="1"/>
          </p:cNvSpPr>
          <p:nvPr>
            <p:ph idx="1"/>
          </p:nvPr>
        </p:nvSpPr>
        <p:spPr>
          <a:xfrm>
            <a:off x="591608" y="1526382"/>
            <a:ext cx="9314391" cy="4245898"/>
          </a:xfrm>
        </p:spPr>
        <p:txBody>
          <a:bodyPr/>
          <a:lstStyle/>
          <a:p>
            <a:pPr>
              <a:buFontTx/>
              <a:buChar char="►"/>
              <a:defRPr/>
            </a:pPr>
            <a:r>
              <a:rPr lang="en-GB" sz="1700" b="1" dirty="0">
                <a:solidFill>
                  <a:srgbClr val="404040"/>
                </a:solidFill>
                <a:cs typeface="Arial" panose="020B0604020202020204" pitchFamily="34" charset="0"/>
              </a:rPr>
              <a:t>The EU Taxonomy is a tool to help investors understand whether an economic activity is environmentally sustainable, and to navigate the transition to a low-carbon economy. Setting a common language between investors, issuers, project promoters and policy makers, it helps investors to assess whether investments are meeting robust environmental standards and are consistent with high-level policy commitments such as the Paris Agreement on Climate Change.</a:t>
            </a:r>
          </a:p>
          <a:p>
            <a:r>
              <a:rPr lang="en-GB" sz="1700" dirty="0">
                <a:solidFill>
                  <a:srgbClr val="404040"/>
                </a:solidFill>
                <a:cs typeface="Arial" panose="020B0604020202020204" pitchFamily="34" charset="0"/>
              </a:rPr>
              <a:t>The Taxonomy Regulation entered into force on 12 July 2020. Delegated Act sets out a list of Technical Screening Criteria for the first two objectives:</a:t>
            </a:r>
          </a:p>
          <a:p>
            <a:pPr marL="742950" lvl="2">
              <a:buFont typeface="Wingdings" panose="05000000000000000000" pitchFamily="2" charset="2"/>
              <a:buChar char="§"/>
            </a:pPr>
            <a:r>
              <a:rPr lang="en-GB" sz="1700" dirty="0">
                <a:solidFill>
                  <a:srgbClr val="404040"/>
                </a:solidFill>
                <a:cs typeface="Arial" panose="020B0604020202020204" pitchFamily="34" charset="0"/>
              </a:rPr>
              <a:t>Climate Change Mitigation</a:t>
            </a:r>
          </a:p>
          <a:p>
            <a:pPr marL="742950" lvl="2">
              <a:buFont typeface="Wingdings" panose="05000000000000000000" pitchFamily="2" charset="2"/>
              <a:buChar char="§"/>
            </a:pPr>
            <a:r>
              <a:rPr lang="en-GB" sz="1700" dirty="0">
                <a:solidFill>
                  <a:srgbClr val="404040"/>
                </a:solidFill>
                <a:cs typeface="Arial" panose="020B0604020202020204" pitchFamily="34" charset="0"/>
              </a:rPr>
              <a:t>Climate change adaptation</a:t>
            </a:r>
          </a:p>
          <a:p>
            <a:r>
              <a:rPr lang="en-GB" sz="1700" dirty="0">
                <a:solidFill>
                  <a:srgbClr val="404040"/>
                </a:solidFill>
                <a:cs typeface="Arial" panose="020B0604020202020204" pitchFamily="34" charset="0"/>
              </a:rPr>
              <a:t>From October 2020 the TWG of the Platform for SF has been working on set of technical criteria for the remaining 4 environmental objectives. The results of the Platforms work were published for consultation in August 2021 and were expected to be formalised in the Delegated Act in 2022. </a:t>
            </a:r>
          </a:p>
          <a:p>
            <a:r>
              <a:rPr lang="en-GB" sz="1700" dirty="0">
                <a:solidFill>
                  <a:srgbClr val="404040"/>
                </a:solidFill>
                <a:cs typeface="Arial" panose="020B0604020202020204" pitchFamily="34" charset="0"/>
              </a:rPr>
              <a:t>On 2 February 2022, the Commission approved in principle a Complementary Climate Delegated Act including, under strict conditions, specific nuclear and gas energy activities in the list of economic activities covered by the EU taxonomy.</a:t>
            </a:r>
          </a:p>
        </p:txBody>
      </p:sp>
    </p:spTree>
    <p:extLst>
      <p:ext uri="{BB962C8B-B14F-4D97-AF65-F5344CB8AC3E}">
        <p14:creationId xmlns:p14="http://schemas.microsoft.com/office/powerpoint/2010/main" val="33069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665" y="1067380"/>
            <a:ext cx="9004856" cy="1362552"/>
          </a:xfrm>
          <a:prstGeom prst="rect">
            <a:avLst/>
          </a:prstGeom>
        </p:spPr>
        <p:txBody>
          <a:bodyPr vert="horz" wrap="square" lIns="0" tIns="19050" rIns="0" bIns="0" rtlCol="0">
            <a:spAutoFit/>
          </a:bodyPr>
          <a:lstStyle/>
          <a:p>
            <a:pPr marL="12700" marR="5080" algn="just">
              <a:lnSpc>
                <a:spcPct val="97400"/>
              </a:lnSpc>
              <a:spcBef>
                <a:spcPts val="150"/>
              </a:spcBef>
            </a:pPr>
            <a:r>
              <a:rPr dirty="0">
                <a:solidFill>
                  <a:srgbClr val="404040"/>
                </a:solidFill>
                <a:latin typeface="Franklin Gothic Book"/>
                <a:cs typeface="Franklin Gothic Book"/>
              </a:rPr>
              <a:t>The</a:t>
            </a:r>
            <a:r>
              <a:rPr spc="-55" dirty="0">
                <a:solidFill>
                  <a:srgbClr val="404040"/>
                </a:solidFill>
                <a:latin typeface="Franklin Gothic Book"/>
                <a:cs typeface="Franklin Gothic Book"/>
              </a:rPr>
              <a:t> </a:t>
            </a:r>
            <a:r>
              <a:rPr spc="-20" dirty="0">
                <a:solidFill>
                  <a:srgbClr val="404040"/>
                </a:solidFill>
                <a:latin typeface="Franklin Gothic Book"/>
                <a:cs typeface="Franklin Gothic Book"/>
              </a:rPr>
              <a:t>minimum</a:t>
            </a:r>
            <a:r>
              <a:rPr spc="-90" dirty="0">
                <a:solidFill>
                  <a:srgbClr val="404040"/>
                </a:solidFill>
                <a:latin typeface="Franklin Gothic Book"/>
                <a:cs typeface="Franklin Gothic Book"/>
              </a:rPr>
              <a:t> </a:t>
            </a:r>
            <a:r>
              <a:rPr spc="-30" dirty="0">
                <a:solidFill>
                  <a:srgbClr val="404040"/>
                </a:solidFill>
                <a:latin typeface="Franklin Gothic Book"/>
                <a:cs typeface="Franklin Gothic Book"/>
              </a:rPr>
              <a:t>safeguards</a:t>
            </a:r>
            <a:r>
              <a:rPr spc="-85" dirty="0">
                <a:solidFill>
                  <a:srgbClr val="404040"/>
                </a:solidFill>
                <a:latin typeface="Franklin Gothic Book"/>
                <a:cs typeface="Franklin Gothic Book"/>
              </a:rPr>
              <a:t> </a:t>
            </a:r>
            <a:r>
              <a:rPr spc="-20" dirty="0">
                <a:solidFill>
                  <a:srgbClr val="404040"/>
                </a:solidFill>
                <a:latin typeface="Franklin Gothic Book"/>
                <a:cs typeface="Franklin Gothic Book"/>
              </a:rPr>
              <a:t>referred</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in</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Article</a:t>
            </a:r>
            <a:r>
              <a:rPr spc="25" dirty="0">
                <a:solidFill>
                  <a:srgbClr val="404040"/>
                </a:solidFill>
                <a:latin typeface="Franklin Gothic Book"/>
                <a:cs typeface="Franklin Gothic Book"/>
              </a:rPr>
              <a:t> </a:t>
            </a:r>
            <a:r>
              <a:rPr spc="-20" dirty="0">
                <a:solidFill>
                  <a:srgbClr val="404040"/>
                </a:solidFill>
                <a:latin typeface="Franklin Gothic Book"/>
                <a:cs typeface="Franklin Gothic Book"/>
              </a:rPr>
              <a:t>3(c)</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45" dirty="0">
                <a:solidFill>
                  <a:srgbClr val="404040"/>
                </a:solidFill>
                <a:latin typeface="Franklin Gothic Book"/>
                <a:cs typeface="Franklin Gothic Book"/>
              </a:rPr>
              <a:t> </a:t>
            </a:r>
            <a:r>
              <a:rPr spc="-40" dirty="0">
                <a:solidFill>
                  <a:srgbClr val="404040"/>
                </a:solidFill>
                <a:latin typeface="Franklin Gothic Book"/>
                <a:cs typeface="Franklin Gothic Book"/>
              </a:rPr>
              <a:t>Taxonomy</a:t>
            </a:r>
            <a:r>
              <a:rPr spc="-10" dirty="0">
                <a:solidFill>
                  <a:srgbClr val="404040"/>
                </a:solidFill>
                <a:latin typeface="Franklin Gothic Book"/>
                <a:cs typeface="Franklin Gothic Book"/>
              </a:rPr>
              <a:t> </a:t>
            </a:r>
            <a:r>
              <a:rPr spc="-25" dirty="0">
                <a:solidFill>
                  <a:srgbClr val="404040"/>
                </a:solidFill>
                <a:latin typeface="Franklin Gothic Book"/>
                <a:cs typeface="Franklin Gothic Book"/>
              </a:rPr>
              <a:t>legislative</a:t>
            </a:r>
            <a:r>
              <a:rPr spc="-45" dirty="0">
                <a:solidFill>
                  <a:srgbClr val="404040"/>
                </a:solidFill>
                <a:latin typeface="Franklin Gothic Book"/>
                <a:cs typeface="Franklin Gothic Book"/>
              </a:rPr>
              <a:t> </a:t>
            </a:r>
            <a:r>
              <a:rPr spc="-25" dirty="0">
                <a:solidFill>
                  <a:srgbClr val="404040"/>
                </a:solidFill>
                <a:latin typeface="Franklin Gothic Book"/>
                <a:cs typeface="Franklin Gothic Book"/>
              </a:rPr>
              <a:t>proposal</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shall</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be</a:t>
            </a:r>
            <a:r>
              <a:rPr spc="-50" dirty="0">
                <a:solidFill>
                  <a:srgbClr val="404040"/>
                </a:solidFill>
                <a:latin typeface="Franklin Gothic Book"/>
                <a:cs typeface="Franklin Gothic Book"/>
              </a:rPr>
              <a:t> </a:t>
            </a:r>
            <a:r>
              <a:rPr spc="-10" dirty="0">
                <a:solidFill>
                  <a:srgbClr val="404040"/>
                </a:solidFill>
                <a:latin typeface="Franklin Gothic Book"/>
                <a:cs typeface="Franklin Gothic Book"/>
              </a:rPr>
              <a:t>procedures </a:t>
            </a:r>
            <a:r>
              <a:rPr spc="-25" dirty="0">
                <a:solidFill>
                  <a:srgbClr val="404040"/>
                </a:solidFill>
                <a:latin typeface="Franklin Gothic Book"/>
                <a:cs typeface="Franklin Gothic Book"/>
              </a:rPr>
              <a:t>implemented</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by the</a:t>
            </a:r>
            <a:r>
              <a:rPr spc="-20" dirty="0">
                <a:solidFill>
                  <a:srgbClr val="404040"/>
                </a:solidFill>
                <a:latin typeface="Franklin Gothic Book"/>
                <a:cs typeface="Franklin Gothic Book"/>
              </a:rPr>
              <a:t> </a:t>
            </a:r>
            <a:r>
              <a:rPr spc="-10" dirty="0">
                <a:solidFill>
                  <a:srgbClr val="404040"/>
                </a:solidFill>
                <a:latin typeface="Franklin Gothic Book"/>
                <a:cs typeface="Franklin Gothic Book"/>
              </a:rPr>
              <a:t>undertaking</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that</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is carrying</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out</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an</a:t>
            </a:r>
            <a:r>
              <a:rPr spc="-50" dirty="0">
                <a:solidFill>
                  <a:srgbClr val="404040"/>
                </a:solidFill>
                <a:latin typeface="Franklin Gothic Book"/>
                <a:cs typeface="Franklin Gothic Book"/>
              </a:rPr>
              <a:t> </a:t>
            </a:r>
            <a:r>
              <a:rPr spc="-10" dirty="0">
                <a:solidFill>
                  <a:srgbClr val="404040"/>
                </a:solidFill>
                <a:latin typeface="Franklin Gothic Book"/>
                <a:cs typeface="Franklin Gothic Book"/>
              </a:rPr>
              <a:t>economic</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activity</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ensure</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that</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15" dirty="0">
                <a:solidFill>
                  <a:srgbClr val="404040"/>
                </a:solidFill>
                <a:latin typeface="Franklin Gothic Book"/>
                <a:cs typeface="Franklin Gothic Book"/>
              </a:rPr>
              <a:t> </a:t>
            </a:r>
            <a:r>
              <a:rPr spc="-10" dirty="0">
                <a:solidFill>
                  <a:srgbClr val="404040"/>
                </a:solidFill>
                <a:latin typeface="Franklin Gothic Book"/>
                <a:cs typeface="Franklin Gothic Book"/>
              </a:rPr>
              <a:t>principles</a:t>
            </a:r>
            <a:r>
              <a:rPr spc="10" dirty="0">
                <a:solidFill>
                  <a:srgbClr val="404040"/>
                </a:solidFill>
                <a:latin typeface="Franklin Gothic Book"/>
                <a:cs typeface="Franklin Gothic Book"/>
              </a:rPr>
              <a:t> </a:t>
            </a:r>
            <a:r>
              <a:rPr spc="-25" dirty="0">
                <a:solidFill>
                  <a:srgbClr val="404040"/>
                </a:solidFill>
                <a:latin typeface="Franklin Gothic Book"/>
                <a:cs typeface="Franklin Gothic Book"/>
              </a:rPr>
              <a:t>and </a:t>
            </a:r>
            <a:r>
              <a:rPr dirty="0">
                <a:solidFill>
                  <a:srgbClr val="404040"/>
                </a:solidFill>
                <a:latin typeface="Franklin Gothic Book"/>
                <a:cs typeface="Franklin Gothic Book"/>
              </a:rPr>
              <a:t>rights</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set</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out</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in</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eight</a:t>
            </a:r>
            <a:r>
              <a:rPr spc="170" dirty="0">
                <a:solidFill>
                  <a:srgbClr val="404040"/>
                </a:solidFill>
                <a:latin typeface="Franklin Gothic Book"/>
                <a:cs typeface="Franklin Gothic Book"/>
              </a:rPr>
              <a:t> </a:t>
            </a:r>
            <a:r>
              <a:rPr dirty="0">
                <a:solidFill>
                  <a:srgbClr val="404040"/>
                </a:solidFill>
                <a:latin typeface="Franklin Gothic Book"/>
                <a:cs typeface="Franklin Gothic Book"/>
              </a:rPr>
              <a:t>fundamental</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conventions</a:t>
            </a:r>
            <a:r>
              <a:rPr spc="130" dirty="0">
                <a:solidFill>
                  <a:srgbClr val="404040"/>
                </a:solidFill>
                <a:latin typeface="Franklin Gothic Book"/>
                <a:cs typeface="Franklin Gothic Book"/>
              </a:rPr>
              <a:t> </a:t>
            </a:r>
            <a:r>
              <a:rPr dirty="0">
                <a:solidFill>
                  <a:srgbClr val="404040"/>
                </a:solidFill>
                <a:latin typeface="Franklin Gothic Book"/>
                <a:cs typeface="Franklin Gothic Book"/>
              </a:rPr>
              <a:t>identified</a:t>
            </a:r>
            <a:r>
              <a:rPr spc="145" dirty="0">
                <a:solidFill>
                  <a:srgbClr val="404040"/>
                </a:solidFill>
                <a:latin typeface="Franklin Gothic Book"/>
                <a:cs typeface="Franklin Gothic Book"/>
              </a:rPr>
              <a:t> </a:t>
            </a:r>
            <a:r>
              <a:rPr dirty="0">
                <a:solidFill>
                  <a:srgbClr val="404040"/>
                </a:solidFill>
                <a:latin typeface="Franklin Gothic Book"/>
                <a:cs typeface="Franklin Gothic Book"/>
              </a:rPr>
              <a:t>in</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International</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Labour</a:t>
            </a:r>
            <a:r>
              <a:rPr spc="70" dirty="0">
                <a:solidFill>
                  <a:srgbClr val="404040"/>
                </a:solidFill>
                <a:latin typeface="Franklin Gothic Book"/>
                <a:cs typeface="Franklin Gothic Book"/>
              </a:rPr>
              <a:t> </a:t>
            </a:r>
            <a:r>
              <a:rPr spc="-10" dirty="0">
                <a:solidFill>
                  <a:srgbClr val="404040"/>
                </a:solidFill>
                <a:latin typeface="Franklin Gothic Book"/>
                <a:cs typeface="Franklin Gothic Book"/>
              </a:rPr>
              <a:t>Organisation’s declaration</a:t>
            </a:r>
            <a:r>
              <a:rPr spc="-114" dirty="0">
                <a:solidFill>
                  <a:srgbClr val="404040"/>
                </a:solidFill>
                <a:latin typeface="Franklin Gothic Book"/>
                <a:cs typeface="Franklin Gothic Book"/>
              </a:rPr>
              <a:t> </a:t>
            </a:r>
            <a:r>
              <a:rPr dirty="0">
                <a:solidFill>
                  <a:srgbClr val="404040"/>
                </a:solidFill>
                <a:latin typeface="Franklin Gothic Book"/>
                <a:cs typeface="Franklin Gothic Book"/>
              </a:rPr>
              <a:t>on</a:t>
            </a:r>
            <a:r>
              <a:rPr spc="-135" dirty="0">
                <a:solidFill>
                  <a:srgbClr val="404040"/>
                </a:solidFill>
                <a:latin typeface="Franklin Gothic Book"/>
                <a:cs typeface="Franklin Gothic Book"/>
              </a:rPr>
              <a:t> </a:t>
            </a:r>
            <a:r>
              <a:rPr spc="-30" dirty="0">
                <a:solidFill>
                  <a:srgbClr val="404040"/>
                </a:solidFill>
                <a:latin typeface="Franklin Gothic Book"/>
                <a:cs typeface="Franklin Gothic Book"/>
              </a:rPr>
              <a:t>Fundamental</a:t>
            </a:r>
            <a:r>
              <a:rPr spc="-120" dirty="0">
                <a:solidFill>
                  <a:srgbClr val="404040"/>
                </a:solidFill>
                <a:latin typeface="Franklin Gothic Book"/>
                <a:cs typeface="Franklin Gothic Book"/>
              </a:rPr>
              <a:t> </a:t>
            </a:r>
            <a:r>
              <a:rPr spc="-10" dirty="0">
                <a:solidFill>
                  <a:srgbClr val="404040"/>
                </a:solidFill>
                <a:latin typeface="Franklin Gothic Book"/>
                <a:cs typeface="Franklin Gothic Book"/>
              </a:rPr>
              <a:t>Rights</a:t>
            </a:r>
            <a:r>
              <a:rPr spc="-14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120" dirty="0">
                <a:solidFill>
                  <a:srgbClr val="404040"/>
                </a:solidFill>
                <a:latin typeface="Franklin Gothic Book"/>
                <a:cs typeface="Franklin Gothic Book"/>
              </a:rPr>
              <a:t> </a:t>
            </a:r>
            <a:r>
              <a:rPr spc="-10" dirty="0">
                <a:solidFill>
                  <a:srgbClr val="404040"/>
                </a:solidFill>
                <a:latin typeface="Franklin Gothic Book"/>
                <a:cs typeface="Franklin Gothic Book"/>
              </a:rPr>
              <a:t>Principles</a:t>
            </a:r>
            <a:r>
              <a:rPr spc="-140" dirty="0">
                <a:solidFill>
                  <a:srgbClr val="404040"/>
                </a:solidFill>
                <a:latin typeface="Franklin Gothic Book"/>
                <a:cs typeface="Franklin Gothic Book"/>
              </a:rPr>
              <a:t> </a:t>
            </a:r>
            <a:r>
              <a:rPr dirty="0">
                <a:solidFill>
                  <a:srgbClr val="404040"/>
                </a:solidFill>
                <a:latin typeface="Franklin Gothic Book"/>
                <a:cs typeface="Franklin Gothic Book"/>
              </a:rPr>
              <a:t>at</a:t>
            </a:r>
            <a:r>
              <a:rPr spc="5" dirty="0">
                <a:solidFill>
                  <a:srgbClr val="404040"/>
                </a:solidFill>
                <a:latin typeface="Franklin Gothic Book"/>
                <a:cs typeface="Franklin Gothic Book"/>
              </a:rPr>
              <a:t> </a:t>
            </a:r>
            <a:r>
              <a:rPr spc="-30" dirty="0">
                <a:solidFill>
                  <a:srgbClr val="404040"/>
                </a:solidFill>
                <a:latin typeface="Franklin Gothic Book"/>
                <a:cs typeface="Franklin Gothic Book"/>
              </a:rPr>
              <a:t>Work</a:t>
            </a:r>
            <a:r>
              <a:rPr spc="-135" dirty="0">
                <a:solidFill>
                  <a:srgbClr val="404040"/>
                </a:solidFill>
                <a:latin typeface="Franklin Gothic Book"/>
                <a:cs typeface="Franklin Gothic Book"/>
              </a:rPr>
              <a:t> </a:t>
            </a:r>
            <a:r>
              <a:rPr spc="-10" dirty="0">
                <a:solidFill>
                  <a:srgbClr val="404040"/>
                </a:solidFill>
                <a:latin typeface="Franklin Gothic Book"/>
                <a:cs typeface="Franklin Gothic Book"/>
              </a:rPr>
              <a:t>are</a:t>
            </a:r>
            <a:r>
              <a:rPr spc="-90" dirty="0">
                <a:solidFill>
                  <a:srgbClr val="404040"/>
                </a:solidFill>
                <a:latin typeface="Franklin Gothic Book"/>
                <a:cs typeface="Franklin Gothic Book"/>
              </a:rPr>
              <a:t> </a:t>
            </a:r>
            <a:r>
              <a:rPr spc="-10" dirty="0">
                <a:solidFill>
                  <a:srgbClr val="404040"/>
                </a:solidFill>
                <a:latin typeface="Franklin Gothic Book"/>
                <a:cs typeface="Franklin Gothic Book"/>
              </a:rPr>
              <a:t>observed.</a:t>
            </a:r>
            <a:endParaRPr dirty="0">
              <a:solidFill>
                <a:srgbClr val="404040"/>
              </a:solidFill>
              <a:latin typeface="Franklin Gothic Book"/>
              <a:cs typeface="Franklin Gothic Book"/>
            </a:endParaRPr>
          </a:p>
        </p:txBody>
      </p:sp>
      <p:grpSp>
        <p:nvGrpSpPr>
          <p:cNvPr id="3" name="object 3"/>
          <p:cNvGrpSpPr/>
          <p:nvPr/>
        </p:nvGrpSpPr>
        <p:grpSpPr>
          <a:xfrm>
            <a:off x="8139006" y="2819400"/>
            <a:ext cx="4052992" cy="4038599"/>
            <a:chOff x="7869591" y="2173285"/>
            <a:chExt cx="4109049" cy="4176714"/>
          </a:xfrm>
        </p:grpSpPr>
        <p:pic>
          <p:nvPicPr>
            <p:cNvPr id="4" name="object 4"/>
            <p:cNvPicPr/>
            <p:nvPr/>
          </p:nvPicPr>
          <p:blipFill>
            <a:blip r:embed="rId2" cstate="print"/>
            <a:stretch>
              <a:fillRect/>
            </a:stretch>
          </p:blipFill>
          <p:spPr>
            <a:xfrm>
              <a:off x="7869591" y="2173285"/>
              <a:ext cx="2255520" cy="3190240"/>
            </a:xfrm>
            <a:prstGeom prst="rect">
              <a:avLst/>
            </a:prstGeom>
          </p:spPr>
        </p:pic>
        <p:pic>
          <p:nvPicPr>
            <p:cNvPr id="5" name="object 5"/>
            <p:cNvPicPr/>
            <p:nvPr/>
          </p:nvPicPr>
          <p:blipFill>
            <a:blip r:embed="rId3" cstate="print"/>
            <a:stretch>
              <a:fillRect/>
            </a:stretch>
          </p:blipFill>
          <p:spPr>
            <a:xfrm>
              <a:off x="9377680" y="4592319"/>
              <a:ext cx="2600960" cy="1757680"/>
            </a:xfrm>
            <a:prstGeom prst="rect">
              <a:avLst/>
            </a:prstGeom>
          </p:spPr>
        </p:pic>
      </p:gr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621665" y="2819400"/>
            <a:ext cx="6579235" cy="3525780"/>
          </a:xfrm>
          <a:prstGeom prst="rect">
            <a:avLst/>
          </a:prstGeom>
        </p:spPr>
      </p:pic>
      <p:sp>
        <p:nvSpPr>
          <p:cNvPr id="7" name="object 7"/>
          <p:cNvSpPr txBox="1">
            <a:spLocks noGrp="1"/>
          </p:cNvSpPr>
          <p:nvPr>
            <p:ph type="title"/>
          </p:nvPr>
        </p:nvSpPr>
        <p:spPr>
          <a:xfrm>
            <a:off x="0" y="0"/>
            <a:ext cx="9377680" cy="600164"/>
          </a:xfrm>
          <a:prstGeom prst="rect">
            <a:avLst/>
          </a:prstGeom>
        </p:spPr>
        <p:txBody>
          <a:bodyPr vert="horz" wrap="square" lIns="640080" tIns="45720" rIns="0" bIns="0" rtlCol="0">
            <a:spAutoFit/>
          </a:bodyPr>
          <a:lstStyle/>
          <a:p>
            <a:pPr marL="28575">
              <a:lnSpc>
                <a:spcPct val="100000"/>
              </a:lnSpc>
              <a:spcBef>
                <a:spcPts val="0"/>
              </a:spcBef>
            </a:pPr>
            <a:r>
              <a:rPr dirty="0">
                <a:solidFill>
                  <a:srgbClr val="3F7819"/>
                </a:solidFill>
                <a:latin typeface="Franklin Gothic Demi Cond" panose="020B0706030402020204" pitchFamily="34" charset="0"/>
              </a:rPr>
              <a:t>The</a:t>
            </a:r>
            <a:r>
              <a:rPr spc="-40"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EU</a:t>
            </a:r>
            <a:r>
              <a:rPr spc="-55" dirty="0">
                <a:solidFill>
                  <a:srgbClr val="3F7819"/>
                </a:solidFill>
                <a:latin typeface="Franklin Gothic Demi Cond" panose="020B0706030402020204" pitchFamily="34" charset="0"/>
              </a:rPr>
              <a:t> </a:t>
            </a:r>
            <a:r>
              <a:rPr spc="-10" dirty="0">
                <a:solidFill>
                  <a:srgbClr val="3F7819"/>
                </a:solidFill>
                <a:latin typeface="Franklin Gothic Demi Cond" panose="020B0706030402020204" pitchFamily="34" charset="0"/>
              </a:rPr>
              <a:t>Taxonomy</a:t>
            </a:r>
            <a:r>
              <a:rPr spc="95" dirty="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a:t>
            </a:r>
            <a:r>
              <a:rPr spc="-40" dirty="0">
                <a:solidFill>
                  <a:srgbClr val="3F7819"/>
                </a:solidFill>
                <a:latin typeface="Franklin Gothic Demi Cond" panose="020B0706030402020204" pitchFamily="34" charset="0"/>
              </a:rPr>
              <a:t> </a:t>
            </a:r>
            <a:r>
              <a:rPr dirty="0" smtClean="0">
                <a:solidFill>
                  <a:srgbClr val="3F7819"/>
                </a:solidFill>
                <a:latin typeface="Franklin Gothic Demi Cond" panose="020B0706030402020204" pitchFamily="34" charset="0"/>
              </a:rPr>
              <a:t>Minimum</a:t>
            </a:r>
            <a:r>
              <a:rPr spc="-175" dirty="0" smtClean="0">
                <a:solidFill>
                  <a:srgbClr val="3F7819"/>
                </a:solidFill>
                <a:latin typeface="Franklin Gothic Demi Cond" panose="020B0706030402020204" pitchFamily="34" charset="0"/>
              </a:rPr>
              <a:t> </a:t>
            </a:r>
            <a:r>
              <a:rPr dirty="0">
                <a:solidFill>
                  <a:srgbClr val="3F7819"/>
                </a:solidFill>
                <a:latin typeface="Franklin Gothic Demi Cond" panose="020B0706030402020204" pitchFamily="34" charset="0"/>
              </a:rPr>
              <a:t>Social</a:t>
            </a:r>
            <a:r>
              <a:rPr spc="-45" dirty="0">
                <a:solidFill>
                  <a:srgbClr val="3F7819"/>
                </a:solidFill>
                <a:latin typeface="Franklin Gothic Demi Cond" panose="020B0706030402020204" pitchFamily="34" charset="0"/>
              </a:rPr>
              <a:t> </a:t>
            </a:r>
            <a:r>
              <a:rPr spc="-10" dirty="0">
                <a:solidFill>
                  <a:srgbClr val="3F7819"/>
                </a:solidFill>
                <a:latin typeface="Franklin Gothic Demi Cond" panose="020B0706030402020204" pitchFamily="34" charset="0"/>
              </a:rPr>
              <a:t>Safeguards</a:t>
            </a:r>
          </a:p>
        </p:txBody>
      </p:sp>
      <p:sp>
        <p:nvSpPr>
          <p:cNvPr id="8" name="object 8"/>
          <p:cNvSpPr txBox="1"/>
          <p:nvPr/>
        </p:nvSpPr>
        <p:spPr>
          <a:xfrm>
            <a:off x="621665" y="6362318"/>
            <a:ext cx="5842000" cy="392430"/>
          </a:xfrm>
          <a:prstGeom prst="rect">
            <a:avLst/>
          </a:prstGeom>
        </p:spPr>
        <p:txBody>
          <a:bodyPr vert="horz" wrap="square" lIns="0" tIns="12700" rIns="0" bIns="0" rtlCol="0">
            <a:spAutoFit/>
          </a:bodyPr>
          <a:lstStyle/>
          <a:p>
            <a:pPr marL="12700" marR="5080">
              <a:lnSpc>
                <a:spcPct val="100000"/>
              </a:lnSpc>
              <a:spcBef>
                <a:spcPts val="100"/>
              </a:spcBef>
            </a:pPr>
            <a:r>
              <a:rPr sz="1200" spc="-20" dirty="0">
                <a:solidFill>
                  <a:srgbClr val="404040"/>
                </a:solidFill>
                <a:latin typeface="Arial"/>
                <a:cs typeface="Arial"/>
              </a:rPr>
              <a:t>https://finance.ec.europa.eu/system/files/2022-</a:t>
            </a:r>
            <a:r>
              <a:rPr sz="1200" spc="-25" dirty="0">
                <a:solidFill>
                  <a:srgbClr val="404040"/>
                </a:solidFill>
                <a:latin typeface="Arial"/>
                <a:cs typeface="Arial"/>
              </a:rPr>
              <a:t>10/221011-</a:t>
            </a:r>
            <a:r>
              <a:rPr sz="1200" spc="-10" dirty="0">
                <a:solidFill>
                  <a:srgbClr val="404040"/>
                </a:solidFill>
                <a:latin typeface="Arial"/>
                <a:cs typeface="Arial"/>
              </a:rPr>
              <a:t>sustainable-finance-platform- </a:t>
            </a:r>
            <a:r>
              <a:rPr sz="1200" spc="-25" dirty="0">
                <a:solidFill>
                  <a:srgbClr val="404040"/>
                </a:solidFill>
                <a:latin typeface="Arial"/>
                <a:cs typeface="Arial"/>
              </a:rPr>
              <a:t>finance-report-</a:t>
            </a:r>
            <a:r>
              <a:rPr sz="1200" spc="-10" dirty="0">
                <a:solidFill>
                  <a:srgbClr val="404040"/>
                </a:solidFill>
                <a:latin typeface="Arial"/>
                <a:cs typeface="Arial"/>
              </a:rPr>
              <a:t>minimum-safeguards_en.pdf</a:t>
            </a:r>
            <a:endParaRPr sz="1200" dirty="0">
              <a:solidFill>
                <a:srgbClr val="404040"/>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600015" y="1349950"/>
            <a:ext cx="8982136" cy="4812813"/>
          </a:xfrm>
          <a:prstGeom prst="rect">
            <a:avLst/>
          </a:prstGeom>
        </p:spPr>
      </p:pic>
      <p:sp>
        <p:nvSpPr>
          <p:cNvPr id="3" name="object 3"/>
          <p:cNvSpPr txBox="1">
            <a:spLocks noGrp="1"/>
          </p:cNvSpPr>
          <p:nvPr>
            <p:ph type="title"/>
          </p:nvPr>
        </p:nvSpPr>
        <p:spPr>
          <a:xfrm>
            <a:off x="0" y="0"/>
            <a:ext cx="9486899" cy="600164"/>
          </a:xfrm>
          <a:prstGeom prst="rect">
            <a:avLst/>
          </a:prstGeom>
        </p:spPr>
        <p:txBody>
          <a:bodyPr vert="horz" wrap="square" lIns="640080" tIns="45720" rIns="0" bIns="0" rtlCol="0">
            <a:spAutoFit/>
          </a:bodyPr>
          <a:lstStyle/>
          <a:p>
            <a:pPr marL="41275">
              <a:lnSpc>
                <a:spcPct val="100000"/>
              </a:lnSpc>
              <a:spcBef>
                <a:spcPts val="105"/>
              </a:spcBef>
            </a:pPr>
            <a:r>
              <a:rPr dirty="0">
                <a:solidFill>
                  <a:srgbClr val="3F7819"/>
                </a:solidFill>
              </a:rPr>
              <a:t>How</a:t>
            </a:r>
            <a:r>
              <a:rPr spc="-10" dirty="0">
                <a:solidFill>
                  <a:srgbClr val="3F7819"/>
                </a:solidFill>
              </a:rPr>
              <a:t> Investors</a:t>
            </a:r>
            <a:r>
              <a:rPr spc="-25" dirty="0">
                <a:solidFill>
                  <a:srgbClr val="3F7819"/>
                </a:solidFill>
              </a:rPr>
              <a:t> </a:t>
            </a:r>
            <a:r>
              <a:rPr dirty="0">
                <a:solidFill>
                  <a:srgbClr val="3F7819"/>
                </a:solidFill>
              </a:rPr>
              <a:t>will</a:t>
            </a:r>
            <a:r>
              <a:rPr spc="-130" dirty="0">
                <a:solidFill>
                  <a:srgbClr val="3F7819"/>
                </a:solidFill>
              </a:rPr>
              <a:t> </a:t>
            </a:r>
            <a:r>
              <a:rPr dirty="0">
                <a:solidFill>
                  <a:srgbClr val="3F7819"/>
                </a:solidFill>
              </a:rPr>
              <a:t>use</a:t>
            </a:r>
            <a:r>
              <a:rPr spc="-20" dirty="0">
                <a:solidFill>
                  <a:srgbClr val="3F7819"/>
                </a:solidFill>
              </a:rPr>
              <a:t> </a:t>
            </a:r>
            <a:r>
              <a:rPr dirty="0">
                <a:solidFill>
                  <a:srgbClr val="3F7819"/>
                </a:solidFill>
              </a:rPr>
              <a:t>the</a:t>
            </a:r>
            <a:r>
              <a:rPr spc="-15" dirty="0">
                <a:solidFill>
                  <a:srgbClr val="3F7819"/>
                </a:solidFill>
              </a:rPr>
              <a:t> </a:t>
            </a:r>
            <a:r>
              <a:rPr spc="-20" dirty="0">
                <a:solidFill>
                  <a:srgbClr val="3F7819"/>
                </a:solidFill>
              </a:rPr>
              <a:t>Taxonomy </a:t>
            </a:r>
            <a:r>
              <a:rPr dirty="0">
                <a:solidFill>
                  <a:srgbClr val="3F7819"/>
                </a:solidFill>
              </a:rPr>
              <a:t>in</a:t>
            </a:r>
            <a:r>
              <a:rPr spc="-90" dirty="0">
                <a:solidFill>
                  <a:srgbClr val="3F7819"/>
                </a:solidFill>
              </a:rPr>
              <a:t> </a:t>
            </a:r>
            <a:r>
              <a:rPr dirty="0">
                <a:solidFill>
                  <a:srgbClr val="3F7819"/>
                </a:solidFill>
              </a:rPr>
              <a:t>5</a:t>
            </a:r>
            <a:r>
              <a:rPr spc="-30" dirty="0">
                <a:solidFill>
                  <a:srgbClr val="3F7819"/>
                </a:solidFill>
              </a:rPr>
              <a:t> </a:t>
            </a:r>
            <a:r>
              <a:rPr spc="-10" dirty="0">
                <a:solidFill>
                  <a:srgbClr val="3F7819"/>
                </a:solidFill>
              </a:rPr>
              <a:t>Steps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77BC-129D-F83D-67B8-61306592AAF3}"/>
              </a:ext>
            </a:extLst>
          </p:cNvPr>
          <p:cNvSpPr>
            <a:spLocks noGrp="1"/>
          </p:cNvSpPr>
          <p:nvPr>
            <p:ph type="title"/>
          </p:nvPr>
        </p:nvSpPr>
        <p:spPr>
          <a:xfrm>
            <a:off x="0" y="0"/>
            <a:ext cx="9360816" cy="1320800"/>
          </a:xfrm>
        </p:spPr>
        <p:txBody>
          <a:bodyPr lIns="640080"/>
          <a:lstStyle/>
          <a:p>
            <a:r>
              <a:rPr lang="en-GB" spc="-10" dirty="0">
                <a:latin typeface="Franklin Gothic Demi Cond" panose="020B0706030402020204" pitchFamily="34" charset="0"/>
              </a:rPr>
              <a:t>Environmental</a:t>
            </a:r>
            <a:r>
              <a:rPr lang="en-GB" spc="-25" dirty="0">
                <a:latin typeface="Franklin Gothic Demi Cond" panose="020B0706030402020204" pitchFamily="34" charset="0"/>
              </a:rPr>
              <a:t> </a:t>
            </a:r>
            <a:r>
              <a:rPr lang="en-GB" dirty="0">
                <a:latin typeface="Franklin Gothic Demi Cond" panose="020B0706030402020204" pitchFamily="34" charset="0"/>
              </a:rPr>
              <a:t>and</a:t>
            </a:r>
            <a:r>
              <a:rPr lang="en-GB" spc="60" dirty="0">
                <a:latin typeface="Franklin Gothic Demi Cond" panose="020B0706030402020204" pitchFamily="34" charset="0"/>
              </a:rPr>
              <a:t> </a:t>
            </a:r>
            <a:r>
              <a:rPr lang="en-GB" dirty="0">
                <a:latin typeface="Franklin Gothic Demi Cond" panose="020B0706030402020204" pitchFamily="34" charset="0"/>
              </a:rPr>
              <a:t>Social</a:t>
            </a:r>
            <a:r>
              <a:rPr lang="en-GB" spc="-10" dirty="0">
                <a:latin typeface="Franklin Gothic Demi Cond" panose="020B0706030402020204" pitchFamily="34" charset="0"/>
              </a:rPr>
              <a:t> </a:t>
            </a:r>
            <a:r>
              <a:rPr lang="en-GB" dirty="0">
                <a:latin typeface="Franklin Gothic Demi Cond" panose="020B0706030402020204" pitchFamily="34" charset="0"/>
              </a:rPr>
              <a:t>Risks</a:t>
            </a:r>
            <a:r>
              <a:rPr lang="en-GB" spc="-140" dirty="0">
                <a:latin typeface="Franklin Gothic Demi Cond" panose="020B0706030402020204" pitchFamily="34" charset="0"/>
              </a:rPr>
              <a:t> </a:t>
            </a:r>
            <a:r>
              <a:rPr lang="en-GB" dirty="0">
                <a:latin typeface="Franklin Gothic Demi Cond" panose="020B0706030402020204" pitchFamily="34" charset="0"/>
              </a:rPr>
              <a:t>&amp;</a:t>
            </a:r>
            <a:r>
              <a:rPr lang="en-GB" spc="50" dirty="0">
                <a:latin typeface="Franklin Gothic Demi Cond" panose="020B0706030402020204" pitchFamily="34" charset="0"/>
              </a:rPr>
              <a:t> </a:t>
            </a:r>
            <a:r>
              <a:rPr lang="en-GB" spc="-10" dirty="0">
                <a:latin typeface="Franklin Gothic Demi Cond" panose="020B0706030402020204" pitchFamily="34" charset="0"/>
              </a:rPr>
              <a:t>Opportunities</a:t>
            </a:r>
            <a:endParaRPr lang="en-GB" dirty="0">
              <a:latin typeface="Franklin Gothic Demi Cond" panose="020B0706030402020204" pitchFamily="34" charset="0"/>
            </a:endParaRPr>
          </a:p>
        </p:txBody>
      </p:sp>
      <p:sp>
        <p:nvSpPr>
          <p:cNvPr id="3" name="Content Placeholder 2">
            <a:extLst>
              <a:ext uri="{FF2B5EF4-FFF2-40B4-BE49-F238E27FC236}">
                <a16:creationId xmlns:a16="http://schemas.microsoft.com/office/drawing/2014/main" id="{B9165A72-8BD0-0B42-6C59-6A2CC1347590}"/>
              </a:ext>
            </a:extLst>
          </p:cNvPr>
          <p:cNvSpPr>
            <a:spLocks noGrp="1"/>
          </p:cNvSpPr>
          <p:nvPr>
            <p:ph idx="1"/>
          </p:nvPr>
        </p:nvSpPr>
        <p:spPr>
          <a:xfrm>
            <a:off x="555764" y="1002863"/>
            <a:ext cx="8898788" cy="5139148"/>
          </a:xfrm>
        </p:spPr>
        <p:txBody>
          <a:bodyPr>
            <a:noAutofit/>
          </a:bodyPr>
          <a:lstStyle/>
          <a:p>
            <a:pPr>
              <a:spcBef>
                <a:spcPts val="1200"/>
              </a:spcBef>
              <a:spcAft>
                <a:spcPts val="600"/>
              </a:spcAft>
            </a:pPr>
            <a:r>
              <a:rPr lang="en-GB" dirty="0"/>
              <a:t>Traditional environmental risks e.g., pollution (</a:t>
            </a:r>
            <a:r>
              <a:rPr lang="en-GB" dirty="0" smtClean="0"/>
              <a:t>air, </a:t>
            </a:r>
            <a:r>
              <a:rPr lang="en-GB" dirty="0"/>
              <a:t>water, soil), impact on public health (health impairment cost) and associated compensation, fines, litigation and reputational damage etc. </a:t>
            </a:r>
            <a:r>
              <a:rPr lang="en-US" dirty="0" smtClean="0"/>
              <a:t>N</a:t>
            </a:r>
            <a:r>
              <a:rPr lang="en-GB" dirty="0" err="1" smtClean="0"/>
              <a:t>eed</a:t>
            </a:r>
            <a:r>
              <a:rPr lang="en-GB" dirty="0" smtClean="0"/>
              <a:t> </a:t>
            </a:r>
            <a:r>
              <a:rPr lang="en-GB" dirty="0"/>
              <a:t>for provisions contingencies and insurance. </a:t>
            </a:r>
            <a:endParaRPr lang="en-GB" dirty="0" smtClean="0"/>
          </a:p>
          <a:p>
            <a:pPr lvl="1">
              <a:spcBef>
                <a:spcPts val="1200"/>
              </a:spcBef>
              <a:spcAft>
                <a:spcPts val="600"/>
              </a:spcAft>
              <a:buFont typeface="Wingdings" panose="05000000000000000000" pitchFamily="2" charset="2"/>
              <a:buChar char="§"/>
            </a:pPr>
            <a:r>
              <a:rPr lang="en-GB" sz="1800" dirty="0" smtClean="0"/>
              <a:t>Environmental </a:t>
            </a:r>
            <a:r>
              <a:rPr lang="en-GB" sz="1800" dirty="0"/>
              <a:t>cost can impact the P&amp;L.</a:t>
            </a:r>
          </a:p>
          <a:p>
            <a:pPr>
              <a:spcBef>
                <a:spcPts val="1200"/>
              </a:spcBef>
              <a:spcAft>
                <a:spcPts val="600"/>
              </a:spcAft>
            </a:pPr>
            <a:r>
              <a:rPr lang="en-GB" dirty="0"/>
              <a:t>Social impacts, H&amp;S, stakeholder opposition, delays in development of projects, reputational issues, labour disputes, livelihood and </a:t>
            </a:r>
            <a:r>
              <a:rPr lang="en-GB" dirty="0" smtClean="0"/>
              <a:t>resettlement.</a:t>
            </a:r>
            <a:endParaRPr lang="en-GB" dirty="0"/>
          </a:p>
          <a:p>
            <a:pPr>
              <a:spcBef>
                <a:spcPts val="1200"/>
              </a:spcBef>
              <a:spcAft>
                <a:spcPts val="600"/>
              </a:spcAft>
            </a:pPr>
            <a:r>
              <a:rPr lang="en-GB" dirty="0"/>
              <a:t>New challenges</a:t>
            </a:r>
          </a:p>
          <a:p>
            <a:pPr lvl="1">
              <a:spcBef>
                <a:spcPts val="1200"/>
              </a:spcBef>
              <a:spcAft>
                <a:spcPts val="600"/>
              </a:spcAft>
              <a:buFont typeface="Wingdings" panose="05000000000000000000" pitchFamily="2" charset="2"/>
              <a:buChar char="§"/>
            </a:pPr>
            <a:r>
              <a:rPr lang="en-GB" sz="1800" dirty="0"/>
              <a:t>Climate: Mitigation and Adaption – impact on future operations, supply chains, and costs of operations (permits, emission trading, taxes etc</a:t>
            </a:r>
            <a:r>
              <a:rPr lang="en-GB" sz="1800" dirty="0" smtClean="0"/>
              <a:t>.)</a:t>
            </a:r>
            <a:endParaRPr lang="en-GB" sz="1800" dirty="0"/>
          </a:p>
          <a:p>
            <a:pPr lvl="1">
              <a:spcBef>
                <a:spcPts val="1200"/>
              </a:spcBef>
              <a:spcAft>
                <a:spcPts val="600"/>
              </a:spcAft>
              <a:buFont typeface="Wingdings" panose="05000000000000000000" pitchFamily="2" charset="2"/>
              <a:buChar char="§"/>
            </a:pPr>
            <a:r>
              <a:rPr lang="en-GB" sz="1800" dirty="0"/>
              <a:t>Social issues such as diversity, human </a:t>
            </a:r>
            <a:r>
              <a:rPr lang="en-GB" sz="1800" dirty="0" smtClean="0"/>
              <a:t>rights </a:t>
            </a:r>
            <a:r>
              <a:rPr lang="en-GB" sz="1800" dirty="0"/>
              <a:t>etc.</a:t>
            </a:r>
          </a:p>
          <a:p>
            <a:pPr lvl="1">
              <a:spcBef>
                <a:spcPts val="1200"/>
              </a:spcBef>
              <a:spcAft>
                <a:spcPts val="600"/>
              </a:spcAft>
              <a:buFont typeface="Wingdings" panose="05000000000000000000" pitchFamily="2" charset="2"/>
              <a:buChar char="§"/>
            </a:pPr>
            <a:r>
              <a:rPr lang="en-GB" sz="1800" dirty="0"/>
              <a:t>Impact on </a:t>
            </a:r>
            <a:r>
              <a:rPr lang="en-GB" sz="1800" dirty="0" smtClean="0"/>
              <a:t>nature </a:t>
            </a:r>
            <a:r>
              <a:rPr lang="en-GB" sz="1800" dirty="0"/>
              <a:t>and </a:t>
            </a:r>
            <a:r>
              <a:rPr lang="en-GB" sz="1800" dirty="0" smtClean="0"/>
              <a:t>biodiversity. </a:t>
            </a:r>
            <a:endParaRPr lang="en-GB" sz="1800" dirty="0"/>
          </a:p>
          <a:p>
            <a:pPr lvl="1">
              <a:spcBef>
                <a:spcPts val="1200"/>
              </a:spcBef>
              <a:spcAft>
                <a:spcPts val="600"/>
              </a:spcAft>
              <a:buFont typeface="Wingdings" panose="05000000000000000000" pitchFamily="2" charset="2"/>
              <a:buChar char="§"/>
            </a:pPr>
            <a:r>
              <a:rPr lang="en-GB" sz="1800" dirty="0"/>
              <a:t>Gender issues.</a:t>
            </a:r>
          </a:p>
          <a:p>
            <a:pPr lvl="1">
              <a:spcBef>
                <a:spcPts val="1200"/>
              </a:spcBef>
              <a:spcAft>
                <a:spcPts val="600"/>
              </a:spcAft>
              <a:buFont typeface="Wingdings" panose="05000000000000000000" pitchFamily="2" charset="2"/>
              <a:buChar char="§"/>
            </a:pPr>
            <a:r>
              <a:rPr lang="en-GB" sz="1800" dirty="0"/>
              <a:t>Supply chains (value chains) – governance issues, human rights, nature etc.</a:t>
            </a:r>
          </a:p>
          <a:p>
            <a:endParaRPr lang="en-GB" dirty="0"/>
          </a:p>
        </p:txBody>
      </p:sp>
    </p:spTree>
    <p:extLst>
      <p:ext uri="{BB962C8B-B14F-4D97-AF65-F5344CB8AC3E}">
        <p14:creationId xmlns:p14="http://schemas.microsoft.com/office/powerpoint/2010/main" val="891103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67675" y="1410001"/>
            <a:ext cx="3990975" cy="5214248"/>
          </a:xfrm>
          <a:prstGeom prst="rect">
            <a:avLst/>
          </a:prstGeom>
          <a:solidFill>
            <a:schemeClr val="bg1"/>
          </a:solidFill>
          <a:ln w="12700">
            <a:solidFill>
              <a:schemeClr val="bg1">
                <a:lumMod val="85000"/>
              </a:schemeClr>
            </a:solidFill>
          </a:ln>
        </p:spPr>
        <p:txBody>
          <a:bodyPr vert="horz" wrap="square" lIns="182880" tIns="12700" rIns="182880" bIns="0" rtlCol="0">
            <a:spAutoFit/>
          </a:bodyPr>
          <a:lstStyle/>
          <a:p>
            <a:pPr marL="12700" marR="7620" algn="just">
              <a:lnSpc>
                <a:spcPct val="100000"/>
              </a:lnSpc>
              <a:spcBef>
                <a:spcPts val="100"/>
              </a:spcBef>
            </a:pPr>
            <a:r>
              <a:rPr sz="1600" dirty="0">
                <a:solidFill>
                  <a:srgbClr val="404040"/>
                </a:solidFill>
                <a:latin typeface="Franklin Gothic Book"/>
                <a:cs typeface="Franklin Gothic Book"/>
              </a:rPr>
              <a:t>To</a:t>
            </a:r>
            <a:r>
              <a:rPr sz="1600" spc="-5" dirty="0">
                <a:solidFill>
                  <a:srgbClr val="404040"/>
                </a:solidFill>
                <a:latin typeface="Franklin Gothic Book"/>
                <a:cs typeface="Franklin Gothic Book"/>
              </a:rPr>
              <a:t> </a:t>
            </a:r>
            <a:r>
              <a:rPr sz="1600" dirty="0">
                <a:solidFill>
                  <a:srgbClr val="404040"/>
                </a:solidFill>
                <a:latin typeface="Franklin Gothic Book"/>
                <a:cs typeface="Franklin Gothic Book"/>
              </a:rPr>
              <a:t>transition</a:t>
            </a:r>
            <a:r>
              <a:rPr sz="1600" spc="65"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a</a:t>
            </a:r>
            <a:r>
              <a:rPr sz="1600" spc="75" dirty="0">
                <a:solidFill>
                  <a:srgbClr val="404040"/>
                </a:solidFill>
                <a:latin typeface="Franklin Gothic Book"/>
                <a:cs typeface="Franklin Gothic Book"/>
              </a:rPr>
              <a:t> </a:t>
            </a:r>
            <a:r>
              <a:rPr sz="1600" spc="-10" dirty="0">
                <a:solidFill>
                  <a:srgbClr val="404040"/>
                </a:solidFill>
                <a:latin typeface="Franklin Gothic Book"/>
                <a:cs typeface="Franklin Gothic Book"/>
              </a:rPr>
              <a:t>net-</a:t>
            </a:r>
            <a:r>
              <a:rPr sz="1600" dirty="0">
                <a:solidFill>
                  <a:srgbClr val="404040"/>
                </a:solidFill>
                <a:latin typeface="Franklin Gothic Book"/>
                <a:cs typeface="Franklin Gothic Book"/>
              </a:rPr>
              <a:t>zero</a:t>
            </a:r>
            <a:r>
              <a:rPr sz="1600" spc="15" dirty="0">
                <a:solidFill>
                  <a:srgbClr val="404040"/>
                </a:solidFill>
                <a:latin typeface="Franklin Gothic Book"/>
                <a:cs typeface="Franklin Gothic Book"/>
              </a:rPr>
              <a:t> </a:t>
            </a:r>
            <a:r>
              <a:rPr sz="1600" dirty="0">
                <a:solidFill>
                  <a:srgbClr val="404040"/>
                </a:solidFill>
                <a:latin typeface="Franklin Gothic Book"/>
                <a:cs typeface="Franklin Gothic Book"/>
              </a:rPr>
              <a:t>emissions</a:t>
            </a:r>
            <a:r>
              <a:rPr sz="1600" spc="105" dirty="0">
                <a:solidFill>
                  <a:srgbClr val="404040"/>
                </a:solidFill>
                <a:latin typeface="Franklin Gothic Book"/>
                <a:cs typeface="Franklin Gothic Book"/>
              </a:rPr>
              <a:t> </a:t>
            </a:r>
            <a:r>
              <a:rPr sz="1600" spc="-10" dirty="0">
                <a:solidFill>
                  <a:srgbClr val="404040"/>
                </a:solidFill>
                <a:latin typeface="Franklin Gothic Book"/>
                <a:cs typeface="Franklin Gothic Book"/>
              </a:rPr>
              <a:t>economy, </a:t>
            </a:r>
            <a:r>
              <a:rPr sz="1600" dirty="0">
                <a:solidFill>
                  <a:srgbClr val="404040"/>
                </a:solidFill>
                <a:latin typeface="Franklin Gothic Book"/>
                <a:cs typeface="Franklin Gothic Book"/>
              </a:rPr>
              <a:t>the</a:t>
            </a:r>
            <a:r>
              <a:rPr sz="1600" spc="135" dirty="0">
                <a:solidFill>
                  <a:srgbClr val="404040"/>
                </a:solidFill>
                <a:latin typeface="Franklin Gothic Book"/>
                <a:cs typeface="Franklin Gothic Book"/>
              </a:rPr>
              <a:t> </a:t>
            </a:r>
            <a:r>
              <a:rPr sz="1600" dirty="0" smtClean="0">
                <a:solidFill>
                  <a:srgbClr val="404040"/>
                </a:solidFill>
                <a:latin typeface="Franklin Gothic Book"/>
                <a:cs typeface="Franklin Gothic Book"/>
              </a:rPr>
              <a:t>EU</a:t>
            </a:r>
            <a:r>
              <a:rPr sz="1600" spc="16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must</a:t>
            </a:r>
            <a:r>
              <a:rPr sz="1600" spc="16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grow</a:t>
            </a:r>
            <a:r>
              <a:rPr sz="1600" spc="15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the</a:t>
            </a:r>
            <a:r>
              <a:rPr sz="1600" spc="190" dirty="0" smtClean="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low-</a:t>
            </a:r>
            <a:r>
              <a:rPr sz="1600" dirty="0" smtClean="0">
                <a:solidFill>
                  <a:srgbClr val="404040"/>
                </a:solidFill>
                <a:latin typeface="Franklin Gothic Book"/>
                <a:cs typeface="Franklin Gothic Book"/>
              </a:rPr>
              <a:t>carbon</a:t>
            </a:r>
            <a:r>
              <a:rPr lang="en-US" sz="1600" spc="175" dirty="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sector</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encourage</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sequestration,</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decarbonise</a:t>
            </a:r>
            <a:r>
              <a:rPr sz="1600" spc="-40" dirty="0">
                <a:solidFill>
                  <a:srgbClr val="404040"/>
                </a:solidFill>
                <a:latin typeface="Franklin Gothic Book"/>
                <a:cs typeface="Franklin Gothic Book"/>
              </a:rPr>
              <a:t> </a:t>
            </a:r>
            <a:r>
              <a:rPr sz="1600" spc="-10" dirty="0">
                <a:solidFill>
                  <a:srgbClr val="404040"/>
                </a:solidFill>
                <a:latin typeface="Franklin Gothic Book"/>
                <a:cs typeface="Franklin Gothic Book"/>
              </a:rPr>
              <a:t>existing </a:t>
            </a:r>
            <a:r>
              <a:rPr sz="1600" dirty="0">
                <a:solidFill>
                  <a:srgbClr val="404040"/>
                </a:solidFill>
                <a:latin typeface="Franklin Gothic Book"/>
                <a:cs typeface="Franklin Gothic Book"/>
              </a:rPr>
              <a:t>industry</a:t>
            </a:r>
            <a:r>
              <a:rPr sz="1600" spc="204"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170" dirty="0">
                <a:solidFill>
                  <a:srgbClr val="404040"/>
                </a:solidFill>
                <a:latin typeface="Franklin Gothic Book"/>
                <a:cs typeface="Franklin Gothic Book"/>
              </a:rPr>
              <a:t> </a:t>
            </a:r>
            <a:r>
              <a:rPr sz="1600" dirty="0">
                <a:solidFill>
                  <a:srgbClr val="404040"/>
                </a:solidFill>
                <a:latin typeface="Franklin Gothic Book"/>
                <a:cs typeface="Franklin Gothic Book"/>
              </a:rPr>
              <a:t>avoid</a:t>
            </a:r>
            <a:r>
              <a:rPr sz="1600" spc="245" dirty="0">
                <a:solidFill>
                  <a:srgbClr val="404040"/>
                </a:solidFill>
                <a:latin typeface="Franklin Gothic Book"/>
                <a:cs typeface="Franklin Gothic Book"/>
              </a:rPr>
              <a:t> </a:t>
            </a:r>
            <a:r>
              <a:rPr sz="1600" dirty="0">
                <a:solidFill>
                  <a:srgbClr val="404040"/>
                </a:solidFill>
                <a:latin typeface="Franklin Gothic Book"/>
                <a:cs typeface="Franklin Gothic Book"/>
              </a:rPr>
              <a:t>promoting</a:t>
            </a:r>
            <a:r>
              <a:rPr sz="1600" spc="240" dirty="0">
                <a:solidFill>
                  <a:srgbClr val="404040"/>
                </a:solidFill>
                <a:latin typeface="Franklin Gothic Book"/>
                <a:cs typeface="Franklin Gothic Book"/>
              </a:rPr>
              <a:t> </a:t>
            </a:r>
            <a:r>
              <a:rPr sz="1600" dirty="0">
                <a:solidFill>
                  <a:srgbClr val="404040"/>
                </a:solidFill>
                <a:latin typeface="Franklin Gothic Book"/>
                <a:cs typeface="Franklin Gothic Book"/>
              </a:rPr>
              <a:t>activities</a:t>
            </a:r>
            <a:r>
              <a:rPr sz="1600" spc="215" dirty="0">
                <a:solidFill>
                  <a:srgbClr val="404040"/>
                </a:solidFill>
                <a:latin typeface="Franklin Gothic Book"/>
                <a:cs typeface="Franklin Gothic Book"/>
              </a:rPr>
              <a:t> </a:t>
            </a:r>
            <a:r>
              <a:rPr sz="1600" spc="-10" dirty="0">
                <a:solidFill>
                  <a:srgbClr val="404040"/>
                </a:solidFill>
                <a:latin typeface="Franklin Gothic Book"/>
                <a:cs typeface="Franklin Gothic Book"/>
              </a:rPr>
              <a:t>which </a:t>
            </a:r>
            <a:r>
              <a:rPr sz="1600" dirty="0">
                <a:solidFill>
                  <a:srgbClr val="404040"/>
                </a:solidFill>
                <a:latin typeface="Franklin Gothic Book"/>
                <a:cs typeface="Franklin Gothic Book"/>
              </a:rPr>
              <a:t>are</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incompatible</a:t>
            </a:r>
            <a:r>
              <a:rPr sz="1600" spc="-70" dirty="0">
                <a:solidFill>
                  <a:srgbClr val="404040"/>
                </a:solidFill>
                <a:latin typeface="Franklin Gothic Book"/>
                <a:cs typeface="Franklin Gothic Book"/>
              </a:rPr>
              <a:t> </a:t>
            </a:r>
            <a:r>
              <a:rPr sz="1600" dirty="0">
                <a:solidFill>
                  <a:srgbClr val="404040"/>
                </a:solidFill>
                <a:latin typeface="Franklin Gothic Book"/>
                <a:cs typeface="Franklin Gothic Book"/>
              </a:rPr>
              <a:t>with</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climate</a:t>
            </a:r>
            <a:r>
              <a:rPr sz="1600" spc="5" dirty="0">
                <a:solidFill>
                  <a:srgbClr val="404040"/>
                </a:solidFill>
                <a:latin typeface="Franklin Gothic Book"/>
                <a:cs typeface="Franklin Gothic Book"/>
              </a:rPr>
              <a:t> </a:t>
            </a:r>
            <a:r>
              <a:rPr sz="1600" dirty="0">
                <a:solidFill>
                  <a:srgbClr val="404040"/>
                </a:solidFill>
                <a:latin typeface="Franklin Gothic Book"/>
                <a:cs typeface="Franklin Gothic Book"/>
              </a:rPr>
              <a:t>mitigation</a:t>
            </a:r>
            <a:r>
              <a:rPr sz="1600" spc="-25" dirty="0">
                <a:solidFill>
                  <a:srgbClr val="404040"/>
                </a:solidFill>
                <a:latin typeface="Franklin Gothic Book"/>
                <a:cs typeface="Franklin Gothic Book"/>
              </a:rPr>
              <a:t> </a:t>
            </a:r>
            <a:r>
              <a:rPr sz="1600" spc="-10" dirty="0">
                <a:solidFill>
                  <a:srgbClr val="404040"/>
                </a:solidFill>
                <a:latin typeface="Franklin Gothic Book"/>
                <a:cs typeface="Franklin Gothic Book"/>
              </a:rPr>
              <a:t>goals.</a:t>
            </a:r>
            <a:endParaRPr sz="1600" dirty="0">
              <a:solidFill>
                <a:srgbClr val="404040"/>
              </a:solidFill>
              <a:latin typeface="Franklin Gothic Book"/>
              <a:cs typeface="Franklin Gothic Book"/>
            </a:endParaRPr>
          </a:p>
          <a:p>
            <a:pPr>
              <a:lnSpc>
                <a:spcPct val="100000"/>
              </a:lnSpc>
              <a:spcBef>
                <a:spcPts val="5"/>
              </a:spcBef>
            </a:pPr>
            <a:endParaRPr sz="1700" dirty="0">
              <a:solidFill>
                <a:srgbClr val="404040"/>
              </a:solidFill>
              <a:latin typeface="Franklin Gothic Book"/>
              <a:cs typeface="Franklin Gothic Book"/>
            </a:endParaRPr>
          </a:p>
          <a:p>
            <a:pPr marL="12700" marR="11430" algn="just">
              <a:lnSpc>
                <a:spcPct val="100000"/>
              </a:lnSpc>
            </a:pPr>
            <a:r>
              <a:rPr sz="1600" dirty="0">
                <a:solidFill>
                  <a:srgbClr val="404040"/>
                </a:solidFill>
                <a:latin typeface="Franklin Gothic Book"/>
                <a:cs typeface="Franklin Gothic Book"/>
              </a:rPr>
              <a:t>The</a:t>
            </a:r>
            <a:r>
              <a:rPr sz="1600" spc="245" dirty="0">
                <a:solidFill>
                  <a:srgbClr val="404040"/>
                </a:solidFill>
                <a:latin typeface="Franklin Gothic Book"/>
                <a:cs typeface="Franklin Gothic Book"/>
              </a:rPr>
              <a:t> </a:t>
            </a:r>
            <a:r>
              <a:rPr sz="1600" dirty="0">
                <a:solidFill>
                  <a:srgbClr val="404040"/>
                </a:solidFill>
                <a:latin typeface="Franklin Gothic Book"/>
                <a:cs typeface="Franklin Gothic Book"/>
              </a:rPr>
              <a:t>Taxonomy</a:t>
            </a:r>
            <a:r>
              <a:rPr sz="1600" spc="270" dirty="0">
                <a:solidFill>
                  <a:srgbClr val="404040"/>
                </a:solidFill>
                <a:latin typeface="Franklin Gothic Book"/>
                <a:cs typeface="Franklin Gothic Book"/>
              </a:rPr>
              <a:t> </a:t>
            </a:r>
            <a:r>
              <a:rPr sz="1600" dirty="0">
                <a:solidFill>
                  <a:srgbClr val="404040"/>
                </a:solidFill>
                <a:latin typeface="Franklin Gothic Book"/>
                <a:cs typeface="Franklin Gothic Book"/>
              </a:rPr>
              <a:t>will</a:t>
            </a:r>
            <a:r>
              <a:rPr sz="1600" spc="315" dirty="0">
                <a:solidFill>
                  <a:srgbClr val="404040"/>
                </a:solidFill>
                <a:latin typeface="Franklin Gothic Book"/>
                <a:cs typeface="Franklin Gothic Book"/>
              </a:rPr>
              <a:t> </a:t>
            </a:r>
            <a:r>
              <a:rPr sz="1600" dirty="0">
                <a:solidFill>
                  <a:srgbClr val="404040"/>
                </a:solidFill>
                <a:latin typeface="Franklin Gothic Book"/>
                <a:cs typeface="Franklin Gothic Book"/>
              </a:rPr>
              <a:t>reflect</a:t>
            </a:r>
            <a:r>
              <a:rPr sz="1600" spc="280" dirty="0">
                <a:solidFill>
                  <a:srgbClr val="404040"/>
                </a:solidFill>
                <a:latin typeface="Franklin Gothic Book"/>
                <a:cs typeface="Franklin Gothic Book"/>
              </a:rPr>
              <a:t> </a:t>
            </a:r>
            <a:r>
              <a:rPr sz="1600" dirty="0">
                <a:solidFill>
                  <a:srgbClr val="404040"/>
                </a:solidFill>
                <a:latin typeface="Franklin Gothic Book"/>
                <a:cs typeface="Franklin Gothic Book"/>
              </a:rPr>
              <a:t>this</a:t>
            </a:r>
            <a:r>
              <a:rPr sz="1600" spc="195" dirty="0">
                <a:solidFill>
                  <a:srgbClr val="404040"/>
                </a:solidFill>
                <a:latin typeface="Franklin Gothic Book"/>
                <a:cs typeface="Franklin Gothic Book"/>
              </a:rPr>
              <a:t> </a:t>
            </a:r>
            <a:r>
              <a:rPr sz="1600" dirty="0">
                <a:solidFill>
                  <a:srgbClr val="404040"/>
                </a:solidFill>
                <a:latin typeface="Franklin Gothic Book"/>
                <a:cs typeface="Franklin Gothic Book"/>
              </a:rPr>
              <a:t>by</a:t>
            </a:r>
            <a:r>
              <a:rPr sz="1600" spc="265" dirty="0">
                <a:solidFill>
                  <a:srgbClr val="404040"/>
                </a:solidFill>
                <a:latin typeface="Franklin Gothic Book"/>
                <a:cs typeface="Franklin Gothic Book"/>
              </a:rPr>
              <a:t> </a:t>
            </a:r>
            <a:r>
              <a:rPr sz="1600" spc="-10" dirty="0">
                <a:solidFill>
                  <a:srgbClr val="404040"/>
                </a:solidFill>
                <a:latin typeface="Franklin Gothic Book"/>
                <a:cs typeface="Franklin Gothic Book"/>
              </a:rPr>
              <a:t>considering </a:t>
            </a:r>
            <a:r>
              <a:rPr sz="1600" dirty="0" smtClean="0">
                <a:solidFill>
                  <a:srgbClr val="404040"/>
                </a:solidFill>
                <a:latin typeface="Franklin Gothic Book"/>
                <a:cs typeface="Franklin Gothic Book"/>
              </a:rPr>
              <a:t>three</a:t>
            </a:r>
            <a:r>
              <a:rPr lang="en-US" sz="1600" spc="380" dirty="0">
                <a:solidFill>
                  <a:srgbClr val="404040"/>
                </a:solidFill>
                <a:latin typeface="Franklin Gothic Book"/>
                <a:cs typeface="Franklin Gothic Book"/>
              </a:rPr>
              <a:t> </a:t>
            </a:r>
            <a:r>
              <a:rPr sz="1600" dirty="0" smtClean="0">
                <a:solidFill>
                  <a:srgbClr val="404040"/>
                </a:solidFill>
                <a:latin typeface="Franklin Gothic Book"/>
                <a:cs typeface="Franklin Gothic Book"/>
              </a:rPr>
              <a:t>kinds</a:t>
            </a:r>
            <a:r>
              <a:rPr sz="1600" spc="39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of</a:t>
            </a:r>
            <a:r>
              <a:rPr sz="1600" spc="40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activities</a:t>
            </a:r>
            <a:r>
              <a:rPr sz="1600" spc="434"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as</a:t>
            </a:r>
            <a:r>
              <a:rPr sz="1600" spc="385"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making</a:t>
            </a:r>
            <a:r>
              <a:rPr sz="1600" spc="409" dirty="0" smtClean="0">
                <a:solidFill>
                  <a:srgbClr val="404040"/>
                </a:solidFill>
                <a:latin typeface="Franklin Gothic Book"/>
                <a:cs typeface="Franklin Gothic Book"/>
              </a:rPr>
              <a:t> </a:t>
            </a:r>
            <a:r>
              <a:rPr sz="1600" spc="-50" dirty="0" smtClean="0">
                <a:solidFill>
                  <a:srgbClr val="404040"/>
                </a:solidFill>
                <a:latin typeface="Franklin Gothic Book"/>
                <a:cs typeface="Franklin Gothic Book"/>
              </a:rPr>
              <a:t>a </a:t>
            </a:r>
            <a:r>
              <a:rPr sz="1600" dirty="0">
                <a:solidFill>
                  <a:srgbClr val="404040"/>
                </a:solidFill>
                <a:latin typeface="Franklin Gothic Book"/>
                <a:cs typeface="Franklin Gothic Book"/>
              </a:rPr>
              <a:t>substantial</a:t>
            </a:r>
            <a:r>
              <a:rPr sz="1600" spc="195" dirty="0">
                <a:solidFill>
                  <a:srgbClr val="404040"/>
                </a:solidFill>
                <a:latin typeface="Franklin Gothic Book"/>
                <a:cs typeface="Franklin Gothic Book"/>
              </a:rPr>
              <a:t> </a:t>
            </a:r>
            <a:r>
              <a:rPr sz="1600" dirty="0" smtClean="0">
                <a:solidFill>
                  <a:srgbClr val="404040"/>
                </a:solidFill>
                <a:latin typeface="Franklin Gothic Book"/>
                <a:cs typeface="Franklin Gothic Book"/>
              </a:rPr>
              <a:t>contribution</a:t>
            </a:r>
            <a:r>
              <a:rPr sz="1600" spc="195"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to</a:t>
            </a:r>
            <a:r>
              <a:rPr sz="1600" spc="17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climate</a:t>
            </a:r>
            <a:r>
              <a:rPr sz="1600" spc="170" dirty="0" smtClean="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change </a:t>
            </a:r>
            <a:r>
              <a:rPr sz="1600" spc="-10" dirty="0">
                <a:solidFill>
                  <a:srgbClr val="404040"/>
                </a:solidFill>
                <a:latin typeface="Franklin Gothic Book"/>
                <a:cs typeface="Franklin Gothic Book"/>
              </a:rPr>
              <a:t>mitigation.</a:t>
            </a:r>
            <a:endParaRPr sz="1600" dirty="0">
              <a:solidFill>
                <a:srgbClr val="404040"/>
              </a:solidFill>
              <a:latin typeface="Franklin Gothic Book"/>
              <a:cs typeface="Franklin Gothic Book"/>
            </a:endParaRPr>
          </a:p>
          <a:p>
            <a:pPr>
              <a:lnSpc>
                <a:spcPct val="100000"/>
              </a:lnSpc>
              <a:spcBef>
                <a:spcPts val="10"/>
              </a:spcBef>
            </a:pPr>
            <a:endParaRPr sz="1700" dirty="0">
              <a:solidFill>
                <a:srgbClr val="404040"/>
              </a:solidFill>
              <a:latin typeface="Franklin Gothic Book"/>
              <a:cs typeface="Franklin Gothic Book"/>
            </a:endParaRPr>
          </a:p>
          <a:p>
            <a:pPr marL="12700" marR="5080" algn="just">
              <a:lnSpc>
                <a:spcPct val="100000"/>
              </a:lnSpc>
              <a:tabLst>
                <a:tab pos="317500" algn="l"/>
                <a:tab pos="937260" algn="l"/>
                <a:tab pos="977900" algn="l"/>
                <a:tab pos="1486535" algn="l"/>
                <a:tab pos="1842770" algn="l"/>
                <a:tab pos="2066289" algn="l"/>
                <a:tab pos="2340610" algn="l"/>
                <a:tab pos="2574925" algn="l"/>
                <a:tab pos="3072765" algn="l"/>
                <a:tab pos="3123565" algn="l"/>
              </a:tabLst>
            </a:pPr>
            <a:r>
              <a:rPr sz="1600" dirty="0">
                <a:solidFill>
                  <a:srgbClr val="404040"/>
                </a:solidFill>
                <a:latin typeface="Franklin Gothic Book"/>
                <a:cs typeface="Franklin Gothic Book"/>
              </a:rPr>
              <a:t>The</a:t>
            </a:r>
            <a:r>
              <a:rPr sz="1600" spc="250" dirty="0">
                <a:solidFill>
                  <a:srgbClr val="404040"/>
                </a:solidFill>
                <a:latin typeface="Franklin Gothic Book"/>
                <a:cs typeface="Franklin Gothic Book"/>
              </a:rPr>
              <a:t> </a:t>
            </a:r>
            <a:r>
              <a:rPr sz="1600" dirty="0">
                <a:solidFill>
                  <a:srgbClr val="404040"/>
                </a:solidFill>
                <a:latin typeface="Franklin Gothic Book"/>
                <a:cs typeface="Franklin Gothic Book"/>
              </a:rPr>
              <a:t>Taxonomy</a:t>
            </a:r>
            <a:r>
              <a:rPr sz="1600" spc="265" dirty="0">
                <a:solidFill>
                  <a:srgbClr val="404040"/>
                </a:solidFill>
                <a:latin typeface="Franklin Gothic Book"/>
                <a:cs typeface="Franklin Gothic Book"/>
              </a:rPr>
              <a:t> </a:t>
            </a:r>
            <a:r>
              <a:rPr sz="1600" dirty="0">
                <a:solidFill>
                  <a:srgbClr val="404040"/>
                </a:solidFill>
                <a:latin typeface="Franklin Gothic Book"/>
                <a:cs typeface="Franklin Gothic Book"/>
              </a:rPr>
              <a:t>will</a:t>
            </a:r>
            <a:r>
              <a:rPr sz="1600" spc="235" dirty="0">
                <a:solidFill>
                  <a:srgbClr val="404040"/>
                </a:solidFill>
                <a:latin typeface="Franklin Gothic Book"/>
                <a:cs typeface="Franklin Gothic Book"/>
              </a:rPr>
              <a:t> </a:t>
            </a:r>
            <a:r>
              <a:rPr sz="1600" dirty="0">
                <a:solidFill>
                  <a:srgbClr val="404040"/>
                </a:solidFill>
                <a:latin typeface="Franklin Gothic Book"/>
                <a:cs typeface="Franklin Gothic Book"/>
              </a:rPr>
              <a:t>not</a:t>
            </a:r>
            <a:r>
              <a:rPr sz="1600" spc="270" dirty="0">
                <a:solidFill>
                  <a:srgbClr val="404040"/>
                </a:solidFill>
                <a:latin typeface="Franklin Gothic Book"/>
                <a:cs typeface="Franklin Gothic Book"/>
              </a:rPr>
              <a:t> </a:t>
            </a:r>
            <a:r>
              <a:rPr sz="1600" dirty="0">
                <a:solidFill>
                  <a:srgbClr val="404040"/>
                </a:solidFill>
                <a:latin typeface="Franklin Gothic Book"/>
                <a:cs typeface="Franklin Gothic Book"/>
              </a:rPr>
              <a:t>include</a:t>
            </a:r>
            <a:r>
              <a:rPr sz="1600" spc="335" dirty="0">
                <a:solidFill>
                  <a:srgbClr val="404040"/>
                </a:solidFill>
                <a:latin typeface="Franklin Gothic Book"/>
                <a:cs typeface="Franklin Gothic Book"/>
              </a:rPr>
              <a:t> </a:t>
            </a:r>
            <a:r>
              <a:rPr sz="1600" dirty="0">
                <a:solidFill>
                  <a:srgbClr val="404040"/>
                </a:solidFill>
                <a:latin typeface="Franklin Gothic Book"/>
                <a:cs typeface="Franklin Gothic Book"/>
              </a:rPr>
              <a:t>efficiencies</a:t>
            </a:r>
            <a:r>
              <a:rPr sz="1600" spc="275" dirty="0">
                <a:solidFill>
                  <a:srgbClr val="404040"/>
                </a:solidFill>
                <a:latin typeface="Franklin Gothic Book"/>
                <a:cs typeface="Franklin Gothic Book"/>
              </a:rPr>
              <a:t> </a:t>
            </a:r>
            <a:r>
              <a:rPr sz="1600" spc="-25" dirty="0">
                <a:solidFill>
                  <a:srgbClr val="404040"/>
                </a:solidFill>
                <a:latin typeface="Franklin Gothic Book"/>
                <a:cs typeface="Franklin Gothic Book"/>
              </a:rPr>
              <a:t>in </a:t>
            </a:r>
            <a:r>
              <a:rPr sz="1600" dirty="0">
                <a:solidFill>
                  <a:srgbClr val="404040"/>
                </a:solidFill>
                <a:latin typeface="Franklin Gothic Book"/>
                <a:cs typeface="Franklin Gothic Book"/>
              </a:rPr>
              <a:t>activities which</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ultimately</a:t>
            </a:r>
            <a:r>
              <a:rPr sz="1600" spc="-90" dirty="0">
                <a:solidFill>
                  <a:srgbClr val="404040"/>
                </a:solidFill>
                <a:latin typeface="Franklin Gothic Book"/>
                <a:cs typeface="Franklin Gothic Book"/>
              </a:rPr>
              <a:t> </a:t>
            </a:r>
            <a:r>
              <a:rPr sz="1600" dirty="0">
                <a:solidFill>
                  <a:srgbClr val="404040"/>
                </a:solidFill>
                <a:latin typeface="Franklin Gothic Book"/>
                <a:cs typeface="Franklin Gothic Book"/>
              </a:rPr>
              <a:t>undermine </a:t>
            </a:r>
            <a:r>
              <a:rPr sz="1600" spc="-10" dirty="0">
                <a:solidFill>
                  <a:srgbClr val="404040"/>
                </a:solidFill>
                <a:latin typeface="Franklin Gothic Book"/>
                <a:cs typeface="Franklin Gothic Book"/>
              </a:rPr>
              <a:t>climate </a:t>
            </a:r>
            <a:r>
              <a:rPr sz="1600" dirty="0">
                <a:solidFill>
                  <a:srgbClr val="404040"/>
                </a:solidFill>
                <a:latin typeface="Franklin Gothic Book"/>
                <a:cs typeface="Franklin Gothic Book"/>
              </a:rPr>
              <a:t>mitigation</a:t>
            </a:r>
            <a:r>
              <a:rPr sz="1600" spc="75" dirty="0">
                <a:solidFill>
                  <a:srgbClr val="404040"/>
                </a:solidFill>
                <a:latin typeface="Franklin Gothic Book"/>
                <a:cs typeface="Franklin Gothic Book"/>
              </a:rPr>
              <a:t>  </a:t>
            </a:r>
            <a:r>
              <a:rPr sz="1600" dirty="0">
                <a:solidFill>
                  <a:srgbClr val="404040"/>
                </a:solidFill>
                <a:latin typeface="Franklin Gothic Book"/>
                <a:cs typeface="Franklin Gothic Book"/>
              </a:rPr>
              <a:t>objectives,</a:t>
            </a:r>
            <a:r>
              <a:rPr sz="1600" spc="70" dirty="0">
                <a:solidFill>
                  <a:srgbClr val="404040"/>
                </a:solidFill>
                <a:latin typeface="Franklin Gothic Book"/>
                <a:cs typeface="Franklin Gothic Book"/>
              </a:rPr>
              <a:t>  </a:t>
            </a:r>
            <a:r>
              <a:rPr sz="1600" dirty="0">
                <a:solidFill>
                  <a:srgbClr val="404040"/>
                </a:solidFill>
                <a:latin typeface="Franklin Gothic Book"/>
                <a:cs typeface="Franklin Gothic Book"/>
              </a:rPr>
              <a:t>such</a:t>
            </a:r>
            <a:r>
              <a:rPr sz="1600" spc="85" dirty="0">
                <a:solidFill>
                  <a:srgbClr val="404040"/>
                </a:solidFill>
                <a:latin typeface="Franklin Gothic Book"/>
                <a:cs typeface="Franklin Gothic Book"/>
              </a:rPr>
              <a:t>  </a:t>
            </a:r>
            <a:r>
              <a:rPr sz="1600" dirty="0">
                <a:solidFill>
                  <a:srgbClr val="404040"/>
                </a:solidFill>
                <a:latin typeface="Franklin Gothic Book"/>
                <a:cs typeface="Franklin Gothic Book"/>
              </a:rPr>
              <a:t>as</a:t>
            </a:r>
            <a:r>
              <a:rPr sz="1600" spc="65" dirty="0">
                <a:solidFill>
                  <a:srgbClr val="404040"/>
                </a:solidFill>
                <a:latin typeface="Franklin Gothic Book"/>
                <a:cs typeface="Franklin Gothic Book"/>
              </a:rPr>
              <a:t>  </a:t>
            </a:r>
            <a:r>
              <a:rPr sz="1600" dirty="0">
                <a:solidFill>
                  <a:srgbClr val="404040"/>
                </a:solidFill>
                <a:latin typeface="Franklin Gothic Book"/>
                <a:cs typeface="Franklin Gothic Book"/>
              </a:rPr>
              <a:t>coal-</a:t>
            </a:r>
            <a:r>
              <a:rPr sz="1600" spc="-10" dirty="0">
                <a:solidFill>
                  <a:srgbClr val="404040"/>
                </a:solidFill>
                <a:latin typeface="Franklin Gothic Book"/>
                <a:cs typeface="Franklin Gothic Book"/>
              </a:rPr>
              <a:t>powered </a:t>
            </a:r>
            <a:r>
              <a:rPr sz="1600" dirty="0">
                <a:solidFill>
                  <a:srgbClr val="404040"/>
                </a:solidFill>
                <a:latin typeface="Franklin Gothic Book"/>
                <a:cs typeface="Franklin Gothic Book"/>
              </a:rPr>
              <a:t>electricity</a:t>
            </a:r>
            <a:r>
              <a:rPr sz="1600" spc="105" dirty="0">
                <a:solidFill>
                  <a:srgbClr val="404040"/>
                </a:solidFill>
                <a:latin typeface="Franklin Gothic Book"/>
                <a:cs typeface="Franklin Gothic Book"/>
              </a:rPr>
              <a:t> </a:t>
            </a:r>
            <a:r>
              <a:rPr sz="1600" dirty="0">
                <a:solidFill>
                  <a:srgbClr val="404040"/>
                </a:solidFill>
                <a:latin typeface="Franklin Gothic Book"/>
                <a:cs typeface="Franklin Gothic Book"/>
              </a:rPr>
              <a:t>generation.</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Improving</a:t>
            </a:r>
            <a:r>
              <a:rPr sz="1600" spc="15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00" dirty="0">
                <a:solidFill>
                  <a:srgbClr val="404040"/>
                </a:solidFill>
                <a:latin typeface="Franklin Gothic Book"/>
                <a:cs typeface="Franklin Gothic Book"/>
              </a:rPr>
              <a:t> </a:t>
            </a:r>
            <a:r>
              <a:rPr sz="1600" spc="-10" dirty="0">
                <a:solidFill>
                  <a:srgbClr val="404040"/>
                </a:solidFill>
                <a:latin typeface="Franklin Gothic Book"/>
                <a:cs typeface="Franklin Gothic Book"/>
              </a:rPr>
              <a:t>efficiency </a:t>
            </a:r>
            <a:r>
              <a:rPr sz="1600" spc="-25" dirty="0" smtClean="0">
                <a:solidFill>
                  <a:srgbClr val="404040"/>
                </a:solidFill>
                <a:latin typeface="Franklin Gothic Book"/>
                <a:cs typeface="Franklin Gothic Book"/>
              </a:rPr>
              <a:t>of</a:t>
            </a:r>
            <a:r>
              <a:rPr lang="en-US" sz="1600" dirty="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these</a:t>
            </a:r>
            <a:r>
              <a:rPr lang="en-US" sz="1600" dirty="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activities</a:t>
            </a:r>
            <a:r>
              <a:rPr lang="en-US" sz="1600" spc="-10" dirty="0" smtClean="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may</a:t>
            </a:r>
            <a:r>
              <a:rPr lang="en-US" sz="1600" dirty="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provide</a:t>
            </a:r>
            <a:r>
              <a:rPr lang="en-US" sz="1600" spc="-1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short</a:t>
            </a:r>
            <a:r>
              <a:rPr lang="en-US" sz="1600" dirty="0">
                <a:solidFill>
                  <a:srgbClr val="404040"/>
                </a:solidFill>
                <a:latin typeface="Franklin Gothic Book"/>
                <a:cs typeface="Franklin Gothic Book"/>
              </a:rPr>
              <a:t>-</a:t>
            </a:r>
            <a:r>
              <a:rPr sz="1600" spc="-20" dirty="0" smtClean="0">
                <a:solidFill>
                  <a:srgbClr val="404040"/>
                </a:solidFill>
                <a:latin typeface="Franklin Gothic Book"/>
                <a:cs typeface="Franklin Gothic Book"/>
              </a:rPr>
              <a:t>term</a:t>
            </a:r>
            <a:r>
              <a:rPr lang="en-US" sz="1600" spc="-20" dirty="0" smtClean="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benefits,</a:t>
            </a:r>
            <a:r>
              <a:rPr lang="en-US" sz="1600" spc="-10" dirty="0" smtClean="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but</a:t>
            </a:r>
            <a:r>
              <a:rPr lang="en-US" sz="1600" dirty="0">
                <a:solidFill>
                  <a:srgbClr val="404040"/>
                </a:solidFill>
                <a:latin typeface="Franklin Gothic Book"/>
                <a:cs typeface="Franklin Gothic Book"/>
              </a:rPr>
              <a:t> </a:t>
            </a:r>
            <a:r>
              <a:rPr sz="1600" spc="-20" dirty="0" smtClean="0">
                <a:solidFill>
                  <a:srgbClr val="404040"/>
                </a:solidFill>
                <a:latin typeface="Franklin Gothic Book"/>
                <a:cs typeface="Franklin Gothic Book"/>
              </a:rPr>
              <a:t>they</a:t>
            </a:r>
            <a:r>
              <a:rPr lang="en-US" sz="1600" dirty="0" smtClean="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are</a:t>
            </a:r>
            <a:r>
              <a:rPr lang="en-US" sz="1600" dirty="0" smtClean="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not</a:t>
            </a:r>
            <a:r>
              <a:rPr lang="en-US" sz="1600" spc="-25" dirty="0" smtClean="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considered </a:t>
            </a:r>
            <a:r>
              <a:rPr sz="1600" dirty="0">
                <a:solidFill>
                  <a:srgbClr val="404040"/>
                </a:solidFill>
                <a:latin typeface="Franklin Gothic Book"/>
                <a:cs typeface="Franklin Gothic Book"/>
              </a:rPr>
              <a:t>consistent</a:t>
            </a:r>
            <a:r>
              <a:rPr sz="1600" spc="15" dirty="0">
                <a:solidFill>
                  <a:srgbClr val="404040"/>
                </a:solidFill>
                <a:latin typeface="Franklin Gothic Book"/>
                <a:cs typeface="Franklin Gothic Book"/>
              </a:rPr>
              <a:t> </a:t>
            </a:r>
            <a:r>
              <a:rPr sz="1600" dirty="0">
                <a:solidFill>
                  <a:srgbClr val="404040"/>
                </a:solidFill>
                <a:latin typeface="Franklin Gothic Book"/>
                <a:cs typeface="Franklin Gothic Book"/>
              </a:rPr>
              <a:t>with</a:t>
            </a:r>
            <a:r>
              <a:rPr sz="1600" spc="-85"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5" dirty="0">
                <a:solidFill>
                  <a:srgbClr val="404040"/>
                </a:solidFill>
                <a:latin typeface="Franklin Gothic Book"/>
                <a:cs typeface="Franklin Gothic Book"/>
              </a:rPr>
              <a:t> </a:t>
            </a:r>
            <a:r>
              <a:rPr sz="1600" dirty="0">
                <a:solidFill>
                  <a:srgbClr val="404040"/>
                </a:solidFill>
                <a:latin typeface="Franklin Gothic Book"/>
                <a:cs typeface="Franklin Gothic Book"/>
              </a:rPr>
              <a:t>aims</a:t>
            </a:r>
            <a:r>
              <a:rPr sz="1600" spc="-100"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50" dirty="0">
                <a:solidFill>
                  <a:srgbClr val="404040"/>
                </a:solidFill>
                <a:latin typeface="Franklin Gothic Book"/>
                <a:cs typeface="Franklin Gothic Book"/>
              </a:rPr>
              <a:t> </a:t>
            </a:r>
            <a:r>
              <a:rPr sz="1600" spc="-10" dirty="0">
                <a:solidFill>
                  <a:srgbClr val="404040"/>
                </a:solidFill>
                <a:latin typeface="Franklin Gothic Book"/>
                <a:cs typeface="Franklin Gothic Book"/>
              </a:rPr>
              <a:t>Taxonomy.</a:t>
            </a:r>
            <a:endParaRPr sz="1600" dirty="0">
              <a:solidFill>
                <a:srgbClr val="404040"/>
              </a:solidFill>
              <a:latin typeface="Franklin Gothic Book"/>
              <a:cs typeface="Franklin Gothic Book"/>
            </a:endParaRPr>
          </a:p>
        </p:txBody>
      </p:sp>
      <p:pic>
        <p:nvPicPr>
          <p:cNvPr id="3" name="object 3"/>
          <p:cNvPicPr/>
          <p:nvPr/>
        </p:nvPicPr>
        <p:blipFill>
          <a:blip r:embed="rId2" cstate="print"/>
          <a:stretch>
            <a:fillRect/>
          </a:stretch>
        </p:blipFill>
        <p:spPr>
          <a:xfrm>
            <a:off x="361013" y="1443069"/>
            <a:ext cx="7202617" cy="5148113"/>
          </a:xfrm>
          <a:prstGeom prst="rect">
            <a:avLst/>
          </a:prstGeom>
        </p:spPr>
      </p:pic>
      <p:sp>
        <p:nvSpPr>
          <p:cNvPr id="4" name="object 4"/>
          <p:cNvSpPr txBox="1">
            <a:spLocks noGrp="1"/>
          </p:cNvSpPr>
          <p:nvPr>
            <p:ph type="title"/>
          </p:nvPr>
        </p:nvSpPr>
        <p:spPr>
          <a:xfrm>
            <a:off x="0" y="0"/>
            <a:ext cx="9344025" cy="1154162"/>
          </a:xfrm>
          <a:prstGeom prst="rect">
            <a:avLst/>
          </a:prstGeom>
        </p:spPr>
        <p:txBody>
          <a:bodyPr vert="horz" wrap="square" lIns="274320" tIns="45720" rIns="0" bIns="0" rtlCol="0">
            <a:spAutoFit/>
          </a:bodyPr>
          <a:lstStyle/>
          <a:p>
            <a:pPr marL="66675">
              <a:lnSpc>
                <a:spcPct val="100000"/>
              </a:lnSpc>
              <a:spcBef>
                <a:spcPts val="105"/>
              </a:spcBef>
            </a:pPr>
            <a:r>
              <a:rPr dirty="0">
                <a:latin typeface="Franklin Gothic Demi Cond" panose="020B0706030402020204" pitchFamily="34" charset="0"/>
              </a:rPr>
              <a:t>Substantial</a:t>
            </a:r>
            <a:r>
              <a:rPr spc="-40" dirty="0">
                <a:latin typeface="Franklin Gothic Demi Cond" panose="020B0706030402020204" pitchFamily="34" charset="0"/>
              </a:rPr>
              <a:t> </a:t>
            </a:r>
            <a:r>
              <a:rPr dirty="0">
                <a:latin typeface="Franklin Gothic Demi Cond" panose="020B0706030402020204" pitchFamily="34" charset="0"/>
              </a:rPr>
              <a:t>Contribution</a:t>
            </a:r>
            <a:r>
              <a:rPr spc="-65" dirty="0">
                <a:latin typeface="Franklin Gothic Demi Cond" panose="020B0706030402020204" pitchFamily="34" charset="0"/>
              </a:rPr>
              <a:t> </a:t>
            </a:r>
            <a:r>
              <a:rPr dirty="0">
                <a:latin typeface="Franklin Gothic Demi Cond" panose="020B0706030402020204" pitchFamily="34" charset="0"/>
              </a:rPr>
              <a:t>to</a:t>
            </a:r>
            <a:r>
              <a:rPr spc="-5" dirty="0">
                <a:latin typeface="Franklin Gothic Demi Cond" panose="020B0706030402020204" pitchFamily="34" charset="0"/>
              </a:rPr>
              <a:t> </a:t>
            </a:r>
            <a:r>
              <a:rPr dirty="0">
                <a:latin typeface="Franklin Gothic Demi Cond" panose="020B0706030402020204" pitchFamily="34" charset="0"/>
              </a:rPr>
              <a:t>Climate</a:t>
            </a:r>
            <a:r>
              <a:rPr spc="-60" dirty="0">
                <a:latin typeface="Franklin Gothic Demi Cond" panose="020B0706030402020204" pitchFamily="34" charset="0"/>
              </a:rPr>
              <a:t> </a:t>
            </a:r>
            <a:r>
              <a:rPr dirty="0">
                <a:latin typeface="Franklin Gothic Demi Cond" panose="020B0706030402020204" pitchFamily="34" charset="0"/>
              </a:rPr>
              <a:t>Change</a:t>
            </a:r>
            <a:r>
              <a:rPr spc="15" dirty="0">
                <a:latin typeface="Franklin Gothic Demi Cond" panose="020B0706030402020204" pitchFamily="34" charset="0"/>
              </a:rPr>
              <a:t> </a:t>
            </a:r>
            <a:r>
              <a:rPr spc="-10" dirty="0">
                <a:latin typeface="Franklin Gothic Demi Cond" panose="020B0706030402020204" pitchFamily="34" charset="0"/>
              </a:rPr>
              <a:t>Mitigation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4239" y="1368646"/>
            <a:ext cx="7508240" cy="5202115"/>
          </a:xfrm>
          <a:prstGeom prst="rect">
            <a:avLst/>
          </a:prstGeom>
        </p:spPr>
      </p:pic>
      <p:sp>
        <p:nvSpPr>
          <p:cNvPr id="3" name="object 3"/>
          <p:cNvSpPr txBox="1">
            <a:spLocks noGrp="1"/>
          </p:cNvSpPr>
          <p:nvPr>
            <p:ph type="title"/>
          </p:nvPr>
        </p:nvSpPr>
        <p:spPr>
          <a:xfrm>
            <a:off x="0" y="0"/>
            <a:ext cx="9316719" cy="783163"/>
          </a:xfrm>
          <a:prstGeom prst="rect">
            <a:avLst/>
          </a:prstGeom>
        </p:spPr>
        <p:txBody>
          <a:bodyPr vert="horz" wrap="square" lIns="640080" tIns="226949" rIns="0" bIns="0" rtlCol="0">
            <a:spAutoFit/>
          </a:bodyPr>
          <a:lstStyle/>
          <a:p>
            <a:pPr marL="79375">
              <a:lnSpc>
                <a:spcPct val="100000"/>
              </a:lnSpc>
              <a:spcBef>
                <a:spcPts val="105"/>
              </a:spcBef>
            </a:pPr>
            <a:r>
              <a:rPr dirty="0"/>
              <a:t>Putting</a:t>
            </a:r>
            <a:r>
              <a:rPr spc="-60" dirty="0"/>
              <a:t> </a:t>
            </a:r>
            <a:r>
              <a:rPr dirty="0"/>
              <a:t>it</a:t>
            </a:r>
            <a:r>
              <a:rPr spc="40" dirty="0"/>
              <a:t> </a:t>
            </a:r>
            <a:r>
              <a:rPr dirty="0"/>
              <a:t>all</a:t>
            </a:r>
            <a:r>
              <a:rPr spc="-70" dirty="0"/>
              <a:t> </a:t>
            </a:r>
            <a:r>
              <a:rPr spc="-10" dirty="0"/>
              <a:t>together…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34500" cy="600164"/>
          </a:xfrm>
          <a:prstGeom prst="rect">
            <a:avLst/>
          </a:prstGeom>
        </p:spPr>
        <p:txBody>
          <a:bodyPr vert="horz" wrap="square" lIns="274320" tIns="45720" rIns="0" bIns="0" rtlCol="0">
            <a:spAutoFit/>
          </a:bodyPr>
          <a:lstStyle/>
          <a:p>
            <a:pPr marL="12700" marR="5080">
              <a:lnSpc>
                <a:spcPct val="100000"/>
              </a:lnSpc>
              <a:spcBef>
                <a:spcPts val="105"/>
              </a:spcBef>
              <a:tabLst>
                <a:tab pos="1393825" algn="l"/>
              </a:tabLst>
            </a:pPr>
            <a:r>
              <a:rPr dirty="0">
                <a:latin typeface="Franklin Gothic Demi Cond" panose="020B0706030402020204" pitchFamily="34" charset="0"/>
              </a:rPr>
              <a:t>Going</a:t>
            </a:r>
            <a:r>
              <a:rPr spc="-114" dirty="0">
                <a:latin typeface="Franklin Gothic Demi Cond" panose="020B0706030402020204" pitchFamily="34" charset="0"/>
              </a:rPr>
              <a:t> </a:t>
            </a:r>
            <a:r>
              <a:rPr dirty="0">
                <a:latin typeface="Franklin Gothic Demi Cond" panose="020B0706030402020204" pitchFamily="34" charset="0"/>
              </a:rPr>
              <a:t>forward</a:t>
            </a:r>
            <a:r>
              <a:rPr spc="65" dirty="0">
                <a:latin typeface="Franklin Gothic Demi Cond" panose="020B0706030402020204" pitchFamily="34" charset="0"/>
              </a:rPr>
              <a:t> </a:t>
            </a:r>
            <a:r>
              <a:rPr spc="-25" dirty="0">
                <a:latin typeface="Franklin Gothic Demi Cond" panose="020B0706030402020204" pitchFamily="34" charset="0"/>
              </a:rPr>
              <a:t>-</a:t>
            </a:r>
            <a:r>
              <a:rPr lang="en-US" spc="-25" dirty="0">
                <a:latin typeface="Franklin Gothic Demi Cond" panose="020B0706030402020204" pitchFamily="34" charset="0"/>
              </a:rPr>
              <a:t> </a:t>
            </a:r>
            <a:r>
              <a:rPr dirty="0">
                <a:latin typeface="Franklin Gothic Demi Cond" panose="020B0706030402020204" pitchFamily="34" charset="0"/>
              </a:rPr>
              <a:t>EU</a:t>
            </a:r>
            <a:r>
              <a:rPr spc="-80" dirty="0">
                <a:latin typeface="Franklin Gothic Demi Cond" panose="020B0706030402020204" pitchFamily="34" charset="0"/>
              </a:rPr>
              <a:t> </a:t>
            </a:r>
            <a:r>
              <a:rPr dirty="0">
                <a:latin typeface="Franklin Gothic Demi Cond" panose="020B0706030402020204" pitchFamily="34" charset="0"/>
              </a:rPr>
              <a:t>Platform</a:t>
            </a:r>
            <a:r>
              <a:rPr spc="5" dirty="0">
                <a:latin typeface="Franklin Gothic Demi Cond" panose="020B0706030402020204" pitchFamily="34" charset="0"/>
              </a:rPr>
              <a:t> </a:t>
            </a:r>
            <a:r>
              <a:rPr spc="-50" dirty="0">
                <a:latin typeface="Franklin Gothic Demi Cond" panose="020B0706030402020204" pitchFamily="34" charset="0"/>
              </a:rPr>
              <a:t>2 </a:t>
            </a:r>
            <a:r>
              <a:rPr dirty="0">
                <a:latin typeface="Franklin Gothic Demi Cond" panose="020B0706030402020204" pitchFamily="34" charset="0"/>
              </a:rPr>
              <a:t>(kick</a:t>
            </a:r>
            <a:r>
              <a:rPr spc="20" dirty="0">
                <a:latin typeface="Franklin Gothic Demi Cond" panose="020B0706030402020204" pitchFamily="34" charset="0"/>
              </a:rPr>
              <a:t> </a:t>
            </a:r>
            <a:r>
              <a:rPr spc="-25" dirty="0">
                <a:latin typeface="Franklin Gothic Demi Cond" panose="020B0706030402020204" pitchFamily="34" charset="0"/>
              </a:rPr>
              <a:t>off</a:t>
            </a:r>
            <a:r>
              <a:rPr lang="en-US" spc="-25" dirty="0">
                <a:latin typeface="Franklin Gothic Demi Cond" panose="020B0706030402020204" pitchFamily="34" charset="0"/>
              </a:rPr>
              <a:t> </a:t>
            </a:r>
            <a:r>
              <a:rPr dirty="0">
                <a:latin typeface="Franklin Gothic Demi Cond" panose="020B0706030402020204" pitchFamily="34" charset="0"/>
              </a:rPr>
              <a:t>March</a:t>
            </a:r>
            <a:r>
              <a:rPr spc="20" dirty="0">
                <a:latin typeface="Franklin Gothic Demi Cond" panose="020B0706030402020204" pitchFamily="34" charset="0"/>
              </a:rPr>
              <a:t> </a:t>
            </a:r>
            <a:r>
              <a:rPr spc="-10" dirty="0">
                <a:latin typeface="Franklin Gothic Demi Cond" panose="020B0706030402020204" pitchFamily="34" charset="0"/>
              </a:rPr>
              <a:t>2023)</a:t>
            </a:r>
          </a:p>
        </p:txBody>
      </p:sp>
      <p:sp>
        <p:nvSpPr>
          <p:cNvPr id="3" name="object 3"/>
          <p:cNvSpPr txBox="1"/>
          <p:nvPr/>
        </p:nvSpPr>
        <p:spPr>
          <a:xfrm>
            <a:off x="470852" y="1095057"/>
            <a:ext cx="9482773" cy="5398914"/>
          </a:xfrm>
          <a:prstGeom prst="rect">
            <a:avLst/>
          </a:prstGeom>
        </p:spPr>
        <p:txBody>
          <a:bodyPr vert="horz" wrap="square" lIns="0" tIns="12700" rIns="0" bIns="0" rtlCol="0">
            <a:spAutoFit/>
          </a:bodyPr>
          <a:lstStyle/>
          <a:p>
            <a:pPr marL="355600" marR="448945" indent="-342900">
              <a:lnSpc>
                <a:spcPct val="100000"/>
              </a:lnSpc>
              <a:spcBef>
                <a:spcPts val="100"/>
              </a:spcBef>
              <a:buClr>
                <a:srgbClr val="1A595A"/>
              </a:buClr>
              <a:buSzPct val="80000"/>
              <a:buFont typeface="Franklin Gothic Book" panose="020B0503020102020204" pitchFamily="34" charset="0"/>
              <a:buChar char="►"/>
            </a:pPr>
            <a:r>
              <a:rPr sz="2000" b="1" dirty="0">
                <a:solidFill>
                  <a:srgbClr val="2C2C2D"/>
                </a:solidFill>
                <a:latin typeface="Franklin Gothic Book"/>
                <a:cs typeface="Franklin Gothic Book"/>
              </a:rPr>
              <a:t>Task</a:t>
            </a:r>
            <a:r>
              <a:rPr sz="2000" b="1" spc="-135" dirty="0">
                <a:solidFill>
                  <a:srgbClr val="2C2C2D"/>
                </a:solidFill>
                <a:latin typeface="Franklin Gothic Book"/>
                <a:cs typeface="Franklin Gothic Book"/>
              </a:rPr>
              <a:t> </a:t>
            </a:r>
            <a:r>
              <a:rPr sz="2000" b="1" spc="50" dirty="0">
                <a:solidFill>
                  <a:srgbClr val="2C2C2D"/>
                </a:solidFill>
                <a:latin typeface="Franklin Gothic Book"/>
                <a:cs typeface="Franklin Gothic Book"/>
              </a:rPr>
              <a:t>1:</a:t>
            </a:r>
            <a:r>
              <a:rPr sz="2000" spc="-105" dirty="0">
                <a:solidFill>
                  <a:srgbClr val="2C2C2D"/>
                </a:solidFill>
                <a:latin typeface="Franklin Gothic Book"/>
                <a:cs typeface="Franklin Gothic Book"/>
              </a:rPr>
              <a:t> </a:t>
            </a:r>
            <a:r>
              <a:rPr sz="2000" dirty="0">
                <a:solidFill>
                  <a:srgbClr val="2C2C2D"/>
                </a:solidFill>
                <a:latin typeface="Franklin Gothic Book"/>
                <a:cs typeface="Franklin Gothic Book"/>
              </a:rPr>
              <a:t>Advise on</a:t>
            </a:r>
            <a:r>
              <a:rPr sz="2000" spc="3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85" dirty="0">
                <a:solidFill>
                  <a:srgbClr val="2C2C2D"/>
                </a:solidFill>
                <a:latin typeface="Franklin Gothic Book"/>
                <a:cs typeface="Franklin Gothic Book"/>
              </a:rPr>
              <a:t> </a:t>
            </a:r>
            <a:r>
              <a:rPr sz="2000" dirty="0">
                <a:solidFill>
                  <a:srgbClr val="2C2C2D"/>
                </a:solidFill>
                <a:latin typeface="Franklin Gothic Book"/>
                <a:cs typeface="Franklin Gothic Book"/>
              </a:rPr>
              <a:t>usability</a:t>
            </a:r>
            <a:r>
              <a:rPr sz="2000" spc="-114"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simplification</a:t>
            </a:r>
            <a:r>
              <a:rPr sz="2000" spc="-135" dirty="0">
                <a:solidFill>
                  <a:srgbClr val="2C2C2D"/>
                </a:solidFill>
                <a:latin typeface="Franklin Gothic Book"/>
                <a:cs typeface="Franklin Gothic Book"/>
              </a:rPr>
              <a:t> </a:t>
            </a:r>
            <a:r>
              <a:rPr sz="2000" dirty="0">
                <a:solidFill>
                  <a:srgbClr val="2C2C2D"/>
                </a:solidFill>
                <a:latin typeface="Franklin Gothic Book"/>
                <a:cs typeface="Franklin Gothic Book"/>
              </a:rPr>
              <a:t>of</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85" dirty="0">
                <a:solidFill>
                  <a:srgbClr val="2C2C2D"/>
                </a:solidFill>
                <a:latin typeface="Franklin Gothic Book"/>
                <a:cs typeface="Franklin Gothic Book"/>
              </a:rPr>
              <a:t> </a:t>
            </a:r>
            <a:r>
              <a:rPr sz="2000" dirty="0">
                <a:solidFill>
                  <a:srgbClr val="2C2C2D"/>
                </a:solidFill>
                <a:latin typeface="Franklin Gothic Book"/>
                <a:cs typeface="Franklin Gothic Book"/>
              </a:rPr>
              <a:t>EU</a:t>
            </a:r>
            <a:r>
              <a:rPr sz="2000" spc="-15" dirty="0">
                <a:solidFill>
                  <a:srgbClr val="2C2C2D"/>
                </a:solidFill>
                <a:latin typeface="Franklin Gothic Book"/>
                <a:cs typeface="Franklin Gothic Book"/>
              </a:rPr>
              <a:t> </a:t>
            </a:r>
            <a:r>
              <a:rPr sz="2000" spc="-20" dirty="0">
                <a:solidFill>
                  <a:srgbClr val="2C2C2D"/>
                </a:solidFill>
                <a:latin typeface="Franklin Gothic Book"/>
                <a:cs typeface="Franklin Gothic Book"/>
              </a:rPr>
              <a:t>Taxonomy</a:t>
            </a:r>
            <a:r>
              <a:rPr sz="2000" spc="-30"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wider</a:t>
            </a:r>
            <a:r>
              <a:rPr sz="2000" spc="-20" dirty="0">
                <a:solidFill>
                  <a:srgbClr val="2C2C2D"/>
                </a:solidFill>
                <a:latin typeface="Franklin Gothic Book"/>
                <a:cs typeface="Franklin Gothic Book"/>
              </a:rPr>
              <a:t> </a:t>
            </a:r>
            <a:r>
              <a:rPr sz="2000" spc="-10" dirty="0">
                <a:solidFill>
                  <a:srgbClr val="2C2C2D"/>
                </a:solidFill>
                <a:latin typeface="Franklin Gothic Book"/>
                <a:cs typeface="Franklin Gothic Book"/>
              </a:rPr>
              <a:t>sustainable </a:t>
            </a:r>
            <a:r>
              <a:rPr sz="2000" dirty="0">
                <a:solidFill>
                  <a:srgbClr val="2C2C2D"/>
                </a:solidFill>
                <a:latin typeface="Franklin Gothic Book"/>
                <a:cs typeface="Franklin Gothic Book"/>
              </a:rPr>
              <a:t>finance</a:t>
            </a:r>
            <a:r>
              <a:rPr sz="2000" spc="10" dirty="0">
                <a:solidFill>
                  <a:srgbClr val="2C2C2D"/>
                </a:solidFill>
                <a:latin typeface="Franklin Gothic Book"/>
                <a:cs typeface="Franklin Gothic Book"/>
              </a:rPr>
              <a:t> </a:t>
            </a:r>
            <a:r>
              <a:rPr sz="2000" spc="-10" dirty="0" smtClean="0">
                <a:solidFill>
                  <a:srgbClr val="2C2C2D"/>
                </a:solidFill>
                <a:latin typeface="Franklin Gothic Book"/>
                <a:cs typeface="Franklin Gothic Book"/>
              </a:rPr>
              <a:t>framework</a:t>
            </a:r>
            <a:r>
              <a:rPr lang="en-US" sz="2000" spc="-10" dirty="0" smtClean="0">
                <a:solidFill>
                  <a:srgbClr val="2C2C2D"/>
                </a:solidFill>
                <a:latin typeface="Franklin Gothic Book"/>
                <a:cs typeface="Franklin Gothic Book"/>
              </a:rPr>
              <a:t>,</a:t>
            </a:r>
            <a:r>
              <a:rPr sz="2000" spc="-20" dirty="0" smtClean="0">
                <a:solidFill>
                  <a:srgbClr val="2C2C2D"/>
                </a:solidFill>
                <a:latin typeface="Franklin Gothic Book"/>
                <a:cs typeface="Franklin Gothic Book"/>
              </a:rPr>
              <a:t> </a:t>
            </a:r>
            <a:r>
              <a:rPr sz="2000" spc="-10" dirty="0">
                <a:solidFill>
                  <a:srgbClr val="2C2C2D"/>
                </a:solidFill>
                <a:latin typeface="Franklin Gothic Book"/>
                <a:cs typeface="Franklin Gothic Book"/>
              </a:rPr>
              <a:t>including:</a:t>
            </a:r>
            <a:endParaRPr sz="2000" dirty="0">
              <a:latin typeface="Franklin Gothic Book"/>
              <a:cs typeface="Franklin Gothic Book"/>
            </a:endParaRPr>
          </a:p>
          <a:p>
            <a:pPr marL="814705" marR="109855" lvl="1" indent="-345440">
              <a:spcBef>
                <a:spcPts val="1210"/>
              </a:spcBef>
              <a:buClr>
                <a:srgbClr val="1A595A"/>
              </a:buClr>
              <a:buSzPct val="120000"/>
              <a:buFont typeface="Arial"/>
              <a:buChar char="•"/>
              <a:tabLst>
                <a:tab pos="357505" algn="l"/>
              </a:tabLst>
            </a:pPr>
            <a:r>
              <a:rPr lang="en-US" sz="2000" dirty="0" smtClean="0">
                <a:solidFill>
                  <a:srgbClr val="2C2C2D"/>
                </a:solidFill>
                <a:latin typeface="Franklin Gothic Book"/>
                <a:cs typeface="Franklin Gothic Book"/>
              </a:rPr>
              <a:t>F</a:t>
            </a:r>
            <a:r>
              <a:rPr sz="2000" dirty="0" smtClean="0">
                <a:solidFill>
                  <a:srgbClr val="2C2C2D"/>
                </a:solidFill>
                <a:latin typeface="Franklin Gothic Book"/>
                <a:cs typeface="Franklin Gothic Book"/>
              </a:rPr>
              <a:t>acilitating</a:t>
            </a:r>
            <a:r>
              <a:rPr sz="2000" spc="-195" dirty="0" smtClean="0">
                <a:solidFill>
                  <a:srgbClr val="2C2C2D"/>
                </a:solidFill>
                <a:latin typeface="Franklin Gothic Book"/>
                <a:cs typeface="Franklin Gothic Book"/>
              </a:rPr>
              <a:t> </a:t>
            </a:r>
            <a:r>
              <a:rPr lang="en-US" sz="2000" spc="-195" dirty="0" smtClean="0">
                <a:solidFill>
                  <a:srgbClr val="2C2C2D"/>
                </a:solidFill>
                <a:latin typeface="Franklin Gothic Book"/>
                <a:cs typeface="Franklin Gothic Book"/>
              </a:rPr>
              <a:t> </a:t>
            </a:r>
            <a:r>
              <a:rPr sz="2000" dirty="0">
                <a:solidFill>
                  <a:srgbClr val="2C2C2D"/>
                </a:solidFill>
                <a:latin typeface="Franklin Gothic Book"/>
                <a:cs typeface="Franklin Gothic Book"/>
              </a:rPr>
              <a:t>EU </a:t>
            </a:r>
            <a:r>
              <a:rPr sz="2000" spc="-20" dirty="0">
                <a:solidFill>
                  <a:srgbClr val="2C2C2D"/>
                </a:solidFill>
                <a:latin typeface="Franklin Gothic Book"/>
                <a:cs typeface="Franklin Gothic Book"/>
              </a:rPr>
              <a:t>Taxonomy</a:t>
            </a:r>
            <a:r>
              <a:rPr sz="2000" spc="-25" dirty="0">
                <a:solidFill>
                  <a:srgbClr val="2C2C2D"/>
                </a:solidFill>
                <a:latin typeface="Franklin Gothic Book"/>
                <a:cs typeface="Franklin Gothic Book"/>
              </a:rPr>
              <a:t> </a:t>
            </a:r>
            <a:r>
              <a:rPr sz="2000" dirty="0">
                <a:solidFill>
                  <a:srgbClr val="2C2C2D"/>
                </a:solidFill>
                <a:latin typeface="Franklin Gothic Book"/>
                <a:cs typeface="Franklin Gothic Book"/>
              </a:rPr>
              <a:t>usability</a:t>
            </a:r>
            <a:r>
              <a:rPr sz="2000" spc="-20" dirty="0">
                <a:solidFill>
                  <a:srgbClr val="2C2C2D"/>
                </a:solidFill>
                <a:latin typeface="Franklin Gothic Book"/>
                <a:cs typeface="Franklin Gothic Book"/>
              </a:rPr>
              <a:t> </a:t>
            </a:r>
            <a:r>
              <a:rPr sz="2000" dirty="0">
                <a:solidFill>
                  <a:srgbClr val="2C2C2D"/>
                </a:solidFill>
                <a:latin typeface="Franklin Gothic Book"/>
                <a:cs typeface="Franklin Gothic Book"/>
              </a:rPr>
              <a:t>by</a:t>
            </a:r>
            <a:r>
              <a:rPr sz="2000" spc="-20" dirty="0">
                <a:solidFill>
                  <a:srgbClr val="2C2C2D"/>
                </a:solidFill>
                <a:latin typeface="Franklin Gothic Book"/>
                <a:cs typeface="Franklin Gothic Book"/>
              </a:rPr>
              <a:t> </a:t>
            </a:r>
            <a:r>
              <a:rPr sz="2000" dirty="0">
                <a:solidFill>
                  <a:srgbClr val="2C2C2D"/>
                </a:solidFill>
                <a:latin typeface="Franklin Gothic Book"/>
                <a:cs typeface="Franklin Gothic Book"/>
              </a:rPr>
              <a:t>market</a:t>
            </a:r>
            <a:r>
              <a:rPr sz="2000" spc="114" dirty="0">
                <a:solidFill>
                  <a:srgbClr val="2C2C2D"/>
                </a:solidFill>
                <a:latin typeface="Franklin Gothic Book"/>
                <a:cs typeface="Franklin Gothic Book"/>
              </a:rPr>
              <a:t> </a:t>
            </a:r>
            <a:r>
              <a:rPr sz="2000" dirty="0">
                <a:solidFill>
                  <a:srgbClr val="2C2C2D"/>
                </a:solidFill>
                <a:latin typeface="Franklin Gothic Book"/>
                <a:cs typeface="Franklin Gothic Book"/>
              </a:rPr>
              <a:t>participants;</a:t>
            </a:r>
            <a:r>
              <a:rPr sz="2000" spc="-105" dirty="0">
                <a:solidFill>
                  <a:srgbClr val="2C2C2D"/>
                </a:solidFill>
                <a:latin typeface="Franklin Gothic Book"/>
                <a:cs typeface="Franklin Gothic Book"/>
              </a:rPr>
              <a:t> </a:t>
            </a:r>
            <a:r>
              <a:rPr sz="2000" dirty="0">
                <a:solidFill>
                  <a:srgbClr val="2C2C2D"/>
                </a:solidFill>
                <a:latin typeface="Franklin Gothic Book"/>
                <a:cs typeface="Franklin Gothic Book"/>
              </a:rPr>
              <a:t>evaluation</a:t>
            </a:r>
            <a:r>
              <a:rPr sz="2000" spc="-35"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50" dirty="0">
                <a:solidFill>
                  <a:srgbClr val="2C2C2D"/>
                </a:solidFill>
                <a:latin typeface="Franklin Gothic Book"/>
                <a:cs typeface="Franklin Gothic Book"/>
              </a:rPr>
              <a:t> </a:t>
            </a:r>
            <a:r>
              <a:rPr sz="2000" spc="-10" dirty="0">
                <a:solidFill>
                  <a:srgbClr val="2C2C2D"/>
                </a:solidFill>
                <a:latin typeface="Franklin Gothic Book"/>
                <a:cs typeface="Franklin Gothic Book"/>
              </a:rPr>
              <a:t>development</a:t>
            </a:r>
            <a:r>
              <a:rPr sz="2000" spc="-45" dirty="0">
                <a:solidFill>
                  <a:srgbClr val="2C2C2D"/>
                </a:solidFill>
                <a:latin typeface="Franklin Gothic Book"/>
                <a:cs typeface="Franklin Gothic Book"/>
              </a:rPr>
              <a:t> </a:t>
            </a:r>
            <a:r>
              <a:rPr sz="2000" spc="-25" dirty="0">
                <a:solidFill>
                  <a:srgbClr val="2C2C2D"/>
                </a:solidFill>
                <a:latin typeface="Franklin Gothic Book"/>
                <a:cs typeface="Franklin Gothic Book"/>
              </a:rPr>
              <a:t>of </a:t>
            </a:r>
            <a:r>
              <a:rPr sz="2000" dirty="0">
                <a:solidFill>
                  <a:srgbClr val="2C2C2D"/>
                </a:solidFill>
                <a:latin typeface="Franklin Gothic Book"/>
                <a:cs typeface="Franklin Gothic Book"/>
              </a:rPr>
              <a:t>sustainable</a:t>
            </a:r>
            <a:r>
              <a:rPr sz="2000" spc="-50" dirty="0">
                <a:solidFill>
                  <a:srgbClr val="2C2C2D"/>
                </a:solidFill>
                <a:latin typeface="Franklin Gothic Book"/>
                <a:cs typeface="Franklin Gothic Book"/>
              </a:rPr>
              <a:t> </a:t>
            </a:r>
            <a:r>
              <a:rPr sz="2000" dirty="0">
                <a:solidFill>
                  <a:srgbClr val="2C2C2D"/>
                </a:solidFill>
                <a:latin typeface="Franklin Gothic Book"/>
                <a:cs typeface="Franklin Gothic Book"/>
              </a:rPr>
              <a:t>finance</a:t>
            </a:r>
            <a:r>
              <a:rPr sz="2000" spc="-45" dirty="0">
                <a:solidFill>
                  <a:srgbClr val="2C2C2D"/>
                </a:solidFill>
                <a:latin typeface="Franklin Gothic Book"/>
                <a:cs typeface="Franklin Gothic Book"/>
              </a:rPr>
              <a:t> </a:t>
            </a:r>
            <a:r>
              <a:rPr sz="2000" dirty="0">
                <a:solidFill>
                  <a:srgbClr val="2C2C2D"/>
                </a:solidFill>
                <a:latin typeface="Franklin Gothic Book"/>
                <a:cs typeface="Franklin Gothic Book"/>
              </a:rPr>
              <a:t>policies</a:t>
            </a:r>
            <a:r>
              <a:rPr sz="2000" spc="445" dirty="0">
                <a:solidFill>
                  <a:srgbClr val="2C2C2D"/>
                </a:solidFill>
                <a:latin typeface="Franklin Gothic Book"/>
                <a:cs typeface="Franklin Gothic Book"/>
              </a:rPr>
              <a:t> </a:t>
            </a:r>
            <a:r>
              <a:rPr sz="2000" dirty="0">
                <a:solidFill>
                  <a:srgbClr val="2C2C2D"/>
                </a:solidFill>
                <a:latin typeface="Franklin Gothic Book"/>
                <a:cs typeface="Franklin Gothic Book"/>
              </a:rPr>
              <a:t>on</a:t>
            </a:r>
            <a:r>
              <a:rPr sz="2000" spc="7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50" dirty="0">
                <a:solidFill>
                  <a:srgbClr val="2C2C2D"/>
                </a:solidFill>
                <a:latin typeface="Franklin Gothic Book"/>
                <a:cs typeface="Franklin Gothic Book"/>
              </a:rPr>
              <a:t> </a:t>
            </a:r>
            <a:r>
              <a:rPr sz="2000" dirty="0">
                <a:solidFill>
                  <a:srgbClr val="2C2C2D"/>
                </a:solidFill>
                <a:latin typeface="Franklin Gothic Book"/>
                <a:cs typeface="Franklin Gothic Book"/>
              </a:rPr>
              <a:t>coherence,</a:t>
            </a:r>
            <a:r>
              <a:rPr sz="2000" spc="-75" dirty="0">
                <a:solidFill>
                  <a:srgbClr val="2C2C2D"/>
                </a:solidFill>
                <a:latin typeface="Franklin Gothic Book"/>
                <a:cs typeface="Franklin Gothic Book"/>
              </a:rPr>
              <a:t> </a:t>
            </a:r>
            <a:r>
              <a:rPr sz="2000" dirty="0">
                <a:solidFill>
                  <a:srgbClr val="2C2C2D"/>
                </a:solidFill>
                <a:latin typeface="Franklin Gothic Book"/>
                <a:cs typeface="Franklin Gothic Book"/>
              </a:rPr>
              <a:t>usability</a:t>
            </a:r>
            <a:r>
              <a:rPr sz="2000" spc="10" dirty="0">
                <a:solidFill>
                  <a:srgbClr val="2C2C2D"/>
                </a:solidFill>
                <a:latin typeface="Franklin Gothic Book"/>
                <a:cs typeface="Franklin Gothic Book"/>
              </a:rPr>
              <a:t> </a:t>
            </a:r>
            <a:r>
              <a:rPr sz="2000" dirty="0">
                <a:solidFill>
                  <a:srgbClr val="2C2C2D"/>
                </a:solidFill>
                <a:latin typeface="Franklin Gothic Book"/>
                <a:cs typeface="Franklin Gothic Book"/>
              </a:rPr>
              <a:t>and effectiveness</a:t>
            </a:r>
            <a:r>
              <a:rPr sz="2000" spc="-105" dirty="0">
                <a:solidFill>
                  <a:srgbClr val="2C2C2D"/>
                </a:solidFill>
                <a:latin typeface="Franklin Gothic Book"/>
                <a:cs typeface="Franklin Gothic Book"/>
              </a:rPr>
              <a:t> </a:t>
            </a:r>
            <a:r>
              <a:rPr sz="2000" dirty="0">
                <a:solidFill>
                  <a:srgbClr val="2C2C2D"/>
                </a:solidFill>
                <a:latin typeface="Franklin Gothic Book"/>
                <a:cs typeface="Franklin Gothic Book"/>
              </a:rPr>
              <a:t>of</a:t>
            </a:r>
            <a:r>
              <a:rPr sz="2000" spc="-1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50" dirty="0">
                <a:solidFill>
                  <a:srgbClr val="2C2C2D"/>
                </a:solidFill>
                <a:latin typeface="Franklin Gothic Book"/>
                <a:cs typeface="Franklin Gothic Book"/>
              </a:rPr>
              <a:t> </a:t>
            </a:r>
            <a:r>
              <a:rPr sz="2000" dirty="0">
                <a:solidFill>
                  <a:srgbClr val="2C2C2D"/>
                </a:solidFill>
                <a:latin typeface="Franklin Gothic Book"/>
                <a:cs typeface="Franklin Gothic Book"/>
              </a:rPr>
              <a:t>wider</a:t>
            </a:r>
            <a:r>
              <a:rPr sz="2000" spc="110" dirty="0">
                <a:solidFill>
                  <a:srgbClr val="2C2C2D"/>
                </a:solidFill>
                <a:latin typeface="Franklin Gothic Book"/>
                <a:cs typeface="Franklin Gothic Book"/>
              </a:rPr>
              <a:t> </a:t>
            </a:r>
            <a:r>
              <a:rPr sz="2000" spc="-25" dirty="0">
                <a:solidFill>
                  <a:srgbClr val="2C2C2D"/>
                </a:solidFill>
                <a:latin typeface="Franklin Gothic Book"/>
                <a:cs typeface="Franklin Gothic Book"/>
              </a:rPr>
              <a:t>EU </a:t>
            </a:r>
            <a:r>
              <a:rPr sz="2000" dirty="0">
                <a:solidFill>
                  <a:srgbClr val="2C2C2D"/>
                </a:solidFill>
                <a:latin typeface="Franklin Gothic Book"/>
                <a:cs typeface="Franklin Gothic Book"/>
              </a:rPr>
              <a:t>sustainable</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finance</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framework,</a:t>
            </a:r>
            <a:r>
              <a:rPr sz="2000" spc="-80" dirty="0">
                <a:solidFill>
                  <a:srgbClr val="2C2C2D"/>
                </a:solidFill>
                <a:latin typeface="Franklin Gothic Book"/>
                <a:cs typeface="Franklin Gothic Book"/>
              </a:rPr>
              <a:t> </a:t>
            </a:r>
            <a:r>
              <a:rPr sz="2000" dirty="0">
                <a:solidFill>
                  <a:srgbClr val="2C2C2D"/>
                </a:solidFill>
                <a:latin typeface="Franklin Gothic Book"/>
                <a:cs typeface="Franklin Gothic Book"/>
              </a:rPr>
              <a:t>as</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well</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as</a:t>
            </a:r>
            <a:r>
              <a:rPr sz="2000" spc="65" dirty="0">
                <a:solidFill>
                  <a:srgbClr val="2C2C2D"/>
                </a:solidFill>
                <a:latin typeface="Franklin Gothic Book"/>
                <a:cs typeface="Franklin Gothic Book"/>
              </a:rPr>
              <a:t> </a:t>
            </a:r>
            <a:r>
              <a:rPr sz="2000" dirty="0">
                <a:solidFill>
                  <a:srgbClr val="2C2C2D"/>
                </a:solidFill>
                <a:latin typeface="Franklin Gothic Book"/>
                <a:cs typeface="Franklin Gothic Book"/>
              </a:rPr>
              <a:t>on</a:t>
            </a:r>
            <a:r>
              <a:rPr sz="2000" spc="6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international</a:t>
            </a:r>
            <a:r>
              <a:rPr sz="2000" spc="-125" dirty="0">
                <a:solidFill>
                  <a:srgbClr val="2C2C2D"/>
                </a:solidFill>
                <a:latin typeface="Franklin Gothic Book"/>
                <a:cs typeface="Franklin Gothic Book"/>
              </a:rPr>
              <a:t> </a:t>
            </a:r>
            <a:r>
              <a:rPr sz="2000" dirty="0">
                <a:solidFill>
                  <a:srgbClr val="2C2C2D"/>
                </a:solidFill>
                <a:latin typeface="Franklin Gothic Book"/>
                <a:cs typeface="Franklin Gothic Book"/>
              </a:rPr>
              <a:t>interoperability</a:t>
            </a:r>
            <a:r>
              <a:rPr sz="2000" spc="-5"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5" dirty="0">
                <a:solidFill>
                  <a:srgbClr val="2C2C2D"/>
                </a:solidFill>
                <a:latin typeface="Franklin Gothic Book"/>
                <a:cs typeface="Franklin Gothic Book"/>
              </a:rPr>
              <a:t> </a:t>
            </a:r>
            <a:r>
              <a:rPr sz="2000" spc="-10" dirty="0">
                <a:solidFill>
                  <a:srgbClr val="2C2C2D"/>
                </a:solidFill>
                <a:latin typeface="Franklin Gothic Book"/>
                <a:cs typeface="Franklin Gothic Book"/>
              </a:rPr>
              <a:t>usability </a:t>
            </a:r>
            <a:r>
              <a:rPr sz="2000" dirty="0">
                <a:solidFill>
                  <a:srgbClr val="2C2C2D"/>
                </a:solidFill>
                <a:latin typeface="Franklin Gothic Book"/>
                <a:cs typeface="Franklin Gothic Book"/>
              </a:rPr>
              <a:t>of</a:t>
            </a:r>
            <a:r>
              <a:rPr sz="2000" spc="5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80" dirty="0">
                <a:solidFill>
                  <a:srgbClr val="2C2C2D"/>
                </a:solidFill>
                <a:latin typeface="Franklin Gothic Book"/>
                <a:cs typeface="Franklin Gothic Book"/>
              </a:rPr>
              <a:t> </a:t>
            </a:r>
            <a:r>
              <a:rPr sz="2000" dirty="0">
                <a:solidFill>
                  <a:srgbClr val="2C2C2D"/>
                </a:solidFill>
                <a:latin typeface="Franklin Gothic Book"/>
                <a:cs typeface="Franklin Gothic Book"/>
              </a:rPr>
              <a:t>EU</a:t>
            </a:r>
            <a:r>
              <a:rPr sz="2000" spc="-10" dirty="0">
                <a:solidFill>
                  <a:srgbClr val="2C2C2D"/>
                </a:solidFill>
                <a:latin typeface="Franklin Gothic Book"/>
                <a:cs typeface="Franklin Gothic Book"/>
              </a:rPr>
              <a:t> </a:t>
            </a:r>
            <a:r>
              <a:rPr sz="2000" spc="-10" dirty="0" smtClean="0">
                <a:solidFill>
                  <a:srgbClr val="2C2C2D"/>
                </a:solidFill>
                <a:latin typeface="Franklin Gothic Book"/>
                <a:cs typeface="Franklin Gothic Book"/>
              </a:rPr>
              <a:t>Taxonomy</a:t>
            </a:r>
            <a:endParaRPr sz="2000" dirty="0">
              <a:latin typeface="Franklin Gothic Book"/>
              <a:cs typeface="Franklin Gothic Book"/>
            </a:endParaRPr>
          </a:p>
          <a:p>
            <a:pPr marL="814705" marR="5080" lvl="1" indent="-345440">
              <a:spcBef>
                <a:spcPts val="1215"/>
              </a:spcBef>
              <a:buClr>
                <a:srgbClr val="1A595A"/>
              </a:buClr>
              <a:buSzPct val="120000"/>
              <a:buFont typeface="Arial"/>
              <a:buChar char="•"/>
              <a:tabLst>
                <a:tab pos="357505" algn="l"/>
              </a:tabLst>
            </a:pPr>
            <a:r>
              <a:rPr sz="2000" dirty="0">
                <a:solidFill>
                  <a:srgbClr val="2C2C2D"/>
                </a:solidFill>
                <a:latin typeface="Franklin Gothic Book"/>
                <a:cs typeface="Franklin Gothic Book"/>
              </a:rPr>
              <a:t>Advise</a:t>
            </a:r>
            <a:r>
              <a:rPr sz="2000" spc="-35" dirty="0">
                <a:solidFill>
                  <a:srgbClr val="2C2C2D"/>
                </a:solidFill>
                <a:latin typeface="Franklin Gothic Book"/>
                <a:cs typeface="Franklin Gothic Book"/>
              </a:rPr>
              <a:t> </a:t>
            </a:r>
            <a:r>
              <a:rPr sz="2000" dirty="0">
                <a:solidFill>
                  <a:srgbClr val="2C2C2D"/>
                </a:solidFill>
                <a:latin typeface="Franklin Gothic Book"/>
                <a:cs typeface="Franklin Gothic Book"/>
              </a:rPr>
              <a:t>on</a:t>
            </a:r>
            <a:r>
              <a:rPr sz="2000" spc="2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15" dirty="0">
                <a:solidFill>
                  <a:srgbClr val="2C2C2D"/>
                </a:solidFill>
                <a:latin typeface="Franklin Gothic Book"/>
                <a:cs typeface="Franklin Gothic Book"/>
              </a:rPr>
              <a:t> </a:t>
            </a:r>
            <a:r>
              <a:rPr sz="2000" dirty="0">
                <a:solidFill>
                  <a:srgbClr val="2C2C2D"/>
                </a:solidFill>
                <a:latin typeface="Franklin Gothic Book"/>
                <a:cs typeface="Franklin Gothic Book"/>
              </a:rPr>
              <a:t>possible</a:t>
            </a:r>
            <a:r>
              <a:rPr sz="2000" spc="-95" dirty="0">
                <a:solidFill>
                  <a:srgbClr val="2C2C2D"/>
                </a:solidFill>
                <a:latin typeface="Franklin Gothic Book"/>
                <a:cs typeface="Franklin Gothic Book"/>
              </a:rPr>
              <a:t> </a:t>
            </a:r>
            <a:r>
              <a:rPr sz="2000" dirty="0">
                <a:solidFill>
                  <a:srgbClr val="2C2C2D"/>
                </a:solidFill>
                <a:latin typeface="Franklin Gothic Book"/>
                <a:cs typeface="Franklin Gothic Book"/>
              </a:rPr>
              <a:t>need</a:t>
            </a:r>
            <a:r>
              <a:rPr sz="2000" spc="-55" dirty="0">
                <a:solidFill>
                  <a:srgbClr val="2C2C2D"/>
                </a:solidFill>
                <a:latin typeface="Franklin Gothic Book"/>
                <a:cs typeface="Franklin Gothic Book"/>
              </a:rPr>
              <a:t> </a:t>
            </a:r>
            <a:r>
              <a:rPr sz="2000" dirty="0">
                <a:solidFill>
                  <a:srgbClr val="2C2C2D"/>
                </a:solidFill>
                <a:latin typeface="Franklin Gothic Book"/>
                <a:cs typeface="Franklin Gothic Book"/>
              </a:rPr>
              <a:t>to</a:t>
            </a:r>
            <a:r>
              <a:rPr sz="2000" spc="-5" dirty="0">
                <a:solidFill>
                  <a:srgbClr val="2C2C2D"/>
                </a:solidFill>
                <a:latin typeface="Franklin Gothic Book"/>
                <a:cs typeface="Franklin Gothic Book"/>
              </a:rPr>
              <a:t> </a:t>
            </a:r>
            <a:r>
              <a:rPr sz="2000" dirty="0">
                <a:solidFill>
                  <a:srgbClr val="2C2C2D"/>
                </a:solidFill>
                <a:latin typeface="Franklin Gothic Book"/>
                <a:cs typeface="Franklin Gothic Book"/>
              </a:rPr>
              <a:t>develop</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further</a:t>
            </a:r>
            <a:r>
              <a:rPr sz="2000" spc="-120" dirty="0">
                <a:solidFill>
                  <a:srgbClr val="2C2C2D"/>
                </a:solidFill>
                <a:latin typeface="Franklin Gothic Book"/>
                <a:cs typeface="Franklin Gothic Book"/>
              </a:rPr>
              <a:t> </a:t>
            </a:r>
            <a:r>
              <a:rPr sz="2000" dirty="0">
                <a:solidFill>
                  <a:srgbClr val="2C2C2D"/>
                </a:solidFill>
                <a:latin typeface="Franklin Gothic Book"/>
                <a:cs typeface="Franklin Gothic Book"/>
              </a:rPr>
              <a:t>measures</a:t>
            </a:r>
            <a:r>
              <a:rPr sz="2000" spc="15" dirty="0">
                <a:solidFill>
                  <a:srgbClr val="2C2C2D"/>
                </a:solidFill>
                <a:latin typeface="Franklin Gothic Book"/>
                <a:cs typeface="Franklin Gothic Book"/>
              </a:rPr>
              <a:t> </a:t>
            </a:r>
            <a:r>
              <a:rPr sz="2000" dirty="0">
                <a:solidFill>
                  <a:srgbClr val="2C2C2D"/>
                </a:solidFill>
                <a:latin typeface="Franklin Gothic Book"/>
                <a:cs typeface="Franklin Gothic Book"/>
              </a:rPr>
              <a:t>to</a:t>
            </a:r>
            <a:r>
              <a:rPr sz="2000" spc="-90" dirty="0">
                <a:solidFill>
                  <a:srgbClr val="2C2C2D"/>
                </a:solidFill>
                <a:latin typeface="Franklin Gothic Book"/>
                <a:cs typeface="Franklin Gothic Book"/>
              </a:rPr>
              <a:t> </a:t>
            </a:r>
            <a:r>
              <a:rPr sz="2000" dirty="0">
                <a:solidFill>
                  <a:srgbClr val="2C2C2D"/>
                </a:solidFill>
                <a:latin typeface="Franklin Gothic Book"/>
                <a:cs typeface="Franklin Gothic Book"/>
              </a:rPr>
              <a:t>improve</a:t>
            </a:r>
            <a:r>
              <a:rPr sz="2000" spc="-15" dirty="0">
                <a:solidFill>
                  <a:srgbClr val="2C2C2D"/>
                </a:solidFill>
                <a:latin typeface="Franklin Gothic Book"/>
                <a:cs typeface="Franklin Gothic Book"/>
              </a:rPr>
              <a:t> </a:t>
            </a:r>
            <a:r>
              <a:rPr sz="2000" dirty="0">
                <a:solidFill>
                  <a:srgbClr val="2C2C2D"/>
                </a:solidFill>
                <a:latin typeface="Franklin Gothic Book"/>
                <a:cs typeface="Franklin Gothic Book"/>
              </a:rPr>
              <a:t>data</a:t>
            </a:r>
            <a:r>
              <a:rPr sz="2000" spc="55" dirty="0">
                <a:solidFill>
                  <a:srgbClr val="2C2C2D"/>
                </a:solidFill>
                <a:latin typeface="Franklin Gothic Book"/>
                <a:cs typeface="Franklin Gothic Book"/>
              </a:rPr>
              <a:t> </a:t>
            </a:r>
            <a:r>
              <a:rPr sz="2000" dirty="0">
                <a:solidFill>
                  <a:srgbClr val="2C2C2D"/>
                </a:solidFill>
                <a:latin typeface="Franklin Gothic Book"/>
                <a:cs typeface="Franklin Gothic Book"/>
              </a:rPr>
              <a:t>availability</a:t>
            </a:r>
            <a:r>
              <a:rPr sz="2000" spc="-45" dirty="0">
                <a:solidFill>
                  <a:srgbClr val="2C2C2D"/>
                </a:solidFill>
                <a:latin typeface="Franklin Gothic Book"/>
                <a:cs typeface="Franklin Gothic Book"/>
              </a:rPr>
              <a:t> </a:t>
            </a:r>
            <a:r>
              <a:rPr sz="2000" spc="-25" dirty="0">
                <a:solidFill>
                  <a:srgbClr val="2C2C2D"/>
                </a:solidFill>
                <a:latin typeface="Franklin Gothic Book"/>
                <a:cs typeface="Franklin Gothic Book"/>
              </a:rPr>
              <a:t>and </a:t>
            </a:r>
            <a:r>
              <a:rPr sz="2000" dirty="0">
                <a:solidFill>
                  <a:srgbClr val="2C2C2D"/>
                </a:solidFill>
                <a:latin typeface="Franklin Gothic Book"/>
                <a:cs typeface="Franklin Gothic Book"/>
              </a:rPr>
              <a:t>quality,</a:t>
            </a:r>
            <a:r>
              <a:rPr sz="2000" spc="-20" dirty="0">
                <a:solidFill>
                  <a:srgbClr val="2C2C2D"/>
                </a:solidFill>
                <a:latin typeface="Franklin Gothic Book"/>
                <a:cs typeface="Franklin Gothic Book"/>
              </a:rPr>
              <a:t> </a:t>
            </a:r>
            <a:r>
              <a:rPr sz="2000" dirty="0">
                <a:solidFill>
                  <a:srgbClr val="2C2C2D"/>
                </a:solidFill>
                <a:latin typeface="Franklin Gothic Book"/>
                <a:cs typeface="Franklin Gothic Book"/>
              </a:rPr>
              <a:t>in</a:t>
            </a:r>
            <a:r>
              <a:rPr sz="2000" spc="30" dirty="0">
                <a:solidFill>
                  <a:srgbClr val="2C2C2D"/>
                </a:solidFill>
                <a:latin typeface="Franklin Gothic Book"/>
                <a:cs typeface="Franklin Gothic Book"/>
              </a:rPr>
              <a:t> </a:t>
            </a:r>
            <a:r>
              <a:rPr sz="2000" dirty="0">
                <a:solidFill>
                  <a:srgbClr val="2C2C2D"/>
                </a:solidFill>
                <a:latin typeface="Franklin Gothic Book"/>
                <a:cs typeface="Franklin Gothic Book"/>
              </a:rPr>
              <a:t>particular</a:t>
            </a:r>
            <a:r>
              <a:rPr sz="2000" spc="-5" dirty="0">
                <a:solidFill>
                  <a:srgbClr val="2C2C2D"/>
                </a:solidFill>
                <a:latin typeface="Franklin Gothic Book"/>
                <a:cs typeface="Franklin Gothic Book"/>
              </a:rPr>
              <a:t> </a:t>
            </a:r>
            <a:r>
              <a:rPr sz="2000" dirty="0">
                <a:solidFill>
                  <a:srgbClr val="2C2C2D"/>
                </a:solidFill>
                <a:latin typeface="Franklin Gothic Book"/>
                <a:cs typeface="Franklin Gothic Book"/>
              </a:rPr>
              <a:t>be</a:t>
            </a:r>
            <a:r>
              <a:rPr sz="2000" spc="5" dirty="0">
                <a:solidFill>
                  <a:srgbClr val="2C2C2D"/>
                </a:solidFill>
                <a:latin typeface="Franklin Gothic Book"/>
                <a:cs typeface="Franklin Gothic Book"/>
              </a:rPr>
              <a:t> </a:t>
            </a:r>
            <a:r>
              <a:rPr sz="2000" dirty="0">
                <a:solidFill>
                  <a:srgbClr val="2C2C2D"/>
                </a:solidFill>
                <a:latin typeface="Franklin Gothic Book"/>
                <a:cs typeface="Franklin Gothic Book"/>
              </a:rPr>
              <a:t>on</a:t>
            </a:r>
            <a:r>
              <a:rPr sz="2000" spc="50" dirty="0">
                <a:solidFill>
                  <a:srgbClr val="2C2C2D"/>
                </a:solidFill>
                <a:latin typeface="Franklin Gothic Book"/>
                <a:cs typeface="Franklin Gothic Book"/>
              </a:rPr>
              <a:t> </a:t>
            </a:r>
            <a:r>
              <a:rPr sz="2000" dirty="0">
                <a:solidFill>
                  <a:srgbClr val="2C2C2D"/>
                </a:solidFill>
                <a:latin typeface="Franklin Gothic Book"/>
                <a:cs typeface="Franklin Gothic Book"/>
              </a:rPr>
              <a:t>enhancing</a:t>
            </a:r>
            <a:r>
              <a:rPr sz="2000" spc="-95" dirty="0">
                <a:solidFill>
                  <a:srgbClr val="2C2C2D"/>
                </a:solidFill>
                <a:latin typeface="Franklin Gothic Book"/>
                <a:cs typeface="Franklin Gothic Book"/>
              </a:rPr>
              <a:t> </a:t>
            </a:r>
            <a:r>
              <a:rPr sz="2000" dirty="0">
                <a:solidFill>
                  <a:srgbClr val="2C2C2D"/>
                </a:solidFill>
                <a:latin typeface="Franklin Gothic Book"/>
                <a:cs typeface="Franklin Gothic Book"/>
              </a:rPr>
              <a:t>data</a:t>
            </a:r>
            <a:r>
              <a:rPr sz="2000" spc="75" dirty="0">
                <a:solidFill>
                  <a:srgbClr val="2C2C2D"/>
                </a:solidFill>
                <a:latin typeface="Franklin Gothic Book"/>
                <a:cs typeface="Franklin Gothic Book"/>
              </a:rPr>
              <a:t> </a:t>
            </a:r>
            <a:r>
              <a:rPr sz="2000" dirty="0">
                <a:solidFill>
                  <a:srgbClr val="2C2C2D"/>
                </a:solidFill>
                <a:latin typeface="Franklin Gothic Book"/>
                <a:cs typeface="Franklin Gothic Book"/>
              </a:rPr>
              <a:t>reporting</a:t>
            </a:r>
            <a:r>
              <a:rPr sz="2000" spc="-10"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25" dirty="0">
                <a:solidFill>
                  <a:srgbClr val="2C2C2D"/>
                </a:solidFill>
                <a:latin typeface="Franklin Gothic Book"/>
                <a:cs typeface="Franklin Gothic Book"/>
              </a:rPr>
              <a:t> </a:t>
            </a:r>
            <a:r>
              <a:rPr sz="2000" dirty="0">
                <a:solidFill>
                  <a:srgbClr val="2C2C2D"/>
                </a:solidFill>
                <a:latin typeface="Franklin Gothic Book"/>
                <a:cs typeface="Franklin Gothic Book"/>
              </a:rPr>
              <a:t>flow</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across</a:t>
            </a:r>
            <a:r>
              <a:rPr sz="2000" spc="-4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5" dirty="0">
                <a:solidFill>
                  <a:srgbClr val="2C2C2D"/>
                </a:solidFill>
                <a:latin typeface="Franklin Gothic Book"/>
                <a:cs typeface="Franklin Gothic Book"/>
              </a:rPr>
              <a:t> </a:t>
            </a:r>
            <a:r>
              <a:rPr sz="2000" dirty="0">
                <a:solidFill>
                  <a:srgbClr val="2C2C2D"/>
                </a:solidFill>
                <a:latin typeface="Franklin Gothic Book"/>
                <a:cs typeface="Franklin Gothic Book"/>
              </a:rPr>
              <a:t>value</a:t>
            </a:r>
            <a:r>
              <a:rPr sz="2000" spc="-80" dirty="0">
                <a:solidFill>
                  <a:srgbClr val="2C2C2D"/>
                </a:solidFill>
                <a:latin typeface="Franklin Gothic Book"/>
                <a:cs typeface="Franklin Gothic Book"/>
              </a:rPr>
              <a:t> </a:t>
            </a:r>
            <a:r>
              <a:rPr sz="2000" dirty="0">
                <a:solidFill>
                  <a:srgbClr val="2C2C2D"/>
                </a:solidFill>
                <a:latin typeface="Franklin Gothic Book"/>
                <a:cs typeface="Franklin Gothic Book"/>
              </a:rPr>
              <a:t>chain,</a:t>
            </a:r>
            <a:r>
              <a:rPr sz="2000" spc="-5"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25" dirty="0">
                <a:solidFill>
                  <a:srgbClr val="2C2C2D"/>
                </a:solidFill>
                <a:latin typeface="Franklin Gothic Book"/>
                <a:cs typeface="Franklin Gothic Book"/>
              </a:rPr>
              <a:t> on </a:t>
            </a:r>
            <a:r>
              <a:rPr sz="2000" dirty="0">
                <a:solidFill>
                  <a:srgbClr val="2C2C2D"/>
                </a:solidFill>
                <a:latin typeface="Franklin Gothic Book"/>
                <a:cs typeface="Franklin Gothic Book"/>
              </a:rPr>
              <a:t>supporting</a:t>
            </a:r>
            <a:r>
              <a:rPr sz="2000" spc="-9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20" dirty="0">
                <a:solidFill>
                  <a:srgbClr val="2C2C2D"/>
                </a:solidFill>
                <a:latin typeface="Franklin Gothic Book"/>
                <a:cs typeface="Franklin Gothic Book"/>
              </a:rPr>
              <a:t> </a:t>
            </a:r>
            <a:r>
              <a:rPr sz="2000" dirty="0">
                <a:solidFill>
                  <a:srgbClr val="2C2C2D"/>
                </a:solidFill>
                <a:latin typeface="Franklin Gothic Book"/>
                <a:cs typeface="Franklin Gothic Book"/>
              </a:rPr>
              <a:t>review</a:t>
            </a:r>
            <a:r>
              <a:rPr sz="2000" spc="-30" dirty="0">
                <a:solidFill>
                  <a:srgbClr val="2C2C2D"/>
                </a:solidFill>
                <a:latin typeface="Franklin Gothic Book"/>
                <a:cs typeface="Franklin Gothic Book"/>
              </a:rPr>
              <a:t> </a:t>
            </a:r>
            <a:r>
              <a:rPr sz="2000" dirty="0">
                <a:solidFill>
                  <a:srgbClr val="2C2C2D"/>
                </a:solidFill>
                <a:latin typeface="Franklin Gothic Book"/>
                <a:cs typeface="Franklin Gothic Book"/>
              </a:rPr>
              <a:t>of</a:t>
            </a:r>
            <a:r>
              <a:rPr sz="2000" spc="7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Commission</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Delegated</a:t>
            </a:r>
            <a:r>
              <a:rPr sz="2000" spc="-15" dirty="0">
                <a:solidFill>
                  <a:srgbClr val="2C2C2D"/>
                </a:solidFill>
                <a:latin typeface="Franklin Gothic Book"/>
                <a:cs typeface="Franklin Gothic Book"/>
              </a:rPr>
              <a:t> </a:t>
            </a:r>
            <a:r>
              <a:rPr sz="2000" dirty="0">
                <a:solidFill>
                  <a:srgbClr val="2C2C2D"/>
                </a:solidFill>
                <a:latin typeface="Franklin Gothic Book"/>
                <a:cs typeface="Franklin Gothic Book"/>
              </a:rPr>
              <a:t>Regulation</a:t>
            </a:r>
            <a:r>
              <a:rPr sz="2000" spc="-25" dirty="0">
                <a:solidFill>
                  <a:srgbClr val="2C2C2D"/>
                </a:solidFill>
                <a:latin typeface="Franklin Gothic Book"/>
                <a:cs typeface="Franklin Gothic Book"/>
              </a:rPr>
              <a:t> </a:t>
            </a:r>
            <a:r>
              <a:rPr sz="2000" dirty="0">
                <a:solidFill>
                  <a:srgbClr val="2C2C2D"/>
                </a:solidFill>
                <a:latin typeface="Franklin Gothic Book"/>
                <a:cs typeface="Franklin Gothic Book"/>
              </a:rPr>
              <a:t>concerning</a:t>
            </a:r>
            <a:r>
              <a:rPr sz="2000" spc="-80" dirty="0">
                <a:solidFill>
                  <a:srgbClr val="2C2C2D"/>
                </a:solidFill>
                <a:latin typeface="Franklin Gothic Book"/>
                <a:cs typeface="Franklin Gothic Book"/>
              </a:rPr>
              <a:t> </a:t>
            </a:r>
            <a:r>
              <a:rPr sz="2000" spc="-10" dirty="0">
                <a:solidFill>
                  <a:srgbClr val="2C2C2D"/>
                </a:solidFill>
                <a:latin typeface="Franklin Gothic Book"/>
                <a:cs typeface="Franklin Gothic Book"/>
              </a:rPr>
              <a:t>disclosures</a:t>
            </a:r>
            <a:endParaRPr sz="2000" dirty="0">
              <a:latin typeface="Franklin Gothic Book"/>
              <a:cs typeface="Franklin Gothic Book"/>
            </a:endParaRPr>
          </a:p>
          <a:p>
            <a:pPr marL="814705" marR="1096645" lvl="1" indent="-345440">
              <a:spcBef>
                <a:spcPts val="1215"/>
              </a:spcBef>
              <a:buClr>
                <a:srgbClr val="1A595A"/>
              </a:buClr>
              <a:buSzPct val="120000"/>
              <a:buFont typeface="Arial"/>
              <a:buChar char="•"/>
              <a:tabLst>
                <a:tab pos="357505" algn="l"/>
              </a:tabLst>
            </a:pPr>
            <a:r>
              <a:rPr sz="2000" dirty="0">
                <a:solidFill>
                  <a:srgbClr val="2C2C2D"/>
                </a:solidFill>
                <a:latin typeface="Franklin Gothic Book"/>
                <a:cs typeface="Franklin Gothic Book"/>
              </a:rPr>
              <a:t>Advise</a:t>
            </a:r>
            <a:r>
              <a:rPr sz="2000" spc="10" dirty="0">
                <a:solidFill>
                  <a:srgbClr val="2C2C2D"/>
                </a:solidFill>
                <a:latin typeface="Franklin Gothic Book"/>
                <a:cs typeface="Franklin Gothic Book"/>
              </a:rPr>
              <a:t> </a:t>
            </a:r>
            <a:r>
              <a:rPr sz="2000" dirty="0">
                <a:solidFill>
                  <a:srgbClr val="2C2C2D"/>
                </a:solidFill>
                <a:latin typeface="Franklin Gothic Book"/>
                <a:cs typeface="Franklin Gothic Book"/>
              </a:rPr>
              <a:t>on</a:t>
            </a:r>
            <a:r>
              <a:rPr sz="2000" spc="60"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25" dirty="0">
                <a:solidFill>
                  <a:srgbClr val="2C2C2D"/>
                </a:solidFill>
                <a:latin typeface="Franklin Gothic Book"/>
                <a:cs typeface="Franklin Gothic Book"/>
              </a:rPr>
              <a:t> </a:t>
            </a:r>
            <a:r>
              <a:rPr sz="2000" dirty="0">
                <a:solidFill>
                  <a:srgbClr val="2C2C2D"/>
                </a:solidFill>
                <a:latin typeface="Franklin Gothic Book"/>
                <a:cs typeface="Franklin Gothic Book"/>
              </a:rPr>
              <a:t>possible</a:t>
            </a:r>
            <a:r>
              <a:rPr sz="2000" spc="-65" dirty="0">
                <a:solidFill>
                  <a:srgbClr val="2C2C2D"/>
                </a:solidFill>
                <a:latin typeface="Franklin Gothic Book"/>
                <a:cs typeface="Franklin Gothic Book"/>
              </a:rPr>
              <a:t> </a:t>
            </a:r>
            <a:r>
              <a:rPr sz="2000" dirty="0">
                <a:solidFill>
                  <a:srgbClr val="2C2C2D"/>
                </a:solidFill>
                <a:latin typeface="Franklin Gothic Book"/>
                <a:cs typeface="Franklin Gothic Book"/>
              </a:rPr>
              <a:t>role</a:t>
            </a:r>
            <a:r>
              <a:rPr sz="2000" spc="25" dirty="0">
                <a:solidFill>
                  <a:srgbClr val="2C2C2D"/>
                </a:solidFill>
                <a:latin typeface="Franklin Gothic Book"/>
                <a:cs typeface="Franklin Gothic Book"/>
              </a:rPr>
              <a:t> </a:t>
            </a:r>
            <a:r>
              <a:rPr sz="2000" dirty="0">
                <a:solidFill>
                  <a:srgbClr val="2C2C2D"/>
                </a:solidFill>
                <a:latin typeface="Franklin Gothic Book"/>
                <a:cs typeface="Franklin Gothic Book"/>
              </a:rPr>
              <a:t>of</a:t>
            </a:r>
            <a:r>
              <a:rPr sz="2000" spc="65" dirty="0">
                <a:solidFill>
                  <a:srgbClr val="2C2C2D"/>
                </a:solidFill>
                <a:latin typeface="Franklin Gothic Book"/>
                <a:cs typeface="Franklin Gothic Book"/>
              </a:rPr>
              <a:t> </a:t>
            </a:r>
            <a:r>
              <a:rPr sz="2000" dirty="0">
                <a:solidFill>
                  <a:srgbClr val="2C2C2D"/>
                </a:solidFill>
                <a:latin typeface="Franklin Gothic Book"/>
                <a:cs typeface="Franklin Gothic Book"/>
              </a:rPr>
              <a:t>sustainability</a:t>
            </a:r>
            <a:r>
              <a:rPr sz="2000" spc="-185" dirty="0">
                <a:solidFill>
                  <a:srgbClr val="2C2C2D"/>
                </a:solidFill>
                <a:latin typeface="Franklin Gothic Book"/>
                <a:cs typeface="Franklin Gothic Book"/>
              </a:rPr>
              <a:t> </a:t>
            </a:r>
            <a:r>
              <a:rPr sz="2000" dirty="0">
                <a:solidFill>
                  <a:srgbClr val="2C2C2D"/>
                </a:solidFill>
                <a:latin typeface="Franklin Gothic Book"/>
                <a:cs typeface="Franklin Gothic Book"/>
              </a:rPr>
              <a:t>accounting</a:t>
            </a:r>
            <a:r>
              <a:rPr sz="2000" spc="-170" dirty="0">
                <a:solidFill>
                  <a:srgbClr val="2C2C2D"/>
                </a:solidFill>
                <a:latin typeface="Franklin Gothic Book"/>
                <a:cs typeface="Franklin Gothic Book"/>
              </a:rPr>
              <a:t> </a:t>
            </a:r>
            <a:r>
              <a:rPr sz="2000" dirty="0">
                <a:solidFill>
                  <a:srgbClr val="2C2C2D"/>
                </a:solidFill>
                <a:latin typeface="Franklin Gothic Book"/>
                <a:cs typeface="Franklin Gothic Book"/>
              </a:rPr>
              <a:t>and</a:t>
            </a:r>
            <a:r>
              <a:rPr sz="2000" spc="70" dirty="0">
                <a:solidFill>
                  <a:srgbClr val="2C2C2D"/>
                </a:solidFill>
                <a:latin typeface="Franklin Gothic Book"/>
                <a:cs typeface="Franklin Gothic Book"/>
              </a:rPr>
              <a:t> </a:t>
            </a:r>
            <a:r>
              <a:rPr sz="2000" dirty="0">
                <a:solidFill>
                  <a:srgbClr val="2C2C2D"/>
                </a:solidFill>
                <a:latin typeface="Franklin Gothic Book"/>
                <a:cs typeface="Franklin Gothic Book"/>
              </a:rPr>
              <a:t>reporting standards</a:t>
            </a:r>
            <a:r>
              <a:rPr sz="2000" spc="60" dirty="0">
                <a:solidFill>
                  <a:srgbClr val="2C2C2D"/>
                </a:solidFill>
                <a:latin typeface="Franklin Gothic Book"/>
                <a:cs typeface="Franklin Gothic Book"/>
              </a:rPr>
              <a:t> </a:t>
            </a:r>
            <a:r>
              <a:rPr sz="2000" spc="-25" dirty="0">
                <a:solidFill>
                  <a:srgbClr val="2C2C2D"/>
                </a:solidFill>
                <a:latin typeface="Franklin Gothic Book"/>
                <a:cs typeface="Franklin Gothic Book"/>
              </a:rPr>
              <a:t>in </a:t>
            </a:r>
            <a:r>
              <a:rPr sz="2000" dirty="0">
                <a:solidFill>
                  <a:srgbClr val="2C2C2D"/>
                </a:solidFill>
                <a:latin typeface="Franklin Gothic Book"/>
                <a:cs typeface="Franklin Gothic Book"/>
              </a:rPr>
              <a:t>supporting</a:t>
            </a:r>
            <a:r>
              <a:rPr sz="2000" spc="-6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70" dirty="0">
                <a:solidFill>
                  <a:srgbClr val="2C2C2D"/>
                </a:solidFill>
                <a:latin typeface="Franklin Gothic Book"/>
                <a:cs typeface="Franklin Gothic Book"/>
              </a:rPr>
              <a:t> </a:t>
            </a:r>
            <a:r>
              <a:rPr sz="2000" dirty="0">
                <a:solidFill>
                  <a:srgbClr val="2C2C2D"/>
                </a:solidFill>
                <a:latin typeface="Franklin Gothic Book"/>
                <a:cs typeface="Franklin Gothic Book"/>
              </a:rPr>
              <a:t>application</a:t>
            </a:r>
            <a:r>
              <a:rPr sz="2000" spc="10" dirty="0">
                <a:solidFill>
                  <a:srgbClr val="2C2C2D"/>
                </a:solidFill>
                <a:latin typeface="Franklin Gothic Book"/>
                <a:cs typeface="Franklin Gothic Book"/>
              </a:rPr>
              <a:t> </a:t>
            </a:r>
            <a:r>
              <a:rPr sz="2000" dirty="0">
                <a:solidFill>
                  <a:srgbClr val="2C2C2D"/>
                </a:solidFill>
                <a:latin typeface="Franklin Gothic Book"/>
                <a:cs typeface="Franklin Gothic Book"/>
              </a:rPr>
              <a:t>of</a:t>
            </a:r>
            <a:r>
              <a:rPr sz="2000" spc="114"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25" dirty="0">
                <a:solidFill>
                  <a:srgbClr val="2C2C2D"/>
                </a:solidFill>
                <a:latin typeface="Franklin Gothic Book"/>
                <a:cs typeface="Franklin Gothic Book"/>
              </a:rPr>
              <a:t> </a:t>
            </a:r>
            <a:r>
              <a:rPr sz="2000" dirty="0">
                <a:solidFill>
                  <a:srgbClr val="2C2C2D"/>
                </a:solidFill>
                <a:latin typeface="Franklin Gothic Book"/>
                <a:cs typeface="Franklin Gothic Book"/>
              </a:rPr>
              <a:t>technical</a:t>
            </a:r>
            <a:r>
              <a:rPr sz="2000" spc="-100" dirty="0">
                <a:solidFill>
                  <a:srgbClr val="2C2C2D"/>
                </a:solidFill>
                <a:latin typeface="Franklin Gothic Book"/>
                <a:cs typeface="Franklin Gothic Book"/>
              </a:rPr>
              <a:t> </a:t>
            </a:r>
            <a:r>
              <a:rPr sz="2000" dirty="0">
                <a:solidFill>
                  <a:srgbClr val="2C2C2D"/>
                </a:solidFill>
                <a:latin typeface="Franklin Gothic Book"/>
                <a:cs typeface="Franklin Gothic Book"/>
              </a:rPr>
              <a:t>screening</a:t>
            </a:r>
            <a:r>
              <a:rPr sz="2000" spc="-50" dirty="0">
                <a:solidFill>
                  <a:srgbClr val="2C2C2D"/>
                </a:solidFill>
                <a:latin typeface="Franklin Gothic Book"/>
                <a:cs typeface="Franklin Gothic Book"/>
              </a:rPr>
              <a:t> </a:t>
            </a:r>
            <a:r>
              <a:rPr sz="2000" spc="-10" dirty="0">
                <a:solidFill>
                  <a:srgbClr val="2C2C2D"/>
                </a:solidFill>
                <a:latin typeface="Franklin Gothic Book"/>
                <a:cs typeface="Franklin Gothic Book"/>
              </a:rPr>
              <a:t>criteria</a:t>
            </a:r>
            <a:endParaRPr sz="2000" dirty="0">
              <a:latin typeface="Franklin Gothic Book"/>
              <a:cs typeface="Franklin Gothic Book"/>
            </a:endParaRPr>
          </a:p>
          <a:p>
            <a:pPr marL="355600" indent="-342900">
              <a:spcBef>
                <a:spcPts val="1205"/>
              </a:spcBef>
              <a:buClr>
                <a:srgbClr val="1A595A"/>
              </a:buClr>
              <a:buSzPct val="80000"/>
              <a:buFont typeface="Franklin Gothic Book" panose="020B0503020102020204" pitchFamily="34" charset="0"/>
              <a:buChar char="►"/>
            </a:pPr>
            <a:r>
              <a:rPr sz="2000" b="1" dirty="0">
                <a:solidFill>
                  <a:srgbClr val="2C2C2D"/>
                </a:solidFill>
                <a:latin typeface="Franklin Gothic Book"/>
                <a:cs typeface="Franklin Gothic Book"/>
              </a:rPr>
              <a:t>Task</a:t>
            </a:r>
            <a:r>
              <a:rPr sz="2000" b="1" spc="-130" dirty="0">
                <a:solidFill>
                  <a:srgbClr val="2C2C2D"/>
                </a:solidFill>
                <a:latin typeface="Franklin Gothic Book"/>
                <a:cs typeface="Franklin Gothic Book"/>
              </a:rPr>
              <a:t> </a:t>
            </a:r>
            <a:r>
              <a:rPr sz="2000" b="1" spc="50" dirty="0">
                <a:solidFill>
                  <a:srgbClr val="2C2C2D"/>
                </a:solidFill>
                <a:latin typeface="Franklin Gothic Book"/>
                <a:cs typeface="Franklin Gothic Book"/>
              </a:rPr>
              <a:t>2:</a:t>
            </a:r>
            <a:r>
              <a:rPr sz="2000" b="1" spc="-95" dirty="0">
                <a:solidFill>
                  <a:srgbClr val="2C2C2D"/>
                </a:solidFill>
                <a:latin typeface="Franklin Gothic Book"/>
                <a:cs typeface="Franklin Gothic Book"/>
              </a:rPr>
              <a:t> </a:t>
            </a:r>
            <a:r>
              <a:rPr sz="2000" dirty="0">
                <a:solidFill>
                  <a:srgbClr val="2C2C2D"/>
                </a:solidFill>
                <a:latin typeface="Franklin Gothic Book"/>
                <a:cs typeface="Franklin Gothic Book"/>
              </a:rPr>
              <a:t>Advise</a:t>
            </a:r>
            <a:r>
              <a:rPr sz="2000" spc="10" dirty="0">
                <a:solidFill>
                  <a:srgbClr val="2C2C2D"/>
                </a:solidFill>
                <a:latin typeface="Franklin Gothic Book"/>
                <a:cs typeface="Franklin Gothic Book"/>
              </a:rPr>
              <a:t> </a:t>
            </a:r>
            <a:r>
              <a:rPr sz="2000" dirty="0">
                <a:solidFill>
                  <a:srgbClr val="2C2C2D"/>
                </a:solidFill>
                <a:latin typeface="Franklin Gothic Book"/>
                <a:cs typeface="Franklin Gothic Book"/>
              </a:rPr>
              <a:t>on</a:t>
            </a:r>
            <a:r>
              <a:rPr sz="2000" spc="3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75" dirty="0">
                <a:solidFill>
                  <a:srgbClr val="2C2C2D"/>
                </a:solidFill>
                <a:latin typeface="Franklin Gothic Book"/>
                <a:cs typeface="Franklin Gothic Book"/>
              </a:rPr>
              <a:t> </a:t>
            </a:r>
            <a:r>
              <a:rPr sz="2000" dirty="0">
                <a:solidFill>
                  <a:srgbClr val="2C2C2D"/>
                </a:solidFill>
                <a:latin typeface="Franklin Gothic Book"/>
                <a:cs typeface="Franklin Gothic Book"/>
              </a:rPr>
              <a:t>technical</a:t>
            </a:r>
            <a:r>
              <a:rPr sz="2000" spc="-145" dirty="0">
                <a:solidFill>
                  <a:srgbClr val="2C2C2D"/>
                </a:solidFill>
                <a:latin typeface="Franklin Gothic Book"/>
                <a:cs typeface="Franklin Gothic Book"/>
              </a:rPr>
              <a:t> </a:t>
            </a:r>
            <a:r>
              <a:rPr sz="2000" dirty="0">
                <a:solidFill>
                  <a:srgbClr val="2C2C2D"/>
                </a:solidFill>
                <a:latin typeface="Franklin Gothic Book"/>
                <a:cs typeface="Franklin Gothic Book"/>
              </a:rPr>
              <a:t>screening</a:t>
            </a:r>
            <a:r>
              <a:rPr sz="2000" spc="-100" dirty="0">
                <a:solidFill>
                  <a:srgbClr val="2C2C2D"/>
                </a:solidFill>
                <a:latin typeface="Franklin Gothic Book"/>
                <a:cs typeface="Franklin Gothic Book"/>
              </a:rPr>
              <a:t> </a:t>
            </a:r>
            <a:r>
              <a:rPr sz="2000" dirty="0">
                <a:solidFill>
                  <a:srgbClr val="2C2C2D"/>
                </a:solidFill>
                <a:latin typeface="Franklin Gothic Book"/>
                <a:cs typeface="Franklin Gothic Book"/>
              </a:rPr>
              <a:t>criteria</a:t>
            </a:r>
            <a:r>
              <a:rPr sz="2000" spc="-95" dirty="0">
                <a:solidFill>
                  <a:srgbClr val="2C2C2D"/>
                </a:solidFill>
                <a:latin typeface="Franklin Gothic Book"/>
                <a:cs typeface="Franklin Gothic Book"/>
              </a:rPr>
              <a:t> </a:t>
            </a:r>
            <a:r>
              <a:rPr sz="2000" dirty="0">
                <a:solidFill>
                  <a:srgbClr val="2C2C2D"/>
                </a:solidFill>
                <a:latin typeface="Franklin Gothic Book"/>
                <a:cs typeface="Franklin Gothic Book"/>
              </a:rPr>
              <a:t>for</a:t>
            </a:r>
            <a:r>
              <a:rPr sz="2000" spc="65" dirty="0">
                <a:solidFill>
                  <a:srgbClr val="2C2C2D"/>
                </a:solidFill>
                <a:latin typeface="Franklin Gothic Book"/>
                <a:cs typeface="Franklin Gothic Book"/>
              </a:rPr>
              <a:t> </a:t>
            </a:r>
            <a:r>
              <a:rPr sz="2000" dirty="0">
                <a:solidFill>
                  <a:srgbClr val="2C2C2D"/>
                </a:solidFill>
                <a:latin typeface="Franklin Gothic Book"/>
                <a:cs typeface="Franklin Gothic Book"/>
              </a:rPr>
              <a:t>the</a:t>
            </a:r>
            <a:r>
              <a:rPr sz="2000" spc="-80" dirty="0">
                <a:solidFill>
                  <a:srgbClr val="2C2C2D"/>
                </a:solidFill>
                <a:latin typeface="Franklin Gothic Book"/>
                <a:cs typeface="Franklin Gothic Book"/>
              </a:rPr>
              <a:t> </a:t>
            </a:r>
            <a:r>
              <a:rPr sz="2000" dirty="0">
                <a:solidFill>
                  <a:srgbClr val="2C2C2D"/>
                </a:solidFill>
                <a:latin typeface="Franklin Gothic Book"/>
                <a:cs typeface="Franklin Gothic Book"/>
              </a:rPr>
              <a:t>EU</a:t>
            </a:r>
            <a:r>
              <a:rPr sz="2000" spc="85" dirty="0">
                <a:solidFill>
                  <a:srgbClr val="2C2C2D"/>
                </a:solidFill>
                <a:latin typeface="Franklin Gothic Book"/>
                <a:cs typeface="Franklin Gothic Book"/>
              </a:rPr>
              <a:t> </a:t>
            </a:r>
            <a:r>
              <a:rPr sz="2000" spc="-10" dirty="0">
                <a:solidFill>
                  <a:srgbClr val="2C2C2D"/>
                </a:solidFill>
                <a:latin typeface="Franklin Gothic Book"/>
                <a:cs typeface="Franklin Gothic Book"/>
              </a:rPr>
              <a:t>Taxonomy</a:t>
            </a:r>
            <a:endParaRPr sz="2000" dirty="0">
              <a:latin typeface="Franklin Gothic Book"/>
              <a:cs typeface="Franklin Gothic Book"/>
            </a:endParaRPr>
          </a:p>
          <a:p>
            <a:pPr marL="355600" indent="-342900">
              <a:lnSpc>
                <a:spcPct val="100000"/>
              </a:lnSpc>
              <a:spcBef>
                <a:spcPts val="1210"/>
              </a:spcBef>
              <a:buClr>
                <a:srgbClr val="1A595A"/>
              </a:buClr>
              <a:buSzPct val="80000"/>
              <a:buFont typeface="Franklin Gothic Book" panose="020B0503020102020204" pitchFamily="34" charset="0"/>
              <a:buChar char="►"/>
            </a:pPr>
            <a:r>
              <a:rPr sz="2000" b="1" dirty="0">
                <a:solidFill>
                  <a:srgbClr val="2C2C2D"/>
                </a:solidFill>
                <a:latin typeface="Franklin Gothic Book"/>
                <a:cs typeface="Franklin Gothic Book"/>
              </a:rPr>
              <a:t>Task</a:t>
            </a:r>
            <a:r>
              <a:rPr sz="2000" b="1" spc="-105" dirty="0">
                <a:solidFill>
                  <a:srgbClr val="2C2C2D"/>
                </a:solidFill>
                <a:latin typeface="Franklin Gothic Book"/>
                <a:cs typeface="Franklin Gothic Book"/>
              </a:rPr>
              <a:t> </a:t>
            </a:r>
            <a:r>
              <a:rPr sz="2000" b="1" spc="55" dirty="0">
                <a:solidFill>
                  <a:srgbClr val="2C2C2D"/>
                </a:solidFill>
                <a:latin typeface="Franklin Gothic Book"/>
                <a:cs typeface="Franklin Gothic Book"/>
              </a:rPr>
              <a:t>3:</a:t>
            </a:r>
            <a:r>
              <a:rPr sz="2000" b="1" spc="-155" dirty="0">
                <a:solidFill>
                  <a:srgbClr val="2C2C2D"/>
                </a:solidFill>
                <a:latin typeface="Franklin Gothic Book"/>
                <a:cs typeface="Franklin Gothic Book"/>
              </a:rPr>
              <a:t> </a:t>
            </a:r>
            <a:r>
              <a:rPr sz="2000" dirty="0">
                <a:solidFill>
                  <a:srgbClr val="2C2C2D"/>
                </a:solidFill>
                <a:latin typeface="Franklin Gothic Book"/>
                <a:cs typeface="Franklin Gothic Book"/>
              </a:rPr>
              <a:t>Monitoring</a:t>
            </a:r>
            <a:r>
              <a:rPr sz="2000" spc="-55" dirty="0">
                <a:solidFill>
                  <a:srgbClr val="2C2C2D"/>
                </a:solidFill>
                <a:latin typeface="Franklin Gothic Book"/>
                <a:cs typeface="Franklin Gothic Book"/>
              </a:rPr>
              <a:t> </a:t>
            </a:r>
            <a:r>
              <a:rPr sz="2000" dirty="0">
                <a:solidFill>
                  <a:srgbClr val="2C2C2D"/>
                </a:solidFill>
                <a:latin typeface="Franklin Gothic Book"/>
                <a:cs typeface="Franklin Gothic Book"/>
              </a:rPr>
              <a:t>capital</a:t>
            </a:r>
            <a:r>
              <a:rPr sz="2000" spc="80" dirty="0">
                <a:solidFill>
                  <a:srgbClr val="2C2C2D"/>
                </a:solidFill>
                <a:latin typeface="Franklin Gothic Book"/>
                <a:cs typeface="Franklin Gothic Book"/>
              </a:rPr>
              <a:t> </a:t>
            </a:r>
            <a:r>
              <a:rPr sz="2000" dirty="0">
                <a:solidFill>
                  <a:srgbClr val="2C2C2D"/>
                </a:solidFill>
                <a:latin typeface="Franklin Gothic Book"/>
                <a:cs typeface="Franklin Gothic Book"/>
              </a:rPr>
              <a:t>flows into</a:t>
            </a:r>
            <a:r>
              <a:rPr sz="2000" spc="-30" dirty="0">
                <a:solidFill>
                  <a:srgbClr val="2C2C2D"/>
                </a:solidFill>
                <a:latin typeface="Franklin Gothic Book"/>
                <a:cs typeface="Franklin Gothic Book"/>
              </a:rPr>
              <a:t> </a:t>
            </a:r>
            <a:r>
              <a:rPr sz="2000" dirty="0">
                <a:solidFill>
                  <a:srgbClr val="2C2C2D"/>
                </a:solidFill>
                <a:latin typeface="Franklin Gothic Book"/>
                <a:cs typeface="Franklin Gothic Book"/>
              </a:rPr>
              <a:t>sustainable</a:t>
            </a:r>
            <a:r>
              <a:rPr sz="2000" spc="-180" dirty="0">
                <a:solidFill>
                  <a:srgbClr val="2C2C2D"/>
                </a:solidFill>
                <a:latin typeface="Franklin Gothic Book"/>
                <a:cs typeface="Franklin Gothic Book"/>
              </a:rPr>
              <a:t> </a:t>
            </a:r>
            <a:r>
              <a:rPr sz="2000" spc="-10" dirty="0">
                <a:solidFill>
                  <a:srgbClr val="2C2C2D"/>
                </a:solidFill>
                <a:latin typeface="Franklin Gothic Book"/>
                <a:cs typeface="Franklin Gothic Book"/>
              </a:rPr>
              <a:t>investment</a:t>
            </a:r>
            <a:endParaRPr sz="2000"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81041" cy="783163"/>
          </a:xfrm>
          <a:prstGeom prst="rect">
            <a:avLst/>
          </a:prstGeom>
        </p:spPr>
        <p:txBody>
          <a:bodyPr vert="horz" wrap="square" lIns="640080" tIns="226949" rIns="0" bIns="0" rtlCol="0">
            <a:spAutoFit/>
          </a:bodyPr>
          <a:lstStyle/>
          <a:p>
            <a:pPr marL="696913" indent="-696913">
              <a:lnSpc>
                <a:spcPct val="100000"/>
              </a:lnSpc>
              <a:spcBef>
                <a:spcPts val="105"/>
              </a:spcBef>
            </a:pPr>
            <a:r>
              <a:rPr dirty="0"/>
              <a:t>EU</a:t>
            </a:r>
            <a:r>
              <a:rPr spc="-30" dirty="0"/>
              <a:t> </a:t>
            </a:r>
            <a:r>
              <a:rPr spc="-20" dirty="0"/>
              <a:t>Taxonomy</a:t>
            </a:r>
            <a:r>
              <a:rPr spc="-55" dirty="0"/>
              <a:t> </a:t>
            </a:r>
            <a:r>
              <a:rPr spc="-10" dirty="0"/>
              <a:t>compass</a:t>
            </a:r>
          </a:p>
        </p:txBody>
      </p:sp>
      <p:sp>
        <p:nvSpPr>
          <p:cNvPr id="3" name="object 3"/>
          <p:cNvSpPr txBox="1"/>
          <p:nvPr/>
        </p:nvSpPr>
        <p:spPr>
          <a:xfrm>
            <a:off x="638175" y="1866963"/>
            <a:ext cx="8848725" cy="3156762"/>
          </a:xfrm>
          <a:prstGeom prst="rect">
            <a:avLst/>
          </a:prstGeom>
        </p:spPr>
        <p:txBody>
          <a:bodyPr vert="horz" wrap="square" lIns="0" tIns="12700" rIns="0" bIns="0" rtlCol="0">
            <a:spAutoFit/>
          </a:bodyPr>
          <a:lstStyle/>
          <a:p>
            <a:pPr marL="12700" marR="5080">
              <a:lnSpc>
                <a:spcPct val="114000"/>
              </a:lnSpc>
              <a:spcBef>
                <a:spcPts val="600"/>
              </a:spcBef>
              <a:spcAft>
                <a:spcPts val="600"/>
              </a:spcAft>
            </a:pPr>
            <a:r>
              <a:rPr sz="2000" dirty="0">
                <a:solidFill>
                  <a:srgbClr val="404040"/>
                </a:solidFill>
                <a:latin typeface="Franklin Gothic Book"/>
                <a:cs typeface="Franklin Gothic Book"/>
              </a:rPr>
              <a:t>The</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EU</a:t>
            </a:r>
            <a:r>
              <a:rPr sz="2000" spc="25" dirty="0">
                <a:solidFill>
                  <a:srgbClr val="404040"/>
                </a:solidFill>
                <a:latin typeface="Franklin Gothic Book"/>
                <a:cs typeface="Franklin Gothic Book"/>
              </a:rPr>
              <a:t> </a:t>
            </a:r>
            <a:r>
              <a:rPr sz="2000" spc="-20" dirty="0">
                <a:solidFill>
                  <a:srgbClr val="404040"/>
                </a:solidFill>
                <a:latin typeface="Franklin Gothic Book"/>
                <a:cs typeface="Franklin Gothic Book"/>
              </a:rPr>
              <a:t>Taxonomy</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Compass</a:t>
            </a:r>
            <a:r>
              <a:rPr sz="2000" spc="165" dirty="0">
                <a:solidFill>
                  <a:srgbClr val="404040"/>
                </a:solidFill>
                <a:latin typeface="Franklin Gothic Book"/>
                <a:cs typeface="Franklin Gothic Book"/>
              </a:rPr>
              <a:t> </a:t>
            </a:r>
            <a:r>
              <a:rPr sz="2000" dirty="0">
                <a:solidFill>
                  <a:srgbClr val="404040"/>
                </a:solidFill>
                <a:latin typeface="Franklin Gothic Book"/>
                <a:cs typeface="Franklin Gothic Book"/>
              </a:rPr>
              <a:t>aims</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65" dirty="0">
                <a:solidFill>
                  <a:srgbClr val="404040"/>
                </a:solidFill>
                <a:latin typeface="Franklin Gothic Book"/>
                <a:cs typeface="Franklin Gothic Book"/>
              </a:rPr>
              <a:t> </a:t>
            </a:r>
            <a:r>
              <a:rPr sz="2000" dirty="0">
                <a:solidFill>
                  <a:srgbClr val="404040"/>
                </a:solidFill>
                <a:latin typeface="Franklin Gothic Book"/>
                <a:cs typeface="Franklin Gothic Book"/>
              </a:rPr>
              <a:t>make</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145" dirty="0">
                <a:solidFill>
                  <a:srgbClr val="404040"/>
                </a:solidFill>
                <a:latin typeface="Franklin Gothic Book"/>
                <a:cs typeface="Franklin Gothic Book"/>
              </a:rPr>
              <a:t> </a:t>
            </a:r>
            <a:r>
              <a:rPr sz="2000" dirty="0">
                <a:solidFill>
                  <a:srgbClr val="404040"/>
                </a:solidFill>
                <a:latin typeface="Franklin Gothic Book"/>
                <a:cs typeface="Franklin Gothic Book"/>
              </a:rPr>
              <a:t>contents</a:t>
            </a:r>
            <a:r>
              <a:rPr sz="2000" spc="-110" dirty="0">
                <a:solidFill>
                  <a:srgbClr val="404040"/>
                </a:solidFill>
                <a:latin typeface="Franklin Gothic Book"/>
                <a:cs typeface="Franklin Gothic Book"/>
              </a:rPr>
              <a:t> </a:t>
            </a:r>
            <a:r>
              <a:rPr sz="2000" dirty="0">
                <a:solidFill>
                  <a:srgbClr val="404040"/>
                </a:solidFill>
                <a:latin typeface="Franklin Gothic Book"/>
                <a:cs typeface="Franklin Gothic Book"/>
              </a:rPr>
              <a:t>of</a:t>
            </a:r>
            <a:r>
              <a:rPr sz="2000" spc="-95" dirty="0">
                <a:solidFill>
                  <a:srgbClr val="404040"/>
                </a:solidFill>
                <a:latin typeface="Franklin Gothic Book"/>
                <a:cs typeface="Franklin Gothic Book"/>
              </a:rPr>
              <a:t> </a:t>
            </a:r>
            <a:r>
              <a:rPr sz="2000" spc="70" dirty="0">
                <a:solidFill>
                  <a:srgbClr val="404040"/>
                </a:solidFill>
                <a:latin typeface="Franklin Gothic Book"/>
                <a:cs typeface="Franklin Gothic Book"/>
              </a:rPr>
              <a:t>the</a:t>
            </a:r>
            <a:r>
              <a:rPr sz="2000" spc="-145" dirty="0">
                <a:solidFill>
                  <a:srgbClr val="404040"/>
                </a:solidFill>
                <a:latin typeface="Franklin Gothic Book"/>
                <a:cs typeface="Franklin Gothic Book"/>
              </a:rPr>
              <a:t> </a:t>
            </a:r>
            <a:r>
              <a:rPr sz="2000" spc="50" dirty="0">
                <a:solidFill>
                  <a:srgbClr val="404040"/>
                </a:solidFill>
                <a:latin typeface="Franklin Gothic Book"/>
                <a:cs typeface="Franklin Gothic Book"/>
              </a:rPr>
              <a:t>EU</a:t>
            </a:r>
            <a:r>
              <a:rPr sz="2000" spc="-65" dirty="0">
                <a:solidFill>
                  <a:srgbClr val="404040"/>
                </a:solidFill>
                <a:latin typeface="Franklin Gothic Book"/>
                <a:cs typeface="Franklin Gothic Book"/>
              </a:rPr>
              <a:t> </a:t>
            </a:r>
            <a:r>
              <a:rPr sz="2000" spc="-20" dirty="0">
                <a:solidFill>
                  <a:srgbClr val="404040"/>
                </a:solidFill>
                <a:latin typeface="Franklin Gothic Book"/>
                <a:cs typeface="Franklin Gothic Book"/>
              </a:rPr>
              <a:t>Taxonomy</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easier</a:t>
            </a:r>
            <a:r>
              <a:rPr sz="2000" spc="-165" dirty="0">
                <a:solidFill>
                  <a:srgbClr val="404040"/>
                </a:solidFill>
                <a:latin typeface="Franklin Gothic Book"/>
                <a:cs typeface="Franklin Gothic Book"/>
              </a:rPr>
              <a:t> </a:t>
            </a:r>
            <a:r>
              <a:rPr sz="2000" spc="50" dirty="0">
                <a:solidFill>
                  <a:srgbClr val="404040"/>
                </a:solidFill>
                <a:latin typeface="Franklin Gothic Book"/>
                <a:cs typeface="Franklin Gothic Book"/>
              </a:rPr>
              <a:t>to</a:t>
            </a:r>
            <a:r>
              <a:rPr sz="2000" spc="-145" dirty="0">
                <a:solidFill>
                  <a:srgbClr val="404040"/>
                </a:solidFill>
                <a:latin typeface="Franklin Gothic Book"/>
                <a:cs typeface="Franklin Gothic Book"/>
              </a:rPr>
              <a:t> </a:t>
            </a:r>
            <a:r>
              <a:rPr sz="2000" dirty="0">
                <a:solidFill>
                  <a:srgbClr val="404040"/>
                </a:solidFill>
                <a:latin typeface="Franklin Gothic Book"/>
                <a:cs typeface="Franklin Gothic Book"/>
              </a:rPr>
              <a:t>access</a:t>
            </a:r>
            <a:r>
              <a:rPr sz="2000" spc="95" dirty="0">
                <a:solidFill>
                  <a:srgbClr val="404040"/>
                </a:solidFill>
                <a:latin typeface="Franklin Gothic Book"/>
                <a:cs typeface="Franklin Gothic Book"/>
              </a:rPr>
              <a:t> </a:t>
            </a:r>
            <a:r>
              <a:rPr sz="2000" spc="-25" dirty="0">
                <a:solidFill>
                  <a:srgbClr val="404040"/>
                </a:solidFill>
                <a:latin typeface="Franklin Gothic Book"/>
                <a:cs typeface="Franklin Gothic Book"/>
              </a:rPr>
              <a:t>for </a:t>
            </a:r>
            <a:r>
              <a:rPr sz="2000" dirty="0">
                <a:solidFill>
                  <a:srgbClr val="404040"/>
                </a:solidFill>
                <a:latin typeface="Franklin Gothic Book"/>
                <a:cs typeface="Franklin Gothic Book"/>
              </a:rPr>
              <a:t>a</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variety</a:t>
            </a:r>
            <a:r>
              <a:rPr sz="2000" spc="-30" dirty="0">
                <a:solidFill>
                  <a:srgbClr val="404040"/>
                </a:solidFill>
                <a:latin typeface="Franklin Gothic Book"/>
                <a:cs typeface="Franklin Gothic Book"/>
              </a:rPr>
              <a:t> </a:t>
            </a:r>
            <a:r>
              <a:rPr sz="2000" dirty="0">
                <a:solidFill>
                  <a:srgbClr val="404040"/>
                </a:solidFill>
                <a:latin typeface="Franklin Gothic Book"/>
                <a:cs typeface="Franklin Gothic Book"/>
              </a:rPr>
              <a:t>of</a:t>
            </a:r>
            <a:r>
              <a:rPr sz="2000" spc="45" dirty="0">
                <a:solidFill>
                  <a:srgbClr val="404040"/>
                </a:solidFill>
                <a:latin typeface="Franklin Gothic Book"/>
                <a:cs typeface="Franklin Gothic Book"/>
              </a:rPr>
              <a:t> </a:t>
            </a:r>
            <a:r>
              <a:rPr sz="2000" dirty="0">
                <a:solidFill>
                  <a:srgbClr val="404040"/>
                </a:solidFill>
                <a:latin typeface="Franklin Gothic Book"/>
                <a:cs typeface="Franklin Gothic Book"/>
              </a:rPr>
              <a:t>users.</a:t>
            </a:r>
            <a:r>
              <a:rPr sz="2000" spc="-105" dirty="0">
                <a:solidFill>
                  <a:srgbClr val="404040"/>
                </a:solidFill>
                <a:latin typeface="Franklin Gothic Book"/>
                <a:cs typeface="Franklin Gothic Book"/>
              </a:rPr>
              <a:t> </a:t>
            </a:r>
            <a:r>
              <a:rPr sz="2000" dirty="0">
                <a:solidFill>
                  <a:srgbClr val="404040"/>
                </a:solidFill>
                <a:latin typeface="Franklin Gothic Book"/>
                <a:cs typeface="Franklin Gothic Book"/>
              </a:rPr>
              <a:t>It</a:t>
            </a:r>
            <a:r>
              <a:rPr sz="2000" spc="30" dirty="0">
                <a:solidFill>
                  <a:srgbClr val="404040"/>
                </a:solidFill>
                <a:latin typeface="Franklin Gothic Book"/>
                <a:cs typeface="Franklin Gothic Book"/>
              </a:rPr>
              <a:t> </a:t>
            </a:r>
            <a:r>
              <a:rPr sz="2000" dirty="0">
                <a:solidFill>
                  <a:srgbClr val="404040"/>
                </a:solidFill>
                <a:latin typeface="Franklin Gothic Book"/>
                <a:cs typeface="Franklin Gothic Book"/>
              </a:rPr>
              <a:t>enables</a:t>
            </a:r>
            <a:r>
              <a:rPr sz="2000" spc="35" dirty="0">
                <a:solidFill>
                  <a:srgbClr val="404040"/>
                </a:solidFill>
                <a:latin typeface="Franklin Gothic Book"/>
                <a:cs typeface="Franklin Gothic Book"/>
              </a:rPr>
              <a:t> </a:t>
            </a:r>
            <a:r>
              <a:rPr sz="2000" dirty="0">
                <a:solidFill>
                  <a:srgbClr val="404040"/>
                </a:solidFill>
                <a:latin typeface="Franklin Gothic Book"/>
                <a:cs typeface="Franklin Gothic Book"/>
              </a:rPr>
              <a:t>users</a:t>
            </a:r>
            <a:r>
              <a:rPr sz="2000" spc="35"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80" dirty="0">
                <a:solidFill>
                  <a:srgbClr val="404040"/>
                </a:solidFill>
                <a:latin typeface="Franklin Gothic Book"/>
                <a:cs typeface="Franklin Gothic Book"/>
              </a:rPr>
              <a:t> </a:t>
            </a:r>
            <a:r>
              <a:rPr sz="2000" dirty="0">
                <a:solidFill>
                  <a:srgbClr val="404040"/>
                </a:solidFill>
                <a:latin typeface="Franklin Gothic Book"/>
                <a:cs typeface="Franklin Gothic Book"/>
              </a:rPr>
              <a:t>check</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which</a:t>
            </a:r>
            <a:r>
              <a:rPr sz="2000" spc="-125" dirty="0">
                <a:solidFill>
                  <a:srgbClr val="404040"/>
                </a:solidFill>
                <a:latin typeface="Franklin Gothic Book"/>
                <a:cs typeface="Franklin Gothic Book"/>
              </a:rPr>
              <a:t> </a:t>
            </a:r>
            <a:r>
              <a:rPr sz="2000" dirty="0">
                <a:solidFill>
                  <a:srgbClr val="404040"/>
                </a:solidFill>
                <a:latin typeface="Franklin Gothic Book"/>
                <a:cs typeface="Franklin Gothic Book"/>
              </a:rPr>
              <a:t>activities</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are included</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in</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80" dirty="0">
                <a:solidFill>
                  <a:srgbClr val="404040"/>
                </a:solidFill>
                <a:latin typeface="Franklin Gothic Book"/>
                <a:cs typeface="Franklin Gothic Book"/>
              </a:rPr>
              <a:t> </a:t>
            </a:r>
            <a:r>
              <a:rPr sz="2000" dirty="0">
                <a:solidFill>
                  <a:srgbClr val="404040"/>
                </a:solidFill>
                <a:latin typeface="Franklin Gothic Book"/>
                <a:cs typeface="Franklin Gothic Book"/>
              </a:rPr>
              <a:t>EU</a:t>
            </a:r>
            <a:r>
              <a:rPr sz="2000" spc="-5" dirty="0">
                <a:solidFill>
                  <a:srgbClr val="404040"/>
                </a:solidFill>
                <a:latin typeface="Franklin Gothic Book"/>
                <a:cs typeface="Franklin Gothic Book"/>
              </a:rPr>
              <a:t> </a:t>
            </a:r>
            <a:r>
              <a:rPr sz="2000" spc="-10" dirty="0">
                <a:solidFill>
                  <a:srgbClr val="404040"/>
                </a:solidFill>
                <a:latin typeface="Franklin Gothic Book"/>
                <a:cs typeface="Franklin Gothic Book"/>
              </a:rPr>
              <a:t>Taxonomy (taxonomy-</a:t>
            </a:r>
            <a:r>
              <a:rPr sz="2000" dirty="0">
                <a:solidFill>
                  <a:srgbClr val="404040"/>
                </a:solidFill>
                <a:latin typeface="Franklin Gothic Book"/>
                <a:cs typeface="Franklin Gothic Book"/>
              </a:rPr>
              <a:t>eligible</a:t>
            </a:r>
            <a:r>
              <a:rPr sz="2000" spc="30" dirty="0">
                <a:solidFill>
                  <a:srgbClr val="404040"/>
                </a:solidFill>
                <a:latin typeface="Franklin Gothic Book"/>
                <a:cs typeface="Franklin Gothic Book"/>
              </a:rPr>
              <a:t> </a:t>
            </a:r>
            <a:r>
              <a:rPr sz="2000" dirty="0">
                <a:solidFill>
                  <a:srgbClr val="404040"/>
                </a:solidFill>
                <a:latin typeface="Franklin Gothic Book"/>
                <a:cs typeface="Franklin Gothic Book"/>
              </a:rPr>
              <a:t>activities),</a:t>
            </a:r>
            <a:r>
              <a:rPr sz="2000" spc="-65"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which</a:t>
            </a:r>
            <a:r>
              <a:rPr sz="2000" spc="-85" dirty="0">
                <a:solidFill>
                  <a:srgbClr val="404040"/>
                </a:solidFill>
                <a:latin typeface="Franklin Gothic Book"/>
                <a:cs typeface="Franklin Gothic Book"/>
              </a:rPr>
              <a:t> </a:t>
            </a:r>
            <a:r>
              <a:rPr sz="2000" dirty="0">
                <a:solidFill>
                  <a:srgbClr val="404040"/>
                </a:solidFill>
                <a:latin typeface="Franklin Gothic Book"/>
                <a:cs typeface="Franklin Gothic Book"/>
              </a:rPr>
              <a:t>objectives</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they</a:t>
            </a:r>
            <a:r>
              <a:rPr sz="2000" spc="-80" dirty="0">
                <a:solidFill>
                  <a:srgbClr val="404040"/>
                </a:solidFill>
                <a:latin typeface="Franklin Gothic Book"/>
                <a:cs typeface="Franklin Gothic Book"/>
              </a:rPr>
              <a:t> </a:t>
            </a:r>
            <a:r>
              <a:rPr sz="2000" dirty="0">
                <a:solidFill>
                  <a:srgbClr val="404040"/>
                </a:solidFill>
                <a:latin typeface="Franklin Gothic Book"/>
                <a:cs typeface="Franklin Gothic Book"/>
              </a:rPr>
              <a:t>substantially</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contribute</a:t>
            </a:r>
            <a:r>
              <a:rPr sz="2000" spc="-140" dirty="0">
                <a:solidFill>
                  <a:srgbClr val="404040"/>
                </a:solidFill>
                <a:latin typeface="Franklin Gothic Book"/>
                <a:cs typeface="Franklin Gothic Book"/>
              </a:rPr>
              <a:t> </a:t>
            </a:r>
            <a:r>
              <a:rPr sz="2000" dirty="0">
                <a:solidFill>
                  <a:srgbClr val="404040"/>
                </a:solidFill>
                <a:latin typeface="Franklin Gothic Book"/>
                <a:cs typeface="Franklin Gothic Book"/>
              </a:rPr>
              <a:t>and</a:t>
            </a:r>
            <a:r>
              <a:rPr sz="2000" spc="95" dirty="0">
                <a:solidFill>
                  <a:srgbClr val="404040"/>
                </a:solidFill>
                <a:latin typeface="Franklin Gothic Book"/>
                <a:cs typeface="Franklin Gothic Book"/>
              </a:rPr>
              <a:t> </a:t>
            </a:r>
            <a:r>
              <a:rPr sz="2000" dirty="0">
                <a:solidFill>
                  <a:srgbClr val="404040"/>
                </a:solidFill>
                <a:latin typeface="Franklin Gothic Book"/>
                <a:cs typeface="Franklin Gothic Book"/>
              </a:rPr>
              <a:t>what</a:t>
            </a:r>
            <a:r>
              <a:rPr sz="2000" spc="-15" dirty="0">
                <a:solidFill>
                  <a:srgbClr val="404040"/>
                </a:solidFill>
                <a:latin typeface="Franklin Gothic Book"/>
                <a:cs typeface="Franklin Gothic Book"/>
              </a:rPr>
              <a:t> </a:t>
            </a:r>
            <a:r>
              <a:rPr sz="2000" spc="-10" dirty="0">
                <a:solidFill>
                  <a:srgbClr val="404040"/>
                </a:solidFill>
                <a:latin typeface="Franklin Gothic Book"/>
                <a:cs typeface="Franklin Gothic Book"/>
              </a:rPr>
              <a:t>criteria </a:t>
            </a:r>
            <a:r>
              <a:rPr sz="2000" dirty="0">
                <a:solidFill>
                  <a:srgbClr val="404040"/>
                </a:solidFill>
                <a:latin typeface="Franklin Gothic Book"/>
                <a:cs typeface="Franklin Gothic Book"/>
              </a:rPr>
              <a:t>they</a:t>
            </a:r>
            <a:r>
              <a:rPr sz="2000" spc="-145" dirty="0">
                <a:solidFill>
                  <a:srgbClr val="404040"/>
                </a:solidFill>
                <a:latin typeface="Franklin Gothic Book"/>
                <a:cs typeface="Franklin Gothic Book"/>
              </a:rPr>
              <a:t> </a:t>
            </a:r>
            <a:r>
              <a:rPr sz="2000" dirty="0">
                <a:solidFill>
                  <a:srgbClr val="404040"/>
                </a:solidFill>
                <a:latin typeface="Franklin Gothic Book"/>
                <a:cs typeface="Franklin Gothic Book"/>
              </a:rPr>
              <a:t>have</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meet.</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It</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is important</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110" dirty="0">
                <a:solidFill>
                  <a:srgbClr val="404040"/>
                </a:solidFill>
                <a:latin typeface="Franklin Gothic Book"/>
                <a:cs typeface="Franklin Gothic Book"/>
              </a:rPr>
              <a:t> </a:t>
            </a:r>
            <a:r>
              <a:rPr sz="2000" dirty="0">
                <a:solidFill>
                  <a:srgbClr val="404040"/>
                </a:solidFill>
                <a:latin typeface="Franklin Gothic Book"/>
                <a:cs typeface="Franklin Gothic Book"/>
              </a:rPr>
              <a:t>note</a:t>
            </a:r>
            <a:r>
              <a:rPr sz="2000" spc="-110" dirty="0">
                <a:solidFill>
                  <a:srgbClr val="404040"/>
                </a:solidFill>
                <a:latin typeface="Franklin Gothic Book"/>
                <a:cs typeface="Franklin Gothic Book"/>
              </a:rPr>
              <a:t> </a:t>
            </a:r>
            <a:r>
              <a:rPr sz="2000" dirty="0">
                <a:solidFill>
                  <a:srgbClr val="404040"/>
                </a:solidFill>
                <a:latin typeface="Franklin Gothic Book"/>
                <a:cs typeface="Franklin Gothic Book"/>
              </a:rPr>
              <a:t>that</a:t>
            </a:r>
            <a:r>
              <a:rPr sz="2000" spc="-85" dirty="0">
                <a:solidFill>
                  <a:srgbClr val="404040"/>
                </a:solidFill>
                <a:latin typeface="Franklin Gothic Book"/>
                <a:cs typeface="Franklin Gothic Book"/>
              </a:rPr>
              <a:t> </a:t>
            </a:r>
            <a:r>
              <a:rPr sz="2000" dirty="0">
                <a:solidFill>
                  <a:srgbClr val="404040"/>
                </a:solidFill>
                <a:latin typeface="Franklin Gothic Book"/>
                <a:cs typeface="Franklin Gothic Book"/>
              </a:rPr>
              <a:t>minimum</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safeguards (social</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standards)</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have</a:t>
            </a:r>
            <a:r>
              <a:rPr sz="2000" spc="-30" dirty="0">
                <a:solidFill>
                  <a:srgbClr val="404040"/>
                </a:solidFill>
                <a:latin typeface="Franklin Gothic Book"/>
                <a:cs typeface="Franklin Gothic Book"/>
              </a:rPr>
              <a:t> </a:t>
            </a:r>
            <a:r>
              <a:rPr sz="2000" spc="-25" dirty="0">
                <a:solidFill>
                  <a:srgbClr val="404040"/>
                </a:solidFill>
                <a:latin typeface="Franklin Gothic Book"/>
                <a:cs typeface="Franklin Gothic Book"/>
              </a:rPr>
              <a:t>to </a:t>
            </a:r>
            <a:r>
              <a:rPr sz="2000" dirty="0">
                <a:solidFill>
                  <a:srgbClr val="404040"/>
                </a:solidFill>
                <a:latin typeface="Franklin Gothic Book"/>
                <a:cs typeface="Franklin Gothic Book"/>
              </a:rPr>
              <a:t>be</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met</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for</a:t>
            </a:r>
            <a:r>
              <a:rPr sz="2000" spc="-35" dirty="0">
                <a:solidFill>
                  <a:srgbClr val="404040"/>
                </a:solidFill>
                <a:latin typeface="Franklin Gothic Book"/>
                <a:cs typeface="Franklin Gothic Book"/>
              </a:rPr>
              <a:t> </a:t>
            </a:r>
            <a:r>
              <a:rPr sz="2000" dirty="0">
                <a:solidFill>
                  <a:srgbClr val="404040"/>
                </a:solidFill>
                <a:latin typeface="Franklin Gothic Book"/>
                <a:cs typeface="Franklin Gothic Book"/>
              </a:rPr>
              <a:t>an</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economic</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activity</a:t>
            </a:r>
            <a:r>
              <a:rPr sz="2000" spc="-125"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be</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considered</a:t>
            </a:r>
            <a:r>
              <a:rPr sz="2000" spc="-50" dirty="0">
                <a:solidFill>
                  <a:srgbClr val="404040"/>
                </a:solidFill>
                <a:latin typeface="Franklin Gothic Book"/>
                <a:cs typeface="Franklin Gothic Book"/>
              </a:rPr>
              <a:t> </a:t>
            </a:r>
            <a:r>
              <a:rPr sz="2000" spc="-10" dirty="0">
                <a:solidFill>
                  <a:srgbClr val="404040"/>
                </a:solidFill>
                <a:latin typeface="Franklin Gothic Book"/>
                <a:cs typeface="Franklin Gothic Book"/>
              </a:rPr>
              <a:t>taxonomy-aligned.</a:t>
            </a:r>
            <a:endParaRPr sz="2000" dirty="0">
              <a:solidFill>
                <a:srgbClr val="404040"/>
              </a:solidFill>
              <a:latin typeface="Franklin Gothic Book"/>
              <a:cs typeface="Franklin Gothic Book"/>
            </a:endParaRPr>
          </a:p>
          <a:p>
            <a:pPr>
              <a:lnSpc>
                <a:spcPct val="100000"/>
              </a:lnSpc>
            </a:pPr>
            <a:endParaRPr sz="2200" dirty="0">
              <a:latin typeface="Franklin Gothic Book"/>
              <a:cs typeface="Franklin Gothic Book"/>
            </a:endParaRPr>
          </a:p>
          <a:p>
            <a:pPr>
              <a:lnSpc>
                <a:spcPct val="100000"/>
              </a:lnSpc>
              <a:spcBef>
                <a:spcPts val="5"/>
              </a:spcBef>
            </a:pPr>
            <a:endParaRPr sz="2050" dirty="0">
              <a:latin typeface="Franklin Gothic Book"/>
              <a:cs typeface="Franklin Gothic Book"/>
            </a:endParaRPr>
          </a:p>
          <a:p>
            <a:pPr marL="12700">
              <a:lnSpc>
                <a:spcPct val="100000"/>
              </a:lnSpc>
            </a:pPr>
            <a:r>
              <a:rPr sz="2000" spc="-20" dirty="0" smtClean="0">
                <a:solidFill>
                  <a:srgbClr val="404040"/>
                </a:solidFill>
                <a:latin typeface="Franklin Gothic Book"/>
                <a:cs typeface="Franklin Gothic Book"/>
              </a:rPr>
              <a:t>Link</a:t>
            </a:r>
            <a:r>
              <a:rPr lang="en-US" sz="2000" spc="-20" dirty="0" smtClean="0">
                <a:solidFill>
                  <a:srgbClr val="404040"/>
                </a:solidFill>
                <a:latin typeface="Franklin Gothic Book"/>
                <a:cs typeface="Franklin Gothic Book"/>
              </a:rPr>
              <a:t>: </a:t>
            </a:r>
            <a:r>
              <a:rPr sz="2000" dirty="0" smtClean="0">
                <a:solidFill>
                  <a:srgbClr val="1A595A"/>
                </a:solidFill>
                <a:latin typeface="Franklin Gothic Book"/>
                <a:cs typeface="Franklin Gothic Book"/>
              </a:rPr>
              <a:t>https</a:t>
            </a:r>
            <a:r>
              <a:rPr sz="2000" dirty="0">
                <a:solidFill>
                  <a:srgbClr val="1A595A"/>
                </a:solidFill>
                <a:latin typeface="Franklin Gothic Book"/>
                <a:cs typeface="Franklin Gothic Book"/>
              </a:rPr>
              <a:t>://ec.europa.eu/sustainable-finance-</a:t>
            </a:r>
            <a:r>
              <a:rPr sz="2000" spc="-10" dirty="0">
                <a:solidFill>
                  <a:srgbClr val="1A595A"/>
                </a:solidFill>
                <a:latin typeface="Franklin Gothic Book"/>
                <a:cs typeface="Franklin Gothic Book"/>
              </a:rPr>
              <a:t>taxonomy/</a:t>
            </a:r>
            <a:endParaRPr sz="2000" dirty="0">
              <a:solidFill>
                <a:srgbClr val="1A595A"/>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09575"/>
            <a:ext cx="9534525" cy="730905"/>
          </a:xfrm>
          <a:prstGeom prst="rect">
            <a:avLst/>
          </a:prstGeom>
        </p:spPr>
        <p:txBody>
          <a:bodyPr vert="horz" wrap="square" lIns="0" tIns="175196" rIns="0" bIns="0" rtlCol="0">
            <a:spAutoFit/>
          </a:bodyPr>
          <a:lstStyle/>
          <a:p>
            <a:pPr algn="ctr">
              <a:lnSpc>
                <a:spcPct val="100000"/>
              </a:lnSpc>
              <a:spcBef>
                <a:spcPts val="90"/>
              </a:spcBef>
            </a:pPr>
            <a:r>
              <a:rPr dirty="0"/>
              <a:t>EU</a:t>
            </a:r>
            <a:r>
              <a:rPr spc="-75" dirty="0"/>
              <a:t> </a:t>
            </a:r>
            <a:r>
              <a:rPr spc="-10" dirty="0"/>
              <a:t>Green</a:t>
            </a:r>
            <a:r>
              <a:rPr spc="-150" dirty="0"/>
              <a:t> </a:t>
            </a:r>
            <a:r>
              <a:rPr spc="-10" dirty="0"/>
              <a:t>Bonds</a:t>
            </a:r>
            <a:r>
              <a:rPr spc="-180" dirty="0"/>
              <a:t> </a:t>
            </a:r>
            <a:r>
              <a:rPr spc="-10" dirty="0"/>
              <a:t>Standards</a:t>
            </a:r>
            <a:endParaRPr dirty="0"/>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749868" y="1956435"/>
            <a:ext cx="6451599" cy="404367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21642" y="2974715"/>
            <a:ext cx="3170358" cy="1263910"/>
          </a:xfrm>
          <a:prstGeom prst="rect">
            <a:avLst/>
          </a:prstGeom>
        </p:spPr>
      </p:pic>
      <p:sp>
        <p:nvSpPr>
          <p:cNvPr id="2" name="Title 1">
            <a:extLst>
              <a:ext uri="{FF2B5EF4-FFF2-40B4-BE49-F238E27FC236}">
                <a16:creationId xmlns:a16="http://schemas.microsoft.com/office/drawing/2014/main" id="{CAAA812D-DD2A-CA8E-287E-9D51EF7B8226}"/>
              </a:ext>
            </a:extLst>
          </p:cNvPr>
          <p:cNvSpPr>
            <a:spLocks noGrp="1"/>
          </p:cNvSpPr>
          <p:nvPr>
            <p:ph type="title"/>
          </p:nvPr>
        </p:nvSpPr>
        <p:spPr/>
        <p:txBody>
          <a:bodyPr lIns="640080"/>
          <a:lstStyle/>
          <a:p>
            <a:r>
              <a:rPr lang="en-US" dirty="0"/>
              <a:t>What are Green Bonds</a:t>
            </a:r>
            <a:endParaRPr lang="en-GB" dirty="0"/>
          </a:p>
        </p:txBody>
      </p:sp>
      <p:sp>
        <p:nvSpPr>
          <p:cNvPr id="3" name="Content Placeholder 2">
            <a:extLst>
              <a:ext uri="{FF2B5EF4-FFF2-40B4-BE49-F238E27FC236}">
                <a16:creationId xmlns:a16="http://schemas.microsoft.com/office/drawing/2014/main" id="{89E5608B-93EB-8F1F-BD0A-16C388189CBE}"/>
              </a:ext>
            </a:extLst>
          </p:cNvPr>
          <p:cNvSpPr>
            <a:spLocks noGrp="1"/>
          </p:cNvSpPr>
          <p:nvPr>
            <p:ph idx="1"/>
          </p:nvPr>
        </p:nvSpPr>
        <p:spPr>
          <a:xfrm>
            <a:off x="582084" y="1143000"/>
            <a:ext cx="8600016" cy="4374487"/>
          </a:xfrm>
        </p:spPr>
        <p:txBody>
          <a:bodyPr>
            <a:noAutofit/>
          </a:bodyPr>
          <a:lstStyle/>
          <a:p>
            <a:pPr>
              <a:spcBef>
                <a:spcPts val="1200"/>
              </a:spcBef>
              <a:spcAft>
                <a:spcPts val="600"/>
              </a:spcAft>
            </a:pPr>
            <a:r>
              <a:rPr lang="en-GB" sz="1900" b="0" i="0" dirty="0">
                <a:solidFill>
                  <a:srgbClr val="404040"/>
                </a:solidFill>
                <a:effectLst/>
              </a:rPr>
              <a:t>A Green bond is a fixed-income financial </a:t>
            </a:r>
            <a:r>
              <a:rPr lang="en-GB" sz="1900" b="0" i="0" dirty="0" smtClean="0">
                <a:solidFill>
                  <a:srgbClr val="404040"/>
                </a:solidFill>
                <a:effectLst/>
              </a:rPr>
              <a:t>instrument </a:t>
            </a:r>
            <a:r>
              <a:rPr lang="en-GB" sz="1900" b="0" i="0" dirty="0">
                <a:solidFill>
                  <a:srgbClr val="404040"/>
                </a:solidFill>
                <a:effectLst/>
              </a:rPr>
              <a:t>which is used to fund projects that have positive environmental and/or climate benefits.</a:t>
            </a:r>
          </a:p>
          <a:p>
            <a:pPr>
              <a:spcBef>
                <a:spcPts val="1200"/>
              </a:spcBef>
              <a:spcAft>
                <a:spcPts val="600"/>
              </a:spcAft>
            </a:pPr>
            <a:r>
              <a:rPr lang="en-GB" sz="1900" b="0" i="0" dirty="0">
                <a:solidFill>
                  <a:srgbClr val="404040"/>
                </a:solidFill>
                <a:effectLst/>
              </a:rPr>
              <a:t>Green bonds are fundamentally the same as conventional bonds: a loan made by an investor to an organization to finance a project, with the investor receiving the principal amount at the end of the loan's life, in addition to interest payments (depending on the loan terms) throughout the loan's term.</a:t>
            </a:r>
          </a:p>
          <a:p>
            <a:pPr>
              <a:spcBef>
                <a:spcPts val="1200"/>
              </a:spcBef>
              <a:spcAft>
                <a:spcPts val="600"/>
              </a:spcAft>
            </a:pPr>
            <a:r>
              <a:rPr lang="en-GB" sz="1900" dirty="0">
                <a:solidFill>
                  <a:srgbClr val="404040"/>
                </a:solidFill>
              </a:rPr>
              <a:t>Green Bonds </a:t>
            </a:r>
            <a:r>
              <a:rPr lang="en-GB" sz="1900" dirty="0" smtClean="0">
                <a:solidFill>
                  <a:srgbClr val="404040"/>
                </a:solidFill>
              </a:rPr>
              <a:t>- use </a:t>
            </a:r>
            <a:r>
              <a:rPr lang="en-GB" sz="1900" dirty="0">
                <a:solidFill>
                  <a:srgbClr val="404040"/>
                </a:solidFill>
              </a:rPr>
              <a:t>The International Capital Market Association (ICMA) standards.</a:t>
            </a:r>
          </a:p>
          <a:p>
            <a:pPr>
              <a:spcBef>
                <a:spcPts val="1200"/>
              </a:spcBef>
              <a:spcAft>
                <a:spcPts val="600"/>
              </a:spcAft>
            </a:pPr>
            <a:r>
              <a:rPr lang="en-GB" sz="1900" dirty="0">
                <a:solidFill>
                  <a:srgbClr val="404040"/>
                </a:solidFill>
              </a:rPr>
              <a:t>The Green Bond Principles (GBP) seek to support issuers in financing environmentally sound and sustainable projects that foster a net-zero emissions economy and protect the environment. GBP-aligned issuance should provide transparent green credentials alongside an investment opportunity. By recommending that issuers report on the use of Green Bond proceeds, the GBP promote a step change in transparency that facilitates the tracking of funds to environmental projects, while simultaneously aiming to improve insight into their estimated impact. </a:t>
            </a:r>
          </a:p>
        </p:txBody>
      </p:sp>
    </p:spTree>
    <p:extLst>
      <p:ext uri="{BB962C8B-B14F-4D97-AF65-F5344CB8AC3E}">
        <p14:creationId xmlns:p14="http://schemas.microsoft.com/office/powerpoint/2010/main" val="687945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482665" cy="600164"/>
          </a:xfrm>
          <a:prstGeom prst="rect">
            <a:avLst/>
          </a:prstGeom>
        </p:spPr>
        <p:txBody>
          <a:bodyPr vert="horz" wrap="square" lIns="640080" tIns="45720" rIns="0" bIns="0" rtlCol="0">
            <a:spAutoFit/>
          </a:bodyPr>
          <a:lstStyle/>
          <a:p>
            <a:pPr>
              <a:lnSpc>
                <a:spcPct val="100000"/>
              </a:lnSpc>
              <a:spcBef>
                <a:spcPts val="100"/>
              </a:spcBef>
            </a:pPr>
            <a:r>
              <a:rPr dirty="0"/>
              <a:t>EU</a:t>
            </a:r>
            <a:r>
              <a:rPr spc="-15" dirty="0"/>
              <a:t> </a:t>
            </a:r>
            <a:r>
              <a:rPr dirty="0"/>
              <a:t>Green</a:t>
            </a:r>
            <a:r>
              <a:rPr spc="15" dirty="0"/>
              <a:t> </a:t>
            </a:r>
            <a:r>
              <a:rPr dirty="0"/>
              <a:t>Bonds</a:t>
            </a:r>
            <a:r>
              <a:rPr spc="-50" dirty="0"/>
              <a:t> </a:t>
            </a:r>
            <a:r>
              <a:rPr spc="-10" dirty="0"/>
              <a:t>Standards</a:t>
            </a:r>
            <a:endParaRPr dirty="0"/>
          </a:p>
        </p:txBody>
      </p:sp>
      <p:sp>
        <p:nvSpPr>
          <p:cNvPr id="3" name="object 3"/>
          <p:cNvSpPr txBox="1"/>
          <p:nvPr/>
        </p:nvSpPr>
        <p:spPr>
          <a:xfrm>
            <a:off x="644207" y="763098"/>
            <a:ext cx="9071294" cy="2315377"/>
          </a:xfrm>
          <a:prstGeom prst="rect">
            <a:avLst/>
          </a:prstGeom>
        </p:spPr>
        <p:txBody>
          <a:bodyPr vert="horz" wrap="square" lIns="0" tIns="27305" rIns="0" bIns="0" rtlCol="0">
            <a:spAutoFit/>
          </a:bodyPr>
          <a:lstStyle/>
          <a:p>
            <a:pPr marL="355600" marR="429895" indent="-342900">
              <a:lnSpc>
                <a:spcPts val="2160"/>
              </a:lnSpc>
              <a:spcBef>
                <a:spcPts val="215"/>
              </a:spcBef>
              <a:buClr>
                <a:srgbClr val="1A595A"/>
              </a:buClr>
              <a:buSzPct val="80000"/>
              <a:buFont typeface="Franklin Gothic Book" panose="020B0503020102020204" pitchFamily="34" charset="0"/>
              <a:buChar char="►"/>
            </a:pPr>
            <a:r>
              <a:rPr b="1" spc="-10" dirty="0">
                <a:solidFill>
                  <a:srgbClr val="404040"/>
                </a:solidFill>
                <a:cs typeface="Franklin Gothic Book"/>
              </a:rPr>
              <a:t>Creating</a:t>
            </a:r>
            <a:r>
              <a:rPr b="1" spc="-135" dirty="0">
                <a:solidFill>
                  <a:srgbClr val="404040"/>
                </a:solidFill>
                <a:cs typeface="Franklin Gothic Book"/>
              </a:rPr>
              <a:t> </a:t>
            </a:r>
            <a:r>
              <a:rPr b="1" dirty="0">
                <a:solidFill>
                  <a:srgbClr val="404040"/>
                </a:solidFill>
                <a:cs typeface="Franklin Gothic Book"/>
              </a:rPr>
              <a:t>standards</a:t>
            </a:r>
            <a:r>
              <a:rPr b="1" spc="-80" dirty="0">
                <a:solidFill>
                  <a:srgbClr val="404040"/>
                </a:solidFill>
                <a:cs typeface="Franklin Gothic Book"/>
              </a:rPr>
              <a:t> </a:t>
            </a:r>
            <a:r>
              <a:rPr b="1" dirty="0">
                <a:solidFill>
                  <a:srgbClr val="404040"/>
                </a:solidFill>
                <a:cs typeface="Franklin Gothic Book"/>
              </a:rPr>
              <a:t>(EU</a:t>
            </a:r>
            <a:r>
              <a:rPr b="1" spc="-110" dirty="0">
                <a:solidFill>
                  <a:srgbClr val="404040"/>
                </a:solidFill>
                <a:cs typeface="Franklin Gothic Book"/>
              </a:rPr>
              <a:t> </a:t>
            </a:r>
            <a:r>
              <a:rPr b="1" spc="-10" dirty="0">
                <a:solidFill>
                  <a:srgbClr val="404040"/>
                </a:solidFill>
                <a:cs typeface="Franklin Gothic Book"/>
              </a:rPr>
              <a:t>Green</a:t>
            </a:r>
            <a:r>
              <a:rPr b="1" spc="-145" dirty="0">
                <a:solidFill>
                  <a:srgbClr val="404040"/>
                </a:solidFill>
                <a:cs typeface="Franklin Gothic Book"/>
              </a:rPr>
              <a:t> </a:t>
            </a:r>
            <a:r>
              <a:rPr b="1" spc="-20" dirty="0">
                <a:solidFill>
                  <a:srgbClr val="404040"/>
                </a:solidFill>
                <a:cs typeface="Franklin Gothic Book"/>
              </a:rPr>
              <a:t>Bond </a:t>
            </a:r>
            <a:r>
              <a:rPr b="1" spc="-10" dirty="0">
                <a:solidFill>
                  <a:srgbClr val="404040"/>
                </a:solidFill>
                <a:cs typeface="Franklin Gothic Book"/>
              </a:rPr>
              <a:t>Standard)</a:t>
            </a:r>
            <a:r>
              <a:rPr b="1" spc="-100" dirty="0">
                <a:solidFill>
                  <a:srgbClr val="404040"/>
                </a:solidFill>
                <a:cs typeface="Franklin Gothic Book"/>
              </a:rPr>
              <a:t> </a:t>
            </a:r>
            <a:r>
              <a:rPr b="1" dirty="0">
                <a:solidFill>
                  <a:srgbClr val="404040"/>
                </a:solidFill>
                <a:cs typeface="Franklin Gothic Book"/>
              </a:rPr>
              <a:t>and</a:t>
            </a:r>
            <a:r>
              <a:rPr b="1" spc="-60" dirty="0">
                <a:solidFill>
                  <a:srgbClr val="404040"/>
                </a:solidFill>
                <a:cs typeface="Franklin Gothic Book"/>
              </a:rPr>
              <a:t> </a:t>
            </a:r>
            <a:r>
              <a:rPr b="1" spc="-20" dirty="0">
                <a:solidFill>
                  <a:srgbClr val="404040"/>
                </a:solidFill>
                <a:cs typeface="Franklin Gothic Book"/>
              </a:rPr>
              <a:t>labels</a:t>
            </a:r>
            <a:r>
              <a:rPr b="1" spc="-95" dirty="0">
                <a:solidFill>
                  <a:srgbClr val="404040"/>
                </a:solidFill>
                <a:cs typeface="Franklin Gothic Book"/>
              </a:rPr>
              <a:t> </a:t>
            </a:r>
            <a:r>
              <a:rPr b="1" spc="-10" dirty="0">
                <a:solidFill>
                  <a:srgbClr val="404040"/>
                </a:solidFill>
                <a:cs typeface="Franklin Gothic Book"/>
              </a:rPr>
              <a:t>for</a:t>
            </a:r>
            <a:r>
              <a:rPr b="1" spc="-70" dirty="0">
                <a:solidFill>
                  <a:srgbClr val="404040"/>
                </a:solidFill>
                <a:cs typeface="Franklin Gothic Book"/>
              </a:rPr>
              <a:t> </a:t>
            </a:r>
            <a:r>
              <a:rPr b="1" spc="-10" dirty="0">
                <a:solidFill>
                  <a:srgbClr val="404040"/>
                </a:solidFill>
                <a:cs typeface="Franklin Gothic Book"/>
              </a:rPr>
              <a:t>green</a:t>
            </a:r>
            <a:r>
              <a:rPr b="1" spc="-160" dirty="0">
                <a:solidFill>
                  <a:srgbClr val="404040"/>
                </a:solidFill>
                <a:cs typeface="Franklin Gothic Book"/>
              </a:rPr>
              <a:t> </a:t>
            </a:r>
            <a:r>
              <a:rPr b="1" spc="-10" dirty="0">
                <a:solidFill>
                  <a:srgbClr val="404040"/>
                </a:solidFill>
                <a:cs typeface="Franklin Gothic Book"/>
              </a:rPr>
              <a:t>financial</a:t>
            </a:r>
            <a:r>
              <a:rPr b="1" spc="-145" dirty="0">
                <a:solidFill>
                  <a:srgbClr val="404040"/>
                </a:solidFill>
                <a:cs typeface="Franklin Gothic Book"/>
              </a:rPr>
              <a:t> </a:t>
            </a:r>
            <a:r>
              <a:rPr b="1" spc="-10" dirty="0">
                <a:solidFill>
                  <a:srgbClr val="404040"/>
                </a:solidFill>
                <a:cs typeface="Franklin Gothic Book"/>
              </a:rPr>
              <a:t>products</a:t>
            </a:r>
            <a:endParaRPr b="1" dirty="0">
              <a:solidFill>
                <a:srgbClr val="404040"/>
              </a:solidFill>
              <a:cs typeface="Franklin Gothic Book"/>
            </a:endParaRPr>
          </a:p>
          <a:p>
            <a:pPr marL="342900" marR="5080" lvl="1">
              <a:lnSpc>
                <a:spcPts val="2160"/>
              </a:lnSpc>
              <a:spcBef>
                <a:spcPts val="1205"/>
              </a:spcBef>
            </a:pPr>
            <a:r>
              <a:rPr spc="-25" dirty="0">
                <a:solidFill>
                  <a:srgbClr val="404040"/>
                </a:solidFill>
                <a:cs typeface="Franklin Gothic Book"/>
              </a:rPr>
              <a:t>Confusion</a:t>
            </a:r>
            <a:r>
              <a:rPr spc="-90" dirty="0">
                <a:solidFill>
                  <a:srgbClr val="404040"/>
                </a:solidFill>
                <a:cs typeface="Franklin Gothic Book"/>
              </a:rPr>
              <a:t> </a:t>
            </a:r>
            <a:r>
              <a:rPr dirty="0">
                <a:solidFill>
                  <a:srgbClr val="404040"/>
                </a:solidFill>
                <a:cs typeface="Franklin Gothic Book"/>
              </a:rPr>
              <a:t>and</a:t>
            </a:r>
            <a:r>
              <a:rPr spc="-10" dirty="0">
                <a:solidFill>
                  <a:srgbClr val="404040"/>
                </a:solidFill>
                <a:cs typeface="Franklin Gothic Book"/>
              </a:rPr>
              <a:t> </a:t>
            </a:r>
            <a:r>
              <a:rPr spc="-30" dirty="0">
                <a:solidFill>
                  <a:srgbClr val="404040"/>
                </a:solidFill>
                <a:cs typeface="Franklin Gothic Book"/>
              </a:rPr>
              <a:t>greenwashing</a:t>
            </a:r>
            <a:r>
              <a:rPr spc="-160" dirty="0">
                <a:solidFill>
                  <a:srgbClr val="404040"/>
                </a:solidFill>
                <a:cs typeface="Franklin Gothic Book"/>
              </a:rPr>
              <a:t> </a:t>
            </a:r>
            <a:r>
              <a:rPr spc="-25" dirty="0">
                <a:solidFill>
                  <a:srgbClr val="404040"/>
                </a:solidFill>
                <a:cs typeface="Franklin Gothic Book"/>
              </a:rPr>
              <a:t>involving</a:t>
            </a:r>
            <a:r>
              <a:rPr spc="-5" dirty="0">
                <a:solidFill>
                  <a:srgbClr val="404040"/>
                </a:solidFill>
                <a:cs typeface="Franklin Gothic Book"/>
              </a:rPr>
              <a:t> </a:t>
            </a:r>
            <a:r>
              <a:rPr spc="-10" dirty="0">
                <a:solidFill>
                  <a:srgbClr val="404040"/>
                </a:solidFill>
                <a:cs typeface="Franklin Gothic Book"/>
              </a:rPr>
              <a:t>green</a:t>
            </a:r>
            <a:r>
              <a:rPr spc="-170" dirty="0">
                <a:solidFill>
                  <a:srgbClr val="404040"/>
                </a:solidFill>
                <a:cs typeface="Franklin Gothic Book"/>
              </a:rPr>
              <a:t> </a:t>
            </a:r>
            <a:r>
              <a:rPr spc="-10" dirty="0">
                <a:solidFill>
                  <a:srgbClr val="404040"/>
                </a:solidFill>
                <a:cs typeface="Franklin Gothic Book"/>
              </a:rPr>
              <a:t>financial </a:t>
            </a:r>
            <a:r>
              <a:rPr spc="-20" dirty="0">
                <a:solidFill>
                  <a:srgbClr val="404040"/>
                </a:solidFill>
                <a:cs typeface="Franklin Gothic Book"/>
              </a:rPr>
              <a:t>products</a:t>
            </a:r>
            <a:r>
              <a:rPr spc="-105" dirty="0">
                <a:solidFill>
                  <a:srgbClr val="404040"/>
                </a:solidFill>
                <a:cs typeface="Franklin Gothic Book"/>
              </a:rPr>
              <a:t> </a:t>
            </a:r>
            <a:r>
              <a:rPr spc="-20" dirty="0">
                <a:solidFill>
                  <a:srgbClr val="404040"/>
                </a:solidFill>
                <a:cs typeface="Franklin Gothic Book"/>
              </a:rPr>
              <a:t>reduces</a:t>
            </a:r>
            <a:r>
              <a:rPr spc="-95" dirty="0">
                <a:solidFill>
                  <a:srgbClr val="404040"/>
                </a:solidFill>
                <a:cs typeface="Franklin Gothic Book"/>
              </a:rPr>
              <a:t> </a:t>
            </a:r>
            <a:r>
              <a:rPr spc="-25" dirty="0">
                <a:solidFill>
                  <a:srgbClr val="404040"/>
                </a:solidFill>
                <a:cs typeface="Franklin Gothic Book"/>
              </a:rPr>
              <a:t>confidence</a:t>
            </a:r>
            <a:r>
              <a:rPr spc="-120" dirty="0">
                <a:solidFill>
                  <a:srgbClr val="404040"/>
                </a:solidFill>
                <a:cs typeface="Franklin Gothic Book"/>
              </a:rPr>
              <a:t> </a:t>
            </a:r>
            <a:r>
              <a:rPr spc="-20" dirty="0">
                <a:solidFill>
                  <a:srgbClr val="404040"/>
                </a:solidFill>
                <a:cs typeface="Franklin Gothic Book"/>
              </a:rPr>
              <a:t>in</a:t>
            </a:r>
            <a:r>
              <a:rPr spc="-80" dirty="0">
                <a:solidFill>
                  <a:srgbClr val="404040"/>
                </a:solidFill>
                <a:cs typeface="Franklin Gothic Book"/>
              </a:rPr>
              <a:t> </a:t>
            </a:r>
            <a:r>
              <a:rPr dirty="0">
                <a:solidFill>
                  <a:srgbClr val="404040"/>
                </a:solidFill>
                <a:cs typeface="Franklin Gothic Book"/>
              </a:rPr>
              <a:t>the</a:t>
            </a:r>
            <a:r>
              <a:rPr spc="45" dirty="0">
                <a:solidFill>
                  <a:srgbClr val="404040"/>
                </a:solidFill>
                <a:cs typeface="Franklin Gothic Book"/>
              </a:rPr>
              <a:t> </a:t>
            </a:r>
            <a:r>
              <a:rPr dirty="0">
                <a:solidFill>
                  <a:srgbClr val="404040"/>
                </a:solidFill>
                <a:cs typeface="Franklin Gothic Book"/>
              </a:rPr>
              <a:t>market</a:t>
            </a:r>
            <a:r>
              <a:rPr spc="-135" dirty="0">
                <a:solidFill>
                  <a:srgbClr val="404040"/>
                </a:solidFill>
                <a:cs typeface="Franklin Gothic Book"/>
              </a:rPr>
              <a:t> </a:t>
            </a:r>
            <a:r>
              <a:rPr spc="-25" dirty="0" smtClean="0">
                <a:solidFill>
                  <a:srgbClr val="404040"/>
                </a:solidFill>
                <a:cs typeface="Franklin Gothic Book"/>
              </a:rPr>
              <a:t>and</a:t>
            </a:r>
            <a:r>
              <a:rPr lang="en-US" spc="-25" dirty="0" smtClean="0">
                <a:solidFill>
                  <a:srgbClr val="404040"/>
                </a:solidFill>
                <a:cs typeface="Franklin Gothic Book"/>
              </a:rPr>
              <a:t> </a:t>
            </a:r>
            <a:r>
              <a:rPr spc="-10" dirty="0" smtClean="0">
                <a:solidFill>
                  <a:srgbClr val="404040"/>
                </a:solidFill>
                <a:cs typeface="Franklin Gothic Book"/>
              </a:rPr>
              <a:t>diverts</a:t>
            </a:r>
            <a:r>
              <a:rPr spc="-100" dirty="0" smtClean="0">
                <a:solidFill>
                  <a:srgbClr val="404040"/>
                </a:solidFill>
                <a:cs typeface="Franklin Gothic Book"/>
              </a:rPr>
              <a:t> </a:t>
            </a:r>
            <a:r>
              <a:rPr spc="-20" dirty="0">
                <a:solidFill>
                  <a:srgbClr val="404040"/>
                </a:solidFill>
                <a:cs typeface="Franklin Gothic Book"/>
              </a:rPr>
              <a:t>capital</a:t>
            </a:r>
            <a:r>
              <a:rPr spc="-65" dirty="0">
                <a:solidFill>
                  <a:srgbClr val="404040"/>
                </a:solidFill>
                <a:cs typeface="Franklin Gothic Book"/>
              </a:rPr>
              <a:t> </a:t>
            </a:r>
            <a:r>
              <a:rPr spc="-30" dirty="0">
                <a:solidFill>
                  <a:srgbClr val="404040"/>
                </a:solidFill>
                <a:cs typeface="Franklin Gothic Book"/>
              </a:rPr>
              <a:t>away</a:t>
            </a:r>
            <a:r>
              <a:rPr spc="-85" dirty="0">
                <a:solidFill>
                  <a:srgbClr val="404040"/>
                </a:solidFill>
                <a:cs typeface="Franklin Gothic Book"/>
              </a:rPr>
              <a:t> </a:t>
            </a:r>
            <a:r>
              <a:rPr spc="-10" dirty="0">
                <a:solidFill>
                  <a:srgbClr val="404040"/>
                </a:solidFill>
                <a:cs typeface="Franklin Gothic Book"/>
              </a:rPr>
              <a:t>from</a:t>
            </a:r>
            <a:r>
              <a:rPr spc="-95" dirty="0">
                <a:solidFill>
                  <a:srgbClr val="404040"/>
                </a:solidFill>
                <a:cs typeface="Franklin Gothic Book"/>
              </a:rPr>
              <a:t> </a:t>
            </a:r>
            <a:r>
              <a:rPr spc="-25" dirty="0">
                <a:solidFill>
                  <a:srgbClr val="404040"/>
                </a:solidFill>
                <a:cs typeface="Franklin Gothic Book"/>
              </a:rPr>
              <a:t>activities</a:t>
            </a:r>
            <a:r>
              <a:rPr spc="-95" dirty="0">
                <a:solidFill>
                  <a:srgbClr val="404040"/>
                </a:solidFill>
                <a:cs typeface="Franklin Gothic Book"/>
              </a:rPr>
              <a:t> </a:t>
            </a:r>
            <a:r>
              <a:rPr spc="-20" dirty="0">
                <a:solidFill>
                  <a:srgbClr val="404040"/>
                </a:solidFill>
                <a:cs typeface="Franklin Gothic Book"/>
              </a:rPr>
              <a:t>that</a:t>
            </a:r>
            <a:r>
              <a:rPr spc="-40" dirty="0">
                <a:solidFill>
                  <a:srgbClr val="404040"/>
                </a:solidFill>
                <a:cs typeface="Franklin Gothic Book"/>
              </a:rPr>
              <a:t> </a:t>
            </a:r>
            <a:r>
              <a:rPr spc="-10" dirty="0">
                <a:solidFill>
                  <a:srgbClr val="404040"/>
                </a:solidFill>
                <a:cs typeface="Franklin Gothic Book"/>
              </a:rPr>
              <a:t>can</a:t>
            </a:r>
            <a:r>
              <a:rPr spc="-75" dirty="0">
                <a:solidFill>
                  <a:srgbClr val="404040"/>
                </a:solidFill>
                <a:cs typeface="Franklin Gothic Book"/>
              </a:rPr>
              <a:t> </a:t>
            </a:r>
            <a:r>
              <a:rPr spc="-10" dirty="0">
                <a:solidFill>
                  <a:srgbClr val="404040"/>
                </a:solidFill>
                <a:cs typeface="Franklin Gothic Book"/>
              </a:rPr>
              <a:t>deliver </a:t>
            </a:r>
            <a:r>
              <a:rPr spc="-25" dirty="0">
                <a:solidFill>
                  <a:srgbClr val="404040"/>
                </a:solidFill>
                <a:cs typeface="Franklin Gothic Book"/>
              </a:rPr>
              <a:t>sustainable</a:t>
            </a:r>
            <a:r>
              <a:rPr spc="-35" dirty="0">
                <a:solidFill>
                  <a:srgbClr val="404040"/>
                </a:solidFill>
                <a:cs typeface="Franklin Gothic Book"/>
              </a:rPr>
              <a:t> </a:t>
            </a:r>
            <a:r>
              <a:rPr spc="-10" dirty="0">
                <a:solidFill>
                  <a:srgbClr val="404040"/>
                </a:solidFill>
                <a:cs typeface="Franklin Gothic Book"/>
              </a:rPr>
              <a:t>outcomes.</a:t>
            </a:r>
            <a:r>
              <a:rPr spc="-100" dirty="0">
                <a:solidFill>
                  <a:srgbClr val="404040"/>
                </a:solidFill>
                <a:cs typeface="Franklin Gothic Book"/>
              </a:rPr>
              <a:t> </a:t>
            </a:r>
            <a:r>
              <a:rPr spc="-35" dirty="0">
                <a:solidFill>
                  <a:srgbClr val="404040"/>
                </a:solidFill>
                <a:cs typeface="Franklin Gothic Book"/>
              </a:rPr>
              <a:t>The</a:t>
            </a:r>
            <a:r>
              <a:rPr spc="-114" dirty="0">
                <a:solidFill>
                  <a:srgbClr val="404040"/>
                </a:solidFill>
                <a:cs typeface="Franklin Gothic Book"/>
              </a:rPr>
              <a:t> </a:t>
            </a:r>
            <a:r>
              <a:rPr spc="-10" dirty="0">
                <a:solidFill>
                  <a:srgbClr val="404040"/>
                </a:solidFill>
                <a:cs typeface="Franklin Gothic Book"/>
              </a:rPr>
              <a:t>creation</a:t>
            </a:r>
            <a:r>
              <a:rPr spc="-155" dirty="0">
                <a:solidFill>
                  <a:srgbClr val="404040"/>
                </a:solidFill>
                <a:cs typeface="Franklin Gothic Book"/>
              </a:rPr>
              <a:t> </a:t>
            </a:r>
            <a:r>
              <a:rPr dirty="0">
                <a:solidFill>
                  <a:srgbClr val="404040"/>
                </a:solidFill>
                <a:cs typeface="Franklin Gothic Book"/>
              </a:rPr>
              <a:t>of</a:t>
            </a:r>
            <a:r>
              <a:rPr spc="-25" dirty="0">
                <a:solidFill>
                  <a:srgbClr val="404040"/>
                </a:solidFill>
                <a:cs typeface="Franklin Gothic Book"/>
              </a:rPr>
              <a:t> standards</a:t>
            </a:r>
            <a:r>
              <a:rPr spc="-95" dirty="0">
                <a:solidFill>
                  <a:srgbClr val="404040"/>
                </a:solidFill>
                <a:cs typeface="Franklin Gothic Book"/>
              </a:rPr>
              <a:t> </a:t>
            </a:r>
            <a:r>
              <a:rPr spc="-25" dirty="0">
                <a:solidFill>
                  <a:srgbClr val="404040"/>
                </a:solidFill>
                <a:cs typeface="Franklin Gothic Book"/>
              </a:rPr>
              <a:t>and </a:t>
            </a:r>
            <a:r>
              <a:rPr spc="-20" dirty="0">
                <a:solidFill>
                  <a:srgbClr val="404040"/>
                </a:solidFill>
                <a:cs typeface="Franklin Gothic Book"/>
              </a:rPr>
              <a:t>labels</a:t>
            </a:r>
            <a:r>
              <a:rPr spc="-60" dirty="0">
                <a:solidFill>
                  <a:srgbClr val="404040"/>
                </a:solidFill>
                <a:cs typeface="Franklin Gothic Book"/>
              </a:rPr>
              <a:t> </a:t>
            </a:r>
            <a:r>
              <a:rPr spc="-10" dirty="0">
                <a:solidFill>
                  <a:srgbClr val="404040"/>
                </a:solidFill>
                <a:cs typeface="Franklin Gothic Book"/>
              </a:rPr>
              <a:t>for</a:t>
            </a:r>
            <a:r>
              <a:rPr spc="-35" dirty="0">
                <a:solidFill>
                  <a:srgbClr val="404040"/>
                </a:solidFill>
                <a:cs typeface="Franklin Gothic Book"/>
              </a:rPr>
              <a:t> </a:t>
            </a:r>
            <a:r>
              <a:rPr spc="-10" dirty="0">
                <a:solidFill>
                  <a:srgbClr val="404040"/>
                </a:solidFill>
                <a:cs typeface="Franklin Gothic Book"/>
              </a:rPr>
              <a:t>green</a:t>
            </a:r>
            <a:r>
              <a:rPr spc="-95" dirty="0">
                <a:solidFill>
                  <a:srgbClr val="404040"/>
                </a:solidFill>
                <a:cs typeface="Franklin Gothic Book"/>
              </a:rPr>
              <a:t> </a:t>
            </a:r>
            <a:r>
              <a:rPr spc="-25" dirty="0">
                <a:solidFill>
                  <a:srgbClr val="404040"/>
                </a:solidFill>
                <a:cs typeface="Franklin Gothic Book"/>
              </a:rPr>
              <a:t>financial</a:t>
            </a:r>
            <a:r>
              <a:rPr spc="-90" dirty="0">
                <a:solidFill>
                  <a:srgbClr val="404040"/>
                </a:solidFill>
                <a:cs typeface="Franklin Gothic Book"/>
              </a:rPr>
              <a:t> </a:t>
            </a:r>
            <a:r>
              <a:rPr spc="-20" dirty="0">
                <a:solidFill>
                  <a:srgbClr val="404040"/>
                </a:solidFill>
                <a:cs typeface="Franklin Gothic Book"/>
              </a:rPr>
              <a:t>products</a:t>
            </a:r>
            <a:r>
              <a:rPr spc="-130" dirty="0">
                <a:solidFill>
                  <a:srgbClr val="404040"/>
                </a:solidFill>
                <a:cs typeface="Franklin Gothic Book"/>
              </a:rPr>
              <a:t> </a:t>
            </a:r>
            <a:r>
              <a:rPr spc="-20" dirty="0">
                <a:solidFill>
                  <a:srgbClr val="404040"/>
                </a:solidFill>
                <a:cs typeface="Franklin Gothic Book"/>
              </a:rPr>
              <a:t>–</a:t>
            </a:r>
            <a:r>
              <a:rPr spc="-105" dirty="0">
                <a:solidFill>
                  <a:srgbClr val="404040"/>
                </a:solidFill>
                <a:cs typeface="Franklin Gothic Book"/>
              </a:rPr>
              <a:t> </a:t>
            </a:r>
            <a:r>
              <a:rPr spc="-10" dirty="0">
                <a:solidFill>
                  <a:srgbClr val="404040"/>
                </a:solidFill>
                <a:cs typeface="Franklin Gothic Book"/>
              </a:rPr>
              <a:t>such</a:t>
            </a:r>
            <a:r>
              <a:rPr spc="-105" dirty="0">
                <a:solidFill>
                  <a:srgbClr val="404040"/>
                </a:solidFill>
                <a:cs typeface="Franklin Gothic Book"/>
              </a:rPr>
              <a:t> </a:t>
            </a:r>
            <a:r>
              <a:rPr dirty="0">
                <a:solidFill>
                  <a:srgbClr val="404040"/>
                </a:solidFill>
                <a:cs typeface="Franklin Gothic Book"/>
              </a:rPr>
              <a:t>as</a:t>
            </a:r>
            <a:r>
              <a:rPr spc="-45" dirty="0">
                <a:solidFill>
                  <a:srgbClr val="404040"/>
                </a:solidFill>
                <a:cs typeface="Franklin Gothic Book"/>
              </a:rPr>
              <a:t> </a:t>
            </a:r>
            <a:r>
              <a:rPr spc="-10" dirty="0">
                <a:solidFill>
                  <a:srgbClr val="404040"/>
                </a:solidFill>
                <a:cs typeface="Franklin Gothic Book"/>
              </a:rPr>
              <a:t>green </a:t>
            </a:r>
            <a:r>
              <a:rPr spc="-25" dirty="0">
                <a:solidFill>
                  <a:srgbClr val="404040"/>
                </a:solidFill>
                <a:cs typeface="Franklin Gothic Book"/>
              </a:rPr>
              <a:t>bonds</a:t>
            </a:r>
            <a:r>
              <a:rPr spc="-35" dirty="0">
                <a:solidFill>
                  <a:srgbClr val="404040"/>
                </a:solidFill>
                <a:cs typeface="Franklin Gothic Book"/>
              </a:rPr>
              <a:t> </a:t>
            </a:r>
            <a:r>
              <a:rPr dirty="0">
                <a:solidFill>
                  <a:srgbClr val="404040"/>
                </a:solidFill>
                <a:cs typeface="Franklin Gothic Book"/>
              </a:rPr>
              <a:t>–</a:t>
            </a:r>
            <a:r>
              <a:rPr spc="-10" dirty="0">
                <a:solidFill>
                  <a:srgbClr val="404040"/>
                </a:solidFill>
                <a:cs typeface="Franklin Gothic Book"/>
              </a:rPr>
              <a:t> </a:t>
            </a:r>
            <a:r>
              <a:rPr dirty="0">
                <a:solidFill>
                  <a:srgbClr val="404040"/>
                </a:solidFill>
                <a:cs typeface="Franklin Gothic Book"/>
              </a:rPr>
              <a:t>will</a:t>
            </a:r>
            <a:r>
              <a:rPr spc="5" dirty="0">
                <a:solidFill>
                  <a:srgbClr val="404040"/>
                </a:solidFill>
                <a:cs typeface="Franklin Gothic Book"/>
              </a:rPr>
              <a:t> </a:t>
            </a:r>
            <a:r>
              <a:rPr spc="-20" dirty="0">
                <a:solidFill>
                  <a:srgbClr val="404040"/>
                </a:solidFill>
                <a:cs typeface="Franklin Gothic Book"/>
              </a:rPr>
              <a:t>increase</a:t>
            </a:r>
            <a:r>
              <a:rPr spc="-135" dirty="0">
                <a:solidFill>
                  <a:srgbClr val="404040"/>
                </a:solidFill>
                <a:cs typeface="Franklin Gothic Book"/>
              </a:rPr>
              <a:t> </a:t>
            </a:r>
            <a:r>
              <a:rPr spc="-20" dirty="0">
                <a:solidFill>
                  <a:srgbClr val="404040"/>
                </a:solidFill>
                <a:cs typeface="Franklin Gothic Book"/>
              </a:rPr>
              <a:t>investors’</a:t>
            </a:r>
            <a:r>
              <a:rPr spc="-200" dirty="0">
                <a:solidFill>
                  <a:srgbClr val="404040"/>
                </a:solidFill>
                <a:cs typeface="Franklin Gothic Book"/>
              </a:rPr>
              <a:t> </a:t>
            </a:r>
            <a:r>
              <a:rPr spc="-25" dirty="0">
                <a:solidFill>
                  <a:srgbClr val="404040"/>
                </a:solidFill>
                <a:cs typeface="Franklin Gothic Book"/>
              </a:rPr>
              <a:t>confidence</a:t>
            </a:r>
            <a:r>
              <a:rPr spc="-135" dirty="0">
                <a:solidFill>
                  <a:srgbClr val="404040"/>
                </a:solidFill>
                <a:cs typeface="Franklin Gothic Book"/>
              </a:rPr>
              <a:t> </a:t>
            </a:r>
            <a:r>
              <a:rPr spc="-25" dirty="0" smtClean="0">
                <a:solidFill>
                  <a:srgbClr val="404040"/>
                </a:solidFill>
                <a:cs typeface="Franklin Gothic Book"/>
              </a:rPr>
              <a:t>and</a:t>
            </a:r>
            <a:r>
              <a:rPr lang="en-US" spc="-25" dirty="0" smtClean="0">
                <a:solidFill>
                  <a:srgbClr val="404040"/>
                </a:solidFill>
                <a:cs typeface="Franklin Gothic Book"/>
              </a:rPr>
              <a:t> </a:t>
            </a:r>
            <a:r>
              <a:rPr spc="-25" dirty="0" smtClean="0">
                <a:solidFill>
                  <a:srgbClr val="404040"/>
                </a:solidFill>
                <a:cs typeface="Franklin Gothic Book"/>
              </a:rPr>
              <a:t>encourage</a:t>
            </a:r>
            <a:r>
              <a:rPr spc="-125" dirty="0" smtClean="0">
                <a:solidFill>
                  <a:srgbClr val="404040"/>
                </a:solidFill>
                <a:cs typeface="Franklin Gothic Book"/>
              </a:rPr>
              <a:t> </a:t>
            </a:r>
            <a:r>
              <a:rPr dirty="0">
                <a:solidFill>
                  <a:srgbClr val="404040"/>
                </a:solidFill>
                <a:cs typeface="Franklin Gothic Book"/>
              </a:rPr>
              <a:t>more</a:t>
            </a:r>
            <a:r>
              <a:rPr spc="-125" dirty="0">
                <a:solidFill>
                  <a:srgbClr val="404040"/>
                </a:solidFill>
                <a:cs typeface="Franklin Gothic Book"/>
              </a:rPr>
              <a:t> </a:t>
            </a:r>
            <a:r>
              <a:rPr spc="-20" dirty="0">
                <a:solidFill>
                  <a:srgbClr val="404040"/>
                </a:solidFill>
                <a:cs typeface="Franklin Gothic Book"/>
              </a:rPr>
              <a:t>capital</a:t>
            </a:r>
            <a:r>
              <a:rPr spc="-75" dirty="0">
                <a:solidFill>
                  <a:srgbClr val="404040"/>
                </a:solidFill>
                <a:cs typeface="Franklin Gothic Book"/>
              </a:rPr>
              <a:t> </a:t>
            </a:r>
            <a:r>
              <a:rPr spc="-10" dirty="0">
                <a:solidFill>
                  <a:srgbClr val="404040"/>
                </a:solidFill>
                <a:cs typeface="Franklin Gothic Book"/>
              </a:rPr>
              <a:t>flow</a:t>
            </a:r>
            <a:r>
              <a:rPr spc="-60" dirty="0">
                <a:solidFill>
                  <a:srgbClr val="404040"/>
                </a:solidFill>
                <a:cs typeface="Franklin Gothic Book"/>
              </a:rPr>
              <a:t> </a:t>
            </a:r>
            <a:r>
              <a:rPr spc="-20" dirty="0">
                <a:solidFill>
                  <a:srgbClr val="404040"/>
                </a:solidFill>
                <a:cs typeface="Franklin Gothic Book"/>
              </a:rPr>
              <a:t>to</a:t>
            </a:r>
            <a:r>
              <a:rPr spc="-125" dirty="0">
                <a:solidFill>
                  <a:srgbClr val="404040"/>
                </a:solidFill>
                <a:cs typeface="Franklin Gothic Book"/>
              </a:rPr>
              <a:t> </a:t>
            </a:r>
            <a:r>
              <a:rPr spc="-10" dirty="0">
                <a:solidFill>
                  <a:srgbClr val="404040"/>
                </a:solidFill>
                <a:cs typeface="Franklin Gothic Book"/>
              </a:rPr>
              <a:t>these</a:t>
            </a:r>
            <a:r>
              <a:rPr spc="-45" dirty="0">
                <a:solidFill>
                  <a:srgbClr val="404040"/>
                </a:solidFill>
                <a:cs typeface="Franklin Gothic Book"/>
              </a:rPr>
              <a:t> </a:t>
            </a:r>
            <a:r>
              <a:rPr spc="-10" dirty="0">
                <a:solidFill>
                  <a:srgbClr val="404040"/>
                </a:solidFill>
                <a:cs typeface="Franklin Gothic Book"/>
              </a:rPr>
              <a:t>products</a:t>
            </a:r>
            <a:r>
              <a:rPr spc="-10" dirty="0" smtClean="0">
                <a:solidFill>
                  <a:srgbClr val="404040"/>
                </a:solidFill>
                <a:cs typeface="Franklin Gothic Book"/>
              </a:rPr>
              <a:t>.</a:t>
            </a:r>
            <a:endParaRPr lang="en-US" spc="-10" dirty="0" smtClean="0">
              <a:solidFill>
                <a:srgbClr val="404040"/>
              </a:solidFill>
              <a:cs typeface="Franklin Gothic Book"/>
            </a:endParaRPr>
          </a:p>
          <a:p>
            <a:pPr marL="355600" marR="429895" indent="-342900">
              <a:spcBef>
                <a:spcPts val="1200"/>
              </a:spcBef>
              <a:buClr>
                <a:srgbClr val="1A595A"/>
              </a:buClr>
              <a:buSzPct val="80000"/>
              <a:buFont typeface="Franklin Gothic Book" panose="020B0503020102020204" pitchFamily="34" charset="0"/>
              <a:buChar char="►"/>
            </a:pPr>
            <a:r>
              <a:rPr lang="en-US" spc="-30" dirty="0" smtClean="0">
                <a:solidFill>
                  <a:srgbClr val="404040"/>
                </a:solidFill>
                <a:cs typeface="Franklin Gothic Book"/>
              </a:rPr>
              <a:t>On </a:t>
            </a:r>
            <a:r>
              <a:rPr lang="en-US" spc="-30" dirty="0">
                <a:solidFill>
                  <a:srgbClr val="404040"/>
                </a:solidFill>
                <a:cs typeface="Franklin Gothic Book"/>
              </a:rPr>
              <a:t>the 6th July 2021 the EU proposed a new regulation to create the EU Green Bond Standard (</a:t>
            </a:r>
            <a:r>
              <a:rPr lang="en-US" spc="-30" dirty="0" err="1">
                <a:solidFill>
                  <a:srgbClr val="404040"/>
                </a:solidFill>
                <a:cs typeface="Franklin Gothic Book"/>
              </a:rPr>
              <a:t>EuGBS</a:t>
            </a:r>
            <a:r>
              <a:rPr lang="en-US" spc="-30" dirty="0">
                <a:solidFill>
                  <a:srgbClr val="404040"/>
                </a:solidFill>
                <a:cs typeface="Franklin Gothic Book"/>
              </a:rPr>
              <a:t>)</a:t>
            </a:r>
          </a:p>
        </p:txBody>
      </p:sp>
      <p:pic>
        <p:nvPicPr>
          <p:cNvPr id="5" name="object 5"/>
          <p:cNvPicPr/>
          <p:nvPr/>
        </p:nvPicPr>
        <p:blipFill rotWithShape="1">
          <a:blip r:embed="rId2" cstate="print"/>
          <a:srcRect l="8398"/>
          <a:stretch/>
        </p:blipFill>
        <p:spPr>
          <a:xfrm>
            <a:off x="542924" y="3241409"/>
            <a:ext cx="4450185" cy="3602524"/>
          </a:xfrm>
          <a:prstGeom prst="rect">
            <a:avLst/>
          </a:prstGeom>
        </p:spPr>
      </p:pic>
      <p:sp>
        <p:nvSpPr>
          <p:cNvPr id="6" name="object 6"/>
          <p:cNvSpPr txBox="1"/>
          <p:nvPr/>
        </p:nvSpPr>
        <p:spPr>
          <a:xfrm>
            <a:off x="5369771" y="4295838"/>
            <a:ext cx="4434630" cy="1679947"/>
          </a:xfrm>
          <a:prstGeom prst="rect">
            <a:avLst/>
          </a:prstGeom>
        </p:spPr>
        <p:txBody>
          <a:bodyPr vert="horz" wrap="square" lIns="0" tIns="96520" rIns="0" bIns="0" rtlCol="0">
            <a:spAutoFit/>
          </a:bodyPr>
          <a:lstStyle/>
          <a:p>
            <a:pPr marL="12700">
              <a:lnSpc>
                <a:spcPct val="100000"/>
              </a:lnSpc>
              <a:spcBef>
                <a:spcPts val="760"/>
              </a:spcBef>
            </a:pPr>
            <a:r>
              <a:rPr u="sng" dirty="0">
                <a:solidFill>
                  <a:srgbClr val="2C2C2D"/>
                </a:solidFill>
                <a:uFill>
                  <a:solidFill>
                    <a:srgbClr val="2C2C2D"/>
                  </a:solidFill>
                </a:uFill>
                <a:latin typeface="Franklin Gothic Book"/>
                <a:cs typeface="Franklin Gothic Book"/>
              </a:rPr>
              <a:t>Issues</a:t>
            </a:r>
            <a:r>
              <a:rPr u="sng" spc="-70" dirty="0">
                <a:solidFill>
                  <a:srgbClr val="2C2C2D"/>
                </a:solidFill>
                <a:uFill>
                  <a:solidFill>
                    <a:srgbClr val="2C2C2D"/>
                  </a:solidFill>
                </a:uFill>
                <a:latin typeface="Franklin Gothic Book"/>
                <a:cs typeface="Franklin Gothic Book"/>
              </a:rPr>
              <a:t> </a:t>
            </a:r>
            <a:r>
              <a:rPr u="sng" dirty="0">
                <a:solidFill>
                  <a:srgbClr val="2C2C2D"/>
                </a:solidFill>
                <a:uFill>
                  <a:solidFill>
                    <a:srgbClr val="2C2C2D"/>
                  </a:solidFill>
                </a:uFill>
                <a:latin typeface="Franklin Gothic Book"/>
                <a:cs typeface="Franklin Gothic Book"/>
              </a:rPr>
              <a:t>to</a:t>
            </a:r>
            <a:r>
              <a:rPr u="sng" spc="-95" dirty="0">
                <a:solidFill>
                  <a:srgbClr val="2C2C2D"/>
                </a:solidFill>
                <a:uFill>
                  <a:solidFill>
                    <a:srgbClr val="2C2C2D"/>
                  </a:solidFill>
                </a:uFill>
                <a:latin typeface="Franklin Gothic Book"/>
                <a:cs typeface="Franklin Gothic Book"/>
              </a:rPr>
              <a:t> </a:t>
            </a:r>
            <a:r>
              <a:rPr u="sng" spc="-10" dirty="0">
                <a:solidFill>
                  <a:srgbClr val="2C2C2D"/>
                </a:solidFill>
                <a:uFill>
                  <a:solidFill>
                    <a:srgbClr val="2C2C2D"/>
                  </a:solidFill>
                </a:uFill>
                <a:latin typeface="Franklin Gothic Book"/>
                <a:cs typeface="Franklin Gothic Book"/>
              </a:rPr>
              <a:t>Consider:</a:t>
            </a:r>
            <a:endParaRPr dirty="0">
              <a:latin typeface="Franklin Gothic Book"/>
              <a:cs typeface="Franklin Gothic Book"/>
            </a:endParaRPr>
          </a:p>
          <a:p>
            <a:pPr marL="12700" marR="81280">
              <a:lnSpc>
                <a:spcPts val="2160"/>
              </a:lnSpc>
              <a:spcBef>
                <a:spcPts val="785"/>
              </a:spcBef>
            </a:pPr>
            <a:r>
              <a:rPr spc="-10" dirty="0">
                <a:solidFill>
                  <a:srgbClr val="2C2C2D"/>
                </a:solidFill>
                <a:latin typeface="Franklin Gothic Book"/>
                <a:cs typeface="Franklin Gothic Book"/>
              </a:rPr>
              <a:t>ICMA</a:t>
            </a:r>
            <a:r>
              <a:rPr spc="-110" dirty="0">
                <a:solidFill>
                  <a:srgbClr val="2C2C2D"/>
                </a:solidFill>
                <a:latin typeface="Franklin Gothic Book"/>
                <a:cs typeface="Franklin Gothic Book"/>
              </a:rPr>
              <a:t> </a:t>
            </a:r>
            <a:r>
              <a:rPr spc="-10" dirty="0">
                <a:solidFill>
                  <a:srgbClr val="2C2C2D"/>
                </a:solidFill>
                <a:latin typeface="Franklin Gothic Book"/>
                <a:cs typeface="Franklin Gothic Book"/>
              </a:rPr>
              <a:t>Green</a:t>
            </a:r>
            <a:r>
              <a:rPr spc="-190" dirty="0">
                <a:solidFill>
                  <a:srgbClr val="2C2C2D"/>
                </a:solidFill>
                <a:latin typeface="Franklin Gothic Book"/>
                <a:cs typeface="Franklin Gothic Book"/>
              </a:rPr>
              <a:t> </a:t>
            </a:r>
            <a:r>
              <a:rPr spc="-25" dirty="0">
                <a:solidFill>
                  <a:srgbClr val="2C2C2D"/>
                </a:solidFill>
                <a:latin typeface="Franklin Gothic Book"/>
                <a:cs typeface="Franklin Gothic Book"/>
              </a:rPr>
              <a:t>Bond</a:t>
            </a:r>
            <a:r>
              <a:rPr spc="-100" dirty="0">
                <a:solidFill>
                  <a:srgbClr val="2C2C2D"/>
                </a:solidFill>
                <a:latin typeface="Franklin Gothic Book"/>
                <a:cs typeface="Franklin Gothic Book"/>
              </a:rPr>
              <a:t> </a:t>
            </a:r>
            <a:r>
              <a:rPr dirty="0">
                <a:solidFill>
                  <a:srgbClr val="2C2C2D"/>
                </a:solidFill>
                <a:latin typeface="Franklin Gothic Book"/>
                <a:cs typeface="Franklin Gothic Book"/>
              </a:rPr>
              <a:t>and</a:t>
            </a:r>
            <a:r>
              <a:rPr spc="-45" dirty="0">
                <a:solidFill>
                  <a:srgbClr val="2C2C2D"/>
                </a:solidFill>
                <a:latin typeface="Franklin Gothic Book"/>
                <a:cs typeface="Franklin Gothic Book"/>
              </a:rPr>
              <a:t> </a:t>
            </a:r>
            <a:r>
              <a:rPr spc="-10" dirty="0">
                <a:solidFill>
                  <a:srgbClr val="2C2C2D"/>
                </a:solidFill>
                <a:latin typeface="Franklin Gothic Book"/>
                <a:cs typeface="Franklin Gothic Book"/>
              </a:rPr>
              <a:t>Sustainability </a:t>
            </a:r>
            <a:r>
              <a:rPr spc="-25" dirty="0">
                <a:solidFill>
                  <a:srgbClr val="2C2C2D"/>
                </a:solidFill>
                <a:latin typeface="Franklin Gothic Book"/>
                <a:cs typeface="Franklin Gothic Book"/>
              </a:rPr>
              <a:t>Linked</a:t>
            </a:r>
            <a:r>
              <a:rPr spc="-90" dirty="0">
                <a:solidFill>
                  <a:srgbClr val="2C2C2D"/>
                </a:solidFill>
                <a:latin typeface="Franklin Gothic Book"/>
                <a:cs typeface="Franklin Gothic Book"/>
              </a:rPr>
              <a:t> </a:t>
            </a:r>
            <a:r>
              <a:rPr spc="-20" dirty="0">
                <a:solidFill>
                  <a:srgbClr val="2C2C2D"/>
                </a:solidFill>
                <a:latin typeface="Franklin Gothic Book"/>
                <a:cs typeface="Franklin Gothic Book"/>
              </a:rPr>
              <a:t>Bonds </a:t>
            </a:r>
            <a:r>
              <a:rPr spc="-25" dirty="0">
                <a:solidFill>
                  <a:srgbClr val="2C2C2D"/>
                </a:solidFill>
                <a:latin typeface="Franklin Gothic Book"/>
                <a:cs typeface="Franklin Gothic Book"/>
              </a:rPr>
              <a:t>principles</a:t>
            </a:r>
            <a:r>
              <a:rPr spc="-110" dirty="0">
                <a:solidFill>
                  <a:srgbClr val="2C2C2D"/>
                </a:solidFill>
                <a:latin typeface="Franklin Gothic Book"/>
                <a:cs typeface="Franklin Gothic Book"/>
              </a:rPr>
              <a:t> </a:t>
            </a:r>
            <a:r>
              <a:rPr spc="-10" dirty="0">
                <a:solidFill>
                  <a:srgbClr val="2C2C2D"/>
                </a:solidFill>
                <a:latin typeface="Franklin Gothic Book"/>
                <a:cs typeface="Franklin Gothic Book"/>
              </a:rPr>
              <a:t>used.</a:t>
            </a:r>
            <a:r>
              <a:rPr spc="-25" dirty="0">
                <a:solidFill>
                  <a:srgbClr val="2C2C2D"/>
                </a:solidFill>
                <a:latin typeface="Franklin Gothic Book"/>
                <a:cs typeface="Franklin Gothic Book"/>
              </a:rPr>
              <a:t> These</a:t>
            </a:r>
            <a:r>
              <a:rPr spc="-135" dirty="0">
                <a:solidFill>
                  <a:srgbClr val="2C2C2D"/>
                </a:solidFill>
                <a:latin typeface="Franklin Gothic Book"/>
                <a:cs typeface="Franklin Gothic Book"/>
              </a:rPr>
              <a:t> </a:t>
            </a:r>
            <a:r>
              <a:rPr spc="-25" dirty="0">
                <a:solidFill>
                  <a:srgbClr val="2C2C2D"/>
                </a:solidFill>
                <a:latin typeface="Franklin Gothic Book"/>
                <a:cs typeface="Franklin Gothic Book"/>
              </a:rPr>
              <a:t>are </a:t>
            </a:r>
            <a:r>
              <a:rPr spc="-10" dirty="0">
                <a:solidFill>
                  <a:srgbClr val="2C2C2D"/>
                </a:solidFill>
                <a:latin typeface="Franklin Gothic Book"/>
                <a:cs typeface="Franklin Gothic Book"/>
              </a:rPr>
              <a:t>not</a:t>
            </a:r>
            <a:r>
              <a:rPr spc="-65" dirty="0">
                <a:solidFill>
                  <a:srgbClr val="2C2C2D"/>
                </a:solidFill>
                <a:latin typeface="Franklin Gothic Book"/>
                <a:cs typeface="Franklin Gothic Book"/>
              </a:rPr>
              <a:t> </a:t>
            </a:r>
            <a:r>
              <a:rPr spc="-30" dirty="0">
                <a:solidFill>
                  <a:srgbClr val="2C2C2D"/>
                </a:solidFill>
                <a:latin typeface="Franklin Gothic Book"/>
                <a:cs typeface="Franklin Gothic Book"/>
              </a:rPr>
              <a:t>Taxonomy</a:t>
            </a:r>
            <a:r>
              <a:rPr spc="-105" dirty="0">
                <a:solidFill>
                  <a:srgbClr val="2C2C2D"/>
                </a:solidFill>
                <a:latin typeface="Franklin Gothic Book"/>
                <a:cs typeface="Franklin Gothic Book"/>
              </a:rPr>
              <a:t> </a:t>
            </a:r>
            <a:r>
              <a:rPr spc="-10" dirty="0">
                <a:solidFill>
                  <a:srgbClr val="2C2C2D"/>
                </a:solidFill>
                <a:latin typeface="Franklin Gothic Book"/>
                <a:cs typeface="Franklin Gothic Book"/>
              </a:rPr>
              <a:t>based.</a:t>
            </a:r>
            <a:endParaRPr dirty="0">
              <a:latin typeface="Franklin Gothic Book"/>
              <a:cs typeface="Franklin Gothic Book"/>
            </a:endParaRPr>
          </a:p>
          <a:p>
            <a:pPr marL="12700">
              <a:lnSpc>
                <a:spcPct val="100000"/>
              </a:lnSpc>
              <a:spcBef>
                <a:spcPts val="530"/>
              </a:spcBef>
            </a:pPr>
            <a:r>
              <a:rPr dirty="0">
                <a:solidFill>
                  <a:srgbClr val="2C2C2D"/>
                </a:solidFill>
                <a:latin typeface="Franklin Gothic Book"/>
                <a:cs typeface="Franklin Gothic Book"/>
              </a:rPr>
              <a:t>Q.</a:t>
            </a:r>
            <a:r>
              <a:rPr spc="-125" dirty="0">
                <a:solidFill>
                  <a:srgbClr val="2C2C2D"/>
                </a:solidFill>
                <a:latin typeface="Franklin Gothic Book"/>
                <a:cs typeface="Franklin Gothic Book"/>
              </a:rPr>
              <a:t> </a:t>
            </a:r>
            <a:r>
              <a:rPr dirty="0">
                <a:solidFill>
                  <a:srgbClr val="2C2C2D"/>
                </a:solidFill>
                <a:latin typeface="Franklin Gothic Book"/>
                <a:cs typeface="Franklin Gothic Book"/>
              </a:rPr>
              <a:t>Will</a:t>
            </a:r>
            <a:r>
              <a:rPr spc="-50" dirty="0">
                <a:solidFill>
                  <a:srgbClr val="2C2C2D"/>
                </a:solidFill>
                <a:latin typeface="Franklin Gothic Book"/>
                <a:cs typeface="Franklin Gothic Book"/>
              </a:rPr>
              <a:t> </a:t>
            </a:r>
            <a:r>
              <a:rPr spc="-10" dirty="0">
                <a:solidFill>
                  <a:srgbClr val="2C2C2D"/>
                </a:solidFill>
                <a:latin typeface="Franklin Gothic Book"/>
                <a:cs typeface="Franklin Gothic Book"/>
              </a:rPr>
              <a:t>ICMA</a:t>
            </a:r>
            <a:r>
              <a:rPr spc="-100" dirty="0">
                <a:solidFill>
                  <a:srgbClr val="2C2C2D"/>
                </a:solidFill>
                <a:latin typeface="Franklin Gothic Book"/>
                <a:cs typeface="Franklin Gothic Book"/>
              </a:rPr>
              <a:t> </a:t>
            </a:r>
            <a:r>
              <a:rPr dirty="0">
                <a:solidFill>
                  <a:srgbClr val="2C2C2D"/>
                </a:solidFill>
                <a:latin typeface="Franklin Gothic Book"/>
                <a:cs typeface="Franklin Gothic Book"/>
              </a:rPr>
              <a:t>be</a:t>
            </a:r>
            <a:r>
              <a:rPr spc="-70" dirty="0">
                <a:solidFill>
                  <a:srgbClr val="2C2C2D"/>
                </a:solidFill>
                <a:latin typeface="Franklin Gothic Book"/>
                <a:cs typeface="Franklin Gothic Book"/>
              </a:rPr>
              <a:t> </a:t>
            </a:r>
            <a:r>
              <a:rPr spc="-10" dirty="0">
                <a:solidFill>
                  <a:srgbClr val="2C2C2D"/>
                </a:solidFill>
                <a:latin typeface="Franklin Gothic Book"/>
                <a:cs typeface="Franklin Gothic Book"/>
              </a:rPr>
              <a:t>same</a:t>
            </a:r>
            <a:r>
              <a:rPr spc="-145" dirty="0">
                <a:solidFill>
                  <a:srgbClr val="2C2C2D"/>
                </a:solidFill>
                <a:latin typeface="Franklin Gothic Book"/>
                <a:cs typeface="Franklin Gothic Book"/>
              </a:rPr>
              <a:t> </a:t>
            </a:r>
            <a:r>
              <a:rPr dirty="0">
                <a:solidFill>
                  <a:srgbClr val="2C2C2D"/>
                </a:solidFill>
                <a:latin typeface="Franklin Gothic Book"/>
                <a:cs typeface="Franklin Gothic Book"/>
              </a:rPr>
              <a:t>as</a:t>
            </a:r>
            <a:r>
              <a:rPr spc="-50" dirty="0">
                <a:solidFill>
                  <a:srgbClr val="2C2C2D"/>
                </a:solidFill>
                <a:latin typeface="Franklin Gothic Book"/>
                <a:cs typeface="Franklin Gothic Book"/>
              </a:rPr>
              <a:t> </a:t>
            </a:r>
            <a:r>
              <a:rPr dirty="0">
                <a:solidFill>
                  <a:srgbClr val="2C2C2D"/>
                </a:solidFill>
                <a:latin typeface="Franklin Gothic Book"/>
                <a:cs typeface="Franklin Gothic Book"/>
              </a:rPr>
              <a:t>EU</a:t>
            </a:r>
            <a:r>
              <a:rPr spc="-140" dirty="0">
                <a:solidFill>
                  <a:srgbClr val="2C2C2D"/>
                </a:solidFill>
                <a:latin typeface="Franklin Gothic Book"/>
                <a:cs typeface="Franklin Gothic Book"/>
              </a:rPr>
              <a:t> </a:t>
            </a:r>
            <a:r>
              <a:rPr spc="-10" dirty="0">
                <a:solidFill>
                  <a:srgbClr val="2C2C2D"/>
                </a:solidFill>
                <a:latin typeface="Franklin Gothic Book"/>
                <a:cs typeface="Franklin Gothic Book"/>
              </a:rPr>
              <a:t>Green</a:t>
            </a:r>
            <a:r>
              <a:rPr spc="-105" dirty="0">
                <a:solidFill>
                  <a:srgbClr val="2C2C2D"/>
                </a:solidFill>
                <a:latin typeface="Franklin Gothic Book"/>
                <a:cs typeface="Franklin Gothic Book"/>
              </a:rPr>
              <a:t> </a:t>
            </a:r>
            <a:r>
              <a:rPr spc="-10" dirty="0">
                <a:solidFill>
                  <a:srgbClr val="2C2C2D"/>
                </a:solidFill>
                <a:latin typeface="Franklin Gothic Book"/>
                <a:cs typeface="Franklin Gothic Book"/>
              </a:rPr>
              <a:t>Bond?</a:t>
            </a:r>
            <a:endParaRPr dirty="0">
              <a:latin typeface="Franklin Gothic Book"/>
              <a:cs typeface="Franklin Gothic Book"/>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24975" cy="600164"/>
          </a:xfrm>
          <a:prstGeom prst="rect">
            <a:avLst/>
          </a:prstGeom>
        </p:spPr>
        <p:txBody>
          <a:bodyPr vert="horz" wrap="square" lIns="640080" tIns="45720" rIns="0" bIns="0" rtlCol="0">
            <a:spAutoFit/>
          </a:bodyPr>
          <a:lstStyle/>
          <a:p>
            <a:pPr>
              <a:lnSpc>
                <a:spcPct val="100000"/>
              </a:lnSpc>
              <a:spcBef>
                <a:spcPts val="100"/>
              </a:spcBef>
            </a:pPr>
            <a:r>
              <a:rPr dirty="0"/>
              <a:t>Green</a:t>
            </a:r>
            <a:r>
              <a:rPr spc="-45" dirty="0"/>
              <a:t> </a:t>
            </a:r>
            <a:r>
              <a:rPr dirty="0"/>
              <a:t>and</a:t>
            </a:r>
            <a:r>
              <a:rPr spc="-75" dirty="0"/>
              <a:t> </a:t>
            </a:r>
            <a:r>
              <a:rPr dirty="0"/>
              <a:t>Sustainability</a:t>
            </a:r>
            <a:r>
              <a:rPr spc="45" dirty="0"/>
              <a:t> </a:t>
            </a:r>
            <a:r>
              <a:rPr dirty="0"/>
              <a:t>Linked</a:t>
            </a:r>
            <a:r>
              <a:rPr spc="-5" dirty="0"/>
              <a:t> </a:t>
            </a:r>
            <a:r>
              <a:rPr spc="-10" dirty="0"/>
              <a:t>Bonds</a:t>
            </a:r>
            <a:endParaRPr dirty="0"/>
          </a:p>
        </p:txBody>
      </p:sp>
      <p:sp>
        <p:nvSpPr>
          <p:cNvPr id="3" name="object 3"/>
          <p:cNvSpPr txBox="1"/>
          <p:nvPr/>
        </p:nvSpPr>
        <p:spPr>
          <a:xfrm>
            <a:off x="635952" y="850264"/>
            <a:ext cx="9250997" cy="4352474"/>
          </a:xfrm>
          <a:prstGeom prst="rect">
            <a:avLst/>
          </a:prstGeom>
        </p:spPr>
        <p:txBody>
          <a:bodyPr vert="horz" wrap="square" lIns="0" tIns="12700" rIns="0" bIns="0" rtlCol="0">
            <a:spAutoFit/>
          </a:bodyPr>
          <a:lstStyle/>
          <a:p>
            <a:pPr marL="12700" marR="346710">
              <a:lnSpc>
                <a:spcPts val="2160"/>
              </a:lnSpc>
              <a:spcBef>
                <a:spcPts val="1265"/>
              </a:spcBef>
              <a:tabLst>
                <a:tab pos="514350" algn="l"/>
              </a:tabLst>
            </a:pPr>
            <a:r>
              <a:rPr sz="1850" spc="-10" dirty="0">
                <a:solidFill>
                  <a:srgbClr val="404040"/>
                </a:solidFill>
                <a:latin typeface="Franklin Gothic Book"/>
                <a:cs typeface="Franklin Gothic Book"/>
              </a:rPr>
              <a:t>We will see more and more use of capital market instruments to</a:t>
            </a:r>
            <a:r>
              <a:rPr lang="en-US" sz="1850" spc="-10" dirty="0">
                <a:solidFill>
                  <a:srgbClr val="404040"/>
                </a:solidFill>
                <a:latin typeface="Franklin Gothic Book"/>
                <a:cs typeface="Franklin Gothic Book"/>
              </a:rPr>
              <a:t> </a:t>
            </a:r>
            <a:r>
              <a:rPr sz="1850" spc="-10" dirty="0">
                <a:solidFill>
                  <a:srgbClr val="404040"/>
                </a:solidFill>
                <a:latin typeface="Franklin Gothic Book"/>
                <a:cs typeface="Franklin Gothic Book"/>
              </a:rPr>
              <a:t>finance</a:t>
            </a:r>
            <a:r>
              <a:rPr lang="en-US" sz="1850" spc="-10" dirty="0">
                <a:solidFill>
                  <a:srgbClr val="404040"/>
                </a:solidFill>
                <a:latin typeface="Franklin Gothic Book"/>
                <a:cs typeface="Franklin Gothic Book"/>
              </a:rPr>
              <a:t> </a:t>
            </a:r>
            <a:r>
              <a:rPr sz="1850" spc="-10" dirty="0">
                <a:solidFill>
                  <a:srgbClr val="404040"/>
                </a:solidFill>
                <a:latin typeface="Franklin Gothic Book"/>
                <a:cs typeface="Franklin Gothic Book"/>
              </a:rPr>
              <a:t>projects.</a:t>
            </a:r>
            <a:r>
              <a:rPr lang="en-US" sz="1850" spc="-10" dirty="0">
                <a:solidFill>
                  <a:srgbClr val="404040"/>
                </a:solidFill>
                <a:latin typeface="Franklin Gothic Book"/>
                <a:cs typeface="Franklin Gothic Book"/>
              </a:rPr>
              <a:t> </a:t>
            </a:r>
            <a:r>
              <a:rPr sz="1850" spc="-10" dirty="0">
                <a:solidFill>
                  <a:srgbClr val="404040"/>
                </a:solidFill>
                <a:latin typeface="Franklin Gothic Book"/>
                <a:cs typeface="Franklin Gothic Book"/>
              </a:rPr>
              <a:t>Such projects need to have clear KPIs to define what is green:</a:t>
            </a:r>
          </a:p>
          <a:p>
            <a:pPr marL="354965" marR="5080" indent="-342900">
              <a:lnSpc>
                <a:spcPts val="2160"/>
              </a:lnSpc>
              <a:spcBef>
                <a:spcPts val="1270"/>
              </a:spcBef>
              <a:buClr>
                <a:srgbClr val="1A595A"/>
              </a:buClr>
              <a:buSzPct val="80000"/>
              <a:buFont typeface="Franklin Gothic Book" panose="020B0503020102020204" pitchFamily="34" charset="0"/>
              <a:buChar char="►"/>
              <a:tabLst>
                <a:tab pos="297180" algn="l"/>
              </a:tabLst>
            </a:pPr>
            <a:r>
              <a:rPr sz="1850" spc="-10" dirty="0">
                <a:solidFill>
                  <a:srgbClr val="404040"/>
                </a:solidFill>
                <a:latin typeface="Franklin Gothic Book"/>
                <a:cs typeface="Franklin Gothic Book"/>
              </a:rPr>
              <a:t>Green</a:t>
            </a:r>
            <a:r>
              <a:rPr sz="1850" spc="-180" dirty="0">
                <a:solidFill>
                  <a:srgbClr val="404040"/>
                </a:solidFill>
                <a:latin typeface="Franklin Gothic Book"/>
                <a:cs typeface="Franklin Gothic Book"/>
              </a:rPr>
              <a:t> </a:t>
            </a:r>
            <a:r>
              <a:rPr sz="1850" spc="-10" dirty="0">
                <a:solidFill>
                  <a:srgbClr val="404040"/>
                </a:solidFill>
                <a:latin typeface="Franklin Gothic Book"/>
                <a:cs typeface="Franklin Gothic Book"/>
              </a:rPr>
              <a:t>Bonds </a:t>
            </a:r>
            <a:r>
              <a:rPr sz="1850" dirty="0">
                <a:solidFill>
                  <a:srgbClr val="404040"/>
                </a:solidFill>
                <a:latin typeface="Franklin Gothic Book"/>
                <a:cs typeface="Franklin Gothic Book"/>
              </a:rPr>
              <a:t>–</a:t>
            </a:r>
            <a:r>
              <a:rPr sz="1850" spc="-5" dirty="0">
                <a:solidFill>
                  <a:srgbClr val="404040"/>
                </a:solidFill>
                <a:latin typeface="Franklin Gothic Book"/>
                <a:cs typeface="Franklin Gothic Book"/>
              </a:rPr>
              <a:t> </a:t>
            </a:r>
            <a:r>
              <a:rPr sz="1850" dirty="0">
                <a:solidFill>
                  <a:srgbClr val="404040"/>
                </a:solidFill>
                <a:latin typeface="Franklin Gothic Book"/>
                <a:cs typeface="Franklin Gothic Book"/>
              </a:rPr>
              <a:t>use</a:t>
            </a:r>
            <a:r>
              <a:rPr sz="1850" spc="-50" dirty="0">
                <a:solidFill>
                  <a:srgbClr val="404040"/>
                </a:solidFill>
                <a:latin typeface="Franklin Gothic Book"/>
                <a:cs typeface="Franklin Gothic Book"/>
              </a:rPr>
              <a:t> </a:t>
            </a:r>
            <a:r>
              <a:rPr sz="1850" spc="-10" dirty="0">
                <a:solidFill>
                  <a:srgbClr val="404040"/>
                </a:solidFill>
                <a:latin typeface="Franklin Gothic Book"/>
                <a:cs typeface="Franklin Gothic Book"/>
              </a:rPr>
              <a:t>ICMA</a:t>
            </a:r>
            <a:r>
              <a:rPr sz="1850" spc="-160" dirty="0">
                <a:solidFill>
                  <a:srgbClr val="404040"/>
                </a:solidFill>
                <a:latin typeface="Franklin Gothic Book"/>
                <a:cs typeface="Franklin Gothic Book"/>
              </a:rPr>
              <a:t> </a:t>
            </a:r>
            <a:r>
              <a:rPr sz="1850" spc="-25" dirty="0">
                <a:solidFill>
                  <a:srgbClr val="404040"/>
                </a:solidFill>
                <a:latin typeface="Franklin Gothic Book"/>
                <a:cs typeface="Franklin Gothic Book"/>
              </a:rPr>
              <a:t>Guidelines </a:t>
            </a:r>
            <a:r>
              <a:rPr sz="1850" dirty="0">
                <a:solidFill>
                  <a:srgbClr val="404040"/>
                </a:solidFill>
                <a:latin typeface="Franklin Gothic Book"/>
                <a:cs typeface="Franklin Gothic Book"/>
              </a:rPr>
              <a:t>in</a:t>
            </a:r>
            <a:r>
              <a:rPr sz="1850" spc="-10" dirty="0">
                <a:solidFill>
                  <a:srgbClr val="404040"/>
                </a:solidFill>
                <a:latin typeface="Franklin Gothic Book"/>
                <a:cs typeface="Franklin Gothic Book"/>
              </a:rPr>
              <a:t> </a:t>
            </a:r>
            <a:r>
              <a:rPr sz="1850" spc="-20" dirty="0">
                <a:solidFill>
                  <a:srgbClr val="404040"/>
                </a:solidFill>
                <a:latin typeface="Franklin Gothic Book"/>
                <a:cs typeface="Franklin Gothic Book"/>
              </a:rPr>
              <a:t>future</a:t>
            </a:r>
            <a:r>
              <a:rPr sz="1850" spc="-55" dirty="0">
                <a:solidFill>
                  <a:srgbClr val="404040"/>
                </a:solidFill>
                <a:latin typeface="Franklin Gothic Book"/>
                <a:cs typeface="Franklin Gothic Book"/>
              </a:rPr>
              <a:t> </a:t>
            </a:r>
            <a:r>
              <a:rPr sz="1850" dirty="0">
                <a:solidFill>
                  <a:srgbClr val="404040"/>
                </a:solidFill>
                <a:latin typeface="Franklin Gothic Book"/>
                <a:cs typeface="Franklin Gothic Book"/>
              </a:rPr>
              <a:t>EU</a:t>
            </a:r>
            <a:r>
              <a:rPr sz="1850" spc="-125" dirty="0">
                <a:solidFill>
                  <a:srgbClr val="404040"/>
                </a:solidFill>
                <a:latin typeface="Franklin Gothic Book"/>
                <a:cs typeface="Franklin Gothic Book"/>
              </a:rPr>
              <a:t> </a:t>
            </a:r>
            <a:r>
              <a:rPr sz="1850" spc="-10" dirty="0">
                <a:solidFill>
                  <a:srgbClr val="404040"/>
                </a:solidFill>
                <a:latin typeface="Franklin Gothic Book"/>
                <a:cs typeface="Franklin Gothic Book"/>
              </a:rPr>
              <a:t>Green</a:t>
            </a:r>
            <a:r>
              <a:rPr sz="1850" spc="-95" dirty="0">
                <a:solidFill>
                  <a:srgbClr val="404040"/>
                </a:solidFill>
                <a:latin typeface="Franklin Gothic Book"/>
                <a:cs typeface="Franklin Gothic Book"/>
              </a:rPr>
              <a:t> </a:t>
            </a:r>
            <a:r>
              <a:rPr sz="1850" spc="-25" dirty="0">
                <a:solidFill>
                  <a:srgbClr val="404040"/>
                </a:solidFill>
                <a:latin typeface="Franklin Gothic Book"/>
                <a:cs typeface="Franklin Gothic Book"/>
              </a:rPr>
              <a:t>Bond</a:t>
            </a:r>
            <a:r>
              <a:rPr sz="1850" spc="-90" dirty="0">
                <a:solidFill>
                  <a:srgbClr val="404040"/>
                </a:solidFill>
                <a:latin typeface="Franklin Gothic Book"/>
                <a:cs typeface="Franklin Gothic Book"/>
              </a:rPr>
              <a:t> </a:t>
            </a:r>
            <a:r>
              <a:rPr sz="1850" spc="-10" dirty="0">
                <a:solidFill>
                  <a:srgbClr val="404040"/>
                </a:solidFill>
                <a:latin typeface="Franklin Gothic Book"/>
                <a:cs typeface="Franklin Gothic Book"/>
              </a:rPr>
              <a:t>criteria</a:t>
            </a:r>
            <a:r>
              <a:rPr sz="1850" spc="-150" dirty="0">
                <a:solidFill>
                  <a:srgbClr val="404040"/>
                </a:solidFill>
                <a:latin typeface="Franklin Gothic Book"/>
                <a:cs typeface="Franklin Gothic Book"/>
              </a:rPr>
              <a:t> </a:t>
            </a:r>
            <a:r>
              <a:rPr sz="1850" dirty="0" smtClean="0">
                <a:solidFill>
                  <a:srgbClr val="404040"/>
                </a:solidFill>
                <a:latin typeface="Franklin Gothic Book"/>
                <a:cs typeface="Franklin Gothic Book"/>
              </a:rPr>
              <a:t>(i.e.</a:t>
            </a:r>
            <a:r>
              <a:rPr sz="1850" spc="-130" dirty="0" smtClean="0">
                <a:solidFill>
                  <a:srgbClr val="404040"/>
                </a:solidFill>
                <a:latin typeface="Franklin Gothic Book"/>
                <a:cs typeface="Franklin Gothic Book"/>
              </a:rPr>
              <a:t> </a:t>
            </a:r>
            <a:r>
              <a:rPr sz="1850" spc="-25" smtClean="0">
                <a:solidFill>
                  <a:srgbClr val="404040"/>
                </a:solidFill>
                <a:latin typeface="Franklin Gothic Book"/>
                <a:cs typeface="Franklin Gothic Book"/>
              </a:rPr>
              <a:t>taxonomy).</a:t>
            </a:r>
            <a:r>
              <a:rPr lang="en-US" sz="1850" spc="-25" smtClean="0">
                <a:solidFill>
                  <a:srgbClr val="404040"/>
                </a:solidFill>
                <a:latin typeface="Franklin Gothic Book"/>
                <a:cs typeface="Franklin Gothic Book"/>
              </a:rPr>
              <a:t> </a:t>
            </a:r>
            <a:r>
              <a:rPr sz="1850" spc="-30" dirty="0" smtClean="0">
                <a:solidFill>
                  <a:srgbClr val="404040"/>
                </a:solidFill>
                <a:latin typeface="Franklin Gothic Book"/>
                <a:cs typeface="Franklin Gothic Book"/>
              </a:rPr>
              <a:t>Climate</a:t>
            </a:r>
            <a:r>
              <a:rPr sz="1850" spc="-135" dirty="0" smtClean="0">
                <a:solidFill>
                  <a:srgbClr val="404040"/>
                </a:solidFill>
                <a:latin typeface="Franklin Gothic Book"/>
                <a:cs typeface="Franklin Gothic Book"/>
              </a:rPr>
              <a:t> </a:t>
            </a:r>
            <a:r>
              <a:rPr sz="1850" spc="-30" dirty="0">
                <a:solidFill>
                  <a:srgbClr val="404040"/>
                </a:solidFill>
                <a:latin typeface="Franklin Gothic Book"/>
                <a:cs typeface="Franklin Gothic Book"/>
              </a:rPr>
              <a:t>Bond</a:t>
            </a:r>
            <a:r>
              <a:rPr sz="1850" spc="-165" dirty="0">
                <a:solidFill>
                  <a:srgbClr val="404040"/>
                </a:solidFill>
                <a:latin typeface="Franklin Gothic Book"/>
                <a:cs typeface="Franklin Gothic Book"/>
              </a:rPr>
              <a:t> </a:t>
            </a:r>
            <a:r>
              <a:rPr sz="1850" spc="-10" dirty="0">
                <a:solidFill>
                  <a:srgbClr val="404040"/>
                </a:solidFill>
                <a:latin typeface="Franklin Gothic Book"/>
                <a:cs typeface="Franklin Gothic Book"/>
              </a:rPr>
              <a:t>Initiative </a:t>
            </a:r>
            <a:r>
              <a:rPr sz="1850" dirty="0">
                <a:solidFill>
                  <a:srgbClr val="404040"/>
                </a:solidFill>
                <a:latin typeface="Franklin Gothic Book"/>
                <a:cs typeface="Franklin Gothic Book"/>
              </a:rPr>
              <a:t>is</a:t>
            </a:r>
            <a:r>
              <a:rPr sz="1850" spc="-120" dirty="0">
                <a:solidFill>
                  <a:srgbClr val="404040"/>
                </a:solidFill>
                <a:latin typeface="Franklin Gothic Book"/>
                <a:cs typeface="Franklin Gothic Book"/>
              </a:rPr>
              <a:t> </a:t>
            </a:r>
            <a:r>
              <a:rPr sz="1850" spc="-30" dirty="0">
                <a:solidFill>
                  <a:srgbClr val="404040"/>
                </a:solidFill>
                <a:latin typeface="Franklin Gothic Book"/>
                <a:cs typeface="Franklin Gothic Book"/>
              </a:rPr>
              <a:t>developing</a:t>
            </a:r>
            <a:r>
              <a:rPr sz="1850" spc="-90" dirty="0">
                <a:solidFill>
                  <a:srgbClr val="404040"/>
                </a:solidFill>
                <a:latin typeface="Franklin Gothic Book"/>
                <a:cs typeface="Franklin Gothic Book"/>
              </a:rPr>
              <a:t> </a:t>
            </a:r>
            <a:r>
              <a:rPr sz="1850" spc="-20" dirty="0">
                <a:solidFill>
                  <a:srgbClr val="404040"/>
                </a:solidFill>
                <a:latin typeface="Franklin Gothic Book"/>
                <a:cs typeface="Franklin Gothic Book"/>
              </a:rPr>
              <a:t>guidance</a:t>
            </a:r>
            <a:r>
              <a:rPr sz="1850" spc="-45" dirty="0">
                <a:solidFill>
                  <a:srgbClr val="404040"/>
                </a:solidFill>
                <a:latin typeface="Franklin Gothic Book"/>
                <a:cs typeface="Franklin Gothic Book"/>
              </a:rPr>
              <a:t> </a:t>
            </a:r>
            <a:r>
              <a:rPr sz="1850" spc="-10" dirty="0">
                <a:solidFill>
                  <a:srgbClr val="404040"/>
                </a:solidFill>
                <a:latin typeface="Franklin Gothic Book"/>
                <a:cs typeface="Franklin Gothic Book"/>
              </a:rPr>
              <a:t>for</a:t>
            </a:r>
            <a:r>
              <a:rPr sz="1850" spc="-55" dirty="0">
                <a:solidFill>
                  <a:srgbClr val="404040"/>
                </a:solidFill>
                <a:latin typeface="Franklin Gothic Book"/>
                <a:cs typeface="Franklin Gothic Book"/>
              </a:rPr>
              <a:t> </a:t>
            </a:r>
            <a:r>
              <a:rPr sz="1850" spc="-10" dirty="0">
                <a:solidFill>
                  <a:srgbClr val="404040"/>
                </a:solidFill>
                <a:latin typeface="Franklin Gothic Book"/>
                <a:cs typeface="Franklin Gothic Book"/>
              </a:rPr>
              <a:t>Green</a:t>
            </a:r>
            <a:r>
              <a:rPr sz="1850" spc="-185" dirty="0">
                <a:solidFill>
                  <a:srgbClr val="404040"/>
                </a:solidFill>
                <a:latin typeface="Franklin Gothic Book"/>
                <a:cs typeface="Franklin Gothic Book"/>
              </a:rPr>
              <a:t> </a:t>
            </a:r>
            <a:r>
              <a:rPr sz="1850" spc="-25" dirty="0">
                <a:solidFill>
                  <a:srgbClr val="404040"/>
                </a:solidFill>
                <a:latin typeface="Franklin Gothic Book"/>
                <a:cs typeface="Franklin Gothic Book"/>
              </a:rPr>
              <a:t>bonds</a:t>
            </a:r>
            <a:r>
              <a:rPr sz="1850" spc="-65" dirty="0">
                <a:solidFill>
                  <a:srgbClr val="404040"/>
                </a:solidFill>
                <a:latin typeface="Franklin Gothic Book"/>
                <a:cs typeface="Franklin Gothic Book"/>
              </a:rPr>
              <a:t> </a:t>
            </a:r>
            <a:r>
              <a:rPr sz="1850" spc="-20" dirty="0">
                <a:solidFill>
                  <a:srgbClr val="404040"/>
                </a:solidFill>
                <a:latin typeface="Franklin Gothic Book"/>
                <a:cs typeface="Franklin Gothic Book"/>
              </a:rPr>
              <a:t>definition</a:t>
            </a:r>
            <a:r>
              <a:rPr sz="1850" spc="-45" dirty="0">
                <a:solidFill>
                  <a:srgbClr val="404040"/>
                </a:solidFill>
                <a:latin typeface="Franklin Gothic Book"/>
                <a:cs typeface="Franklin Gothic Book"/>
              </a:rPr>
              <a:t> </a:t>
            </a:r>
            <a:r>
              <a:rPr sz="1850" spc="-10" dirty="0">
                <a:solidFill>
                  <a:srgbClr val="404040"/>
                </a:solidFill>
                <a:latin typeface="Franklin Gothic Book"/>
                <a:cs typeface="Franklin Gothic Book"/>
              </a:rPr>
              <a:t>for</a:t>
            </a:r>
            <a:r>
              <a:rPr sz="1850" spc="-60" dirty="0">
                <a:solidFill>
                  <a:srgbClr val="404040"/>
                </a:solidFill>
                <a:latin typeface="Franklin Gothic Book"/>
                <a:cs typeface="Franklin Gothic Book"/>
              </a:rPr>
              <a:t> </a:t>
            </a:r>
            <a:r>
              <a:rPr sz="1850" spc="-25" dirty="0">
                <a:solidFill>
                  <a:srgbClr val="404040"/>
                </a:solidFill>
                <a:latin typeface="Franklin Gothic Book"/>
                <a:cs typeface="Franklin Gothic Book"/>
              </a:rPr>
              <a:t>existing</a:t>
            </a:r>
            <a:r>
              <a:rPr sz="1850" spc="-170" dirty="0">
                <a:solidFill>
                  <a:srgbClr val="404040"/>
                </a:solidFill>
                <a:latin typeface="Franklin Gothic Book"/>
                <a:cs typeface="Franklin Gothic Book"/>
              </a:rPr>
              <a:t> </a:t>
            </a:r>
            <a:r>
              <a:rPr sz="1850" dirty="0">
                <a:solidFill>
                  <a:srgbClr val="404040"/>
                </a:solidFill>
                <a:latin typeface="Franklin Gothic Book"/>
                <a:cs typeface="Franklin Gothic Book"/>
              </a:rPr>
              <a:t>and</a:t>
            </a:r>
            <a:r>
              <a:rPr sz="1850" spc="-45" dirty="0">
                <a:solidFill>
                  <a:srgbClr val="404040"/>
                </a:solidFill>
                <a:latin typeface="Franklin Gothic Book"/>
                <a:cs typeface="Franklin Gothic Book"/>
              </a:rPr>
              <a:t> </a:t>
            </a:r>
            <a:r>
              <a:rPr sz="1850" spc="-35" dirty="0">
                <a:solidFill>
                  <a:srgbClr val="404040"/>
                </a:solidFill>
                <a:latin typeface="Franklin Gothic Book"/>
                <a:cs typeface="Franklin Gothic Book"/>
              </a:rPr>
              <a:t>new</a:t>
            </a:r>
            <a:r>
              <a:rPr sz="1850" spc="-90" dirty="0">
                <a:solidFill>
                  <a:srgbClr val="404040"/>
                </a:solidFill>
                <a:latin typeface="Franklin Gothic Book"/>
                <a:cs typeface="Franklin Gothic Book"/>
              </a:rPr>
              <a:t> </a:t>
            </a:r>
            <a:r>
              <a:rPr sz="1850" spc="-20" dirty="0">
                <a:solidFill>
                  <a:srgbClr val="404040"/>
                </a:solidFill>
                <a:latin typeface="Franklin Gothic Book"/>
                <a:cs typeface="Franklin Gothic Book"/>
              </a:rPr>
              <a:t>plants</a:t>
            </a:r>
            <a:r>
              <a:rPr sz="1850" spc="-60" dirty="0">
                <a:solidFill>
                  <a:srgbClr val="404040"/>
                </a:solidFill>
                <a:latin typeface="Franklin Gothic Book"/>
                <a:cs typeface="Franklin Gothic Book"/>
              </a:rPr>
              <a:t> </a:t>
            </a:r>
            <a:r>
              <a:rPr sz="1850" spc="-10" dirty="0">
                <a:solidFill>
                  <a:srgbClr val="404040"/>
                </a:solidFill>
                <a:latin typeface="Franklin Gothic Book"/>
                <a:cs typeface="Franklin Gothic Book"/>
              </a:rPr>
              <a:t>(mainly</a:t>
            </a:r>
            <a:r>
              <a:rPr sz="1850" spc="-55" dirty="0">
                <a:solidFill>
                  <a:srgbClr val="404040"/>
                </a:solidFill>
                <a:latin typeface="Franklin Gothic Book"/>
                <a:cs typeface="Franklin Gothic Book"/>
              </a:rPr>
              <a:t> </a:t>
            </a:r>
            <a:r>
              <a:rPr sz="1850" spc="-40" dirty="0">
                <a:solidFill>
                  <a:srgbClr val="404040"/>
                </a:solidFill>
                <a:latin typeface="Franklin Gothic Book"/>
                <a:cs typeface="Franklin Gothic Book"/>
              </a:rPr>
              <a:t>for</a:t>
            </a:r>
            <a:r>
              <a:rPr sz="1850" spc="-110" dirty="0">
                <a:solidFill>
                  <a:srgbClr val="404040"/>
                </a:solidFill>
                <a:latin typeface="Franklin Gothic Book"/>
                <a:cs typeface="Franklin Gothic Book"/>
              </a:rPr>
              <a:t> </a:t>
            </a:r>
            <a:r>
              <a:rPr sz="1850" dirty="0">
                <a:solidFill>
                  <a:srgbClr val="404040"/>
                </a:solidFill>
                <a:latin typeface="Franklin Gothic Book"/>
                <a:cs typeface="Franklin Gothic Book"/>
              </a:rPr>
              <a:t>GHG</a:t>
            </a:r>
            <a:r>
              <a:rPr sz="1850" spc="-80" dirty="0">
                <a:solidFill>
                  <a:srgbClr val="404040"/>
                </a:solidFill>
                <a:latin typeface="Franklin Gothic Book"/>
                <a:cs typeface="Franklin Gothic Book"/>
              </a:rPr>
              <a:t> </a:t>
            </a:r>
            <a:r>
              <a:rPr sz="1850" spc="-10" dirty="0">
                <a:solidFill>
                  <a:srgbClr val="404040"/>
                </a:solidFill>
                <a:latin typeface="Franklin Gothic Book"/>
                <a:cs typeface="Franklin Gothic Book"/>
              </a:rPr>
              <a:t>emission).</a:t>
            </a:r>
            <a:endParaRPr sz="1850" dirty="0">
              <a:solidFill>
                <a:srgbClr val="404040"/>
              </a:solidFill>
              <a:latin typeface="Franklin Gothic Book"/>
              <a:cs typeface="Franklin Gothic Book"/>
            </a:endParaRPr>
          </a:p>
          <a:p>
            <a:pPr marL="601980" lvl="1" indent="-284480">
              <a:lnSpc>
                <a:spcPct val="100000"/>
              </a:lnSpc>
              <a:spcBef>
                <a:spcPts val="1085"/>
              </a:spcBef>
              <a:buClr>
                <a:srgbClr val="1A595A"/>
              </a:buClr>
              <a:buFont typeface="Arial"/>
              <a:buChar char="•"/>
              <a:tabLst>
                <a:tab pos="601980" algn="l"/>
              </a:tabLst>
            </a:pPr>
            <a:r>
              <a:rPr sz="1850" spc="-25" dirty="0">
                <a:solidFill>
                  <a:srgbClr val="404040"/>
                </a:solidFill>
                <a:latin typeface="Franklin Gothic Book"/>
                <a:cs typeface="Franklin Gothic Book"/>
              </a:rPr>
              <a:t>Definite</a:t>
            </a:r>
            <a:r>
              <a:rPr sz="1850" spc="-145" dirty="0">
                <a:solidFill>
                  <a:srgbClr val="404040"/>
                </a:solidFill>
                <a:latin typeface="Franklin Gothic Book"/>
                <a:cs typeface="Franklin Gothic Book"/>
              </a:rPr>
              <a:t> </a:t>
            </a:r>
            <a:r>
              <a:rPr sz="1850" dirty="0">
                <a:solidFill>
                  <a:srgbClr val="404040"/>
                </a:solidFill>
                <a:latin typeface="Franklin Gothic Book"/>
                <a:cs typeface="Franklin Gothic Book"/>
              </a:rPr>
              <a:t>real</a:t>
            </a:r>
            <a:r>
              <a:rPr sz="1850" spc="-120" dirty="0">
                <a:solidFill>
                  <a:srgbClr val="404040"/>
                </a:solidFill>
                <a:latin typeface="Franklin Gothic Book"/>
                <a:cs typeface="Franklin Gothic Book"/>
              </a:rPr>
              <a:t> </a:t>
            </a:r>
            <a:r>
              <a:rPr sz="1850" spc="-20" dirty="0">
                <a:solidFill>
                  <a:srgbClr val="404040"/>
                </a:solidFill>
                <a:latin typeface="Franklin Gothic Book"/>
                <a:cs typeface="Franklin Gothic Book"/>
              </a:rPr>
              <a:t>targets</a:t>
            </a:r>
            <a:r>
              <a:rPr sz="1850" spc="-120" dirty="0">
                <a:solidFill>
                  <a:srgbClr val="404040"/>
                </a:solidFill>
                <a:latin typeface="Franklin Gothic Book"/>
                <a:cs typeface="Franklin Gothic Book"/>
              </a:rPr>
              <a:t> </a:t>
            </a:r>
            <a:r>
              <a:rPr sz="1850" dirty="0">
                <a:solidFill>
                  <a:srgbClr val="404040"/>
                </a:solidFill>
                <a:latin typeface="Franklin Gothic Book"/>
                <a:cs typeface="Franklin Gothic Book"/>
              </a:rPr>
              <a:t>and</a:t>
            </a:r>
            <a:r>
              <a:rPr sz="1850" spc="-55" dirty="0">
                <a:solidFill>
                  <a:srgbClr val="404040"/>
                </a:solidFill>
                <a:latin typeface="Franklin Gothic Book"/>
                <a:cs typeface="Franklin Gothic Book"/>
              </a:rPr>
              <a:t> </a:t>
            </a:r>
            <a:r>
              <a:rPr sz="1850" spc="-10" dirty="0">
                <a:solidFill>
                  <a:srgbClr val="404040"/>
                </a:solidFill>
                <a:latin typeface="Franklin Gothic Book"/>
                <a:cs typeface="Franklin Gothic Book"/>
              </a:rPr>
              <a:t>green</a:t>
            </a:r>
            <a:r>
              <a:rPr sz="1850" spc="-185" dirty="0">
                <a:solidFill>
                  <a:srgbClr val="404040"/>
                </a:solidFill>
                <a:latin typeface="Franklin Gothic Book"/>
                <a:cs typeface="Franklin Gothic Book"/>
              </a:rPr>
              <a:t> </a:t>
            </a:r>
            <a:r>
              <a:rPr sz="1850" spc="-10" dirty="0">
                <a:solidFill>
                  <a:srgbClr val="404040"/>
                </a:solidFill>
                <a:latin typeface="Franklin Gothic Book"/>
                <a:cs typeface="Franklin Gothic Book"/>
              </a:rPr>
              <a:t>criteria</a:t>
            </a:r>
            <a:r>
              <a:rPr sz="1850" spc="-160" dirty="0">
                <a:solidFill>
                  <a:srgbClr val="404040"/>
                </a:solidFill>
                <a:latin typeface="Franklin Gothic Book"/>
                <a:cs typeface="Franklin Gothic Book"/>
              </a:rPr>
              <a:t> </a:t>
            </a:r>
            <a:r>
              <a:rPr sz="1850" dirty="0">
                <a:solidFill>
                  <a:srgbClr val="404040"/>
                </a:solidFill>
                <a:latin typeface="Franklin Gothic Book"/>
                <a:cs typeface="Franklin Gothic Book"/>
              </a:rPr>
              <a:t>will</a:t>
            </a:r>
            <a:r>
              <a:rPr sz="1850" spc="-25" dirty="0">
                <a:solidFill>
                  <a:srgbClr val="404040"/>
                </a:solidFill>
                <a:latin typeface="Franklin Gothic Book"/>
                <a:cs typeface="Franklin Gothic Book"/>
              </a:rPr>
              <a:t> </a:t>
            </a:r>
            <a:r>
              <a:rPr sz="1850" dirty="0">
                <a:solidFill>
                  <a:srgbClr val="404040"/>
                </a:solidFill>
                <a:latin typeface="Franklin Gothic Book"/>
                <a:cs typeface="Franklin Gothic Book"/>
              </a:rPr>
              <a:t>be</a:t>
            </a:r>
            <a:r>
              <a:rPr sz="1850" spc="-75" dirty="0">
                <a:solidFill>
                  <a:srgbClr val="404040"/>
                </a:solidFill>
                <a:latin typeface="Franklin Gothic Book"/>
                <a:cs typeface="Franklin Gothic Book"/>
              </a:rPr>
              <a:t> </a:t>
            </a:r>
            <a:r>
              <a:rPr sz="1850" spc="-10" dirty="0">
                <a:solidFill>
                  <a:srgbClr val="404040"/>
                </a:solidFill>
                <a:latin typeface="Franklin Gothic Book"/>
                <a:cs typeface="Franklin Gothic Book"/>
              </a:rPr>
              <a:t>essential</a:t>
            </a:r>
            <a:endParaRPr sz="1850" dirty="0">
              <a:solidFill>
                <a:srgbClr val="404040"/>
              </a:solidFill>
              <a:latin typeface="Franklin Gothic Book"/>
              <a:cs typeface="Franklin Gothic Book"/>
            </a:endParaRPr>
          </a:p>
          <a:p>
            <a:pPr marL="601980" lvl="1" indent="-284480">
              <a:spcBef>
                <a:spcPts val="1085"/>
              </a:spcBef>
              <a:buClr>
                <a:srgbClr val="1A595A"/>
              </a:buClr>
              <a:buFont typeface="Arial"/>
              <a:buChar char="•"/>
              <a:tabLst>
                <a:tab pos="601980" algn="l"/>
              </a:tabLst>
            </a:pPr>
            <a:r>
              <a:rPr sz="1850" spc="-25" dirty="0">
                <a:solidFill>
                  <a:srgbClr val="404040"/>
                </a:solidFill>
                <a:latin typeface="Franklin Gothic Book"/>
                <a:cs typeface="Franklin Gothic Book"/>
              </a:rPr>
              <a:t>Sustainability linked bonds – definition or KPIs and verification.</a:t>
            </a:r>
          </a:p>
          <a:p>
            <a:pPr marL="354965" marR="5080" indent="-342900">
              <a:lnSpc>
                <a:spcPts val="2160"/>
              </a:lnSpc>
              <a:spcBef>
                <a:spcPts val="1270"/>
              </a:spcBef>
              <a:buClr>
                <a:srgbClr val="1A595A"/>
              </a:buClr>
              <a:buSzPct val="80000"/>
              <a:buFont typeface="Franklin Gothic Book" panose="020B0503020102020204" pitchFamily="34" charset="0"/>
              <a:buChar char="►"/>
              <a:tabLst>
                <a:tab pos="297180" algn="l"/>
              </a:tabLst>
            </a:pPr>
            <a:r>
              <a:rPr sz="1850" spc="-10" dirty="0">
                <a:solidFill>
                  <a:srgbClr val="404040"/>
                </a:solidFill>
                <a:latin typeface="Franklin Gothic Book"/>
                <a:cs typeface="Franklin Gothic Book"/>
              </a:rPr>
              <a:t>Good advice is need and Second Party Opinion (SPOs). For the steel sector the definition of what is green and what are realistic targets will be key</a:t>
            </a:r>
          </a:p>
          <a:p>
            <a:pPr marL="354965" marR="5080" indent="-342900">
              <a:lnSpc>
                <a:spcPts val="2160"/>
              </a:lnSpc>
              <a:spcBef>
                <a:spcPts val="1270"/>
              </a:spcBef>
              <a:buClr>
                <a:srgbClr val="1A595A"/>
              </a:buClr>
              <a:buSzPct val="80000"/>
              <a:buFont typeface="Franklin Gothic Book" panose="020B0503020102020204" pitchFamily="34" charset="0"/>
              <a:buChar char="►"/>
              <a:tabLst>
                <a:tab pos="297180" algn="l"/>
              </a:tabLst>
            </a:pPr>
            <a:r>
              <a:rPr sz="1850" spc="-10" dirty="0">
                <a:solidFill>
                  <a:srgbClr val="404040"/>
                </a:solidFill>
                <a:latin typeface="Franklin Gothic Book"/>
                <a:cs typeface="Franklin Gothic Book"/>
              </a:rPr>
              <a:t>The bonds will require annual reporting, this will be done internally</a:t>
            </a:r>
            <a:r>
              <a:rPr lang="en-US" sz="1850" spc="-10" dirty="0">
                <a:solidFill>
                  <a:srgbClr val="404040"/>
                </a:solidFill>
                <a:latin typeface="Franklin Gothic Book"/>
                <a:cs typeface="Franklin Gothic Book"/>
              </a:rPr>
              <a:t> </a:t>
            </a:r>
            <a:r>
              <a:rPr sz="1850" spc="-10" dirty="0">
                <a:solidFill>
                  <a:srgbClr val="404040"/>
                </a:solidFill>
                <a:latin typeface="Franklin Gothic Book"/>
                <a:cs typeface="Franklin Gothic Book"/>
              </a:rPr>
              <a:t>and externally. </a:t>
            </a:r>
            <a:endParaRPr lang="en-US" sz="1850" spc="-10" dirty="0" smtClean="0">
              <a:solidFill>
                <a:srgbClr val="404040"/>
              </a:solidFill>
              <a:latin typeface="Franklin Gothic Book"/>
              <a:cs typeface="Franklin Gothic Book"/>
            </a:endParaRPr>
          </a:p>
          <a:p>
            <a:pPr marL="354965" marR="5080" indent="-342900">
              <a:lnSpc>
                <a:spcPts val="2160"/>
              </a:lnSpc>
              <a:spcBef>
                <a:spcPts val="1270"/>
              </a:spcBef>
              <a:buClr>
                <a:srgbClr val="1A595A"/>
              </a:buClr>
              <a:buSzPct val="80000"/>
              <a:buFont typeface="Franklin Gothic Book" panose="020B0503020102020204" pitchFamily="34" charset="0"/>
              <a:buChar char="►"/>
              <a:tabLst>
                <a:tab pos="297180" algn="l"/>
              </a:tabLst>
            </a:pPr>
            <a:r>
              <a:rPr sz="1850" spc="-10" dirty="0" smtClean="0">
                <a:solidFill>
                  <a:srgbClr val="404040"/>
                </a:solidFill>
                <a:latin typeface="Franklin Gothic Book"/>
                <a:cs typeface="Franklin Gothic Book"/>
              </a:rPr>
              <a:t>Use </a:t>
            </a:r>
            <a:r>
              <a:rPr sz="1850" spc="-10" dirty="0">
                <a:solidFill>
                  <a:srgbClr val="404040"/>
                </a:solidFill>
                <a:latin typeface="Franklin Gothic Book"/>
                <a:cs typeface="Franklin Gothic Book"/>
              </a:rPr>
              <a:t>of capital markets and Green instruments such as</a:t>
            </a:r>
            <a:r>
              <a:rPr lang="en-US" sz="1850" spc="-10" dirty="0">
                <a:solidFill>
                  <a:srgbClr val="404040"/>
                </a:solidFill>
                <a:latin typeface="Franklin Gothic Book"/>
                <a:cs typeface="Franklin Gothic Book"/>
              </a:rPr>
              <a:t> </a:t>
            </a:r>
            <a:r>
              <a:rPr sz="1850" spc="-10" dirty="0">
                <a:solidFill>
                  <a:srgbClr val="404040"/>
                </a:solidFill>
                <a:latin typeface="Franklin Gothic Book"/>
                <a:cs typeface="Franklin Gothic Book"/>
              </a:rPr>
              <a:t>Green Bonds and Sustainability Linked Bonds will increase</a:t>
            </a:r>
            <a:r>
              <a:rPr sz="1850" spc="-10" dirty="0" smtClean="0">
                <a:solidFill>
                  <a:srgbClr val="404040"/>
                </a:solidFill>
                <a:latin typeface="Franklin Gothic Book"/>
                <a:cs typeface="Franklin Gothic Book"/>
              </a:rPr>
              <a:t>.</a:t>
            </a:r>
            <a:endParaRPr sz="1850" spc="-10" dirty="0">
              <a:solidFill>
                <a:srgbClr val="404040"/>
              </a:solidFill>
              <a:latin typeface="Franklin Gothic Book"/>
              <a:cs typeface="Franklin Gothic Book"/>
            </a:endParaRPr>
          </a:p>
        </p:txBody>
      </p:sp>
      <p:pic>
        <p:nvPicPr>
          <p:cNvPr id="4" name="object 4"/>
          <p:cNvPicPr/>
          <p:nvPr/>
        </p:nvPicPr>
        <p:blipFill>
          <a:blip r:embed="rId2" cstate="print"/>
          <a:stretch>
            <a:fillRect/>
          </a:stretch>
        </p:blipFill>
        <p:spPr>
          <a:xfrm>
            <a:off x="7454900" y="5306110"/>
            <a:ext cx="4737100" cy="1574800"/>
          </a:xfrm>
          <a:prstGeom prst="rect">
            <a:avLst/>
          </a:prstGeom>
        </p:spPr>
      </p:pic>
      <p:sp>
        <p:nvSpPr>
          <p:cNvPr id="8" name="Rectangle 7"/>
          <p:cNvSpPr/>
          <p:nvPr/>
        </p:nvSpPr>
        <p:spPr>
          <a:xfrm>
            <a:off x="542925" y="5306110"/>
            <a:ext cx="6096000" cy="646331"/>
          </a:xfrm>
          <a:prstGeom prst="rect">
            <a:avLst/>
          </a:prstGeom>
        </p:spPr>
        <p:txBody>
          <a:bodyPr>
            <a:spAutoFit/>
          </a:bodyPr>
          <a:lstStyle/>
          <a:p>
            <a:pPr marL="355600" indent="-342900">
              <a:lnSpc>
                <a:spcPct val="100000"/>
              </a:lnSpc>
              <a:spcBef>
                <a:spcPts val="1145"/>
              </a:spcBef>
              <a:buClr>
                <a:srgbClr val="1A595A"/>
              </a:buClr>
              <a:buSzPct val="80000"/>
              <a:buFont typeface="Franklin Gothic Book" panose="020B0503020102020204" pitchFamily="34" charset="0"/>
              <a:buChar char="►"/>
            </a:pPr>
            <a:r>
              <a:rPr lang="en-US" spc="-10" dirty="0">
                <a:solidFill>
                  <a:srgbClr val="404040"/>
                </a:solidFill>
                <a:cs typeface="Franklin Gothic Book"/>
              </a:rPr>
              <a:t>ICMA principles and standards are key </a:t>
            </a:r>
            <a:r>
              <a:rPr lang="en-US" u="sng" spc="-35" dirty="0">
                <a:solidFill>
                  <a:srgbClr val="404040"/>
                </a:solidFill>
                <a:uFill>
                  <a:solidFill>
                    <a:srgbClr val="00529B"/>
                  </a:solidFill>
                </a:uFill>
                <a:cs typeface="Franklin Gothic Book"/>
                <a:hlinkClick r:id="rId3"/>
              </a:rPr>
              <a:t>https://www.icmagroup.org/sustainable-</a:t>
            </a:r>
            <a:r>
              <a:rPr lang="en-US" u="sng" spc="-10" dirty="0">
                <a:solidFill>
                  <a:srgbClr val="404040"/>
                </a:solidFill>
                <a:uFill>
                  <a:solidFill>
                    <a:srgbClr val="00529B"/>
                  </a:solidFill>
                </a:uFill>
                <a:cs typeface="Franklin Gothic Book"/>
                <a:hlinkClick r:id="rId3"/>
              </a:rPr>
              <a:t>finance/</a:t>
            </a:r>
            <a:endParaRPr lang="en-US" dirty="0">
              <a:solidFill>
                <a:srgbClr val="404040"/>
              </a:solidFill>
              <a:cs typeface="Franklin Gothic Book"/>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5960" y="291147"/>
            <a:ext cx="8687690" cy="565539"/>
          </a:xfrm>
          <a:prstGeom prst="rect">
            <a:avLst/>
          </a:prstGeom>
        </p:spPr>
        <p:txBody>
          <a:bodyPr vert="horz" wrap="square" lIns="0" tIns="11430" rIns="0" bIns="0" rtlCol="0">
            <a:spAutoFit/>
          </a:bodyPr>
          <a:lstStyle/>
          <a:p>
            <a:pPr marL="12700">
              <a:lnSpc>
                <a:spcPct val="100000"/>
              </a:lnSpc>
              <a:spcBef>
                <a:spcPts val="90"/>
              </a:spcBef>
              <a:tabLst>
                <a:tab pos="1138555" algn="l"/>
              </a:tabLst>
            </a:pPr>
            <a:r>
              <a:rPr spc="-25" dirty="0"/>
              <a:t>Sustainable</a:t>
            </a:r>
            <a:r>
              <a:rPr spc="-265" dirty="0"/>
              <a:t> </a:t>
            </a:r>
            <a:r>
              <a:rPr spc="-20" dirty="0"/>
              <a:t>Finance</a:t>
            </a:r>
            <a:r>
              <a:rPr spc="-70" dirty="0"/>
              <a:t> </a:t>
            </a:r>
            <a:r>
              <a:rPr spc="-10" dirty="0"/>
              <a:t>Disclosure</a:t>
            </a:r>
            <a:r>
              <a:rPr spc="-165" dirty="0"/>
              <a:t> </a:t>
            </a:r>
            <a:r>
              <a:rPr spc="-10" dirty="0"/>
              <a:t>Regulations</a:t>
            </a:r>
            <a:endParaRPr dirty="0"/>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2397760" y="1584960"/>
            <a:ext cx="6451599" cy="404367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781116" cy="1154162"/>
          </a:xfrm>
          <a:prstGeom prst="rect">
            <a:avLst/>
          </a:prstGeom>
        </p:spPr>
        <p:txBody>
          <a:bodyPr vert="horz" wrap="square" lIns="640080" tIns="45720" rIns="0" bIns="0" rtlCol="0">
            <a:spAutoFit/>
          </a:bodyPr>
          <a:lstStyle/>
          <a:p>
            <a:pPr>
              <a:lnSpc>
                <a:spcPct val="100000"/>
              </a:lnSpc>
              <a:spcBef>
                <a:spcPts val="105"/>
              </a:spcBef>
            </a:pPr>
            <a:r>
              <a:rPr sz="3600" b="1" dirty="0">
                <a:solidFill>
                  <a:schemeClr val="accent2">
                    <a:lumMod val="75000"/>
                  </a:schemeClr>
                </a:solidFill>
                <a:latin typeface="Franklin Gothic Demi Cond" panose="020B0706030402020204" pitchFamily="34" charset="0"/>
              </a:rPr>
              <a:t>The</a:t>
            </a:r>
            <a:r>
              <a:rPr sz="3600" b="1" spc="-85" dirty="0">
                <a:solidFill>
                  <a:schemeClr val="accent2">
                    <a:lumMod val="75000"/>
                  </a:schemeClr>
                </a:solidFill>
                <a:latin typeface="Franklin Gothic Demi Cond" panose="020B0706030402020204" pitchFamily="34" charset="0"/>
              </a:rPr>
              <a:t> </a:t>
            </a:r>
            <a:r>
              <a:rPr sz="3600" b="1" dirty="0">
                <a:solidFill>
                  <a:schemeClr val="accent2">
                    <a:lumMod val="75000"/>
                  </a:schemeClr>
                </a:solidFill>
                <a:latin typeface="Franklin Gothic Demi Cond" panose="020B0706030402020204" pitchFamily="34" charset="0"/>
              </a:rPr>
              <a:t>Sustainable</a:t>
            </a:r>
            <a:r>
              <a:rPr sz="3600" b="1" spc="70" dirty="0">
                <a:solidFill>
                  <a:schemeClr val="accent2">
                    <a:lumMod val="75000"/>
                  </a:schemeClr>
                </a:solidFill>
                <a:latin typeface="Franklin Gothic Demi Cond" panose="020B0706030402020204" pitchFamily="34" charset="0"/>
              </a:rPr>
              <a:t> </a:t>
            </a:r>
            <a:r>
              <a:rPr sz="3600" b="1" dirty="0">
                <a:solidFill>
                  <a:schemeClr val="accent2">
                    <a:lumMod val="75000"/>
                  </a:schemeClr>
                </a:solidFill>
                <a:latin typeface="Franklin Gothic Demi Cond" panose="020B0706030402020204" pitchFamily="34" charset="0"/>
              </a:rPr>
              <a:t>Finance</a:t>
            </a:r>
            <a:r>
              <a:rPr sz="3600" b="1" spc="-70" dirty="0">
                <a:solidFill>
                  <a:schemeClr val="accent2">
                    <a:lumMod val="75000"/>
                  </a:schemeClr>
                </a:solidFill>
                <a:latin typeface="Franklin Gothic Demi Cond" panose="020B0706030402020204" pitchFamily="34" charset="0"/>
              </a:rPr>
              <a:t> </a:t>
            </a:r>
            <a:r>
              <a:rPr sz="3600" b="1" dirty="0">
                <a:solidFill>
                  <a:schemeClr val="accent2">
                    <a:lumMod val="75000"/>
                  </a:schemeClr>
                </a:solidFill>
                <a:latin typeface="Franklin Gothic Demi Cond" panose="020B0706030402020204" pitchFamily="34" charset="0"/>
              </a:rPr>
              <a:t>Disclosure Regulation</a:t>
            </a:r>
            <a:r>
              <a:rPr sz="3600" b="1" spc="-105" dirty="0">
                <a:solidFill>
                  <a:schemeClr val="accent2">
                    <a:lumMod val="75000"/>
                  </a:schemeClr>
                </a:solidFill>
                <a:latin typeface="Franklin Gothic Demi Cond" panose="020B0706030402020204" pitchFamily="34" charset="0"/>
              </a:rPr>
              <a:t> </a:t>
            </a:r>
            <a:r>
              <a:rPr sz="3600" b="1" dirty="0">
                <a:solidFill>
                  <a:schemeClr val="accent2">
                    <a:lumMod val="75000"/>
                  </a:schemeClr>
                </a:solidFill>
                <a:latin typeface="Franklin Gothic Demi Cond" panose="020B0706030402020204" pitchFamily="34" charset="0"/>
              </a:rPr>
              <a:t>(SFDR):</a:t>
            </a:r>
            <a:r>
              <a:rPr sz="3600" b="1" spc="-85" dirty="0">
                <a:solidFill>
                  <a:schemeClr val="accent2">
                    <a:lumMod val="75000"/>
                  </a:schemeClr>
                </a:solidFill>
                <a:latin typeface="Franklin Gothic Demi Cond" panose="020B0706030402020204" pitchFamily="34" charset="0"/>
              </a:rPr>
              <a:t> </a:t>
            </a:r>
            <a:r>
              <a:rPr sz="3600" b="1" spc="-10" dirty="0">
                <a:solidFill>
                  <a:schemeClr val="accent2">
                    <a:lumMod val="75000"/>
                  </a:schemeClr>
                </a:solidFill>
                <a:latin typeface="Franklin Gothic Demi Cond" panose="020B0706030402020204" pitchFamily="34" charset="0"/>
              </a:rPr>
              <a:t>Overview</a:t>
            </a:r>
            <a:endParaRPr sz="3600" b="1" dirty="0">
              <a:solidFill>
                <a:schemeClr val="accent2">
                  <a:lumMod val="75000"/>
                </a:schemeClr>
              </a:solidFill>
              <a:latin typeface="Franklin Gothic Demi Cond" panose="020B0706030402020204" pitchFamily="34" charset="0"/>
            </a:endParaRPr>
          </a:p>
        </p:txBody>
      </p:sp>
      <p:sp>
        <p:nvSpPr>
          <p:cNvPr id="3" name="object 3"/>
          <p:cNvSpPr txBox="1"/>
          <p:nvPr/>
        </p:nvSpPr>
        <p:spPr>
          <a:xfrm>
            <a:off x="595630" y="1199657"/>
            <a:ext cx="9038227" cy="1904367"/>
          </a:xfrm>
          <a:prstGeom prst="rect">
            <a:avLst/>
          </a:prstGeom>
          <a:solidFill>
            <a:schemeClr val="bg1">
              <a:lumMod val="95000"/>
            </a:schemeClr>
          </a:solidFill>
          <a:ln w="12700">
            <a:solidFill>
              <a:schemeClr val="bg1">
                <a:lumMod val="85000"/>
              </a:schemeClr>
            </a:solidFill>
          </a:ln>
        </p:spPr>
        <p:txBody>
          <a:bodyPr vert="horz" wrap="square" lIns="0" tIns="11430" rIns="0" bIns="0" rtlCol="0">
            <a:spAutoFit/>
          </a:bodyPr>
          <a:lstStyle/>
          <a:p>
            <a:pPr marL="12700">
              <a:lnSpc>
                <a:spcPct val="100000"/>
              </a:lnSpc>
              <a:spcBef>
                <a:spcPts val="90"/>
              </a:spcBef>
            </a:pPr>
            <a:r>
              <a:rPr b="1" spc="-20" dirty="0">
                <a:solidFill>
                  <a:srgbClr val="3F7819"/>
                </a:solidFill>
                <a:latin typeface="Franklin Gothic Book"/>
                <a:cs typeface="Franklin Gothic Book"/>
              </a:rPr>
              <a:t>Aim:</a:t>
            </a:r>
            <a:endParaRPr b="1" dirty="0">
              <a:solidFill>
                <a:srgbClr val="3F7819"/>
              </a:solidFill>
              <a:latin typeface="Franklin Gothic Book"/>
              <a:cs typeface="Franklin Gothic Book"/>
            </a:endParaRPr>
          </a:p>
          <a:p>
            <a:pPr marL="512763" marR="241935" indent="-284163">
              <a:spcBef>
                <a:spcPts val="600"/>
              </a:spcBef>
              <a:buClr>
                <a:srgbClr val="1A595A"/>
              </a:buClr>
              <a:buSzPct val="80000"/>
              <a:buFont typeface="Franklin Gothic Book" panose="020B0503020102020204" pitchFamily="34" charset="0"/>
              <a:buChar char="►"/>
              <a:tabLst>
                <a:tab pos="512763" algn="l"/>
              </a:tabLst>
            </a:pPr>
            <a:r>
              <a:rPr spc="-10" dirty="0">
                <a:solidFill>
                  <a:srgbClr val="404040"/>
                </a:solidFill>
                <a:latin typeface="Franklin Gothic Book"/>
                <a:cs typeface="Franklin Gothic Book"/>
              </a:rPr>
              <a:t>Increase</a:t>
            </a:r>
            <a:r>
              <a:rPr spc="-120" dirty="0">
                <a:solidFill>
                  <a:srgbClr val="404040"/>
                </a:solidFill>
                <a:latin typeface="Franklin Gothic Book"/>
                <a:cs typeface="Franklin Gothic Book"/>
              </a:rPr>
              <a:t> </a:t>
            </a:r>
            <a:r>
              <a:rPr spc="-10" dirty="0">
                <a:solidFill>
                  <a:srgbClr val="404040"/>
                </a:solidFill>
                <a:latin typeface="Franklin Gothic Book"/>
                <a:cs typeface="Franklin Gothic Book"/>
              </a:rPr>
              <a:t>transparency</a:t>
            </a:r>
            <a:r>
              <a:rPr spc="-125" dirty="0">
                <a:solidFill>
                  <a:srgbClr val="404040"/>
                </a:solidFill>
                <a:latin typeface="Franklin Gothic Book"/>
                <a:cs typeface="Franklin Gothic Book"/>
              </a:rPr>
              <a:t> </a:t>
            </a:r>
            <a:r>
              <a:rPr spc="-30" dirty="0">
                <a:solidFill>
                  <a:srgbClr val="404040"/>
                </a:solidFill>
                <a:latin typeface="Franklin Gothic Book"/>
                <a:cs typeface="Franklin Gothic Book"/>
              </a:rPr>
              <a:t>on</a:t>
            </a:r>
            <a:r>
              <a:rPr spc="-65" dirty="0">
                <a:solidFill>
                  <a:srgbClr val="404040"/>
                </a:solidFill>
                <a:latin typeface="Franklin Gothic Book"/>
                <a:cs typeface="Franklin Gothic Book"/>
              </a:rPr>
              <a:t> </a:t>
            </a:r>
            <a:r>
              <a:rPr spc="-20" dirty="0">
                <a:solidFill>
                  <a:srgbClr val="404040"/>
                </a:solidFill>
                <a:latin typeface="Franklin Gothic Book"/>
                <a:cs typeface="Franklin Gothic Book"/>
              </a:rPr>
              <a:t>how</a:t>
            </a:r>
            <a:r>
              <a:rPr spc="-85" dirty="0">
                <a:solidFill>
                  <a:srgbClr val="404040"/>
                </a:solidFill>
                <a:latin typeface="Franklin Gothic Book"/>
                <a:cs typeface="Franklin Gothic Book"/>
              </a:rPr>
              <a:t> </a:t>
            </a:r>
            <a:r>
              <a:rPr spc="-10" dirty="0">
                <a:solidFill>
                  <a:srgbClr val="404040"/>
                </a:solidFill>
                <a:latin typeface="Franklin Gothic Book"/>
                <a:cs typeface="Franklin Gothic Book"/>
              </a:rPr>
              <a:t>institutional</a:t>
            </a:r>
            <a:r>
              <a:rPr spc="-90" dirty="0">
                <a:solidFill>
                  <a:srgbClr val="404040"/>
                </a:solidFill>
                <a:latin typeface="Franklin Gothic Book"/>
                <a:cs typeface="Franklin Gothic Book"/>
              </a:rPr>
              <a:t> </a:t>
            </a:r>
            <a:r>
              <a:rPr spc="-10" dirty="0">
                <a:solidFill>
                  <a:srgbClr val="404040"/>
                </a:solidFill>
                <a:latin typeface="Franklin Gothic Book"/>
                <a:cs typeface="Franklin Gothic Book"/>
              </a:rPr>
              <a:t>investors </a:t>
            </a:r>
            <a:r>
              <a:rPr dirty="0">
                <a:solidFill>
                  <a:srgbClr val="404040"/>
                </a:solidFill>
                <a:latin typeface="Franklin Gothic Book"/>
                <a:cs typeface="Franklin Gothic Book"/>
              </a:rPr>
              <a:t>and</a:t>
            </a:r>
            <a:r>
              <a:rPr spc="-80" dirty="0">
                <a:solidFill>
                  <a:srgbClr val="404040"/>
                </a:solidFill>
                <a:latin typeface="Franklin Gothic Book"/>
                <a:cs typeface="Franklin Gothic Book"/>
              </a:rPr>
              <a:t> </a:t>
            </a:r>
            <a:r>
              <a:rPr spc="-10" dirty="0">
                <a:solidFill>
                  <a:srgbClr val="404040"/>
                </a:solidFill>
                <a:latin typeface="Franklin Gothic Book"/>
                <a:cs typeface="Franklin Gothic Book"/>
              </a:rPr>
              <a:t>financial</a:t>
            </a:r>
            <a:r>
              <a:rPr spc="-110" dirty="0">
                <a:solidFill>
                  <a:srgbClr val="404040"/>
                </a:solidFill>
                <a:latin typeface="Franklin Gothic Book"/>
                <a:cs typeface="Franklin Gothic Book"/>
              </a:rPr>
              <a:t> </a:t>
            </a:r>
            <a:r>
              <a:rPr spc="-10" dirty="0">
                <a:solidFill>
                  <a:srgbClr val="404040"/>
                </a:solidFill>
                <a:latin typeface="Franklin Gothic Book"/>
                <a:cs typeface="Franklin Gothic Book"/>
              </a:rPr>
              <a:t>advisers</a:t>
            </a:r>
            <a:r>
              <a:rPr spc="-130" dirty="0">
                <a:solidFill>
                  <a:srgbClr val="404040"/>
                </a:solidFill>
                <a:latin typeface="Franklin Gothic Book"/>
                <a:cs typeface="Franklin Gothic Book"/>
              </a:rPr>
              <a:t> </a:t>
            </a:r>
            <a:r>
              <a:rPr spc="-25" dirty="0">
                <a:solidFill>
                  <a:srgbClr val="404040"/>
                </a:solidFill>
                <a:latin typeface="Franklin Gothic Book"/>
                <a:cs typeface="Franklin Gothic Book"/>
              </a:rPr>
              <a:t>consider</a:t>
            </a:r>
            <a:r>
              <a:rPr spc="-100" dirty="0">
                <a:solidFill>
                  <a:srgbClr val="404040"/>
                </a:solidFill>
                <a:latin typeface="Franklin Gothic Book"/>
                <a:cs typeface="Franklin Gothic Book"/>
              </a:rPr>
              <a:t> </a:t>
            </a:r>
            <a:r>
              <a:rPr spc="-20" dirty="0">
                <a:solidFill>
                  <a:srgbClr val="404040"/>
                </a:solidFill>
                <a:latin typeface="Franklin Gothic Book"/>
                <a:cs typeface="Franklin Gothic Book"/>
              </a:rPr>
              <a:t>ESG</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factors</a:t>
            </a:r>
            <a:r>
              <a:rPr spc="-130" dirty="0">
                <a:solidFill>
                  <a:srgbClr val="404040"/>
                </a:solidFill>
                <a:latin typeface="Franklin Gothic Book"/>
                <a:cs typeface="Franklin Gothic Book"/>
              </a:rPr>
              <a:t> </a:t>
            </a:r>
            <a:r>
              <a:rPr dirty="0">
                <a:solidFill>
                  <a:srgbClr val="404040"/>
                </a:solidFill>
                <a:latin typeface="Franklin Gothic Book"/>
                <a:cs typeface="Franklin Gothic Book"/>
              </a:rPr>
              <a:t>in</a:t>
            </a:r>
            <a:r>
              <a:rPr spc="5" dirty="0">
                <a:solidFill>
                  <a:srgbClr val="404040"/>
                </a:solidFill>
                <a:latin typeface="Franklin Gothic Book"/>
                <a:cs typeface="Franklin Gothic Book"/>
              </a:rPr>
              <a:t> </a:t>
            </a:r>
            <a:r>
              <a:rPr spc="-10" dirty="0">
                <a:solidFill>
                  <a:srgbClr val="404040"/>
                </a:solidFill>
                <a:latin typeface="Franklin Gothic Book"/>
                <a:cs typeface="Franklin Gothic Book"/>
              </a:rPr>
              <a:t>their </a:t>
            </a:r>
            <a:r>
              <a:rPr spc="-20" dirty="0">
                <a:solidFill>
                  <a:srgbClr val="404040"/>
                </a:solidFill>
                <a:latin typeface="Franklin Gothic Book"/>
                <a:cs typeface="Franklin Gothic Book"/>
              </a:rPr>
              <a:t>decision-</a:t>
            </a:r>
            <a:r>
              <a:rPr dirty="0">
                <a:solidFill>
                  <a:srgbClr val="404040"/>
                </a:solidFill>
                <a:latin typeface="Franklin Gothic Book"/>
                <a:cs typeface="Franklin Gothic Book"/>
              </a:rPr>
              <a:t>making</a:t>
            </a:r>
            <a:r>
              <a:rPr spc="-155" dirty="0">
                <a:solidFill>
                  <a:srgbClr val="404040"/>
                </a:solidFill>
                <a:latin typeface="Franklin Gothic Book"/>
                <a:cs typeface="Franklin Gothic Book"/>
              </a:rPr>
              <a:t> </a:t>
            </a:r>
            <a:r>
              <a:rPr spc="-35" dirty="0">
                <a:solidFill>
                  <a:srgbClr val="404040"/>
                </a:solidFill>
                <a:latin typeface="Franklin Gothic Book"/>
                <a:cs typeface="Franklin Gothic Book"/>
              </a:rPr>
              <a:t>processes</a:t>
            </a:r>
            <a:r>
              <a:rPr spc="-10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35" dirty="0">
                <a:solidFill>
                  <a:srgbClr val="404040"/>
                </a:solidFill>
                <a:latin typeface="Franklin Gothic Book"/>
                <a:cs typeface="Franklin Gothic Book"/>
              </a:rPr>
              <a:t> </a:t>
            </a:r>
            <a:r>
              <a:rPr spc="-10" dirty="0">
                <a:solidFill>
                  <a:srgbClr val="404040"/>
                </a:solidFill>
                <a:latin typeface="Franklin Gothic Book"/>
                <a:cs typeface="Franklin Gothic Book"/>
              </a:rPr>
              <a:t>activities.</a:t>
            </a:r>
            <a:endParaRPr dirty="0">
              <a:solidFill>
                <a:srgbClr val="404040"/>
              </a:solidFill>
              <a:latin typeface="Franklin Gothic Book"/>
              <a:cs typeface="Franklin Gothic Book"/>
            </a:endParaRPr>
          </a:p>
          <a:p>
            <a:pPr marL="512763" marR="770255" indent="-284163">
              <a:spcBef>
                <a:spcPts val="600"/>
              </a:spcBef>
              <a:buClr>
                <a:srgbClr val="1A595A"/>
              </a:buClr>
              <a:buSzPct val="80000"/>
              <a:buFont typeface="Franklin Gothic Book" panose="020B0503020102020204" pitchFamily="34" charset="0"/>
              <a:buChar char="►"/>
              <a:tabLst>
                <a:tab pos="512763" algn="l"/>
              </a:tabLst>
            </a:pPr>
            <a:r>
              <a:rPr dirty="0">
                <a:solidFill>
                  <a:srgbClr val="404040"/>
                </a:solidFill>
                <a:latin typeface="Franklin Gothic Book"/>
                <a:cs typeface="Franklin Gothic Book"/>
              </a:rPr>
              <a:t>Make</a:t>
            </a:r>
            <a:r>
              <a:rPr spc="-110" dirty="0">
                <a:solidFill>
                  <a:srgbClr val="404040"/>
                </a:solidFill>
                <a:latin typeface="Franklin Gothic Book"/>
                <a:cs typeface="Franklin Gothic Book"/>
              </a:rPr>
              <a:t> </a:t>
            </a:r>
            <a:r>
              <a:rPr spc="-10" dirty="0">
                <a:solidFill>
                  <a:srgbClr val="404040"/>
                </a:solidFill>
                <a:latin typeface="Franklin Gothic Book"/>
                <a:cs typeface="Franklin Gothic Book"/>
              </a:rPr>
              <a:t>“sustainable”</a:t>
            </a:r>
            <a:r>
              <a:rPr spc="-90" dirty="0">
                <a:solidFill>
                  <a:srgbClr val="404040"/>
                </a:solidFill>
                <a:latin typeface="Franklin Gothic Book"/>
                <a:cs typeface="Franklin Gothic Book"/>
              </a:rPr>
              <a:t> </a:t>
            </a:r>
            <a:r>
              <a:rPr spc="-30" dirty="0">
                <a:solidFill>
                  <a:srgbClr val="404040"/>
                </a:solidFill>
                <a:latin typeface="Franklin Gothic Book"/>
                <a:cs typeface="Franklin Gothic Book"/>
              </a:rPr>
              <a:t>investment</a:t>
            </a:r>
            <a:r>
              <a:rPr spc="-35" dirty="0">
                <a:solidFill>
                  <a:srgbClr val="404040"/>
                </a:solidFill>
                <a:latin typeface="Franklin Gothic Book"/>
                <a:cs typeface="Franklin Gothic Book"/>
              </a:rPr>
              <a:t> </a:t>
            </a:r>
            <a:r>
              <a:rPr spc="-25" dirty="0">
                <a:solidFill>
                  <a:srgbClr val="404040"/>
                </a:solidFill>
                <a:latin typeface="Franklin Gothic Book"/>
                <a:cs typeface="Franklin Gothic Book"/>
              </a:rPr>
              <a:t>options</a:t>
            </a:r>
            <a:r>
              <a:rPr spc="-110" dirty="0">
                <a:solidFill>
                  <a:srgbClr val="404040"/>
                </a:solidFill>
                <a:latin typeface="Franklin Gothic Book"/>
                <a:cs typeface="Franklin Gothic Book"/>
              </a:rPr>
              <a:t> </a:t>
            </a:r>
            <a:r>
              <a:rPr spc="-20" dirty="0">
                <a:solidFill>
                  <a:srgbClr val="404040"/>
                </a:solidFill>
                <a:latin typeface="Franklin Gothic Book"/>
                <a:cs typeface="Franklin Gothic Book"/>
              </a:rPr>
              <a:t>more </a:t>
            </a:r>
            <a:r>
              <a:rPr spc="-10" dirty="0" smtClean="0">
                <a:solidFill>
                  <a:srgbClr val="404040"/>
                </a:solidFill>
                <a:latin typeface="Franklin Gothic Book"/>
                <a:cs typeface="Franklin Gothic Book"/>
              </a:rPr>
              <a:t>comparable</a:t>
            </a:r>
            <a:r>
              <a:rPr lang="en-US" spc="-10" dirty="0" smtClean="0">
                <a:solidFill>
                  <a:srgbClr val="404040"/>
                </a:solidFill>
                <a:latin typeface="Franklin Gothic Book"/>
                <a:cs typeface="Franklin Gothic Book"/>
              </a:rPr>
              <a:t>.</a:t>
            </a:r>
            <a:endParaRPr dirty="0">
              <a:solidFill>
                <a:srgbClr val="404040"/>
              </a:solidFill>
              <a:latin typeface="Franklin Gothic Book"/>
              <a:cs typeface="Franklin Gothic Book"/>
            </a:endParaRPr>
          </a:p>
          <a:p>
            <a:pPr marL="512763" marR="89535" indent="-284163">
              <a:spcBef>
                <a:spcPts val="600"/>
              </a:spcBef>
              <a:buClr>
                <a:srgbClr val="1A595A"/>
              </a:buClr>
              <a:buSzPct val="80000"/>
              <a:buFont typeface="Franklin Gothic Book" panose="020B0503020102020204" pitchFamily="34" charset="0"/>
              <a:buChar char="►"/>
              <a:tabLst>
                <a:tab pos="512763" algn="l"/>
              </a:tabLst>
            </a:pPr>
            <a:r>
              <a:rPr spc="-10" dirty="0">
                <a:solidFill>
                  <a:srgbClr val="404040"/>
                </a:solidFill>
                <a:latin typeface="Franklin Gothic Book"/>
                <a:cs typeface="Franklin Gothic Book"/>
              </a:rPr>
              <a:t>Prompt</a:t>
            </a:r>
            <a:r>
              <a:rPr spc="-55" dirty="0">
                <a:solidFill>
                  <a:srgbClr val="404040"/>
                </a:solidFill>
                <a:latin typeface="Franklin Gothic Book"/>
                <a:cs typeface="Franklin Gothic Book"/>
              </a:rPr>
              <a:t> </a:t>
            </a:r>
            <a:r>
              <a:rPr spc="-10" dirty="0">
                <a:solidFill>
                  <a:srgbClr val="404040"/>
                </a:solidFill>
                <a:latin typeface="Franklin Gothic Book"/>
                <a:cs typeface="Franklin Gothic Book"/>
              </a:rPr>
              <a:t>firms</a:t>
            </a:r>
            <a:r>
              <a:rPr spc="-12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125" dirty="0">
                <a:solidFill>
                  <a:srgbClr val="404040"/>
                </a:solidFill>
                <a:latin typeface="Franklin Gothic Book"/>
                <a:cs typeface="Franklin Gothic Book"/>
              </a:rPr>
              <a:t> </a:t>
            </a:r>
            <a:r>
              <a:rPr spc="-25" dirty="0">
                <a:solidFill>
                  <a:srgbClr val="404040"/>
                </a:solidFill>
                <a:latin typeface="Franklin Gothic Book"/>
                <a:cs typeface="Franklin Gothic Book"/>
              </a:rPr>
              <a:t>consider</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make</a:t>
            </a:r>
            <a:r>
              <a:rPr spc="-125" dirty="0">
                <a:solidFill>
                  <a:srgbClr val="404040"/>
                </a:solidFill>
                <a:latin typeface="Franklin Gothic Book"/>
                <a:cs typeface="Franklin Gothic Book"/>
              </a:rPr>
              <a:t> </a:t>
            </a:r>
            <a:r>
              <a:rPr spc="-10" dirty="0">
                <a:solidFill>
                  <a:srgbClr val="404040"/>
                </a:solidFill>
                <a:latin typeface="Franklin Gothic Book"/>
                <a:cs typeface="Franklin Gothic Book"/>
              </a:rPr>
              <a:t>internal</a:t>
            </a:r>
            <a:r>
              <a:rPr spc="-100" dirty="0">
                <a:solidFill>
                  <a:srgbClr val="404040"/>
                </a:solidFill>
                <a:latin typeface="Franklin Gothic Book"/>
                <a:cs typeface="Franklin Gothic Book"/>
              </a:rPr>
              <a:t> </a:t>
            </a:r>
            <a:r>
              <a:rPr spc="-10" dirty="0">
                <a:solidFill>
                  <a:srgbClr val="404040"/>
                </a:solidFill>
                <a:latin typeface="Franklin Gothic Book"/>
                <a:cs typeface="Franklin Gothic Book"/>
              </a:rPr>
              <a:t>strategic changes</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about</a:t>
            </a:r>
            <a:r>
              <a:rPr spc="-35" dirty="0">
                <a:solidFill>
                  <a:srgbClr val="404040"/>
                </a:solidFill>
                <a:latin typeface="Franklin Gothic Book"/>
                <a:cs typeface="Franklin Gothic Book"/>
              </a:rPr>
              <a:t> </a:t>
            </a:r>
            <a:r>
              <a:rPr spc="-20" dirty="0">
                <a:solidFill>
                  <a:srgbClr val="404040"/>
                </a:solidFill>
                <a:latin typeface="Franklin Gothic Book"/>
                <a:cs typeface="Franklin Gothic Book"/>
              </a:rPr>
              <a:t>how</a:t>
            </a:r>
            <a:r>
              <a:rPr spc="-80" dirty="0">
                <a:solidFill>
                  <a:srgbClr val="404040"/>
                </a:solidFill>
                <a:latin typeface="Franklin Gothic Book"/>
                <a:cs typeface="Franklin Gothic Book"/>
              </a:rPr>
              <a:t> </a:t>
            </a:r>
            <a:r>
              <a:rPr spc="-10" dirty="0">
                <a:solidFill>
                  <a:srgbClr val="404040"/>
                </a:solidFill>
                <a:latin typeface="Franklin Gothic Book"/>
                <a:cs typeface="Franklin Gothic Book"/>
              </a:rPr>
              <a:t>they</a:t>
            </a:r>
            <a:r>
              <a:rPr spc="-130" dirty="0">
                <a:solidFill>
                  <a:srgbClr val="404040"/>
                </a:solidFill>
                <a:latin typeface="Franklin Gothic Book"/>
                <a:cs typeface="Franklin Gothic Book"/>
              </a:rPr>
              <a:t> </a:t>
            </a:r>
            <a:r>
              <a:rPr spc="-20" dirty="0">
                <a:solidFill>
                  <a:srgbClr val="404040"/>
                </a:solidFill>
                <a:latin typeface="Franklin Gothic Book"/>
                <a:cs typeface="Franklin Gothic Book"/>
              </a:rPr>
              <a:t>operate</a:t>
            </a:r>
            <a:r>
              <a:rPr spc="-114" dirty="0">
                <a:solidFill>
                  <a:srgbClr val="404040"/>
                </a:solidFill>
                <a:latin typeface="Franklin Gothic Book"/>
                <a:cs typeface="Franklin Gothic Book"/>
              </a:rPr>
              <a:t> </a:t>
            </a:r>
            <a:r>
              <a:rPr spc="-10" dirty="0">
                <a:solidFill>
                  <a:srgbClr val="404040"/>
                </a:solidFill>
                <a:latin typeface="Franklin Gothic Book"/>
                <a:cs typeface="Franklin Gothic Book"/>
              </a:rPr>
              <a:t>their</a:t>
            </a:r>
            <a:r>
              <a:rPr spc="-80" dirty="0">
                <a:solidFill>
                  <a:srgbClr val="404040"/>
                </a:solidFill>
                <a:latin typeface="Franklin Gothic Book"/>
                <a:cs typeface="Franklin Gothic Book"/>
              </a:rPr>
              <a:t> </a:t>
            </a:r>
            <a:r>
              <a:rPr spc="-20" dirty="0">
                <a:solidFill>
                  <a:srgbClr val="404040"/>
                </a:solidFill>
                <a:latin typeface="Franklin Gothic Book"/>
                <a:cs typeface="Franklin Gothic Book"/>
              </a:rPr>
              <a:t>business</a:t>
            </a:r>
            <a:r>
              <a:rPr spc="-114" dirty="0">
                <a:solidFill>
                  <a:srgbClr val="404040"/>
                </a:solidFill>
                <a:latin typeface="Franklin Gothic Book"/>
                <a:cs typeface="Franklin Gothic Book"/>
              </a:rPr>
              <a:t> </a:t>
            </a:r>
            <a:r>
              <a:rPr spc="-10" dirty="0">
                <a:solidFill>
                  <a:srgbClr val="404040"/>
                </a:solidFill>
                <a:latin typeface="Franklin Gothic Book"/>
                <a:cs typeface="Franklin Gothic Book"/>
              </a:rPr>
              <a:t>before </a:t>
            </a:r>
            <a:r>
              <a:rPr dirty="0">
                <a:solidFill>
                  <a:srgbClr val="404040"/>
                </a:solidFill>
                <a:latin typeface="Franklin Gothic Book"/>
                <a:cs typeface="Franklin Gothic Book"/>
              </a:rPr>
              <a:t>making</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135" dirty="0">
                <a:solidFill>
                  <a:srgbClr val="404040"/>
                </a:solidFill>
                <a:latin typeface="Franklin Gothic Book"/>
                <a:cs typeface="Franklin Gothic Book"/>
              </a:rPr>
              <a:t> </a:t>
            </a:r>
            <a:r>
              <a:rPr spc="-10" dirty="0">
                <a:solidFill>
                  <a:srgbClr val="404040"/>
                </a:solidFill>
                <a:latin typeface="Franklin Gothic Book"/>
                <a:cs typeface="Franklin Gothic Book"/>
              </a:rPr>
              <a:t>mandatory</a:t>
            </a:r>
            <a:r>
              <a:rPr spc="-150" dirty="0">
                <a:solidFill>
                  <a:srgbClr val="404040"/>
                </a:solidFill>
                <a:latin typeface="Franklin Gothic Book"/>
                <a:cs typeface="Franklin Gothic Book"/>
              </a:rPr>
              <a:t> </a:t>
            </a:r>
            <a:r>
              <a:rPr spc="-10" dirty="0">
                <a:solidFill>
                  <a:srgbClr val="404040"/>
                </a:solidFill>
                <a:latin typeface="Franklin Gothic Book"/>
                <a:cs typeface="Franklin Gothic Book"/>
              </a:rPr>
              <a:t>SFDR</a:t>
            </a:r>
            <a:r>
              <a:rPr spc="-105" dirty="0">
                <a:solidFill>
                  <a:srgbClr val="404040"/>
                </a:solidFill>
                <a:latin typeface="Franklin Gothic Book"/>
                <a:cs typeface="Franklin Gothic Book"/>
              </a:rPr>
              <a:t> </a:t>
            </a:r>
            <a:r>
              <a:rPr spc="-10" dirty="0">
                <a:solidFill>
                  <a:srgbClr val="404040"/>
                </a:solidFill>
                <a:latin typeface="Franklin Gothic Book"/>
                <a:cs typeface="Franklin Gothic Book"/>
              </a:rPr>
              <a:t>disclosures</a:t>
            </a:r>
            <a:r>
              <a:rPr spc="-10" dirty="0" smtClean="0">
                <a:solidFill>
                  <a:srgbClr val="404040"/>
                </a:solidFill>
                <a:latin typeface="Franklin Gothic Book"/>
                <a:cs typeface="Franklin Gothic Book"/>
              </a:rPr>
              <a:t>.</a:t>
            </a:r>
          </a:p>
        </p:txBody>
      </p:sp>
      <p:sp>
        <p:nvSpPr>
          <p:cNvPr id="4" name="object 4"/>
          <p:cNvSpPr txBox="1"/>
          <p:nvPr/>
        </p:nvSpPr>
        <p:spPr>
          <a:xfrm>
            <a:off x="595630" y="3254543"/>
            <a:ext cx="9277712" cy="3333605"/>
          </a:xfrm>
          <a:prstGeom prst="rect">
            <a:avLst/>
          </a:prstGeom>
        </p:spPr>
        <p:txBody>
          <a:bodyPr vert="horz" wrap="square" lIns="0" tIns="24765" rIns="0" bIns="0" rtlCol="0">
            <a:spAutoFit/>
          </a:bodyPr>
          <a:lstStyle/>
          <a:p>
            <a:pPr marL="347663" marR="241935" indent="-347663">
              <a:spcBef>
                <a:spcPts val="600"/>
              </a:spcBef>
              <a:buClr>
                <a:srgbClr val="1A595A"/>
              </a:buClr>
              <a:buSzPct val="120000"/>
              <a:buFont typeface="Wingdings" panose="05000000000000000000" pitchFamily="2" charset="2"/>
              <a:buChar char="§"/>
            </a:pPr>
            <a:r>
              <a:rPr lang="en-US" spc="-10" dirty="0">
                <a:solidFill>
                  <a:srgbClr val="404040"/>
                </a:solidFill>
                <a:latin typeface="Franklin Gothic Book"/>
                <a:cs typeface="Franklin Gothic Book"/>
              </a:rPr>
              <a:t>Introduced three new concepts of “sustainable investment”; “sustainability risk”; and</a:t>
            </a:r>
            <a:r>
              <a:rPr lang="ru-RU" spc="-10" dirty="0">
                <a:solidFill>
                  <a:srgbClr val="404040"/>
                </a:solidFill>
                <a:latin typeface="Franklin Gothic Book"/>
                <a:cs typeface="Franklin Gothic Book"/>
              </a:rPr>
              <a:t> </a:t>
            </a:r>
            <a:r>
              <a:rPr lang="en-US" spc="-10" dirty="0" smtClean="0">
                <a:solidFill>
                  <a:srgbClr val="404040"/>
                </a:solidFill>
                <a:latin typeface="Franklin Gothic Book"/>
                <a:cs typeface="Franklin Gothic Book"/>
              </a:rPr>
              <a:t>“sustainability </a:t>
            </a:r>
            <a:r>
              <a:rPr lang="en-US" spc="-10" dirty="0">
                <a:solidFill>
                  <a:srgbClr val="404040"/>
                </a:solidFill>
                <a:latin typeface="Franklin Gothic Book"/>
                <a:cs typeface="Franklin Gothic Book"/>
              </a:rPr>
              <a:t>factors”</a:t>
            </a:r>
          </a:p>
          <a:p>
            <a:pPr marL="347663" marR="241935" indent="-347663">
              <a:spcBef>
                <a:spcPts val="600"/>
              </a:spcBef>
              <a:buClr>
                <a:srgbClr val="1A595A"/>
              </a:buClr>
              <a:buSzPct val="120000"/>
              <a:buFont typeface="Wingdings" panose="05000000000000000000" pitchFamily="2" charset="2"/>
              <a:buChar char="§"/>
              <a:tabLst>
                <a:tab pos="358140" algn="l"/>
              </a:tabLst>
            </a:pPr>
            <a:r>
              <a:rPr spc="-10" dirty="0">
                <a:solidFill>
                  <a:srgbClr val="404040"/>
                </a:solidFill>
                <a:latin typeface="Franklin Gothic Book"/>
                <a:cs typeface="Franklin Gothic Book"/>
              </a:rPr>
              <a:t>Phased approach of implementation with two levels of requirements:</a:t>
            </a:r>
          </a:p>
          <a:p>
            <a:pPr marL="713740" marR="5080" lvl="1" indent="-346075">
              <a:spcBef>
                <a:spcPts val="600"/>
              </a:spcBef>
              <a:buClr>
                <a:srgbClr val="1A595A"/>
              </a:buClr>
              <a:buSzPct val="80000"/>
              <a:buFont typeface="Franklin Gothic Book" panose="020B0503020102020204" pitchFamily="34" charset="0"/>
              <a:buChar char="─"/>
              <a:tabLst>
                <a:tab pos="713740" algn="l"/>
              </a:tabLst>
            </a:pPr>
            <a:r>
              <a:rPr dirty="0" smtClean="0">
                <a:solidFill>
                  <a:srgbClr val="404040"/>
                </a:solidFill>
                <a:latin typeface="Franklin Gothic Book"/>
                <a:cs typeface="Franklin Gothic Book"/>
              </a:rPr>
              <a:t>Level</a:t>
            </a:r>
            <a:r>
              <a:rPr spc="-30"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1</a:t>
            </a:r>
            <a:r>
              <a:rPr spc="25" dirty="0" smtClean="0">
                <a:solidFill>
                  <a:srgbClr val="404040"/>
                </a:solidFill>
                <a:latin typeface="Franklin Gothic Book"/>
                <a:cs typeface="Franklin Gothic Book"/>
              </a:rPr>
              <a:t> </a:t>
            </a:r>
            <a:r>
              <a:rPr spc="-35" dirty="0" smtClean="0">
                <a:solidFill>
                  <a:srgbClr val="404040"/>
                </a:solidFill>
                <a:latin typeface="Franklin Gothic Book"/>
                <a:cs typeface="Franklin Gothic Book"/>
              </a:rPr>
              <a:t>Requirements</a:t>
            </a:r>
            <a:r>
              <a:rPr spc="-45" dirty="0" smtClean="0">
                <a:solidFill>
                  <a:srgbClr val="404040"/>
                </a:solidFill>
                <a:latin typeface="Franklin Gothic Book"/>
                <a:cs typeface="Franklin Gothic Book"/>
              </a:rPr>
              <a:t> </a:t>
            </a:r>
            <a:r>
              <a:rPr spc="-40" dirty="0" smtClean="0">
                <a:solidFill>
                  <a:srgbClr val="404040"/>
                </a:solidFill>
                <a:latin typeface="Franklin Gothic Book"/>
                <a:cs typeface="Franklin Gothic Book"/>
              </a:rPr>
              <a:t>(10</a:t>
            </a:r>
            <a:r>
              <a:rPr spc="-65" dirty="0" smtClean="0">
                <a:solidFill>
                  <a:srgbClr val="404040"/>
                </a:solidFill>
                <a:latin typeface="Franklin Gothic Book"/>
                <a:cs typeface="Franklin Gothic Book"/>
              </a:rPr>
              <a:t> </a:t>
            </a:r>
            <a:r>
              <a:rPr spc="-25" dirty="0" smtClean="0">
                <a:solidFill>
                  <a:srgbClr val="404040"/>
                </a:solidFill>
                <a:latin typeface="Franklin Gothic Book"/>
                <a:cs typeface="Franklin Gothic Book"/>
              </a:rPr>
              <a:t>March</a:t>
            </a:r>
            <a:r>
              <a:rPr spc="-80" dirty="0" smtClean="0">
                <a:solidFill>
                  <a:srgbClr val="404040"/>
                </a:solidFill>
                <a:latin typeface="Franklin Gothic Book"/>
                <a:cs typeface="Franklin Gothic Book"/>
              </a:rPr>
              <a:t> </a:t>
            </a:r>
            <a:r>
              <a:rPr spc="-20" dirty="0" smtClean="0">
                <a:solidFill>
                  <a:srgbClr val="404040"/>
                </a:solidFill>
                <a:latin typeface="Franklin Gothic Book"/>
                <a:cs typeface="Franklin Gothic Book"/>
              </a:rPr>
              <a:t>2021):</a:t>
            </a:r>
            <a:r>
              <a:rPr spc="55" dirty="0" smtClean="0">
                <a:solidFill>
                  <a:srgbClr val="404040"/>
                </a:solidFill>
                <a:latin typeface="Franklin Gothic Book"/>
                <a:cs typeface="Franklin Gothic Book"/>
              </a:rPr>
              <a:t> </a:t>
            </a:r>
            <a:r>
              <a:rPr spc="-40" dirty="0" smtClean="0">
                <a:solidFill>
                  <a:srgbClr val="404040"/>
                </a:solidFill>
                <a:latin typeface="Franklin Gothic Book"/>
                <a:cs typeface="Franklin Gothic Book"/>
              </a:rPr>
              <a:t>general</a:t>
            </a:r>
            <a:r>
              <a:rPr spc="-110" dirty="0" smtClean="0">
                <a:solidFill>
                  <a:srgbClr val="404040"/>
                </a:solidFill>
                <a:latin typeface="Franklin Gothic Book"/>
                <a:cs typeface="Franklin Gothic Book"/>
              </a:rPr>
              <a:t> </a:t>
            </a:r>
            <a:r>
              <a:rPr spc="-10" dirty="0" err="1" smtClean="0">
                <a:solidFill>
                  <a:srgbClr val="404040"/>
                </a:solidFill>
                <a:latin typeface="Franklin Gothic Book"/>
                <a:cs typeface="Franklin Gothic Book"/>
              </a:rPr>
              <a:t>harmonised</a:t>
            </a:r>
            <a:r>
              <a:rPr spc="-10" dirty="0" smtClean="0">
                <a:solidFill>
                  <a:srgbClr val="404040"/>
                </a:solidFill>
                <a:latin typeface="Franklin Gothic Book"/>
                <a:cs typeface="Franklin Gothic Book"/>
              </a:rPr>
              <a:t> </a:t>
            </a:r>
            <a:r>
              <a:rPr spc="-25" dirty="0" smtClean="0">
                <a:solidFill>
                  <a:srgbClr val="404040"/>
                </a:solidFill>
                <a:latin typeface="Franklin Gothic Book"/>
                <a:cs typeface="Franklin Gothic Book"/>
              </a:rPr>
              <a:t>disclosure</a:t>
            </a:r>
            <a:r>
              <a:rPr dirty="0" smtClean="0">
                <a:solidFill>
                  <a:srgbClr val="404040"/>
                </a:solidFill>
                <a:latin typeface="Franklin Gothic Book"/>
                <a:cs typeface="Franklin Gothic Book"/>
              </a:rPr>
              <a:t> </a:t>
            </a:r>
            <a:r>
              <a:rPr spc="-10" dirty="0" smtClean="0">
                <a:solidFill>
                  <a:srgbClr val="404040"/>
                </a:solidFill>
                <a:latin typeface="Franklin Gothic Book"/>
                <a:cs typeface="Franklin Gothic Book"/>
              </a:rPr>
              <a:t>requirements</a:t>
            </a:r>
            <a:endParaRPr dirty="0" smtClean="0">
              <a:solidFill>
                <a:srgbClr val="404040"/>
              </a:solidFill>
              <a:latin typeface="Franklin Gothic Book"/>
              <a:cs typeface="Franklin Gothic Book"/>
            </a:endParaRP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dirty="0" smtClean="0">
                <a:solidFill>
                  <a:srgbClr val="404040"/>
                </a:solidFill>
                <a:latin typeface="Franklin Gothic Book"/>
                <a:cs typeface="Franklin Gothic Book"/>
              </a:rPr>
              <a:t>Level</a:t>
            </a:r>
            <a:r>
              <a:rPr spc="-30"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2</a:t>
            </a:r>
            <a:r>
              <a:rPr spc="25" dirty="0" smtClean="0">
                <a:solidFill>
                  <a:srgbClr val="404040"/>
                </a:solidFill>
                <a:latin typeface="Franklin Gothic Book"/>
                <a:cs typeface="Franklin Gothic Book"/>
              </a:rPr>
              <a:t> </a:t>
            </a:r>
            <a:r>
              <a:rPr spc="-30" dirty="0" smtClean="0">
                <a:solidFill>
                  <a:srgbClr val="404040"/>
                </a:solidFill>
                <a:latin typeface="Franklin Gothic Book"/>
                <a:cs typeface="Franklin Gothic Book"/>
              </a:rPr>
              <a:t>requirements</a:t>
            </a:r>
            <a:r>
              <a:rPr spc="-45"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(1</a:t>
            </a:r>
            <a:r>
              <a:rPr spc="20" dirty="0" smtClean="0">
                <a:solidFill>
                  <a:srgbClr val="404040"/>
                </a:solidFill>
                <a:latin typeface="Franklin Gothic Book"/>
                <a:cs typeface="Franklin Gothic Book"/>
              </a:rPr>
              <a:t> </a:t>
            </a:r>
            <a:r>
              <a:rPr spc="-20" dirty="0" smtClean="0">
                <a:solidFill>
                  <a:srgbClr val="404040"/>
                </a:solidFill>
                <a:latin typeface="Franklin Gothic Book"/>
                <a:cs typeface="Franklin Gothic Book"/>
              </a:rPr>
              <a:t>January</a:t>
            </a:r>
            <a:r>
              <a:rPr spc="-55" dirty="0" smtClean="0">
                <a:solidFill>
                  <a:srgbClr val="404040"/>
                </a:solidFill>
                <a:latin typeface="Franklin Gothic Book"/>
                <a:cs typeface="Franklin Gothic Book"/>
              </a:rPr>
              <a:t> </a:t>
            </a:r>
            <a:r>
              <a:rPr spc="-10" dirty="0" smtClean="0">
                <a:solidFill>
                  <a:srgbClr val="404040"/>
                </a:solidFill>
                <a:latin typeface="Franklin Gothic Book"/>
                <a:cs typeface="Franklin Gothic Book"/>
              </a:rPr>
              <a:t>2023)</a:t>
            </a:r>
            <a:r>
              <a:rPr spc="5" dirty="0" smtClean="0">
                <a:solidFill>
                  <a:srgbClr val="404040"/>
                </a:solidFill>
                <a:latin typeface="Franklin Gothic Book"/>
                <a:cs typeface="Franklin Gothic Book"/>
              </a:rPr>
              <a:t> </a:t>
            </a:r>
            <a:r>
              <a:rPr spc="-30" dirty="0" smtClean="0">
                <a:solidFill>
                  <a:srgbClr val="404040"/>
                </a:solidFill>
                <a:latin typeface="Franklin Gothic Book"/>
                <a:cs typeface="Franklin Gothic Book"/>
              </a:rPr>
              <a:t>regulatory</a:t>
            </a:r>
            <a:r>
              <a:rPr spc="-140" dirty="0" smtClean="0">
                <a:solidFill>
                  <a:srgbClr val="404040"/>
                </a:solidFill>
                <a:latin typeface="Franklin Gothic Book"/>
                <a:cs typeface="Franklin Gothic Book"/>
              </a:rPr>
              <a:t> </a:t>
            </a:r>
            <a:r>
              <a:rPr spc="-10" dirty="0" smtClean="0">
                <a:solidFill>
                  <a:srgbClr val="404040"/>
                </a:solidFill>
                <a:latin typeface="Franklin Gothic Book"/>
                <a:cs typeface="Franklin Gothic Book"/>
              </a:rPr>
              <a:t>technical standards</a:t>
            </a:r>
            <a:r>
              <a:rPr spc="-114" dirty="0" smtClean="0">
                <a:solidFill>
                  <a:srgbClr val="404040"/>
                </a:solidFill>
                <a:latin typeface="Franklin Gothic Book"/>
                <a:cs typeface="Franklin Gothic Book"/>
              </a:rPr>
              <a:t> </a:t>
            </a:r>
            <a:r>
              <a:rPr spc="-20" dirty="0" smtClean="0">
                <a:solidFill>
                  <a:srgbClr val="404040"/>
                </a:solidFill>
                <a:latin typeface="Franklin Gothic Book"/>
                <a:cs typeface="Franklin Gothic Book"/>
              </a:rPr>
              <a:t>(RTS)</a:t>
            </a:r>
            <a:r>
              <a:rPr spc="-100"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to</a:t>
            </a:r>
            <a:r>
              <a:rPr spc="-110"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further</a:t>
            </a:r>
            <a:r>
              <a:rPr spc="-70" dirty="0" smtClean="0">
                <a:solidFill>
                  <a:srgbClr val="404040"/>
                </a:solidFill>
                <a:latin typeface="Franklin Gothic Book"/>
                <a:cs typeface="Franklin Gothic Book"/>
              </a:rPr>
              <a:t> </a:t>
            </a:r>
            <a:r>
              <a:rPr spc="-30" dirty="0" smtClean="0">
                <a:solidFill>
                  <a:srgbClr val="404040"/>
                </a:solidFill>
                <a:latin typeface="Franklin Gothic Book"/>
                <a:cs typeface="Franklin Gothic Book"/>
              </a:rPr>
              <a:t>specify</a:t>
            </a:r>
            <a:r>
              <a:rPr spc="-114"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the</a:t>
            </a:r>
            <a:r>
              <a:rPr spc="-114" dirty="0" smtClean="0">
                <a:solidFill>
                  <a:srgbClr val="404040"/>
                </a:solidFill>
                <a:latin typeface="Franklin Gothic Book"/>
                <a:cs typeface="Franklin Gothic Book"/>
              </a:rPr>
              <a:t> </a:t>
            </a:r>
            <a:r>
              <a:rPr spc="-10" dirty="0" smtClean="0">
                <a:solidFill>
                  <a:srgbClr val="404040"/>
                </a:solidFill>
                <a:latin typeface="Franklin Gothic Book"/>
                <a:cs typeface="Franklin Gothic Book"/>
              </a:rPr>
              <a:t>content, </a:t>
            </a:r>
            <a:r>
              <a:rPr spc="-20" dirty="0" smtClean="0">
                <a:solidFill>
                  <a:srgbClr val="404040"/>
                </a:solidFill>
                <a:latin typeface="Franklin Gothic Book"/>
                <a:cs typeface="Franklin Gothic Book"/>
              </a:rPr>
              <a:t>methodologies</a:t>
            </a:r>
            <a:r>
              <a:rPr spc="-120"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and</a:t>
            </a:r>
            <a:r>
              <a:rPr spc="-45" dirty="0" smtClean="0">
                <a:solidFill>
                  <a:srgbClr val="404040"/>
                </a:solidFill>
                <a:latin typeface="Franklin Gothic Book"/>
                <a:cs typeface="Franklin Gothic Book"/>
              </a:rPr>
              <a:t> </a:t>
            </a:r>
            <a:r>
              <a:rPr spc="-25" dirty="0" smtClean="0">
                <a:solidFill>
                  <a:srgbClr val="404040"/>
                </a:solidFill>
                <a:latin typeface="Franklin Gothic Book"/>
                <a:cs typeface="Franklin Gothic Book"/>
              </a:rPr>
              <a:t>presentation</a:t>
            </a:r>
            <a:r>
              <a:rPr spc="-60" dirty="0" smtClean="0">
                <a:solidFill>
                  <a:srgbClr val="404040"/>
                </a:solidFill>
                <a:latin typeface="Franklin Gothic Book"/>
                <a:cs typeface="Franklin Gothic Book"/>
              </a:rPr>
              <a:t> </a:t>
            </a:r>
            <a:r>
              <a:rPr spc="-30" dirty="0" smtClean="0">
                <a:solidFill>
                  <a:srgbClr val="404040"/>
                </a:solidFill>
                <a:latin typeface="Franklin Gothic Book"/>
                <a:cs typeface="Franklin Gothic Book"/>
              </a:rPr>
              <a:t>of</a:t>
            </a:r>
            <a:r>
              <a:rPr spc="-114" dirty="0" smtClean="0">
                <a:solidFill>
                  <a:srgbClr val="404040"/>
                </a:solidFill>
                <a:latin typeface="Franklin Gothic Book"/>
                <a:cs typeface="Franklin Gothic Book"/>
              </a:rPr>
              <a:t> </a:t>
            </a:r>
            <a:r>
              <a:rPr spc="-10" dirty="0" smtClean="0">
                <a:solidFill>
                  <a:srgbClr val="404040"/>
                </a:solidFill>
                <a:latin typeface="Franklin Gothic Book"/>
                <a:cs typeface="Franklin Gothic Book"/>
              </a:rPr>
              <a:t>information</a:t>
            </a:r>
            <a:r>
              <a:rPr spc="-55" dirty="0" smtClean="0">
                <a:solidFill>
                  <a:srgbClr val="404040"/>
                </a:solidFill>
                <a:latin typeface="Franklin Gothic Book"/>
                <a:cs typeface="Franklin Gothic Book"/>
              </a:rPr>
              <a:t> </a:t>
            </a:r>
            <a:r>
              <a:rPr spc="-25" dirty="0" smtClean="0">
                <a:solidFill>
                  <a:srgbClr val="404040"/>
                </a:solidFill>
                <a:latin typeface="Franklin Gothic Book"/>
                <a:cs typeface="Franklin Gothic Book"/>
              </a:rPr>
              <a:t>under</a:t>
            </a:r>
            <a:r>
              <a:rPr spc="-70" dirty="0" smtClean="0">
                <a:solidFill>
                  <a:srgbClr val="404040"/>
                </a:solidFill>
                <a:latin typeface="Franklin Gothic Book"/>
                <a:cs typeface="Franklin Gothic Book"/>
              </a:rPr>
              <a:t> </a:t>
            </a:r>
            <a:r>
              <a:rPr spc="-25" dirty="0" smtClean="0">
                <a:solidFill>
                  <a:srgbClr val="404040"/>
                </a:solidFill>
                <a:latin typeface="Franklin Gothic Book"/>
                <a:cs typeface="Franklin Gothic Book"/>
              </a:rPr>
              <a:t>the </a:t>
            </a:r>
            <a:r>
              <a:rPr spc="-20" dirty="0" smtClean="0">
                <a:solidFill>
                  <a:srgbClr val="404040"/>
                </a:solidFill>
                <a:latin typeface="Franklin Gothic Book"/>
                <a:cs typeface="Franklin Gothic Book"/>
              </a:rPr>
              <a:t>SFDR</a:t>
            </a:r>
            <a:endParaRPr lang="en-US" spc="-20" dirty="0" smtClean="0">
              <a:solidFill>
                <a:srgbClr val="404040"/>
              </a:solidFill>
              <a:latin typeface="Franklin Gothic Book"/>
              <a:cs typeface="Franklin Gothic Book"/>
            </a:endParaRPr>
          </a:p>
          <a:p>
            <a:pPr marL="347663" marR="241935" indent="-347663">
              <a:spcBef>
                <a:spcPts val="600"/>
              </a:spcBef>
              <a:buClr>
                <a:srgbClr val="1A595A"/>
              </a:buClr>
              <a:buSzPct val="120000"/>
              <a:buFont typeface="Wingdings" panose="05000000000000000000" pitchFamily="2" charset="2"/>
              <a:buChar char="§"/>
              <a:tabLst>
                <a:tab pos="358140" algn="l"/>
              </a:tabLst>
            </a:pPr>
            <a:r>
              <a:rPr lang="en-US" spc="-10" dirty="0">
                <a:solidFill>
                  <a:srgbClr val="404040"/>
                </a:solidFill>
                <a:cs typeface="Franklin Gothic Book"/>
              </a:rPr>
              <a:t>Has three types of disclosures applied at an entity and product level:</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en-US" dirty="0">
                <a:solidFill>
                  <a:srgbClr val="404040"/>
                </a:solidFill>
                <a:cs typeface="Franklin Gothic Book"/>
              </a:rPr>
              <a:t>public disclosure (website),</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en-US" dirty="0">
                <a:solidFill>
                  <a:srgbClr val="404040"/>
                </a:solidFill>
                <a:cs typeface="Franklin Gothic Book"/>
              </a:rPr>
              <a:t>pre-contractual disclosure (materials circulated to investors)</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en-US" dirty="0">
                <a:solidFill>
                  <a:srgbClr val="404040"/>
                </a:solidFill>
                <a:cs typeface="Franklin Gothic Book"/>
              </a:rPr>
              <a:t>periodic disclosure (</a:t>
            </a:r>
            <a:r>
              <a:rPr lang="en-US" dirty="0" err="1">
                <a:solidFill>
                  <a:srgbClr val="404040"/>
                </a:solidFill>
                <a:cs typeface="Franklin Gothic Book"/>
              </a:rPr>
              <a:t>eg</a:t>
            </a:r>
            <a:r>
              <a:rPr lang="en-US" dirty="0">
                <a:solidFill>
                  <a:srgbClr val="404040"/>
                </a:solidFill>
                <a:cs typeface="Franklin Gothic Book"/>
              </a:rPr>
              <a:t> annual reports</a:t>
            </a:r>
            <a:r>
              <a:rPr lang="en-US" dirty="0" smtClean="0">
                <a:solidFill>
                  <a:srgbClr val="404040"/>
                </a:solidFill>
                <a:cs typeface="Franklin Gothic Book"/>
              </a:rPr>
              <a:t>).</a:t>
            </a:r>
            <a:endParaRPr lang="en-US" dirty="0">
              <a:solidFill>
                <a:srgbClr val="404040"/>
              </a:solidFill>
              <a:cs typeface="Franklin Gothic Boo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34953" y="1791127"/>
            <a:ext cx="3557047" cy="3129699"/>
          </a:xfrm>
          <a:prstGeom prst="rect">
            <a:avLst/>
          </a:prstGeom>
        </p:spPr>
      </p:pic>
      <p:sp>
        <p:nvSpPr>
          <p:cNvPr id="3" name="object 3"/>
          <p:cNvSpPr txBox="1">
            <a:spLocks noGrp="1"/>
          </p:cNvSpPr>
          <p:nvPr>
            <p:ph type="title"/>
          </p:nvPr>
        </p:nvSpPr>
        <p:spPr>
          <a:xfrm>
            <a:off x="0" y="0"/>
            <a:ext cx="9360816" cy="600164"/>
          </a:xfrm>
          <a:prstGeom prst="rect">
            <a:avLst/>
          </a:prstGeom>
        </p:spPr>
        <p:txBody>
          <a:bodyPr vert="horz" wrap="square" lIns="640080" tIns="45720" rIns="0" bIns="0" rtlCol="0">
            <a:spAutoFit/>
          </a:bodyPr>
          <a:lstStyle/>
          <a:p>
            <a:pPr>
              <a:lnSpc>
                <a:spcPct val="100000"/>
              </a:lnSpc>
            </a:pPr>
            <a:r>
              <a:rPr spc="-10" dirty="0">
                <a:latin typeface="Franklin Gothic Demi Cond" panose="020B0706030402020204" pitchFamily="34" charset="0"/>
              </a:rPr>
              <a:t>ESG - What is This</a:t>
            </a:r>
            <a:r>
              <a:rPr lang="en-US" spc="-10" dirty="0">
                <a:latin typeface="Franklin Gothic Demi Cond" panose="020B0706030402020204" pitchFamily="34" charset="0"/>
              </a:rPr>
              <a:t>?</a:t>
            </a:r>
            <a:endParaRPr spc="-10" dirty="0">
              <a:latin typeface="Franklin Gothic Demi Cond" panose="020B0706030402020204" pitchFamily="34" charset="0"/>
            </a:endParaRPr>
          </a:p>
        </p:txBody>
      </p:sp>
      <p:sp>
        <p:nvSpPr>
          <p:cNvPr id="4" name="object 4"/>
          <p:cNvSpPr txBox="1"/>
          <p:nvPr/>
        </p:nvSpPr>
        <p:spPr>
          <a:xfrm>
            <a:off x="593889" y="1064323"/>
            <a:ext cx="7825492" cy="4583306"/>
          </a:xfrm>
          <a:prstGeom prst="rect">
            <a:avLst/>
          </a:prstGeom>
        </p:spPr>
        <p:txBody>
          <a:bodyPr vert="horz" wrap="square" lIns="0" tIns="12700" rIns="0" bIns="0" rtlCol="0">
            <a:spAutoFit/>
          </a:bodyPr>
          <a:lstStyle/>
          <a:p>
            <a:pPr marL="205104" marR="234950" indent="-193040">
              <a:spcBef>
                <a:spcPts val="1200"/>
              </a:spcBef>
              <a:buClr>
                <a:srgbClr val="1A595A"/>
              </a:buClr>
              <a:buSzPct val="150000"/>
              <a:buFont typeface="Arial"/>
              <a:buChar char="•"/>
              <a:tabLst>
                <a:tab pos="205104" algn="l"/>
              </a:tabLst>
            </a:pPr>
            <a:r>
              <a:rPr dirty="0">
                <a:solidFill>
                  <a:srgbClr val="404040"/>
                </a:solidFill>
                <a:latin typeface="Franklin Gothic Book"/>
                <a:cs typeface="Franklin Gothic Book"/>
              </a:rPr>
              <a:t>“ESG” is the consideration of environmental, social and governance factors (positive and negative potential and actual impacts) in the decision-making process for investment activities.</a:t>
            </a:r>
          </a:p>
          <a:p>
            <a:pPr marL="205104" marR="234950" indent="-193040">
              <a:lnSpc>
                <a:spcPct val="100000"/>
              </a:lnSpc>
              <a:spcBef>
                <a:spcPts val="1800"/>
              </a:spcBef>
              <a:buClr>
                <a:srgbClr val="1A595A"/>
              </a:buClr>
              <a:buSzPct val="150000"/>
              <a:buFont typeface="Arial"/>
              <a:buChar char="•"/>
              <a:tabLst>
                <a:tab pos="205104" algn="l"/>
              </a:tabLst>
            </a:pPr>
            <a:r>
              <a:rPr dirty="0" smtClean="0">
                <a:solidFill>
                  <a:srgbClr val="404040"/>
                </a:solidFill>
                <a:latin typeface="Franklin Gothic Book"/>
                <a:cs typeface="Franklin Gothic Book"/>
              </a:rPr>
              <a:t>UN</a:t>
            </a:r>
            <a:r>
              <a:rPr spc="-45" dirty="0" smtClean="0">
                <a:solidFill>
                  <a:srgbClr val="404040"/>
                </a:solidFill>
                <a:latin typeface="Franklin Gothic Book"/>
                <a:cs typeface="Franklin Gothic Book"/>
              </a:rPr>
              <a:t> </a:t>
            </a:r>
            <a:r>
              <a:rPr dirty="0">
                <a:solidFill>
                  <a:srgbClr val="404040"/>
                </a:solidFill>
                <a:latin typeface="Franklin Gothic Book"/>
                <a:cs typeface="Franklin Gothic Book"/>
              </a:rPr>
              <a:t>PRI</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identifies</a:t>
            </a:r>
            <a:r>
              <a:rPr spc="-125" dirty="0">
                <a:solidFill>
                  <a:srgbClr val="404040"/>
                </a:solidFill>
                <a:latin typeface="Franklin Gothic Book"/>
                <a:cs typeface="Franklin Gothic Book"/>
              </a:rPr>
              <a:t> </a:t>
            </a:r>
            <a:r>
              <a:rPr dirty="0">
                <a:solidFill>
                  <a:srgbClr val="404040"/>
                </a:solidFill>
                <a:latin typeface="Franklin Gothic Book"/>
                <a:cs typeface="Franklin Gothic Book"/>
              </a:rPr>
              <a:t>three</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core</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components</a:t>
            </a:r>
            <a:r>
              <a:rPr spc="114" dirty="0">
                <a:solidFill>
                  <a:srgbClr val="404040"/>
                </a:solidFill>
                <a:latin typeface="Franklin Gothic Book"/>
                <a:cs typeface="Franklin Gothic Book"/>
              </a:rPr>
              <a:t> </a:t>
            </a:r>
            <a:r>
              <a:rPr dirty="0">
                <a:solidFill>
                  <a:srgbClr val="404040"/>
                </a:solidFill>
                <a:latin typeface="Franklin Gothic Book"/>
                <a:cs typeface="Franklin Gothic Book"/>
              </a:rPr>
              <a:t>which</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provide</a:t>
            </a:r>
            <a:r>
              <a:rPr spc="-195"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path</a:t>
            </a:r>
            <a:r>
              <a:rPr spc="-70" dirty="0">
                <a:solidFill>
                  <a:srgbClr val="404040"/>
                </a:solidFill>
                <a:latin typeface="Franklin Gothic Book"/>
                <a:cs typeface="Franklin Gothic Book"/>
              </a:rPr>
              <a:t> </a:t>
            </a:r>
            <a:r>
              <a:rPr spc="-25" dirty="0">
                <a:solidFill>
                  <a:srgbClr val="404040"/>
                </a:solidFill>
                <a:latin typeface="Franklin Gothic Book"/>
                <a:cs typeface="Franklin Gothic Book"/>
              </a:rPr>
              <a:t>to </a:t>
            </a:r>
            <a:r>
              <a:rPr dirty="0">
                <a:solidFill>
                  <a:srgbClr val="404040"/>
                </a:solidFill>
                <a:latin typeface="Franklin Gothic Book"/>
                <a:cs typeface="Franklin Gothic Book"/>
              </a:rPr>
              <a:t>comprehensively</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understanding</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an</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entity’s</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ESG</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risks</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0" dirty="0">
                <a:solidFill>
                  <a:srgbClr val="404040"/>
                </a:solidFill>
                <a:latin typeface="Franklin Gothic Book"/>
                <a:cs typeface="Franklin Gothic Book"/>
              </a:rPr>
              <a:t> </a:t>
            </a:r>
            <a:r>
              <a:rPr spc="-10" dirty="0">
                <a:solidFill>
                  <a:srgbClr val="404040"/>
                </a:solidFill>
                <a:latin typeface="Franklin Gothic Book"/>
                <a:cs typeface="Franklin Gothic Book"/>
              </a:rPr>
              <a:t>opportunities, </a:t>
            </a:r>
            <a:r>
              <a:rPr dirty="0">
                <a:solidFill>
                  <a:srgbClr val="404040"/>
                </a:solidFill>
                <a:latin typeface="Franklin Gothic Book"/>
                <a:cs typeface="Franklin Gothic Book"/>
              </a:rPr>
              <a:t>environmental</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social</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performance,</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contribution</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70" dirty="0">
                <a:solidFill>
                  <a:srgbClr val="404040"/>
                </a:solidFill>
                <a:latin typeface="Franklin Gothic Book"/>
                <a:cs typeface="Franklin Gothic Book"/>
              </a:rPr>
              <a:t> </a:t>
            </a:r>
            <a:r>
              <a:rPr spc="-10" dirty="0">
                <a:solidFill>
                  <a:srgbClr val="404040"/>
                </a:solidFill>
                <a:latin typeface="Franklin Gothic Book"/>
                <a:cs typeface="Franklin Gothic Book"/>
              </a:rPr>
              <a:t>wider </a:t>
            </a:r>
            <a:r>
              <a:rPr spc="-10" dirty="0" smtClean="0">
                <a:solidFill>
                  <a:srgbClr val="404040"/>
                </a:solidFill>
                <a:latin typeface="Franklin Gothic Book"/>
                <a:cs typeface="Franklin Gothic Book"/>
              </a:rPr>
              <a:t>outcomes:</a:t>
            </a:r>
            <a:endParaRPr dirty="0">
              <a:solidFill>
                <a:srgbClr val="404040"/>
              </a:solidFill>
              <a:latin typeface="Franklin Gothic Book"/>
              <a:cs typeface="Franklin Gothic Book"/>
            </a:endParaRPr>
          </a:p>
          <a:p>
            <a:pPr marL="501015" marR="154305" lvl="1" indent="-285750">
              <a:lnSpc>
                <a:spcPct val="100000"/>
              </a:lnSpc>
              <a:spcBef>
                <a:spcPts val="1200"/>
              </a:spcBef>
              <a:buClr>
                <a:srgbClr val="1A595A"/>
              </a:buClr>
              <a:buSzPct val="80000"/>
              <a:buFont typeface="Franklin Gothic Book" panose="020B0503020102020204" pitchFamily="34" charset="0"/>
              <a:buChar char="►"/>
              <a:tabLst>
                <a:tab pos="378460" algn="l"/>
              </a:tabLst>
            </a:pPr>
            <a:r>
              <a:rPr dirty="0">
                <a:solidFill>
                  <a:srgbClr val="404040"/>
                </a:solidFill>
                <a:latin typeface="Franklin Gothic Book"/>
                <a:cs typeface="Franklin Gothic Book"/>
              </a:rPr>
              <a:t>Social</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goals</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planetary</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thresholds</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Nationally,</a:t>
            </a:r>
            <a:r>
              <a:rPr spc="-135" dirty="0">
                <a:solidFill>
                  <a:srgbClr val="404040"/>
                </a:solidFill>
                <a:latin typeface="Franklin Gothic Book"/>
                <a:cs typeface="Franklin Gothic Book"/>
              </a:rPr>
              <a:t> </a:t>
            </a:r>
            <a:r>
              <a:rPr spc="-10" dirty="0">
                <a:solidFill>
                  <a:srgbClr val="404040"/>
                </a:solidFill>
                <a:latin typeface="Franklin Gothic Book"/>
                <a:cs typeface="Franklin Gothic Book"/>
              </a:rPr>
              <a:t>regionally,</a:t>
            </a:r>
            <a:r>
              <a:rPr spc="-40" dirty="0">
                <a:solidFill>
                  <a:srgbClr val="404040"/>
                </a:solidFill>
                <a:latin typeface="Franklin Gothic Book"/>
                <a:cs typeface="Franklin Gothic Book"/>
              </a:rPr>
              <a:t> </a:t>
            </a:r>
            <a:r>
              <a:rPr spc="-25" dirty="0">
                <a:solidFill>
                  <a:srgbClr val="404040"/>
                </a:solidFill>
                <a:latin typeface="Franklin Gothic Book"/>
                <a:cs typeface="Franklin Gothic Book"/>
              </a:rPr>
              <a:t>or </a:t>
            </a:r>
            <a:r>
              <a:rPr dirty="0">
                <a:solidFill>
                  <a:srgbClr val="404040"/>
                </a:solidFill>
                <a:latin typeface="Franklin Gothic Book"/>
                <a:cs typeface="Franklin Gothic Book"/>
              </a:rPr>
              <a:t>internationally</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recognised</a:t>
            </a:r>
            <a:r>
              <a:rPr spc="35" dirty="0">
                <a:solidFill>
                  <a:srgbClr val="404040"/>
                </a:solidFill>
                <a:latin typeface="Franklin Gothic Book"/>
                <a:cs typeface="Franklin Gothic Book"/>
              </a:rPr>
              <a:t> </a:t>
            </a:r>
            <a:r>
              <a:rPr spc="-10" dirty="0">
                <a:solidFill>
                  <a:srgbClr val="404040"/>
                </a:solidFill>
                <a:latin typeface="Franklin Gothic Book"/>
                <a:cs typeface="Franklin Gothic Book"/>
              </a:rPr>
              <a:t>environmental</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social</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targets,</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norms</a:t>
            </a:r>
            <a:r>
              <a:rPr spc="-15" dirty="0">
                <a:solidFill>
                  <a:srgbClr val="404040"/>
                </a:solidFill>
                <a:latin typeface="Franklin Gothic Book"/>
                <a:cs typeface="Franklin Gothic Book"/>
              </a:rPr>
              <a:t> </a:t>
            </a:r>
            <a:r>
              <a:rPr spc="-25" dirty="0">
                <a:solidFill>
                  <a:srgbClr val="404040"/>
                </a:solidFill>
                <a:latin typeface="Franklin Gothic Book"/>
                <a:cs typeface="Franklin Gothic Book"/>
              </a:rPr>
              <a:t>and </a:t>
            </a:r>
            <a:r>
              <a:rPr dirty="0">
                <a:solidFill>
                  <a:srgbClr val="404040"/>
                </a:solidFill>
                <a:latin typeface="Franklin Gothic Book"/>
                <a:cs typeface="Franklin Gothic Book"/>
              </a:rPr>
              <a:t>responsibilities</a:t>
            </a:r>
            <a:r>
              <a:rPr spc="-114" dirty="0">
                <a:solidFill>
                  <a:srgbClr val="404040"/>
                </a:solidFill>
                <a:latin typeface="Franklin Gothic Book"/>
                <a:cs typeface="Franklin Gothic Book"/>
              </a:rPr>
              <a:t> </a:t>
            </a:r>
            <a:r>
              <a:rPr dirty="0">
                <a:solidFill>
                  <a:srgbClr val="404040"/>
                </a:solidFill>
                <a:latin typeface="Franklin Gothic Book"/>
                <a:cs typeface="Franklin Gothic Book"/>
              </a:rPr>
              <a:t>within</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which</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entities</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operate</a:t>
            </a:r>
            <a:r>
              <a:rPr spc="-30" dirty="0">
                <a:solidFill>
                  <a:srgbClr val="404040"/>
                </a:solidFill>
                <a:latin typeface="Franklin Gothic Book"/>
                <a:cs typeface="Franklin Gothic Book"/>
              </a:rPr>
              <a:t> </a:t>
            </a:r>
            <a:r>
              <a:rPr dirty="0">
                <a:solidFill>
                  <a:srgbClr val="404040"/>
                </a:solidFill>
                <a:latin typeface="Franklin Gothic Book"/>
                <a:cs typeface="Franklin Gothic Book"/>
              </a:rPr>
              <a:t>from</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a:t>
            </a:r>
            <a:r>
              <a:rPr spc="40" dirty="0">
                <a:solidFill>
                  <a:srgbClr val="404040"/>
                </a:solidFill>
                <a:latin typeface="Franklin Gothic Book"/>
                <a:cs typeface="Franklin Gothic Book"/>
              </a:rPr>
              <a:t> </a:t>
            </a:r>
            <a:r>
              <a:rPr spc="-10" dirty="0">
                <a:solidFill>
                  <a:srgbClr val="404040"/>
                </a:solidFill>
                <a:latin typeface="Franklin Gothic Book"/>
                <a:cs typeface="Franklin Gothic Book"/>
              </a:rPr>
              <a:t>sustainability perspective</a:t>
            </a:r>
            <a:r>
              <a:rPr spc="-10" dirty="0" smtClean="0">
                <a:solidFill>
                  <a:srgbClr val="404040"/>
                </a:solidFill>
                <a:latin typeface="Franklin Gothic Book"/>
                <a:cs typeface="Franklin Gothic Book"/>
              </a:rPr>
              <a:t>.</a:t>
            </a:r>
            <a:endParaRPr dirty="0">
              <a:solidFill>
                <a:srgbClr val="404040"/>
              </a:solidFill>
              <a:latin typeface="Franklin Gothic Book"/>
              <a:cs typeface="Franklin Gothic Book"/>
            </a:endParaRPr>
          </a:p>
          <a:p>
            <a:pPr marL="501015" marR="233045" lvl="1" indent="-285750">
              <a:lnSpc>
                <a:spcPct val="100000"/>
              </a:lnSpc>
              <a:spcBef>
                <a:spcPts val="1200"/>
              </a:spcBef>
              <a:buClr>
                <a:srgbClr val="1A595A"/>
              </a:buClr>
              <a:buSzPct val="80000"/>
              <a:buFont typeface="Franklin Gothic Book" panose="020B0503020102020204" pitchFamily="34" charset="0"/>
              <a:buChar char="►"/>
              <a:tabLst>
                <a:tab pos="378460" algn="l"/>
              </a:tabLst>
            </a:pPr>
            <a:r>
              <a:rPr dirty="0">
                <a:solidFill>
                  <a:srgbClr val="404040"/>
                </a:solidFill>
                <a:latin typeface="Franklin Gothic Book"/>
                <a:cs typeface="Franklin Gothic Book"/>
              </a:rPr>
              <a:t>ESG</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risks</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opportunities</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ESG</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factors</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likely</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impact</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20" dirty="0">
                <a:solidFill>
                  <a:srgbClr val="404040"/>
                </a:solidFill>
                <a:latin typeface="Franklin Gothic Book"/>
                <a:cs typeface="Franklin Gothic Book"/>
              </a:rPr>
              <a:t> </a:t>
            </a:r>
            <a:r>
              <a:rPr spc="-10" dirty="0">
                <a:solidFill>
                  <a:srgbClr val="404040"/>
                </a:solidFill>
                <a:latin typeface="Franklin Gothic Book"/>
                <a:cs typeface="Franklin Gothic Book"/>
              </a:rPr>
              <a:t>financial </a:t>
            </a:r>
            <a:r>
              <a:rPr dirty="0">
                <a:solidFill>
                  <a:srgbClr val="404040"/>
                </a:solidFill>
                <a:latin typeface="Franklin Gothic Book"/>
                <a:cs typeface="Franklin Gothic Book"/>
              </a:rPr>
              <a:t>condition</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or</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operating</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performance</a:t>
            </a:r>
            <a:r>
              <a:rPr spc="-110"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an</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entity</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(financial</a:t>
            </a:r>
            <a:r>
              <a:rPr spc="-120" dirty="0">
                <a:solidFill>
                  <a:srgbClr val="404040"/>
                </a:solidFill>
                <a:latin typeface="Franklin Gothic Book"/>
                <a:cs typeface="Franklin Gothic Book"/>
              </a:rPr>
              <a:t> </a:t>
            </a:r>
            <a:r>
              <a:rPr spc="-10" dirty="0">
                <a:solidFill>
                  <a:srgbClr val="404040"/>
                </a:solidFill>
                <a:latin typeface="Franklin Gothic Book"/>
                <a:cs typeface="Franklin Gothic Book"/>
              </a:rPr>
              <a:t>materiality).</a:t>
            </a:r>
            <a:endParaRPr dirty="0">
              <a:solidFill>
                <a:srgbClr val="404040"/>
              </a:solidFill>
              <a:latin typeface="Franklin Gothic Book"/>
              <a:cs typeface="Franklin Gothic Book"/>
            </a:endParaRPr>
          </a:p>
          <a:p>
            <a:pPr marL="501015" marR="247015" lvl="1" indent="-285750">
              <a:lnSpc>
                <a:spcPct val="100000"/>
              </a:lnSpc>
              <a:spcBef>
                <a:spcPts val="1200"/>
              </a:spcBef>
              <a:buClr>
                <a:srgbClr val="1A595A"/>
              </a:buClr>
              <a:buSzPct val="80000"/>
              <a:buFont typeface="Franklin Gothic Book" panose="020B0503020102020204" pitchFamily="34" charset="0"/>
              <a:buChar char="►"/>
              <a:tabLst>
                <a:tab pos="378460" algn="l"/>
              </a:tabLst>
            </a:pPr>
            <a:r>
              <a:rPr dirty="0">
                <a:solidFill>
                  <a:srgbClr val="404040"/>
                </a:solidFill>
                <a:latin typeface="Franklin Gothic Book"/>
                <a:cs typeface="Franklin Gothic Book"/>
              </a:rPr>
              <a:t>Sustainability</a:t>
            </a:r>
            <a:r>
              <a:rPr spc="-185" dirty="0">
                <a:solidFill>
                  <a:srgbClr val="404040"/>
                </a:solidFill>
                <a:latin typeface="Franklin Gothic Book"/>
                <a:cs typeface="Franklin Gothic Book"/>
              </a:rPr>
              <a:t> </a:t>
            </a:r>
            <a:r>
              <a:rPr dirty="0">
                <a:solidFill>
                  <a:srgbClr val="404040"/>
                </a:solidFill>
                <a:latin typeface="Franklin Gothic Book"/>
                <a:cs typeface="Franklin Gothic Book"/>
              </a:rPr>
              <a:t>performance</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How an</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entity’s</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operations</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products </a:t>
            </a:r>
            <a:r>
              <a:rPr dirty="0">
                <a:solidFill>
                  <a:srgbClr val="404040"/>
                </a:solidFill>
                <a:latin typeface="Franklin Gothic Book"/>
                <a:cs typeface="Franklin Gothic Book"/>
              </a:rPr>
              <a:t>impact</a:t>
            </a:r>
            <a:r>
              <a:rPr spc="-100" dirty="0">
                <a:solidFill>
                  <a:srgbClr val="404040"/>
                </a:solidFill>
                <a:latin typeface="Franklin Gothic Book"/>
                <a:cs typeface="Franklin Gothic Book"/>
              </a:rPr>
              <a:t> </a:t>
            </a:r>
            <a:r>
              <a:rPr dirty="0">
                <a:solidFill>
                  <a:srgbClr val="404040"/>
                </a:solidFill>
                <a:latin typeface="Franklin Gothic Book"/>
                <a:cs typeface="Franklin Gothic Book"/>
              </a:rPr>
              <a:t>(positively</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negatively)</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stakeholders</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50" dirty="0">
                <a:solidFill>
                  <a:srgbClr val="404040"/>
                </a:solidFill>
                <a:latin typeface="Franklin Gothic Book"/>
                <a:cs typeface="Franklin Gothic Book"/>
              </a:rPr>
              <a:t> </a:t>
            </a:r>
            <a:r>
              <a:rPr spc="-10" dirty="0">
                <a:solidFill>
                  <a:srgbClr val="404040"/>
                </a:solidFill>
                <a:latin typeface="Franklin Gothic Book"/>
                <a:cs typeface="Franklin Gothic Book"/>
              </a:rPr>
              <a:t>environment.</a:t>
            </a:r>
            <a:endParaRPr dirty="0">
              <a:solidFill>
                <a:srgbClr val="404040"/>
              </a:solidFill>
              <a:latin typeface="Franklin Gothic Book"/>
              <a:cs typeface="Franklin Gothic Book"/>
            </a:endParaRPr>
          </a:p>
        </p:txBody>
      </p:sp>
      <p:sp>
        <p:nvSpPr>
          <p:cNvPr id="5" name="object 5"/>
          <p:cNvSpPr/>
          <p:nvPr/>
        </p:nvSpPr>
        <p:spPr>
          <a:xfrm>
            <a:off x="593889" y="5911654"/>
            <a:ext cx="9964132" cy="790804"/>
          </a:xfrm>
          <a:custGeom>
            <a:avLst/>
            <a:gdLst/>
            <a:ahLst/>
            <a:cxnLst/>
            <a:rect l="l" t="t" r="r" b="b"/>
            <a:pathLst>
              <a:path w="8615680" h="701040">
                <a:moveTo>
                  <a:pt x="8498840" y="0"/>
                </a:moveTo>
                <a:lnTo>
                  <a:pt x="116839" y="0"/>
                </a:lnTo>
                <a:lnTo>
                  <a:pt x="71366" y="9181"/>
                </a:lnTo>
                <a:lnTo>
                  <a:pt x="34226" y="34221"/>
                </a:lnTo>
                <a:lnTo>
                  <a:pt x="9183" y="71360"/>
                </a:lnTo>
                <a:lnTo>
                  <a:pt x="0" y="116840"/>
                </a:lnTo>
                <a:lnTo>
                  <a:pt x="0" y="584200"/>
                </a:lnTo>
                <a:lnTo>
                  <a:pt x="9183" y="629679"/>
                </a:lnTo>
                <a:lnTo>
                  <a:pt x="34226" y="666818"/>
                </a:lnTo>
                <a:lnTo>
                  <a:pt x="71366" y="691858"/>
                </a:lnTo>
                <a:lnTo>
                  <a:pt x="116839" y="701040"/>
                </a:lnTo>
                <a:lnTo>
                  <a:pt x="8498840" y="701040"/>
                </a:lnTo>
                <a:lnTo>
                  <a:pt x="8544313" y="691858"/>
                </a:lnTo>
                <a:lnTo>
                  <a:pt x="8581453" y="666818"/>
                </a:lnTo>
                <a:lnTo>
                  <a:pt x="8606496" y="629679"/>
                </a:lnTo>
                <a:lnTo>
                  <a:pt x="8615680" y="584200"/>
                </a:lnTo>
                <a:lnTo>
                  <a:pt x="8615680" y="116840"/>
                </a:lnTo>
                <a:lnTo>
                  <a:pt x="8606496" y="71360"/>
                </a:lnTo>
                <a:lnTo>
                  <a:pt x="8581453" y="34221"/>
                </a:lnTo>
                <a:lnTo>
                  <a:pt x="8544313" y="9181"/>
                </a:lnTo>
                <a:lnTo>
                  <a:pt x="8498840" y="0"/>
                </a:lnTo>
                <a:close/>
              </a:path>
            </a:pathLst>
          </a:custGeom>
          <a:solidFill>
            <a:srgbClr val="246C8F"/>
          </a:solidFill>
        </p:spPr>
        <p:txBody>
          <a:bodyPr wrap="square" lIns="274320" tIns="91440" rIns="274320" bIns="91440" rtlCol="0" anchor="ctr"/>
          <a:lstStyle/>
          <a:p>
            <a:pPr algn="ctr"/>
            <a:r>
              <a:rPr lang="en-US" sz="1600" b="1" dirty="0">
                <a:solidFill>
                  <a:schemeClr val="bg1"/>
                </a:solidFill>
              </a:rPr>
              <a:t>Good ESG performance starts by identifying relevant ESG risks, supports ESG performance through management systems, and facilitates financing through consistent and reliable ESG reporting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4025" cy="600164"/>
          </a:xfrm>
          <a:prstGeom prst="rect">
            <a:avLst/>
          </a:prstGeom>
        </p:spPr>
        <p:txBody>
          <a:bodyPr vert="horz" wrap="square" lIns="640080" tIns="45720" rIns="0" bIns="0" rtlCol="0">
            <a:spAutoFit/>
          </a:bodyPr>
          <a:lstStyle/>
          <a:p>
            <a:pPr>
              <a:lnSpc>
                <a:spcPct val="100000"/>
              </a:lnSpc>
              <a:spcBef>
                <a:spcPts val="105"/>
              </a:spcBef>
            </a:pPr>
            <a:r>
              <a:rPr dirty="0"/>
              <a:t>SFDR:</a:t>
            </a:r>
            <a:r>
              <a:rPr spc="-80" dirty="0"/>
              <a:t> </a:t>
            </a:r>
            <a:r>
              <a:rPr dirty="0"/>
              <a:t>Who</a:t>
            </a:r>
            <a:r>
              <a:rPr spc="45" dirty="0"/>
              <a:t> </a:t>
            </a:r>
            <a:r>
              <a:rPr dirty="0"/>
              <a:t>does</a:t>
            </a:r>
            <a:r>
              <a:rPr spc="-25" dirty="0"/>
              <a:t> </a:t>
            </a:r>
            <a:r>
              <a:rPr dirty="0"/>
              <a:t>it</a:t>
            </a:r>
            <a:r>
              <a:rPr spc="-35" dirty="0"/>
              <a:t> </a:t>
            </a:r>
            <a:r>
              <a:rPr dirty="0"/>
              <a:t>apply</a:t>
            </a:r>
            <a:r>
              <a:rPr spc="-15" dirty="0"/>
              <a:t> </a:t>
            </a:r>
            <a:r>
              <a:rPr spc="-25" dirty="0"/>
              <a:t>to?</a:t>
            </a:r>
          </a:p>
        </p:txBody>
      </p:sp>
      <p:sp>
        <p:nvSpPr>
          <p:cNvPr id="3" name="object 3"/>
          <p:cNvSpPr txBox="1"/>
          <p:nvPr/>
        </p:nvSpPr>
        <p:spPr>
          <a:xfrm>
            <a:off x="700404" y="1239837"/>
            <a:ext cx="9119871" cy="4629472"/>
          </a:xfrm>
          <a:prstGeom prst="rect">
            <a:avLst/>
          </a:prstGeom>
        </p:spPr>
        <p:txBody>
          <a:bodyPr vert="horz" wrap="square" lIns="0" tIns="12700" rIns="0" bIns="0" rtlCol="0">
            <a:spAutoFit/>
          </a:bodyPr>
          <a:lstStyle/>
          <a:p>
            <a:pPr marL="354965" marR="182880" indent="-342900">
              <a:spcBef>
                <a:spcPts val="1205"/>
              </a:spcBef>
              <a:buClr>
                <a:srgbClr val="1A595A"/>
              </a:buClr>
              <a:buFont typeface="Wingdings" panose="05000000000000000000" pitchFamily="2" charset="2"/>
              <a:buChar char="§"/>
              <a:tabLst>
                <a:tab pos="297180" algn="l"/>
              </a:tabLst>
            </a:pPr>
            <a:r>
              <a:rPr sz="2000" dirty="0">
                <a:solidFill>
                  <a:srgbClr val="404040"/>
                </a:solidFill>
                <a:latin typeface="Franklin Gothic Book"/>
                <a:cs typeface="Franklin Gothic Book"/>
              </a:rPr>
              <a:t>Financial market participants</a:t>
            </a:r>
            <a:r>
              <a:rPr lang="en-US" sz="2000" dirty="0">
                <a:solidFill>
                  <a:srgbClr val="404040"/>
                </a:solidFill>
                <a:latin typeface="Franklin Gothic Book"/>
                <a:cs typeface="Franklin Gothic Book"/>
              </a:rPr>
              <a:t> </a:t>
            </a:r>
            <a:r>
              <a:rPr sz="2000" dirty="0">
                <a:solidFill>
                  <a:srgbClr val="404040"/>
                </a:solidFill>
                <a:latin typeface="Franklin Gothic Book"/>
                <a:cs typeface="Franklin Gothic Book"/>
              </a:rPr>
              <a:t>- i.e. those who </a:t>
            </a:r>
            <a:r>
              <a:rPr lang="en-US" sz="2000" dirty="0">
                <a:solidFill>
                  <a:srgbClr val="404040"/>
                </a:solidFill>
                <a:latin typeface="Franklin Gothic Book"/>
                <a:cs typeface="Franklin Gothic Book"/>
              </a:rPr>
              <a:t>create </a:t>
            </a:r>
            <a:r>
              <a:rPr sz="2000" dirty="0">
                <a:solidFill>
                  <a:srgbClr val="404040"/>
                </a:solidFill>
                <a:latin typeface="Franklin Gothic Book"/>
                <a:cs typeface="Franklin Gothic Book"/>
              </a:rPr>
              <a:t>financial products: </a:t>
            </a:r>
            <a:r>
              <a:rPr lang="en-US" sz="2000" dirty="0">
                <a:solidFill>
                  <a:srgbClr val="404040"/>
                </a:solidFill>
                <a:latin typeface="Franklin Gothic Book"/>
                <a:cs typeface="Franklin Gothic Book"/>
              </a:rPr>
              <a:t/>
            </a:r>
            <a:br>
              <a:rPr lang="en-US" sz="2000" dirty="0">
                <a:solidFill>
                  <a:srgbClr val="404040"/>
                </a:solidFill>
                <a:latin typeface="Franklin Gothic Book"/>
                <a:cs typeface="Franklin Gothic Book"/>
              </a:rPr>
            </a:br>
            <a:r>
              <a:rPr sz="2000" dirty="0" err="1">
                <a:solidFill>
                  <a:srgbClr val="404040"/>
                </a:solidFill>
                <a:latin typeface="Franklin Gothic Book"/>
                <a:cs typeface="Franklin Gothic Book"/>
              </a:rPr>
              <a:t>e.g</a:t>
            </a:r>
            <a:r>
              <a:rPr sz="2000" dirty="0">
                <a:solidFill>
                  <a:srgbClr val="404040"/>
                </a:solidFill>
                <a:latin typeface="Franklin Gothic Book"/>
                <a:cs typeface="Franklin Gothic Book"/>
              </a:rPr>
              <a:t>,</a:t>
            </a:r>
            <a:r>
              <a:rPr lang="en-US" sz="2000" dirty="0">
                <a:solidFill>
                  <a:srgbClr val="404040"/>
                </a:solidFill>
                <a:latin typeface="Franklin Gothic Book"/>
                <a:cs typeface="Franklin Gothic Book"/>
              </a:rPr>
              <a:t> </a:t>
            </a:r>
            <a:r>
              <a:rPr sz="2000" dirty="0">
                <a:solidFill>
                  <a:srgbClr val="404040"/>
                </a:solidFill>
                <a:latin typeface="Franklin Gothic Book"/>
                <a:cs typeface="Franklin Gothic Book"/>
              </a:rPr>
              <a:t>insurance undertakings, pension funds, asset managers, AIFMs.</a:t>
            </a:r>
          </a:p>
          <a:p>
            <a:pPr marL="354965" marR="182880" indent="-342900">
              <a:spcBef>
                <a:spcPts val="1205"/>
              </a:spcBef>
              <a:buClr>
                <a:srgbClr val="1A595A"/>
              </a:buClr>
              <a:buFont typeface="Wingdings" panose="05000000000000000000" pitchFamily="2" charset="2"/>
              <a:buChar char="§"/>
              <a:tabLst>
                <a:tab pos="297180" algn="l"/>
              </a:tabLst>
            </a:pPr>
            <a:r>
              <a:rPr sz="2000" dirty="0">
                <a:solidFill>
                  <a:srgbClr val="404040"/>
                </a:solidFill>
                <a:latin typeface="Franklin Gothic Book"/>
                <a:cs typeface="Franklin Gothic Book"/>
              </a:rPr>
              <a:t>Financial advisers – i.e. those that provide investment or insurance advice.</a:t>
            </a:r>
            <a:endParaRPr lang="en-US" sz="2000" dirty="0">
              <a:solidFill>
                <a:srgbClr val="404040"/>
              </a:solidFill>
              <a:latin typeface="Franklin Gothic Book"/>
              <a:cs typeface="Franklin Gothic Book"/>
            </a:endParaRPr>
          </a:p>
          <a:p>
            <a:pPr marL="354965" marR="182880" indent="-342900">
              <a:spcBef>
                <a:spcPts val="1205"/>
              </a:spcBef>
              <a:buClr>
                <a:srgbClr val="1A595A"/>
              </a:buClr>
              <a:buFont typeface="Wingdings" panose="05000000000000000000" pitchFamily="2" charset="2"/>
              <a:buChar char="§"/>
              <a:tabLst>
                <a:tab pos="297180" algn="l"/>
              </a:tabLst>
            </a:pPr>
            <a:r>
              <a:rPr sz="2000" dirty="0">
                <a:solidFill>
                  <a:srgbClr val="404040"/>
                </a:solidFill>
                <a:latin typeface="Franklin Gothic Book"/>
                <a:cs typeface="Franklin Gothic Book"/>
              </a:rPr>
              <a:t>Cross-border application to non-EU AIFMS, for each fund registered for private placements in the EU.</a:t>
            </a:r>
          </a:p>
          <a:p>
            <a:pPr marL="12700">
              <a:lnSpc>
                <a:spcPct val="100000"/>
              </a:lnSpc>
              <a:spcBef>
                <a:spcPts val="1210"/>
              </a:spcBef>
            </a:pPr>
            <a:endParaRPr lang="en-US" sz="2000" dirty="0" smtClean="0">
              <a:solidFill>
                <a:srgbClr val="404040"/>
              </a:solidFill>
              <a:latin typeface="Franklin Gothic Book"/>
              <a:cs typeface="Franklin Gothic Book"/>
            </a:endParaRPr>
          </a:p>
          <a:p>
            <a:pPr marL="12700">
              <a:lnSpc>
                <a:spcPct val="100000"/>
              </a:lnSpc>
              <a:spcBef>
                <a:spcPts val="1210"/>
              </a:spcBef>
            </a:pPr>
            <a:r>
              <a:rPr sz="2000" b="1" dirty="0" smtClean="0">
                <a:solidFill>
                  <a:srgbClr val="3F7819"/>
                </a:solidFill>
                <a:latin typeface="Franklin Gothic Book"/>
                <a:cs typeface="Franklin Gothic Book"/>
              </a:rPr>
              <a:t>Indirect</a:t>
            </a:r>
            <a:r>
              <a:rPr sz="2000" b="1" spc="55" dirty="0" smtClean="0">
                <a:solidFill>
                  <a:srgbClr val="3F7819"/>
                </a:solidFill>
                <a:latin typeface="Franklin Gothic Book"/>
                <a:cs typeface="Franklin Gothic Book"/>
              </a:rPr>
              <a:t> </a:t>
            </a:r>
            <a:r>
              <a:rPr sz="2000" b="1" spc="-10" dirty="0">
                <a:solidFill>
                  <a:srgbClr val="3F7819"/>
                </a:solidFill>
                <a:latin typeface="Franklin Gothic Book"/>
                <a:cs typeface="Franklin Gothic Book"/>
              </a:rPr>
              <a:t>impact:</a:t>
            </a:r>
            <a:endParaRPr sz="2000" b="1" dirty="0">
              <a:solidFill>
                <a:srgbClr val="3F7819"/>
              </a:solidFill>
              <a:latin typeface="Franklin Gothic Book"/>
              <a:cs typeface="Franklin Gothic Book"/>
            </a:endParaRPr>
          </a:p>
          <a:p>
            <a:pPr marL="354965" marR="182880" indent="-342900">
              <a:lnSpc>
                <a:spcPct val="100000"/>
              </a:lnSpc>
              <a:spcBef>
                <a:spcPts val="1205"/>
              </a:spcBef>
              <a:buClr>
                <a:srgbClr val="1A595A"/>
              </a:buClr>
              <a:buFont typeface="Wingdings" panose="05000000000000000000" pitchFamily="2" charset="2"/>
              <a:buChar char="§"/>
              <a:tabLst>
                <a:tab pos="297180" algn="l"/>
              </a:tabLst>
            </a:pPr>
            <a:r>
              <a:rPr sz="2000" dirty="0">
                <a:solidFill>
                  <a:srgbClr val="404040"/>
                </a:solidFill>
                <a:latin typeface="Franklin Gothic Book"/>
                <a:cs typeface="Franklin Gothic Book"/>
              </a:rPr>
              <a:t>On</a:t>
            </a:r>
            <a:r>
              <a:rPr sz="2000" spc="-25" dirty="0">
                <a:solidFill>
                  <a:srgbClr val="404040"/>
                </a:solidFill>
                <a:latin typeface="Franklin Gothic Book"/>
                <a:cs typeface="Franklin Gothic Book"/>
              </a:rPr>
              <a:t> </a:t>
            </a:r>
            <a:r>
              <a:rPr sz="2000" spc="50" dirty="0">
                <a:solidFill>
                  <a:srgbClr val="404040"/>
                </a:solidFill>
                <a:latin typeface="Franklin Gothic Book"/>
                <a:cs typeface="Franklin Gothic Book"/>
              </a:rPr>
              <a:t>non-</a:t>
            </a:r>
            <a:r>
              <a:rPr sz="2000" dirty="0">
                <a:solidFill>
                  <a:srgbClr val="404040"/>
                </a:solidFill>
                <a:latin typeface="Franklin Gothic Book"/>
                <a:cs typeface="Franklin Gothic Book"/>
              </a:rPr>
              <a:t>EU</a:t>
            </a:r>
            <a:r>
              <a:rPr sz="2000" spc="-160" dirty="0">
                <a:solidFill>
                  <a:srgbClr val="404040"/>
                </a:solidFill>
                <a:latin typeface="Franklin Gothic Book"/>
                <a:cs typeface="Franklin Gothic Book"/>
              </a:rPr>
              <a:t> </a:t>
            </a:r>
            <a:r>
              <a:rPr sz="2000" dirty="0">
                <a:solidFill>
                  <a:srgbClr val="404040"/>
                </a:solidFill>
                <a:latin typeface="Franklin Gothic Book"/>
                <a:cs typeface="Franklin Gothic Book"/>
              </a:rPr>
              <a:t>asset</a:t>
            </a:r>
            <a:r>
              <a:rPr sz="2000" spc="-95" dirty="0">
                <a:solidFill>
                  <a:srgbClr val="404040"/>
                </a:solidFill>
                <a:latin typeface="Franklin Gothic Book"/>
                <a:cs typeface="Franklin Gothic Book"/>
              </a:rPr>
              <a:t> </a:t>
            </a:r>
            <a:r>
              <a:rPr sz="2000" dirty="0">
                <a:solidFill>
                  <a:srgbClr val="404040"/>
                </a:solidFill>
                <a:latin typeface="Franklin Gothic Book"/>
                <a:cs typeface="Franklin Gothic Book"/>
              </a:rPr>
              <a:t>managers:</a:t>
            </a:r>
            <a:r>
              <a:rPr sz="2000" spc="-175" dirty="0">
                <a:solidFill>
                  <a:srgbClr val="404040"/>
                </a:solidFill>
                <a:latin typeface="Franklin Gothic Book"/>
                <a:cs typeface="Franklin Gothic Book"/>
              </a:rPr>
              <a:t> </a:t>
            </a:r>
            <a:r>
              <a:rPr sz="2000" dirty="0">
                <a:solidFill>
                  <a:srgbClr val="404040"/>
                </a:solidFill>
                <a:latin typeface="Franklin Gothic Book"/>
                <a:cs typeface="Franklin Gothic Book"/>
              </a:rPr>
              <a:t>if</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they</a:t>
            </a:r>
            <a:r>
              <a:rPr sz="2000" spc="-85" dirty="0">
                <a:solidFill>
                  <a:srgbClr val="404040"/>
                </a:solidFill>
                <a:latin typeface="Franklin Gothic Book"/>
                <a:cs typeface="Franklin Gothic Book"/>
              </a:rPr>
              <a:t> </a:t>
            </a:r>
            <a:r>
              <a:rPr sz="2000" dirty="0">
                <a:solidFill>
                  <a:srgbClr val="404040"/>
                </a:solidFill>
                <a:latin typeface="Franklin Gothic Book"/>
                <a:cs typeface="Franklin Gothic Book"/>
              </a:rPr>
              <a:t>hold</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or</a:t>
            </a:r>
            <a:r>
              <a:rPr sz="2000" spc="100" dirty="0">
                <a:solidFill>
                  <a:srgbClr val="404040"/>
                </a:solidFill>
                <a:latin typeface="Franklin Gothic Book"/>
                <a:cs typeface="Franklin Gothic Book"/>
              </a:rPr>
              <a:t> </a:t>
            </a:r>
            <a:r>
              <a:rPr sz="2000" dirty="0">
                <a:solidFill>
                  <a:srgbClr val="404040"/>
                </a:solidFill>
                <a:latin typeface="Franklin Gothic Book"/>
                <a:cs typeface="Franklin Gothic Book"/>
              </a:rPr>
              <a:t>invest</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assets</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on</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behalf</a:t>
            </a:r>
            <a:r>
              <a:rPr sz="2000" spc="80" dirty="0">
                <a:solidFill>
                  <a:srgbClr val="404040"/>
                </a:solidFill>
                <a:latin typeface="Franklin Gothic Book"/>
                <a:cs typeface="Franklin Gothic Book"/>
              </a:rPr>
              <a:t> </a:t>
            </a:r>
            <a:r>
              <a:rPr sz="2000" spc="-25" dirty="0">
                <a:solidFill>
                  <a:srgbClr val="404040"/>
                </a:solidFill>
                <a:latin typeface="Franklin Gothic Book"/>
                <a:cs typeface="Franklin Gothic Book"/>
              </a:rPr>
              <a:t>of </a:t>
            </a:r>
            <a:r>
              <a:rPr sz="2000" dirty="0">
                <a:solidFill>
                  <a:srgbClr val="404040"/>
                </a:solidFill>
                <a:latin typeface="Franklin Gothic Book"/>
                <a:cs typeface="Franklin Gothic Book"/>
              </a:rPr>
              <a:t>EU</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investors</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under</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120" dirty="0">
                <a:solidFill>
                  <a:srgbClr val="404040"/>
                </a:solidFill>
                <a:latin typeface="Franklin Gothic Book"/>
                <a:cs typeface="Franklin Gothic Book"/>
              </a:rPr>
              <a:t> </a:t>
            </a:r>
            <a:r>
              <a:rPr sz="2000" dirty="0">
                <a:solidFill>
                  <a:srgbClr val="404040"/>
                </a:solidFill>
                <a:latin typeface="Franklin Gothic Book"/>
                <a:cs typeface="Franklin Gothic Book"/>
              </a:rPr>
              <a:t>scope</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of</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SFDR.</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EU</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investors</a:t>
            </a:r>
            <a:r>
              <a:rPr sz="2000" spc="-85" dirty="0">
                <a:solidFill>
                  <a:srgbClr val="404040"/>
                </a:solidFill>
                <a:latin typeface="Franklin Gothic Book"/>
                <a:cs typeface="Franklin Gothic Book"/>
              </a:rPr>
              <a:t> </a:t>
            </a:r>
            <a:r>
              <a:rPr sz="2000" dirty="0">
                <a:solidFill>
                  <a:srgbClr val="404040"/>
                </a:solidFill>
                <a:latin typeface="Franklin Gothic Book"/>
                <a:cs typeface="Franklin Gothic Book"/>
              </a:rPr>
              <a:t>may</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impose</a:t>
            </a:r>
            <a:r>
              <a:rPr sz="2000" spc="-35" dirty="0">
                <a:solidFill>
                  <a:srgbClr val="404040"/>
                </a:solidFill>
                <a:latin typeface="Franklin Gothic Book"/>
                <a:cs typeface="Franklin Gothic Book"/>
              </a:rPr>
              <a:t> </a:t>
            </a:r>
            <a:r>
              <a:rPr sz="2000" spc="-20" dirty="0">
                <a:solidFill>
                  <a:srgbClr val="404040"/>
                </a:solidFill>
                <a:latin typeface="Franklin Gothic Book"/>
                <a:cs typeface="Franklin Gothic Book"/>
              </a:rPr>
              <a:t>more </a:t>
            </a:r>
            <a:r>
              <a:rPr sz="2000" dirty="0">
                <a:solidFill>
                  <a:srgbClr val="404040"/>
                </a:solidFill>
                <a:latin typeface="Franklin Gothic Book"/>
                <a:cs typeface="Franklin Gothic Book"/>
              </a:rPr>
              <a:t>stringent</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contractual</a:t>
            </a:r>
            <a:r>
              <a:rPr sz="2000" spc="-140" dirty="0">
                <a:solidFill>
                  <a:srgbClr val="404040"/>
                </a:solidFill>
                <a:latin typeface="Franklin Gothic Book"/>
                <a:cs typeface="Franklin Gothic Book"/>
              </a:rPr>
              <a:t> </a:t>
            </a:r>
            <a:r>
              <a:rPr sz="2000" dirty="0">
                <a:solidFill>
                  <a:srgbClr val="404040"/>
                </a:solidFill>
                <a:latin typeface="Franklin Gothic Book"/>
                <a:cs typeface="Franklin Gothic Book"/>
              </a:rPr>
              <a:t>conditions</a:t>
            </a:r>
            <a:r>
              <a:rPr sz="2000" spc="-45" dirty="0">
                <a:solidFill>
                  <a:srgbClr val="404040"/>
                </a:solidFill>
                <a:latin typeface="Franklin Gothic Book"/>
                <a:cs typeface="Franklin Gothic Book"/>
              </a:rPr>
              <a:t> </a:t>
            </a:r>
            <a:r>
              <a:rPr sz="2000" dirty="0">
                <a:solidFill>
                  <a:srgbClr val="404040"/>
                </a:solidFill>
                <a:latin typeface="Franklin Gothic Book"/>
                <a:cs typeface="Franklin Gothic Book"/>
              </a:rPr>
              <a:t>in</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order</a:t>
            </a:r>
            <a:r>
              <a:rPr sz="2000" spc="70"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comply</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with</a:t>
            </a:r>
            <a:r>
              <a:rPr sz="2000" spc="-35" dirty="0">
                <a:solidFill>
                  <a:srgbClr val="404040"/>
                </a:solidFill>
                <a:latin typeface="Franklin Gothic Book"/>
                <a:cs typeface="Franklin Gothic Book"/>
              </a:rPr>
              <a:t> </a:t>
            </a:r>
            <a:r>
              <a:rPr sz="2000" spc="-25" dirty="0">
                <a:solidFill>
                  <a:srgbClr val="404040"/>
                </a:solidFill>
                <a:latin typeface="Franklin Gothic Book"/>
                <a:cs typeface="Franklin Gothic Book"/>
              </a:rPr>
              <a:t>the </a:t>
            </a:r>
            <a:r>
              <a:rPr sz="2000" spc="-10" dirty="0">
                <a:solidFill>
                  <a:srgbClr val="404040"/>
                </a:solidFill>
                <a:latin typeface="Franklin Gothic Book"/>
                <a:cs typeface="Franklin Gothic Book"/>
              </a:rPr>
              <a:t>requirements.</a:t>
            </a:r>
            <a:endParaRPr sz="2000" dirty="0">
              <a:solidFill>
                <a:srgbClr val="404040"/>
              </a:solidFill>
              <a:latin typeface="Franklin Gothic Book"/>
              <a:cs typeface="Franklin Gothic Book"/>
            </a:endParaRPr>
          </a:p>
          <a:p>
            <a:pPr marL="354965" marR="182880" indent="-342900">
              <a:spcBef>
                <a:spcPts val="1205"/>
              </a:spcBef>
              <a:buClr>
                <a:srgbClr val="1A595A"/>
              </a:buClr>
              <a:buFont typeface="Wingdings" panose="05000000000000000000" pitchFamily="2" charset="2"/>
              <a:buChar char="§"/>
              <a:tabLst>
                <a:tab pos="297180" algn="l"/>
              </a:tabLst>
            </a:pPr>
            <a:r>
              <a:rPr sz="2000" dirty="0">
                <a:solidFill>
                  <a:srgbClr val="404040"/>
                </a:solidFill>
                <a:latin typeface="Franklin Gothic Book"/>
                <a:cs typeface="Franklin Gothic Book"/>
              </a:rPr>
              <a:t>On companies: investors under the SFDR may put pressure on the</a:t>
            </a:r>
            <a:r>
              <a:rPr lang="en-US" sz="2000" dirty="0">
                <a:solidFill>
                  <a:srgbClr val="404040"/>
                </a:solidFill>
                <a:latin typeface="Franklin Gothic Book"/>
                <a:cs typeface="Franklin Gothic Book"/>
              </a:rPr>
              <a:t> </a:t>
            </a:r>
            <a:r>
              <a:rPr sz="2000" dirty="0">
                <a:solidFill>
                  <a:srgbClr val="404040"/>
                </a:solidFill>
                <a:latin typeface="Franklin Gothic Book"/>
                <a:cs typeface="Franklin Gothic Book"/>
              </a:rPr>
              <a:t>production on data in order to comply with the SFDR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72600" cy="600164"/>
          </a:xfrm>
          <a:prstGeom prst="rect">
            <a:avLst/>
          </a:prstGeom>
        </p:spPr>
        <p:txBody>
          <a:bodyPr vert="horz" wrap="square" lIns="640080" tIns="45720" rIns="0" bIns="0" rtlCol="0">
            <a:spAutoFit/>
          </a:bodyPr>
          <a:lstStyle/>
          <a:p>
            <a:pPr>
              <a:lnSpc>
                <a:spcPct val="100000"/>
              </a:lnSpc>
              <a:spcBef>
                <a:spcPts val="100"/>
              </a:spcBef>
            </a:pPr>
            <a:r>
              <a:rPr spc="-20" dirty="0"/>
              <a:t>SFRD</a:t>
            </a:r>
            <a:r>
              <a:rPr lang="en-US" spc="-20" dirty="0"/>
              <a:t> – Key Facts</a:t>
            </a:r>
            <a:endParaRPr dirty="0"/>
          </a:p>
        </p:txBody>
      </p:sp>
      <p:graphicFrame>
        <p:nvGraphicFramePr>
          <p:cNvPr id="3" name="object 3"/>
          <p:cNvGraphicFramePr>
            <a:graphicFrameLocks noGrp="1"/>
          </p:cNvGraphicFramePr>
          <p:nvPr>
            <p:extLst>
              <p:ext uri="{D42A27DB-BD31-4B8C-83A1-F6EECF244321}">
                <p14:modId xmlns:p14="http://schemas.microsoft.com/office/powerpoint/2010/main" val="1886843140"/>
              </p:ext>
            </p:extLst>
          </p:nvPr>
        </p:nvGraphicFramePr>
        <p:xfrm>
          <a:off x="572559" y="1095375"/>
          <a:ext cx="9933516" cy="5525135"/>
        </p:xfrm>
        <a:graphic>
          <a:graphicData uri="http://schemas.openxmlformats.org/drawingml/2006/table">
            <a:tbl>
              <a:tblPr firstRow="1" bandRow="1">
                <a:tableStyleId>{2D5ABB26-0587-4C30-8999-92F81FD0307C}</a:tableStyleId>
              </a:tblPr>
              <a:tblGrid>
                <a:gridCol w="1459046">
                  <a:extLst>
                    <a:ext uri="{9D8B030D-6E8A-4147-A177-3AD203B41FA5}">
                      <a16:colId xmlns:a16="http://schemas.microsoft.com/office/drawing/2014/main" val="20000"/>
                    </a:ext>
                  </a:extLst>
                </a:gridCol>
                <a:gridCol w="8474470">
                  <a:extLst>
                    <a:ext uri="{9D8B030D-6E8A-4147-A177-3AD203B41FA5}">
                      <a16:colId xmlns:a16="http://schemas.microsoft.com/office/drawing/2014/main" val="20001"/>
                    </a:ext>
                  </a:extLst>
                </a:gridCol>
              </a:tblGrid>
              <a:tr h="711268">
                <a:tc>
                  <a:txBody>
                    <a:bodyPr/>
                    <a:lstStyle/>
                    <a:p>
                      <a:pPr marL="635" algn="ctr">
                        <a:lnSpc>
                          <a:spcPct val="100000"/>
                        </a:lnSpc>
                        <a:spcBef>
                          <a:spcPts val="1735"/>
                        </a:spcBef>
                      </a:pPr>
                      <a:r>
                        <a:rPr sz="1850" dirty="0">
                          <a:solidFill>
                            <a:srgbClr val="FFFFFF"/>
                          </a:solidFill>
                          <a:latin typeface="Franklin Gothic Book"/>
                          <a:cs typeface="Franklin Gothic Book"/>
                        </a:rPr>
                        <a:t>Key</a:t>
                      </a:r>
                      <a:r>
                        <a:rPr sz="1850" spc="-105" dirty="0">
                          <a:solidFill>
                            <a:srgbClr val="FFFFFF"/>
                          </a:solidFill>
                          <a:latin typeface="Franklin Gothic Book"/>
                          <a:cs typeface="Franklin Gothic Book"/>
                        </a:rPr>
                        <a:t> </a:t>
                      </a:r>
                      <a:r>
                        <a:rPr sz="1850" spc="-10" dirty="0">
                          <a:solidFill>
                            <a:srgbClr val="FFFFFF"/>
                          </a:solidFill>
                          <a:latin typeface="Franklin Gothic Book"/>
                          <a:cs typeface="Franklin Gothic Book"/>
                        </a:rPr>
                        <a:t>facts</a:t>
                      </a:r>
                      <a:endParaRPr sz="1850" dirty="0">
                        <a:latin typeface="Franklin Gothic Book"/>
                        <a:cs typeface="Franklin Gothic Book"/>
                      </a:endParaRPr>
                    </a:p>
                  </a:txBody>
                  <a:tcPr marL="0" marR="0" marT="2203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29B"/>
                    </a:solidFill>
                  </a:tcPr>
                </a:tc>
                <a:tc>
                  <a:txBody>
                    <a:bodyPr/>
                    <a:lstStyle/>
                    <a:p>
                      <a:pPr marL="432434" indent="-284480">
                        <a:lnSpc>
                          <a:spcPct val="100000"/>
                        </a:lnSpc>
                        <a:spcBef>
                          <a:spcPts val="5"/>
                        </a:spcBef>
                        <a:buFont typeface="Arial"/>
                        <a:buChar char="–"/>
                        <a:tabLst>
                          <a:tab pos="432434" algn="l"/>
                        </a:tabLst>
                      </a:pPr>
                      <a:r>
                        <a:rPr sz="1600" dirty="0" smtClean="0">
                          <a:solidFill>
                            <a:srgbClr val="FFFFFF"/>
                          </a:solidFill>
                          <a:latin typeface="Franklin Gothic Book"/>
                          <a:cs typeface="Franklin Gothic Book"/>
                        </a:rPr>
                        <a:t>Regulation</a:t>
                      </a:r>
                      <a:r>
                        <a:rPr sz="1600" spc="-45" dirty="0" smtClean="0">
                          <a:solidFill>
                            <a:srgbClr val="FFFFFF"/>
                          </a:solidFill>
                          <a:latin typeface="Franklin Gothic Book"/>
                          <a:cs typeface="Franklin Gothic Book"/>
                        </a:rPr>
                        <a:t> </a:t>
                      </a:r>
                      <a:r>
                        <a:rPr sz="1600" dirty="0">
                          <a:solidFill>
                            <a:srgbClr val="FFFFFF"/>
                          </a:solidFill>
                          <a:latin typeface="Franklin Gothic Book"/>
                          <a:cs typeface="Franklin Gothic Book"/>
                        </a:rPr>
                        <a:t>(EU)</a:t>
                      </a:r>
                      <a:r>
                        <a:rPr sz="1600" spc="55" dirty="0">
                          <a:solidFill>
                            <a:srgbClr val="FFFFFF"/>
                          </a:solidFill>
                          <a:latin typeface="Franklin Gothic Book"/>
                          <a:cs typeface="Franklin Gothic Book"/>
                        </a:rPr>
                        <a:t> </a:t>
                      </a:r>
                      <a:r>
                        <a:rPr sz="1600" spc="-10" dirty="0">
                          <a:solidFill>
                            <a:srgbClr val="FFFFFF"/>
                          </a:solidFill>
                          <a:latin typeface="Franklin Gothic Book"/>
                          <a:cs typeface="Franklin Gothic Book"/>
                        </a:rPr>
                        <a:t>2020/852</a:t>
                      </a:r>
                      <a:r>
                        <a:rPr sz="1600" spc="-85" dirty="0">
                          <a:solidFill>
                            <a:srgbClr val="FFFFFF"/>
                          </a:solidFill>
                          <a:latin typeface="Franklin Gothic Book"/>
                          <a:cs typeface="Franklin Gothic Book"/>
                        </a:rPr>
                        <a:t> </a:t>
                      </a:r>
                      <a:r>
                        <a:rPr sz="1600" spc="45" dirty="0">
                          <a:solidFill>
                            <a:srgbClr val="FFFFFF"/>
                          </a:solidFill>
                          <a:latin typeface="Franklin Gothic Book"/>
                          <a:cs typeface="Franklin Gothic Book"/>
                        </a:rPr>
                        <a:t>on</a:t>
                      </a:r>
                      <a:r>
                        <a:rPr sz="1600" spc="-25" dirty="0">
                          <a:solidFill>
                            <a:srgbClr val="FFFFFF"/>
                          </a:solidFill>
                          <a:latin typeface="Franklin Gothic Book"/>
                          <a:cs typeface="Franklin Gothic Book"/>
                        </a:rPr>
                        <a:t> </a:t>
                      </a:r>
                      <a:r>
                        <a:rPr sz="1600" dirty="0">
                          <a:solidFill>
                            <a:srgbClr val="FFFFFF"/>
                          </a:solidFill>
                          <a:latin typeface="Franklin Gothic Book"/>
                          <a:cs typeface="Franklin Gothic Book"/>
                        </a:rPr>
                        <a:t>the</a:t>
                      </a:r>
                      <a:r>
                        <a:rPr sz="1600" spc="-95" dirty="0">
                          <a:solidFill>
                            <a:srgbClr val="FFFFFF"/>
                          </a:solidFill>
                          <a:latin typeface="Franklin Gothic Book"/>
                          <a:cs typeface="Franklin Gothic Book"/>
                        </a:rPr>
                        <a:t> </a:t>
                      </a:r>
                      <a:r>
                        <a:rPr sz="1600" dirty="0">
                          <a:solidFill>
                            <a:srgbClr val="FFFFFF"/>
                          </a:solidFill>
                          <a:latin typeface="Franklin Gothic Book"/>
                          <a:cs typeface="Franklin Gothic Book"/>
                        </a:rPr>
                        <a:t>establishment</a:t>
                      </a:r>
                      <a:r>
                        <a:rPr sz="1600" spc="20" dirty="0">
                          <a:solidFill>
                            <a:srgbClr val="FFFFFF"/>
                          </a:solidFill>
                          <a:latin typeface="Franklin Gothic Book"/>
                          <a:cs typeface="Franklin Gothic Book"/>
                        </a:rPr>
                        <a:t> </a:t>
                      </a:r>
                      <a:r>
                        <a:rPr sz="1600" dirty="0">
                          <a:solidFill>
                            <a:srgbClr val="FFFFFF"/>
                          </a:solidFill>
                          <a:latin typeface="Franklin Gothic Book"/>
                          <a:cs typeface="Franklin Gothic Book"/>
                        </a:rPr>
                        <a:t>of</a:t>
                      </a:r>
                      <a:r>
                        <a:rPr sz="1600" spc="35" dirty="0">
                          <a:solidFill>
                            <a:srgbClr val="FFFFFF"/>
                          </a:solidFill>
                          <a:latin typeface="Franklin Gothic Book"/>
                          <a:cs typeface="Franklin Gothic Book"/>
                        </a:rPr>
                        <a:t> </a:t>
                      </a:r>
                      <a:r>
                        <a:rPr sz="1600" dirty="0">
                          <a:solidFill>
                            <a:srgbClr val="FFFFFF"/>
                          </a:solidFill>
                          <a:latin typeface="Franklin Gothic Book"/>
                          <a:cs typeface="Franklin Gothic Book"/>
                        </a:rPr>
                        <a:t>a</a:t>
                      </a:r>
                      <a:r>
                        <a:rPr sz="1600" spc="85" dirty="0">
                          <a:solidFill>
                            <a:srgbClr val="FFFFFF"/>
                          </a:solidFill>
                          <a:latin typeface="Franklin Gothic Book"/>
                          <a:cs typeface="Franklin Gothic Book"/>
                        </a:rPr>
                        <a:t> </a:t>
                      </a:r>
                      <a:r>
                        <a:rPr sz="1600" dirty="0">
                          <a:solidFill>
                            <a:srgbClr val="FFFFFF"/>
                          </a:solidFill>
                          <a:latin typeface="Franklin Gothic Book"/>
                          <a:cs typeface="Franklin Gothic Book"/>
                        </a:rPr>
                        <a:t>framework</a:t>
                      </a:r>
                      <a:r>
                        <a:rPr sz="1600" spc="35" dirty="0">
                          <a:solidFill>
                            <a:srgbClr val="FFFFFF"/>
                          </a:solidFill>
                          <a:latin typeface="Franklin Gothic Book"/>
                          <a:cs typeface="Franklin Gothic Book"/>
                        </a:rPr>
                        <a:t> </a:t>
                      </a:r>
                      <a:r>
                        <a:rPr sz="1600" dirty="0">
                          <a:solidFill>
                            <a:srgbClr val="FFFFFF"/>
                          </a:solidFill>
                          <a:latin typeface="Franklin Gothic Book"/>
                          <a:cs typeface="Franklin Gothic Book"/>
                        </a:rPr>
                        <a:t>to facilitate</a:t>
                      </a:r>
                      <a:r>
                        <a:rPr sz="1600" spc="5" dirty="0">
                          <a:solidFill>
                            <a:srgbClr val="FFFFFF"/>
                          </a:solidFill>
                          <a:latin typeface="Franklin Gothic Book"/>
                          <a:cs typeface="Franklin Gothic Book"/>
                        </a:rPr>
                        <a:t> </a:t>
                      </a:r>
                      <a:r>
                        <a:rPr sz="1600" dirty="0">
                          <a:solidFill>
                            <a:srgbClr val="FFFFFF"/>
                          </a:solidFill>
                          <a:latin typeface="Franklin Gothic Book"/>
                          <a:cs typeface="Franklin Gothic Book"/>
                        </a:rPr>
                        <a:t>sustainable</a:t>
                      </a:r>
                      <a:r>
                        <a:rPr sz="1600" spc="5" dirty="0">
                          <a:solidFill>
                            <a:srgbClr val="FFFFFF"/>
                          </a:solidFill>
                          <a:latin typeface="Franklin Gothic Book"/>
                          <a:cs typeface="Franklin Gothic Book"/>
                        </a:rPr>
                        <a:t> </a:t>
                      </a:r>
                      <a:r>
                        <a:rPr sz="1600" spc="-10" dirty="0">
                          <a:solidFill>
                            <a:srgbClr val="FFFFFF"/>
                          </a:solidFill>
                          <a:latin typeface="Franklin Gothic Book"/>
                          <a:cs typeface="Franklin Gothic Book"/>
                        </a:rPr>
                        <a:t>investment</a:t>
                      </a:r>
                      <a:endParaRPr sz="1600" dirty="0">
                        <a:latin typeface="Franklin Gothic Book"/>
                        <a:cs typeface="Franklin Gothic Book"/>
                      </a:endParaRPr>
                    </a:p>
                    <a:p>
                      <a:pPr marL="432434" indent="-284480">
                        <a:lnSpc>
                          <a:spcPct val="100000"/>
                        </a:lnSpc>
                        <a:buFont typeface="Arial"/>
                        <a:buChar char="–"/>
                        <a:tabLst>
                          <a:tab pos="432434" algn="l"/>
                        </a:tabLst>
                      </a:pPr>
                      <a:r>
                        <a:rPr sz="1600" dirty="0">
                          <a:solidFill>
                            <a:srgbClr val="FFFFFF"/>
                          </a:solidFill>
                          <a:latin typeface="Franklin Gothic Book"/>
                          <a:cs typeface="Franklin Gothic Book"/>
                        </a:rPr>
                        <a:t>Published</a:t>
                      </a:r>
                      <a:r>
                        <a:rPr sz="1600" spc="-5" dirty="0">
                          <a:solidFill>
                            <a:srgbClr val="FFFFFF"/>
                          </a:solidFill>
                          <a:latin typeface="Franklin Gothic Book"/>
                          <a:cs typeface="Franklin Gothic Book"/>
                        </a:rPr>
                        <a:t> </a:t>
                      </a:r>
                      <a:r>
                        <a:rPr sz="1600" dirty="0">
                          <a:solidFill>
                            <a:srgbClr val="FFFFFF"/>
                          </a:solidFill>
                          <a:latin typeface="Franklin Gothic Book"/>
                          <a:cs typeface="Franklin Gothic Book"/>
                        </a:rPr>
                        <a:t>in</a:t>
                      </a:r>
                      <a:r>
                        <a:rPr sz="1600" spc="-15" dirty="0">
                          <a:solidFill>
                            <a:srgbClr val="FFFFFF"/>
                          </a:solidFill>
                          <a:latin typeface="Franklin Gothic Book"/>
                          <a:cs typeface="Franklin Gothic Book"/>
                        </a:rPr>
                        <a:t> </a:t>
                      </a:r>
                      <a:r>
                        <a:rPr sz="1600" dirty="0">
                          <a:solidFill>
                            <a:srgbClr val="FFFFFF"/>
                          </a:solidFill>
                          <a:latin typeface="Franklin Gothic Book"/>
                          <a:cs typeface="Franklin Gothic Book"/>
                        </a:rPr>
                        <a:t>the</a:t>
                      </a:r>
                      <a:r>
                        <a:rPr sz="1600" spc="25" dirty="0">
                          <a:solidFill>
                            <a:srgbClr val="FFFFFF"/>
                          </a:solidFill>
                          <a:latin typeface="Franklin Gothic Book"/>
                          <a:cs typeface="Franklin Gothic Book"/>
                        </a:rPr>
                        <a:t> </a:t>
                      </a:r>
                      <a:r>
                        <a:rPr sz="1600" dirty="0">
                          <a:solidFill>
                            <a:srgbClr val="FFFFFF"/>
                          </a:solidFill>
                          <a:latin typeface="Franklin Gothic Book"/>
                          <a:cs typeface="Franklin Gothic Book"/>
                        </a:rPr>
                        <a:t>Official</a:t>
                      </a:r>
                      <a:r>
                        <a:rPr sz="1600" spc="-45" dirty="0">
                          <a:solidFill>
                            <a:srgbClr val="FFFFFF"/>
                          </a:solidFill>
                          <a:latin typeface="Franklin Gothic Book"/>
                          <a:cs typeface="Franklin Gothic Book"/>
                        </a:rPr>
                        <a:t> </a:t>
                      </a:r>
                      <a:r>
                        <a:rPr sz="1600" dirty="0">
                          <a:solidFill>
                            <a:srgbClr val="FFFFFF"/>
                          </a:solidFill>
                          <a:latin typeface="Franklin Gothic Book"/>
                          <a:cs typeface="Franklin Gothic Book"/>
                        </a:rPr>
                        <a:t>Journal</a:t>
                      </a:r>
                      <a:r>
                        <a:rPr sz="1600" spc="-45" dirty="0">
                          <a:solidFill>
                            <a:srgbClr val="FFFFFF"/>
                          </a:solidFill>
                          <a:latin typeface="Franklin Gothic Book"/>
                          <a:cs typeface="Franklin Gothic Book"/>
                        </a:rPr>
                        <a:t> </a:t>
                      </a:r>
                      <a:r>
                        <a:rPr sz="1600" dirty="0">
                          <a:solidFill>
                            <a:srgbClr val="FFFFFF"/>
                          </a:solidFill>
                          <a:latin typeface="Franklin Gothic Book"/>
                          <a:cs typeface="Franklin Gothic Book"/>
                        </a:rPr>
                        <a:t>on</a:t>
                      </a:r>
                      <a:r>
                        <a:rPr sz="1600" spc="35" dirty="0">
                          <a:solidFill>
                            <a:srgbClr val="FFFFFF"/>
                          </a:solidFill>
                          <a:latin typeface="Franklin Gothic Book"/>
                          <a:cs typeface="Franklin Gothic Book"/>
                        </a:rPr>
                        <a:t> </a:t>
                      </a:r>
                      <a:r>
                        <a:rPr sz="1600" dirty="0">
                          <a:solidFill>
                            <a:srgbClr val="FFFFFF"/>
                          </a:solidFill>
                          <a:latin typeface="Franklin Gothic Book"/>
                          <a:cs typeface="Franklin Gothic Book"/>
                        </a:rPr>
                        <a:t>22</a:t>
                      </a:r>
                      <a:r>
                        <a:rPr sz="1600" spc="20" dirty="0">
                          <a:solidFill>
                            <a:srgbClr val="FFFFFF"/>
                          </a:solidFill>
                          <a:latin typeface="Franklin Gothic Book"/>
                          <a:cs typeface="Franklin Gothic Book"/>
                        </a:rPr>
                        <a:t> </a:t>
                      </a:r>
                      <a:r>
                        <a:rPr sz="1600" dirty="0">
                          <a:solidFill>
                            <a:srgbClr val="FFFFFF"/>
                          </a:solidFill>
                          <a:latin typeface="Franklin Gothic Book"/>
                          <a:cs typeface="Franklin Gothic Book"/>
                        </a:rPr>
                        <a:t>June</a:t>
                      </a:r>
                      <a:r>
                        <a:rPr sz="1600" spc="25" dirty="0">
                          <a:solidFill>
                            <a:srgbClr val="FFFFFF"/>
                          </a:solidFill>
                          <a:latin typeface="Franklin Gothic Book"/>
                          <a:cs typeface="Franklin Gothic Book"/>
                        </a:rPr>
                        <a:t> </a:t>
                      </a:r>
                      <a:r>
                        <a:rPr sz="1600" dirty="0">
                          <a:solidFill>
                            <a:srgbClr val="FFFFFF"/>
                          </a:solidFill>
                          <a:latin typeface="Franklin Gothic Book"/>
                          <a:cs typeface="Franklin Gothic Book"/>
                        </a:rPr>
                        <a:t>2020</a:t>
                      </a:r>
                      <a:r>
                        <a:rPr sz="1600" spc="-80" dirty="0">
                          <a:solidFill>
                            <a:srgbClr val="FFFFFF"/>
                          </a:solidFill>
                          <a:latin typeface="Franklin Gothic Book"/>
                          <a:cs typeface="Franklin Gothic Book"/>
                        </a:rPr>
                        <a:t> </a:t>
                      </a:r>
                      <a:r>
                        <a:rPr sz="1600" dirty="0">
                          <a:solidFill>
                            <a:srgbClr val="FFFFFF"/>
                          </a:solidFill>
                          <a:latin typeface="Franklin Gothic Book"/>
                          <a:cs typeface="Franklin Gothic Book"/>
                        </a:rPr>
                        <a:t>and entered</a:t>
                      </a:r>
                      <a:r>
                        <a:rPr sz="1600" spc="-5" dirty="0">
                          <a:solidFill>
                            <a:srgbClr val="FFFFFF"/>
                          </a:solidFill>
                          <a:latin typeface="Franklin Gothic Book"/>
                          <a:cs typeface="Franklin Gothic Book"/>
                        </a:rPr>
                        <a:t> </a:t>
                      </a:r>
                      <a:r>
                        <a:rPr sz="1600" dirty="0">
                          <a:solidFill>
                            <a:srgbClr val="FFFFFF"/>
                          </a:solidFill>
                          <a:latin typeface="Franklin Gothic Book"/>
                          <a:cs typeface="Franklin Gothic Book"/>
                        </a:rPr>
                        <a:t>into</a:t>
                      </a:r>
                      <a:r>
                        <a:rPr sz="1600" spc="20" dirty="0">
                          <a:solidFill>
                            <a:srgbClr val="FFFFFF"/>
                          </a:solidFill>
                          <a:latin typeface="Franklin Gothic Book"/>
                          <a:cs typeface="Franklin Gothic Book"/>
                        </a:rPr>
                        <a:t> </a:t>
                      </a:r>
                      <a:r>
                        <a:rPr sz="1600" spc="-10" dirty="0">
                          <a:solidFill>
                            <a:srgbClr val="FFFFFF"/>
                          </a:solidFill>
                          <a:latin typeface="Franklin Gothic Book"/>
                          <a:cs typeface="Franklin Gothic Book"/>
                        </a:rPr>
                        <a:t>force</a:t>
                      </a:r>
                      <a:r>
                        <a:rPr sz="1600" spc="20" dirty="0">
                          <a:solidFill>
                            <a:srgbClr val="FFFFFF"/>
                          </a:solidFill>
                          <a:latin typeface="Franklin Gothic Book"/>
                          <a:cs typeface="Franklin Gothic Book"/>
                        </a:rPr>
                        <a:t> </a:t>
                      </a:r>
                      <a:r>
                        <a:rPr sz="1600" dirty="0">
                          <a:solidFill>
                            <a:srgbClr val="FFFFFF"/>
                          </a:solidFill>
                          <a:latin typeface="Franklin Gothic Book"/>
                          <a:cs typeface="Franklin Gothic Book"/>
                        </a:rPr>
                        <a:t>on</a:t>
                      </a:r>
                      <a:r>
                        <a:rPr sz="1600" spc="-10" dirty="0">
                          <a:solidFill>
                            <a:srgbClr val="FFFFFF"/>
                          </a:solidFill>
                          <a:latin typeface="Franklin Gothic Book"/>
                          <a:cs typeface="Franklin Gothic Book"/>
                        </a:rPr>
                        <a:t> </a:t>
                      </a:r>
                      <a:r>
                        <a:rPr sz="1600" dirty="0">
                          <a:solidFill>
                            <a:srgbClr val="FFFFFF"/>
                          </a:solidFill>
                          <a:latin typeface="Franklin Gothic Book"/>
                          <a:cs typeface="Franklin Gothic Book"/>
                        </a:rPr>
                        <a:t>12</a:t>
                      </a:r>
                      <a:r>
                        <a:rPr sz="1600" spc="20" dirty="0">
                          <a:solidFill>
                            <a:srgbClr val="FFFFFF"/>
                          </a:solidFill>
                          <a:latin typeface="Franklin Gothic Book"/>
                          <a:cs typeface="Franklin Gothic Book"/>
                        </a:rPr>
                        <a:t> </a:t>
                      </a:r>
                      <a:r>
                        <a:rPr sz="1600" dirty="0">
                          <a:solidFill>
                            <a:srgbClr val="FFFFFF"/>
                          </a:solidFill>
                          <a:latin typeface="Franklin Gothic Book"/>
                          <a:cs typeface="Franklin Gothic Book"/>
                        </a:rPr>
                        <a:t>July</a:t>
                      </a:r>
                      <a:r>
                        <a:rPr sz="1600" spc="-15" dirty="0">
                          <a:solidFill>
                            <a:srgbClr val="FFFFFF"/>
                          </a:solidFill>
                          <a:latin typeface="Franklin Gothic Book"/>
                          <a:cs typeface="Franklin Gothic Book"/>
                        </a:rPr>
                        <a:t> </a:t>
                      </a:r>
                      <a:r>
                        <a:rPr sz="1600" spc="-20" dirty="0">
                          <a:solidFill>
                            <a:srgbClr val="FFFFFF"/>
                          </a:solidFill>
                          <a:latin typeface="Franklin Gothic Book"/>
                          <a:cs typeface="Franklin Gothic Book"/>
                        </a:rPr>
                        <a:t>2020</a:t>
                      </a:r>
                      <a:endParaRPr sz="1600" dirty="0">
                        <a:latin typeface="Franklin Gothic Book"/>
                        <a:cs typeface="Franklin Gothic Book"/>
                      </a:endParaRPr>
                    </a:p>
                  </a:txBody>
                  <a:tcPr marL="0" marR="0" marT="317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29B"/>
                    </a:solidFill>
                  </a:tcPr>
                </a:tc>
                <a:extLst>
                  <a:ext uri="{0D108BD9-81ED-4DB2-BD59-A6C34878D82A}">
                    <a16:rowId xmlns:a16="http://schemas.microsoft.com/office/drawing/2014/main" val="10000"/>
                  </a:ext>
                </a:extLst>
              </a:tr>
              <a:tr h="673087">
                <a:tc>
                  <a:txBody>
                    <a:bodyPr/>
                    <a:lstStyle/>
                    <a:p>
                      <a:pPr algn="ctr">
                        <a:lnSpc>
                          <a:spcPct val="100000"/>
                        </a:lnSpc>
                        <a:spcBef>
                          <a:spcPts val="1590"/>
                        </a:spcBef>
                      </a:pPr>
                      <a:r>
                        <a:rPr sz="1850" spc="-10" dirty="0">
                          <a:solidFill>
                            <a:srgbClr val="57585B"/>
                          </a:solidFill>
                          <a:latin typeface="Franklin Gothic Book"/>
                          <a:cs typeface="Franklin Gothic Book"/>
                        </a:rPr>
                        <a:t>Goals</a:t>
                      </a:r>
                      <a:endParaRPr sz="1850" dirty="0">
                        <a:latin typeface="Franklin Gothic Book"/>
                        <a:cs typeface="Franklin Gothic Book"/>
                      </a:endParaRPr>
                    </a:p>
                  </a:txBody>
                  <a:tcPr marL="0" marR="0" marT="2019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0EF"/>
                    </a:solidFill>
                  </a:tcPr>
                </a:tc>
                <a:tc>
                  <a:txBody>
                    <a:bodyPr/>
                    <a:lstStyle/>
                    <a:p>
                      <a:pPr marL="147955">
                        <a:lnSpc>
                          <a:spcPct val="100000"/>
                        </a:lnSpc>
                        <a:spcBef>
                          <a:spcPts val="600"/>
                        </a:spcBef>
                      </a:pPr>
                      <a:r>
                        <a:rPr sz="1600" dirty="0">
                          <a:solidFill>
                            <a:srgbClr val="57585B"/>
                          </a:solidFill>
                          <a:latin typeface="Franklin Gothic Book"/>
                          <a:cs typeface="Franklin Gothic Book"/>
                        </a:rPr>
                        <a:t>Focuses</a:t>
                      </a:r>
                      <a:r>
                        <a:rPr sz="1600" spc="-60" dirty="0">
                          <a:solidFill>
                            <a:srgbClr val="57585B"/>
                          </a:solidFill>
                          <a:latin typeface="Franklin Gothic Book"/>
                          <a:cs typeface="Franklin Gothic Book"/>
                        </a:rPr>
                        <a:t> </a:t>
                      </a:r>
                      <a:r>
                        <a:rPr sz="1600" dirty="0">
                          <a:solidFill>
                            <a:srgbClr val="57585B"/>
                          </a:solidFill>
                          <a:latin typeface="Franklin Gothic Book"/>
                          <a:cs typeface="Franklin Gothic Book"/>
                        </a:rPr>
                        <a:t>on</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the</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“E”</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in</a:t>
                      </a:r>
                      <a:r>
                        <a:rPr sz="1600" spc="25" dirty="0">
                          <a:solidFill>
                            <a:srgbClr val="57585B"/>
                          </a:solidFill>
                          <a:latin typeface="Franklin Gothic Book"/>
                          <a:cs typeface="Franklin Gothic Book"/>
                        </a:rPr>
                        <a:t> </a:t>
                      </a:r>
                      <a:r>
                        <a:rPr sz="1600" dirty="0">
                          <a:solidFill>
                            <a:srgbClr val="57585B"/>
                          </a:solidFill>
                          <a:latin typeface="Franklin Gothic Book"/>
                          <a:cs typeface="Franklin Gothic Book"/>
                        </a:rPr>
                        <a:t>ESG</a:t>
                      </a:r>
                      <a:r>
                        <a:rPr sz="1600" spc="50" dirty="0">
                          <a:solidFill>
                            <a:srgbClr val="57585B"/>
                          </a:solidFill>
                          <a:latin typeface="Franklin Gothic Book"/>
                          <a:cs typeface="Franklin Gothic Book"/>
                        </a:rPr>
                        <a:t> </a:t>
                      </a:r>
                      <a:r>
                        <a:rPr sz="1600" spc="-25" dirty="0">
                          <a:solidFill>
                            <a:srgbClr val="57585B"/>
                          </a:solidFill>
                          <a:latin typeface="Franklin Gothic Book"/>
                          <a:cs typeface="Franklin Gothic Book"/>
                        </a:rPr>
                        <a:t>to:</a:t>
                      </a:r>
                      <a:endParaRPr sz="1600" dirty="0">
                        <a:latin typeface="Franklin Gothic Book"/>
                        <a:cs typeface="Franklin Gothic Book"/>
                      </a:endParaRPr>
                    </a:p>
                    <a:p>
                      <a:pPr marL="320675" indent="-172720">
                        <a:lnSpc>
                          <a:spcPct val="100000"/>
                        </a:lnSpc>
                        <a:buFont typeface="Arial"/>
                        <a:buChar char="–"/>
                        <a:tabLst>
                          <a:tab pos="320675" algn="l"/>
                        </a:tabLst>
                      </a:pPr>
                      <a:r>
                        <a:rPr sz="1600" dirty="0">
                          <a:solidFill>
                            <a:srgbClr val="57585B"/>
                          </a:solidFill>
                          <a:latin typeface="Franklin Gothic Book"/>
                          <a:cs typeface="Franklin Gothic Book"/>
                        </a:rPr>
                        <a:t>define</a:t>
                      </a:r>
                      <a:r>
                        <a:rPr sz="1600" spc="30" dirty="0">
                          <a:solidFill>
                            <a:srgbClr val="57585B"/>
                          </a:solidFill>
                          <a:latin typeface="Franklin Gothic Book"/>
                          <a:cs typeface="Franklin Gothic Book"/>
                        </a:rPr>
                        <a:t> </a:t>
                      </a:r>
                      <a:r>
                        <a:rPr sz="1600" dirty="0">
                          <a:solidFill>
                            <a:srgbClr val="57585B"/>
                          </a:solidFill>
                          <a:latin typeface="Franklin Gothic Book"/>
                          <a:cs typeface="Franklin Gothic Book"/>
                        </a:rPr>
                        <a:t>what’s</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green</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vs</a:t>
                      </a:r>
                      <a:r>
                        <a:rPr sz="1600" spc="-55" dirty="0">
                          <a:solidFill>
                            <a:srgbClr val="57585B"/>
                          </a:solidFill>
                          <a:latin typeface="Franklin Gothic Book"/>
                          <a:cs typeface="Franklin Gothic Book"/>
                        </a:rPr>
                        <a:t> </a:t>
                      </a:r>
                      <a:r>
                        <a:rPr sz="1600" spc="-25" dirty="0">
                          <a:solidFill>
                            <a:srgbClr val="57585B"/>
                          </a:solidFill>
                          <a:latin typeface="Franklin Gothic Book"/>
                          <a:cs typeface="Franklin Gothic Book"/>
                        </a:rPr>
                        <a:t>not</a:t>
                      </a:r>
                      <a:endParaRPr sz="1600" dirty="0">
                        <a:latin typeface="Franklin Gothic Book"/>
                        <a:cs typeface="Franklin Gothic Book"/>
                      </a:endParaRPr>
                    </a:p>
                    <a:p>
                      <a:pPr marL="320675" indent="-172720">
                        <a:lnSpc>
                          <a:spcPct val="100000"/>
                        </a:lnSpc>
                        <a:spcBef>
                          <a:spcPts val="5"/>
                        </a:spcBef>
                        <a:buFont typeface="Arial"/>
                        <a:buChar char="–"/>
                        <a:tabLst>
                          <a:tab pos="320675" algn="l"/>
                        </a:tabLst>
                      </a:pPr>
                      <a:r>
                        <a:rPr sz="1600" dirty="0">
                          <a:solidFill>
                            <a:srgbClr val="57585B"/>
                          </a:solidFill>
                          <a:latin typeface="Franklin Gothic Book"/>
                          <a:cs typeface="Franklin Gothic Book"/>
                        </a:rPr>
                        <a:t>mitigate the</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risk</a:t>
                      </a:r>
                      <a:r>
                        <a:rPr sz="1600" spc="25" dirty="0">
                          <a:solidFill>
                            <a:srgbClr val="57585B"/>
                          </a:solidFill>
                          <a:latin typeface="Franklin Gothic Book"/>
                          <a:cs typeface="Franklin Gothic Book"/>
                        </a:rPr>
                        <a:t> </a:t>
                      </a:r>
                      <a:r>
                        <a:rPr sz="1600" dirty="0">
                          <a:solidFill>
                            <a:srgbClr val="57585B"/>
                          </a:solidFill>
                          <a:latin typeface="Franklin Gothic Book"/>
                          <a:cs typeface="Franklin Gothic Book"/>
                        </a:rPr>
                        <a:t>of</a:t>
                      </a:r>
                      <a:r>
                        <a:rPr sz="1600" spc="-45" dirty="0">
                          <a:solidFill>
                            <a:srgbClr val="57585B"/>
                          </a:solidFill>
                          <a:latin typeface="Franklin Gothic Book"/>
                          <a:cs typeface="Franklin Gothic Book"/>
                        </a:rPr>
                        <a:t> </a:t>
                      </a:r>
                      <a:r>
                        <a:rPr sz="1600" spc="-10" dirty="0">
                          <a:solidFill>
                            <a:srgbClr val="57585B"/>
                          </a:solidFill>
                          <a:latin typeface="Franklin Gothic Book"/>
                          <a:cs typeface="Franklin Gothic Book"/>
                        </a:rPr>
                        <a:t>greenwashing</a:t>
                      </a:r>
                      <a:endParaRPr sz="1600" dirty="0">
                        <a:latin typeface="Franklin Gothic Book"/>
                        <a:cs typeface="Franklin Gothic Book"/>
                      </a:endParaRP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0EF"/>
                    </a:solidFill>
                  </a:tcPr>
                </a:tc>
                <a:extLst>
                  <a:ext uri="{0D108BD9-81ED-4DB2-BD59-A6C34878D82A}">
                    <a16:rowId xmlns:a16="http://schemas.microsoft.com/office/drawing/2014/main" val="10001"/>
                  </a:ext>
                </a:extLst>
              </a:tr>
              <a:tr h="850443">
                <a:tc>
                  <a:txBody>
                    <a:bodyPr/>
                    <a:lstStyle/>
                    <a:p>
                      <a:pPr marL="147320" marR="146050" indent="162560">
                        <a:lnSpc>
                          <a:spcPts val="2170"/>
                        </a:lnSpc>
                        <a:spcBef>
                          <a:spcPts val="1350"/>
                        </a:spcBef>
                      </a:pPr>
                      <a:r>
                        <a:rPr sz="1850" dirty="0">
                          <a:solidFill>
                            <a:srgbClr val="57585B"/>
                          </a:solidFill>
                          <a:latin typeface="Franklin Gothic Book"/>
                          <a:cs typeface="Franklin Gothic Book"/>
                        </a:rPr>
                        <a:t>Who</a:t>
                      </a:r>
                      <a:r>
                        <a:rPr sz="1850" spc="-40" dirty="0">
                          <a:solidFill>
                            <a:srgbClr val="57585B"/>
                          </a:solidFill>
                          <a:latin typeface="Franklin Gothic Book"/>
                          <a:cs typeface="Franklin Gothic Book"/>
                        </a:rPr>
                        <a:t> </a:t>
                      </a:r>
                      <a:r>
                        <a:rPr sz="1850" spc="-25" dirty="0">
                          <a:solidFill>
                            <a:srgbClr val="57585B"/>
                          </a:solidFill>
                          <a:latin typeface="Franklin Gothic Book"/>
                          <a:cs typeface="Franklin Gothic Book"/>
                        </a:rPr>
                        <a:t>it </a:t>
                      </a:r>
                      <a:r>
                        <a:rPr sz="1850" dirty="0">
                          <a:solidFill>
                            <a:srgbClr val="57585B"/>
                          </a:solidFill>
                          <a:latin typeface="Franklin Gothic Book"/>
                          <a:cs typeface="Franklin Gothic Book"/>
                        </a:rPr>
                        <a:t>applies</a:t>
                      </a:r>
                      <a:r>
                        <a:rPr sz="1850" spc="-150" dirty="0">
                          <a:solidFill>
                            <a:srgbClr val="57585B"/>
                          </a:solidFill>
                          <a:latin typeface="Franklin Gothic Book"/>
                          <a:cs typeface="Franklin Gothic Book"/>
                        </a:rPr>
                        <a:t> </a:t>
                      </a:r>
                      <a:r>
                        <a:rPr sz="1850" spc="-25" dirty="0">
                          <a:solidFill>
                            <a:srgbClr val="57585B"/>
                          </a:solidFill>
                          <a:latin typeface="Franklin Gothic Book"/>
                          <a:cs typeface="Franklin Gothic Book"/>
                        </a:rPr>
                        <a:t>to</a:t>
                      </a:r>
                      <a:endParaRPr sz="1850" dirty="0">
                        <a:latin typeface="Franklin Gothic Book"/>
                        <a:cs typeface="Franklin Gothic Book"/>
                      </a:endParaRPr>
                    </a:p>
                  </a:txBody>
                  <a:tcPr marL="0" marR="0" marT="171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tc>
                  <a:txBody>
                    <a:bodyPr/>
                    <a:lstStyle/>
                    <a:p>
                      <a:pPr marL="147955" marR="144780">
                        <a:lnSpc>
                          <a:spcPct val="100000"/>
                        </a:lnSpc>
                        <a:spcBef>
                          <a:spcPts val="605"/>
                        </a:spcBef>
                      </a:pPr>
                      <a:r>
                        <a:rPr sz="1600" spc="10" dirty="0">
                          <a:solidFill>
                            <a:srgbClr val="57585B"/>
                          </a:solidFill>
                          <a:latin typeface="Franklin Gothic Book"/>
                          <a:cs typeface="Franklin Gothic Book"/>
                        </a:rPr>
                        <a:t>The</a:t>
                      </a:r>
                      <a:r>
                        <a:rPr sz="1600" spc="-60" dirty="0">
                          <a:solidFill>
                            <a:srgbClr val="57585B"/>
                          </a:solidFill>
                          <a:latin typeface="Franklin Gothic Book"/>
                          <a:cs typeface="Franklin Gothic Book"/>
                        </a:rPr>
                        <a:t> </a:t>
                      </a:r>
                      <a:r>
                        <a:rPr sz="1600" dirty="0">
                          <a:solidFill>
                            <a:srgbClr val="57585B"/>
                          </a:solidFill>
                          <a:latin typeface="Franklin Gothic Book"/>
                          <a:cs typeface="Franklin Gothic Book"/>
                        </a:rPr>
                        <a:t>regulation</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has</a:t>
                      </a:r>
                      <a:r>
                        <a:rPr sz="1600" spc="-75" dirty="0">
                          <a:solidFill>
                            <a:srgbClr val="57585B"/>
                          </a:solidFill>
                          <a:latin typeface="Franklin Gothic Book"/>
                          <a:cs typeface="Franklin Gothic Book"/>
                        </a:rPr>
                        <a:t> </a:t>
                      </a:r>
                      <a:r>
                        <a:rPr sz="1600" spc="10" dirty="0">
                          <a:solidFill>
                            <a:srgbClr val="57585B"/>
                          </a:solidFill>
                          <a:latin typeface="Franklin Gothic Book"/>
                          <a:cs typeface="Franklin Gothic Book"/>
                        </a:rPr>
                        <a:t>various</a:t>
                      </a:r>
                      <a:r>
                        <a:rPr sz="1600" spc="-5" dirty="0">
                          <a:solidFill>
                            <a:srgbClr val="57585B"/>
                          </a:solidFill>
                          <a:latin typeface="Franklin Gothic Book"/>
                          <a:cs typeface="Franklin Gothic Book"/>
                        </a:rPr>
                        <a:t> </a:t>
                      </a:r>
                      <a:r>
                        <a:rPr sz="1600" spc="10" dirty="0">
                          <a:solidFill>
                            <a:srgbClr val="57585B"/>
                          </a:solidFill>
                          <a:latin typeface="Franklin Gothic Book"/>
                          <a:cs typeface="Franklin Gothic Book"/>
                        </a:rPr>
                        <a:t>strands</a:t>
                      </a:r>
                      <a:r>
                        <a:rPr sz="1600" spc="35" dirty="0">
                          <a:solidFill>
                            <a:srgbClr val="57585B"/>
                          </a:solidFill>
                          <a:latin typeface="Franklin Gothic Book"/>
                          <a:cs typeface="Franklin Gothic Book"/>
                        </a:rPr>
                        <a:t> </a:t>
                      </a:r>
                      <a:r>
                        <a:rPr sz="1600" spc="10" dirty="0">
                          <a:solidFill>
                            <a:srgbClr val="57585B"/>
                          </a:solidFill>
                          <a:latin typeface="Franklin Gothic Book"/>
                          <a:cs typeface="Franklin Gothic Book"/>
                        </a:rPr>
                        <a:t>–</a:t>
                      </a:r>
                      <a:r>
                        <a:rPr sz="1600" spc="-65" dirty="0">
                          <a:solidFill>
                            <a:srgbClr val="57585B"/>
                          </a:solidFill>
                          <a:latin typeface="Franklin Gothic Book"/>
                          <a:cs typeface="Franklin Gothic Book"/>
                        </a:rPr>
                        <a:t> </a:t>
                      </a:r>
                      <a:r>
                        <a:rPr sz="1600" spc="10" dirty="0">
                          <a:solidFill>
                            <a:srgbClr val="57585B"/>
                          </a:solidFill>
                          <a:latin typeface="Franklin Gothic Book"/>
                          <a:cs typeface="Franklin Gothic Book"/>
                        </a:rPr>
                        <a:t>one</a:t>
                      </a:r>
                      <a:r>
                        <a:rPr sz="1600" spc="5" dirty="0">
                          <a:solidFill>
                            <a:srgbClr val="57585B"/>
                          </a:solidFill>
                          <a:latin typeface="Franklin Gothic Book"/>
                          <a:cs typeface="Franklin Gothic Book"/>
                        </a:rPr>
                        <a:t> </a:t>
                      </a:r>
                      <a:r>
                        <a:rPr sz="1600" spc="10" dirty="0">
                          <a:solidFill>
                            <a:srgbClr val="57585B"/>
                          </a:solidFill>
                          <a:latin typeface="Franklin Gothic Book"/>
                          <a:cs typeface="Franklin Gothic Book"/>
                        </a:rPr>
                        <a:t>is</a:t>
                      </a:r>
                      <a:r>
                        <a:rPr sz="1600" spc="-5" dirty="0">
                          <a:solidFill>
                            <a:srgbClr val="57585B"/>
                          </a:solidFill>
                          <a:latin typeface="Franklin Gothic Book"/>
                          <a:cs typeface="Franklin Gothic Book"/>
                        </a:rPr>
                        <a:t> </a:t>
                      </a:r>
                      <a:r>
                        <a:rPr sz="1600" spc="10" dirty="0">
                          <a:solidFill>
                            <a:srgbClr val="57585B"/>
                          </a:solidFill>
                          <a:latin typeface="Franklin Gothic Book"/>
                          <a:cs typeface="Franklin Gothic Book"/>
                        </a:rPr>
                        <a:t>to</a:t>
                      </a:r>
                      <a:r>
                        <a:rPr sz="1600" spc="-65" dirty="0">
                          <a:solidFill>
                            <a:srgbClr val="57585B"/>
                          </a:solidFill>
                          <a:latin typeface="Franklin Gothic Book"/>
                          <a:cs typeface="Franklin Gothic Book"/>
                        </a:rPr>
                        <a:t> </a:t>
                      </a:r>
                      <a:r>
                        <a:rPr sz="1600" spc="10" dirty="0">
                          <a:solidFill>
                            <a:srgbClr val="57585B"/>
                          </a:solidFill>
                          <a:latin typeface="Franklin Gothic Book"/>
                          <a:cs typeface="Franklin Gothic Book"/>
                        </a:rPr>
                        <a:t>amend</a:t>
                      </a:r>
                      <a:r>
                        <a:rPr sz="1600" spc="-15" dirty="0">
                          <a:solidFill>
                            <a:srgbClr val="57585B"/>
                          </a:solidFill>
                          <a:latin typeface="Franklin Gothic Book"/>
                          <a:cs typeface="Franklin Gothic Book"/>
                        </a:rPr>
                        <a:t> </a:t>
                      </a:r>
                      <a:r>
                        <a:rPr sz="1600" spc="10" dirty="0">
                          <a:solidFill>
                            <a:srgbClr val="57585B"/>
                          </a:solidFill>
                          <a:latin typeface="Franklin Gothic Book"/>
                          <a:cs typeface="Franklin Gothic Book"/>
                        </a:rPr>
                        <a:t>the</a:t>
                      </a:r>
                      <a:r>
                        <a:rPr sz="1600" spc="-65" dirty="0">
                          <a:solidFill>
                            <a:srgbClr val="57585B"/>
                          </a:solidFill>
                          <a:latin typeface="Franklin Gothic Book"/>
                          <a:cs typeface="Franklin Gothic Book"/>
                        </a:rPr>
                        <a:t> </a:t>
                      </a:r>
                      <a:r>
                        <a:rPr sz="1600" spc="10" dirty="0">
                          <a:solidFill>
                            <a:srgbClr val="57585B"/>
                          </a:solidFill>
                          <a:latin typeface="Franklin Gothic Book"/>
                          <a:cs typeface="Franklin Gothic Book"/>
                        </a:rPr>
                        <a:t>SFDR</a:t>
                      </a:r>
                      <a:r>
                        <a:rPr sz="1600" spc="-75" dirty="0">
                          <a:solidFill>
                            <a:srgbClr val="57585B"/>
                          </a:solidFill>
                          <a:latin typeface="Franklin Gothic Book"/>
                          <a:cs typeface="Franklin Gothic Book"/>
                        </a:rPr>
                        <a:t> </a:t>
                      </a:r>
                      <a:r>
                        <a:rPr sz="1600" spc="10" dirty="0">
                          <a:solidFill>
                            <a:srgbClr val="57585B"/>
                          </a:solidFill>
                          <a:latin typeface="Franklin Gothic Book"/>
                          <a:cs typeface="Franklin Gothic Book"/>
                        </a:rPr>
                        <a:t>to</a:t>
                      </a:r>
                      <a:r>
                        <a:rPr sz="1600" spc="-65" dirty="0">
                          <a:solidFill>
                            <a:srgbClr val="57585B"/>
                          </a:solidFill>
                          <a:latin typeface="Franklin Gothic Book"/>
                          <a:cs typeface="Franklin Gothic Book"/>
                        </a:rPr>
                        <a:t> </a:t>
                      </a:r>
                      <a:r>
                        <a:rPr sz="1600" spc="10" dirty="0">
                          <a:solidFill>
                            <a:srgbClr val="57585B"/>
                          </a:solidFill>
                          <a:latin typeface="Franklin Gothic Book"/>
                          <a:cs typeface="Franklin Gothic Book"/>
                        </a:rPr>
                        <a:t>require</a:t>
                      </a:r>
                      <a:r>
                        <a:rPr sz="1600" spc="20" dirty="0">
                          <a:solidFill>
                            <a:srgbClr val="57585B"/>
                          </a:solidFill>
                          <a:latin typeface="Franklin Gothic Book"/>
                          <a:cs typeface="Franklin Gothic Book"/>
                        </a:rPr>
                        <a:t> </a:t>
                      </a:r>
                      <a:r>
                        <a:rPr sz="1600" u="sng" spc="10" dirty="0">
                          <a:solidFill>
                            <a:srgbClr val="57585B"/>
                          </a:solidFill>
                          <a:uFill>
                            <a:solidFill>
                              <a:srgbClr val="57585B"/>
                            </a:solidFill>
                          </a:uFill>
                          <a:latin typeface="Franklin Gothic Book"/>
                          <a:cs typeface="Franklin Gothic Book"/>
                        </a:rPr>
                        <a:t>additiona</a:t>
                      </a:r>
                      <a:r>
                        <a:rPr sz="1600" spc="10" dirty="0">
                          <a:solidFill>
                            <a:srgbClr val="57585B"/>
                          </a:solidFill>
                          <a:latin typeface="Franklin Gothic Book"/>
                          <a:cs typeface="Franklin Gothic Book"/>
                        </a:rPr>
                        <a:t>l</a:t>
                      </a:r>
                      <a:r>
                        <a:rPr sz="1600" spc="-85" dirty="0">
                          <a:solidFill>
                            <a:srgbClr val="57585B"/>
                          </a:solidFill>
                          <a:latin typeface="Franklin Gothic Book"/>
                          <a:cs typeface="Franklin Gothic Book"/>
                        </a:rPr>
                        <a:t> </a:t>
                      </a:r>
                      <a:r>
                        <a:rPr sz="1600" dirty="0">
                          <a:solidFill>
                            <a:srgbClr val="57585B"/>
                          </a:solidFill>
                          <a:latin typeface="Franklin Gothic Book"/>
                          <a:cs typeface="Franklin Gothic Book"/>
                        </a:rPr>
                        <a:t>product</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level</a:t>
                      </a:r>
                      <a:r>
                        <a:rPr sz="1600" spc="-100" dirty="0">
                          <a:solidFill>
                            <a:srgbClr val="57585B"/>
                          </a:solidFill>
                          <a:latin typeface="Franklin Gothic Book"/>
                          <a:cs typeface="Franklin Gothic Book"/>
                        </a:rPr>
                        <a:t> </a:t>
                      </a:r>
                      <a:r>
                        <a:rPr sz="1600" spc="-10" dirty="0">
                          <a:solidFill>
                            <a:srgbClr val="57585B"/>
                          </a:solidFill>
                          <a:latin typeface="Franklin Gothic Book"/>
                          <a:cs typeface="Franklin Gothic Book"/>
                        </a:rPr>
                        <a:t>disclosures </a:t>
                      </a:r>
                      <a:r>
                        <a:rPr sz="1600" dirty="0">
                          <a:solidFill>
                            <a:srgbClr val="57585B"/>
                          </a:solidFill>
                          <a:latin typeface="Franklin Gothic Book"/>
                          <a:cs typeface="Franklin Gothic Book"/>
                        </a:rPr>
                        <a:t>(e.g.</a:t>
                      </a:r>
                      <a:r>
                        <a:rPr sz="1600" spc="15" dirty="0">
                          <a:solidFill>
                            <a:srgbClr val="57585B"/>
                          </a:solidFill>
                          <a:latin typeface="Franklin Gothic Book"/>
                          <a:cs typeface="Franklin Gothic Book"/>
                        </a:rPr>
                        <a:t> </a:t>
                      </a:r>
                      <a:r>
                        <a:rPr sz="1600" spc="-10" dirty="0">
                          <a:solidFill>
                            <a:srgbClr val="57585B"/>
                          </a:solidFill>
                          <a:latin typeface="Franklin Gothic Book"/>
                          <a:cs typeface="Franklin Gothic Book"/>
                        </a:rPr>
                        <a:t>around</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pension products,</a:t>
                      </a:r>
                      <a:r>
                        <a:rPr sz="1600" spc="-40" dirty="0">
                          <a:solidFill>
                            <a:srgbClr val="57585B"/>
                          </a:solidFill>
                          <a:latin typeface="Franklin Gothic Book"/>
                          <a:cs typeface="Franklin Gothic Book"/>
                        </a:rPr>
                        <a:t> </a:t>
                      </a:r>
                      <a:r>
                        <a:rPr sz="1600" spc="-10" dirty="0">
                          <a:solidFill>
                            <a:srgbClr val="57585B"/>
                          </a:solidFill>
                          <a:latin typeface="Franklin Gothic Book"/>
                          <a:cs typeface="Franklin Gothic Book"/>
                        </a:rPr>
                        <a:t>insurance-</a:t>
                      </a:r>
                      <a:r>
                        <a:rPr sz="1600" dirty="0">
                          <a:solidFill>
                            <a:srgbClr val="57585B"/>
                          </a:solidFill>
                          <a:latin typeface="Franklin Gothic Book"/>
                          <a:cs typeface="Franklin Gothic Book"/>
                        </a:rPr>
                        <a:t>based</a:t>
                      </a:r>
                      <a:r>
                        <a:rPr sz="1600" spc="85" dirty="0">
                          <a:solidFill>
                            <a:srgbClr val="57585B"/>
                          </a:solidFill>
                          <a:latin typeface="Franklin Gothic Book"/>
                          <a:cs typeface="Franklin Gothic Book"/>
                        </a:rPr>
                        <a:t> </a:t>
                      </a:r>
                      <a:r>
                        <a:rPr sz="1600" dirty="0">
                          <a:solidFill>
                            <a:srgbClr val="57585B"/>
                          </a:solidFill>
                          <a:latin typeface="Franklin Gothic Book"/>
                          <a:cs typeface="Franklin Gothic Book"/>
                        </a:rPr>
                        <a:t>investment</a:t>
                      </a:r>
                      <a:r>
                        <a:rPr sz="1600" spc="-40" dirty="0">
                          <a:solidFill>
                            <a:srgbClr val="57585B"/>
                          </a:solidFill>
                          <a:latin typeface="Franklin Gothic Book"/>
                          <a:cs typeface="Franklin Gothic Book"/>
                        </a:rPr>
                        <a:t> </a:t>
                      </a:r>
                      <a:r>
                        <a:rPr sz="1600" dirty="0">
                          <a:solidFill>
                            <a:srgbClr val="57585B"/>
                          </a:solidFill>
                          <a:latin typeface="Franklin Gothic Book"/>
                          <a:cs typeface="Franklin Gothic Book"/>
                        </a:rPr>
                        <a:t>products,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UCITS,</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PEPPs,</a:t>
                      </a:r>
                      <a:r>
                        <a:rPr sz="1600" spc="110" dirty="0">
                          <a:solidFill>
                            <a:srgbClr val="57585B"/>
                          </a:solidFill>
                          <a:latin typeface="Franklin Gothic Book"/>
                          <a:cs typeface="Franklin Gothic Book"/>
                        </a:rPr>
                        <a:t> </a:t>
                      </a:r>
                      <a:r>
                        <a:rPr sz="1600" dirty="0">
                          <a:solidFill>
                            <a:srgbClr val="57585B"/>
                          </a:solidFill>
                          <a:latin typeface="Franklin Gothic Book"/>
                          <a:cs typeface="Franklin Gothic Book"/>
                        </a:rPr>
                        <a:t>alternative</a:t>
                      </a:r>
                      <a:r>
                        <a:rPr sz="1600" spc="-50" dirty="0">
                          <a:solidFill>
                            <a:srgbClr val="57585B"/>
                          </a:solidFill>
                          <a:latin typeface="Franklin Gothic Book"/>
                          <a:cs typeface="Franklin Gothic Book"/>
                        </a:rPr>
                        <a:t> </a:t>
                      </a:r>
                      <a:r>
                        <a:rPr sz="1600" spc="-10" dirty="0">
                          <a:solidFill>
                            <a:srgbClr val="57585B"/>
                          </a:solidFill>
                          <a:latin typeface="Franklin Gothic Book"/>
                          <a:cs typeface="Franklin Gothic Book"/>
                        </a:rPr>
                        <a:t>investment </a:t>
                      </a:r>
                      <a:r>
                        <a:rPr sz="1600" dirty="0">
                          <a:solidFill>
                            <a:srgbClr val="57585B"/>
                          </a:solidFill>
                          <a:latin typeface="Franklin Gothic Book"/>
                          <a:cs typeface="Franklin Gothic Book"/>
                        </a:rPr>
                        <a:t>funds</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etc.</a:t>
                      </a:r>
                      <a:r>
                        <a:rPr sz="1600" spc="-45" dirty="0">
                          <a:solidFill>
                            <a:srgbClr val="57585B"/>
                          </a:solidFill>
                          <a:latin typeface="Franklin Gothic Book"/>
                          <a:cs typeface="Franklin Gothic Book"/>
                        </a:rPr>
                        <a:t> </a:t>
                      </a:r>
                      <a:r>
                        <a:rPr sz="1600" dirty="0">
                          <a:solidFill>
                            <a:srgbClr val="57585B"/>
                          </a:solidFill>
                          <a:latin typeface="Franklin Gothic Book"/>
                          <a:cs typeface="Franklin Gothic Book"/>
                        </a:rPr>
                        <a:t>and</a:t>
                      </a:r>
                      <a:r>
                        <a:rPr sz="1600" spc="5" dirty="0">
                          <a:solidFill>
                            <a:srgbClr val="57585B"/>
                          </a:solidFill>
                          <a:latin typeface="Franklin Gothic Book"/>
                          <a:cs typeface="Franklin Gothic Book"/>
                        </a:rPr>
                        <a:t> </a:t>
                      </a:r>
                      <a:r>
                        <a:rPr lang="en-GB" sz="1600" dirty="0" smtClean="0">
                          <a:solidFill>
                            <a:srgbClr val="57585B"/>
                          </a:solidFill>
                          <a:latin typeface="+mn-lt"/>
                          <a:cs typeface="Franklin Gothic Book"/>
                        </a:rPr>
                        <a:t>as</a:t>
                      </a:r>
                      <a:r>
                        <a:rPr lang="en-GB" sz="1600" spc="-65" dirty="0" smtClean="0">
                          <a:solidFill>
                            <a:srgbClr val="57585B"/>
                          </a:solidFill>
                          <a:latin typeface="+mn-lt"/>
                          <a:cs typeface="Franklin Gothic Book"/>
                        </a:rPr>
                        <a:t> </a:t>
                      </a:r>
                      <a:r>
                        <a:rPr lang="en-GB" sz="1600" dirty="0" smtClean="0">
                          <a:solidFill>
                            <a:srgbClr val="57585B"/>
                          </a:solidFill>
                          <a:latin typeface="+mn-lt"/>
                          <a:cs typeface="Franklin Gothic Book"/>
                        </a:rPr>
                        <a:t>distinct</a:t>
                      </a:r>
                      <a:r>
                        <a:rPr lang="en-GB" sz="1600" spc="120" dirty="0" smtClean="0">
                          <a:solidFill>
                            <a:srgbClr val="57585B"/>
                          </a:solidFill>
                          <a:latin typeface="+mn-lt"/>
                          <a:cs typeface="Franklin Gothic Book"/>
                        </a:rPr>
                        <a:t> </a:t>
                      </a:r>
                      <a:r>
                        <a:rPr sz="1600" dirty="0" smtClean="0">
                          <a:solidFill>
                            <a:srgbClr val="57585B"/>
                          </a:solidFill>
                          <a:latin typeface="Franklin Gothic Book"/>
                          <a:cs typeface="Franklin Gothic Book"/>
                        </a:rPr>
                        <a:t>from</a:t>
                      </a:r>
                      <a:r>
                        <a:rPr sz="1600" spc="-60" dirty="0" smtClean="0">
                          <a:solidFill>
                            <a:srgbClr val="57585B"/>
                          </a:solidFill>
                          <a:latin typeface="Franklin Gothic Book"/>
                          <a:cs typeface="Franklin Gothic Book"/>
                        </a:rPr>
                        <a:t> </a:t>
                      </a:r>
                      <a:r>
                        <a:rPr sz="1600" dirty="0">
                          <a:solidFill>
                            <a:srgbClr val="57585B"/>
                          </a:solidFill>
                          <a:latin typeface="Franklin Gothic Book"/>
                          <a:cs typeface="Franklin Gothic Book"/>
                        </a:rPr>
                        <a:t>entity</a:t>
                      </a:r>
                      <a:r>
                        <a:rPr sz="1600" spc="-80" dirty="0">
                          <a:solidFill>
                            <a:srgbClr val="57585B"/>
                          </a:solidFill>
                          <a:latin typeface="Franklin Gothic Book"/>
                          <a:cs typeface="Franklin Gothic Book"/>
                        </a:rPr>
                        <a:t> </a:t>
                      </a:r>
                      <a:r>
                        <a:rPr sz="1600" dirty="0">
                          <a:solidFill>
                            <a:srgbClr val="57585B"/>
                          </a:solidFill>
                          <a:latin typeface="Franklin Gothic Book"/>
                          <a:cs typeface="Franklin Gothic Book"/>
                        </a:rPr>
                        <a:t>level</a:t>
                      </a:r>
                      <a:r>
                        <a:rPr sz="1600" spc="-25" dirty="0">
                          <a:solidFill>
                            <a:srgbClr val="57585B"/>
                          </a:solidFill>
                          <a:latin typeface="Franklin Gothic Book"/>
                          <a:cs typeface="Franklin Gothic Book"/>
                        </a:rPr>
                        <a:t> </a:t>
                      </a:r>
                      <a:r>
                        <a:rPr sz="1600" dirty="0">
                          <a:solidFill>
                            <a:srgbClr val="57585B"/>
                          </a:solidFill>
                          <a:latin typeface="Franklin Gothic Book"/>
                          <a:cs typeface="Franklin Gothic Book"/>
                        </a:rPr>
                        <a:t>disclosures).</a:t>
                      </a:r>
                      <a:r>
                        <a:rPr sz="1600" spc="110" dirty="0">
                          <a:solidFill>
                            <a:srgbClr val="57585B"/>
                          </a:solidFill>
                          <a:latin typeface="Franklin Gothic Book"/>
                          <a:cs typeface="Franklin Gothic Book"/>
                        </a:rPr>
                        <a:t> </a:t>
                      </a:r>
                      <a:r>
                        <a:rPr sz="1600" dirty="0">
                          <a:solidFill>
                            <a:srgbClr val="57585B"/>
                          </a:solidFill>
                          <a:latin typeface="Franklin Gothic Book"/>
                          <a:cs typeface="Franklin Gothic Book"/>
                        </a:rPr>
                        <a:t>This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strand</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applies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to</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firms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in</a:t>
                      </a:r>
                      <a:r>
                        <a:rPr sz="1600" spc="85" dirty="0">
                          <a:solidFill>
                            <a:srgbClr val="57585B"/>
                          </a:solidFill>
                          <a:latin typeface="Franklin Gothic Book"/>
                          <a:cs typeface="Franklin Gothic Book"/>
                        </a:rPr>
                        <a:t> </a:t>
                      </a:r>
                      <a:r>
                        <a:rPr sz="1600" dirty="0">
                          <a:solidFill>
                            <a:srgbClr val="57585B"/>
                          </a:solidFill>
                          <a:latin typeface="Franklin Gothic Book"/>
                          <a:cs typeface="Franklin Gothic Book"/>
                        </a:rPr>
                        <a:t>scope</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of</a:t>
                      </a:r>
                      <a:r>
                        <a:rPr sz="1600" spc="-20" dirty="0">
                          <a:solidFill>
                            <a:srgbClr val="57585B"/>
                          </a:solidFill>
                          <a:latin typeface="Franklin Gothic Book"/>
                          <a:cs typeface="Franklin Gothic Book"/>
                        </a:rPr>
                        <a:t> </a:t>
                      </a:r>
                      <a:r>
                        <a:rPr sz="1600" dirty="0">
                          <a:solidFill>
                            <a:srgbClr val="57585B"/>
                          </a:solidFill>
                          <a:latin typeface="Franklin Gothic Book"/>
                          <a:cs typeface="Franklin Gothic Book"/>
                        </a:rPr>
                        <a:t>SFDR</a:t>
                      </a:r>
                      <a:r>
                        <a:rPr sz="1600" spc="-140" dirty="0">
                          <a:solidFill>
                            <a:srgbClr val="57585B"/>
                          </a:solidFill>
                          <a:latin typeface="Franklin Gothic Book"/>
                          <a:cs typeface="Franklin Gothic Book"/>
                        </a:rPr>
                        <a:t> </a:t>
                      </a:r>
                      <a:r>
                        <a:rPr sz="1600" dirty="0">
                          <a:solidFill>
                            <a:srgbClr val="57585B"/>
                          </a:solidFill>
                          <a:latin typeface="Franklin Gothic Book"/>
                          <a:cs typeface="Franklin Gothic Book"/>
                        </a:rPr>
                        <a:t>–</a:t>
                      </a:r>
                      <a:r>
                        <a:rPr sz="1600" spc="25" dirty="0">
                          <a:solidFill>
                            <a:srgbClr val="57585B"/>
                          </a:solidFill>
                          <a:latin typeface="Franklin Gothic Book"/>
                          <a:cs typeface="Franklin Gothic Book"/>
                        </a:rPr>
                        <a:t> </a:t>
                      </a:r>
                      <a:r>
                        <a:rPr sz="1600" spc="-20" dirty="0">
                          <a:solidFill>
                            <a:srgbClr val="57585B"/>
                          </a:solidFill>
                          <a:latin typeface="Franklin Gothic Book"/>
                          <a:cs typeface="Franklin Gothic Book"/>
                        </a:rPr>
                        <a:t>e.g. </a:t>
                      </a:r>
                      <a:r>
                        <a:rPr sz="1600" dirty="0">
                          <a:solidFill>
                            <a:srgbClr val="57585B"/>
                          </a:solidFill>
                          <a:latin typeface="Franklin Gothic Book"/>
                          <a:cs typeface="Franklin Gothic Book"/>
                        </a:rPr>
                        <a:t>asset</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and</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fund</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managers,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insurers in</a:t>
                      </a:r>
                      <a:r>
                        <a:rPr sz="1600" spc="60" dirty="0">
                          <a:solidFill>
                            <a:srgbClr val="57585B"/>
                          </a:solidFill>
                          <a:latin typeface="Franklin Gothic Book"/>
                          <a:cs typeface="Franklin Gothic Book"/>
                        </a:rPr>
                        <a:t> </a:t>
                      </a:r>
                      <a:r>
                        <a:rPr sz="1600" dirty="0">
                          <a:solidFill>
                            <a:srgbClr val="57585B"/>
                          </a:solidFill>
                          <a:latin typeface="Franklin Gothic Book"/>
                          <a:cs typeface="Franklin Gothic Book"/>
                        </a:rPr>
                        <a:t>relation</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to</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insurance</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based</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investment</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products,</a:t>
                      </a:r>
                      <a:r>
                        <a:rPr sz="1600" spc="-55" dirty="0">
                          <a:solidFill>
                            <a:srgbClr val="57585B"/>
                          </a:solidFill>
                          <a:latin typeface="Franklin Gothic Book"/>
                          <a:cs typeface="Franklin Gothic Book"/>
                        </a:rPr>
                        <a:t> </a:t>
                      </a:r>
                      <a:r>
                        <a:rPr sz="1600" spc="-25" dirty="0">
                          <a:solidFill>
                            <a:srgbClr val="57585B"/>
                          </a:solidFill>
                          <a:latin typeface="Franklin Gothic Book"/>
                          <a:cs typeface="Franklin Gothic Book"/>
                        </a:rPr>
                        <a:t>etc</a:t>
                      </a:r>
                      <a:endParaRPr sz="1600" dirty="0">
                        <a:latin typeface="Franklin Gothic Book"/>
                        <a:cs typeface="Franklin Gothic Book"/>
                      </a:endParaRP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extLst>
                  <a:ext uri="{0D108BD9-81ED-4DB2-BD59-A6C34878D82A}">
                    <a16:rowId xmlns:a16="http://schemas.microsoft.com/office/drawing/2014/main" val="10002"/>
                  </a:ext>
                </a:extLst>
              </a:tr>
              <a:tr h="1275972">
                <a:tc>
                  <a:txBody>
                    <a:bodyPr/>
                    <a:lstStyle/>
                    <a:p>
                      <a:pPr>
                        <a:lnSpc>
                          <a:spcPct val="100000"/>
                        </a:lnSpc>
                      </a:pPr>
                      <a:endParaRPr sz="2700">
                        <a:latin typeface="Times New Roman"/>
                        <a:cs typeface="Times New Roman"/>
                      </a:endParaRPr>
                    </a:p>
                    <a:p>
                      <a:pPr marL="381000" marR="275590" indent="-101600">
                        <a:lnSpc>
                          <a:spcPts val="2160"/>
                        </a:lnSpc>
                      </a:pPr>
                      <a:r>
                        <a:rPr sz="1850" dirty="0">
                          <a:solidFill>
                            <a:srgbClr val="57585B"/>
                          </a:solidFill>
                          <a:latin typeface="Franklin Gothic Book"/>
                          <a:cs typeface="Franklin Gothic Book"/>
                        </a:rPr>
                        <a:t>What</a:t>
                      </a:r>
                      <a:r>
                        <a:rPr sz="1850" spc="-75" dirty="0">
                          <a:solidFill>
                            <a:srgbClr val="57585B"/>
                          </a:solidFill>
                          <a:latin typeface="Franklin Gothic Book"/>
                          <a:cs typeface="Franklin Gothic Book"/>
                        </a:rPr>
                        <a:t> </a:t>
                      </a:r>
                      <a:r>
                        <a:rPr sz="1850" spc="-25" dirty="0">
                          <a:solidFill>
                            <a:srgbClr val="57585B"/>
                          </a:solidFill>
                          <a:latin typeface="Franklin Gothic Book"/>
                          <a:cs typeface="Franklin Gothic Book"/>
                        </a:rPr>
                        <a:t>it </a:t>
                      </a:r>
                      <a:r>
                        <a:rPr sz="1850" spc="-20" dirty="0">
                          <a:solidFill>
                            <a:srgbClr val="57585B"/>
                          </a:solidFill>
                          <a:latin typeface="Franklin Gothic Book"/>
                          <a:cs typeface="Franklin Gothic Book"/>
                        </a:rPr>
                        <a:t>does</a:t>
                      </a:r>
                      <a:endParaRPr sz="1850">
                        <a:latin typeface="Franklin Gothic Book"/>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E0EF"/>
                    </a:solidFill>
                  </a:tcPr>
                </a:tc>
                <a:tc>
                  <a:txBody>
                    <a:bodyPr/>
                    <a:lstStyle/>
                    <a:p>
                      <a:pPr marL="320040" indent="-172085">
                        <a:lnSpc>
                          <a:spcPct val="100000"/>
                        </a:lnSpc>
                        <a:spcBef>
                          <a:spcPts val="620"/>
                        </a:spcBef>
                        <a:buFont typeface="Arial"/>
                        <a:buChar char="–"/>
                        <a:tabLst>
                          <a:tab pos="320040" algn="l"/>
                        </a:tabLst>
                      </a:pPr>
                      <a:r>
                        <a:rPr sz="1600" dirty="0">
                          <a:solidFill>
                            <a:srgbClr val="57585B"/>
                          </a:solidFill>
                          <a:latin typeface="Franklin Gothic Book"/>
                          <a:cs typeface="Franklin Gothic Book"/>
                        </a:rPr>
                        <a:t>Framework</a:t>
                      </a:r>
                      <a:r>
                        <a:rPr sz="1600" spc="-40" dirty="0">
                          <a:solidFill>
                            <a:srgbClr val="57585B"/>
                          </a:solidFill>
                          <a:latin typeface="Franklin Gothic Book"/>
                          <a:cs typeface="Franklin Gothic Book"/>
                        </a:rPr>
                        <a:t> </a:t>
                      </a:r>
                      <a:r>
                        <a:rPr sz="1600" dirty="0">
                          <a:solidFill>
                            <a:srgbClr val="57585B"/>
                          </a:solidFill>
                          <a:latin typeface="Franklin Gothic Book"/>
                          <a:cs typeface="Franklin Gothic Book"/>
                        </a:rPr>
                        <a:t>to</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allow</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for</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the</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progressive</a:t>
                      </a:r>
                      <a:r>
                        <a:rPr sz="1600" spc="-60" dirty="0">
                          <a:solidFill>
                            <a:srgbClr val="57585B"/>
                          </a:solidFill>
                          <a:latin typeface="Franklin Gothic Book"/>
                          <a:cs typeface="Franklin Gothic Book"/>
                        </a:rPr>
                        <a:t> </a:t>
                      </a:r>
                      <a:r>
                        <a:rPr sz="1600" dirty="0">
                          <a:solidFill>
                            <a:srgbClr val="57585B"/>
                          </a:solidFill>
                          <a:latin typeface="Franklin Gothic Book"/>
                          <a:cs typeface="Franklin Gothic Book"/>
                        </a:rPr>
                        <a:t>development</a:t>
                      </a:r>
                      <a:r>
                        <a:rPr sz="1600" spc="-40" dirty="0">
                          <a:solidFill>
                            <a:srgbClr val="57585B"/>
                          </a:solidFill>
                          <a:latin typeface="Franklin Gothic Book"/>
                          <a:cs typeface="Franklin Gothic Book"/>
                        </a:rPr>
                        <a:t> </a:t>
                      </a:r>
                      <a:r>
                        <a:rPr sz="1600" dirty="0">
                          <a:solidFill>
                            <a:srgbClr val="57585B"/>
                          </a:solidFill>
                          <a:latin typeface="Franklin Gothic Book"/>
                          <a:cs typeface="Franklin Gothic Book"/>
                        </a:rPr>
                        <a:t>of</a:t>
                      </a:r>
                      <a:r>
                        <a:rPr sz="1600" spc="-30" dirty="0">
                          <a:solidFill>
                            <a:srgbClr val="57585B"/>
                          </a:solidFill>
                          <a:latin typeface="Franklin Gothic Book"/>
                          <a:cs typeface="Franklin Gothic Book"/>
                        </a:rPr>
                        <a:t> </a:t>
                      </a:r>
                      <a:r>
                        <a:rPr sz="1600" dirty="0">
                          <a:solidFill>
                            <a:srgbClr val="57585B"/>
                          </a:solidFill>
                          <a:latin typeface="Franklin Gothic Book"/>
                          <a:cs typeface="Franklin Gothic Book"/>
                        </a:rPr>
                        <a:t>an</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EU-wide</a:t>
                      </a:r>
                      <a:r>
                        <a:rPr sz="1600" spc="20" dirty="0">
                          <a:solidFill>
                            <a:srgbClr val="57585B"/>
                          </a:solidFill>
                          <a:latin typeface="Franklin Gothic Book"/>
                          <a:cs typeface="Franklin Gothic Book"/>
                        </a:rPr>
                        <a:t> </a:t>
                      </a:r>
                      <a:r>
                        <a:rPr sz="1600" dirty="0">
                          <a:solidFill>
                            <a:srgbClr val="57585B"/>
                          </a:solidFill>
                          <a:latin typeface="Franklin Gothic Book"/>
                          <a:cs typeface="Franklin Gothic Book"/>
                        </a:rPr>
                        <a:t>classification</a:t>
                      </a:r>
                      <a:r>
                        <a:rPr sz="1600" spc="80" dirty="0">
                          <a:solidFill>
                            <a:srgbClr val="57585B"/>
                          </a:solidFill>
                          <a:latin typeface="Franklin Gothic Book"/>
                          <a:cs typeface="Franklin Gothic Book"/>
                        </a:rPr>
                        <a:t> </a:t>
                      </a:r>
                      <a:r>
                        <a:rPr sz="1600" dirty="0">
                          <a:solidFill>
                            <a:srgbClr val="57585B"/>
                          </a:solidFill>
                          <a:latin typeface="Franklin Gothic Book"/>
                          <a:cs typeface="Franklin Gothic Book"/>
                        </a:rPr>
                        <a:t>system</a:t>
                      </a:r>
                      <a:r>
                        <a:rPr sz="1600" spc="-80" dirty="0">
                          <a:solidFill>
                            <a:srgbClr val="57585B"/>
                          </a:solidFill>
                          <a:latin typeface="Franklin Gothic Book"/>
                          <a:cs typeface="Franklin Gothic Book"/>
                        </a:rPr>
                        <a:t> </a:t>
                      </a:r>
                      <a:r>
                        <a:rPr sz="1600" spc="-25" dirty="0" smtClean="0">
                          <a:solidFill>
                            <a:srgbClr val="57585B"/>
                          </a:solidFill>
                          <a:latin typeface="Franklin Gothic Book"/>
                          <a:cs typeface="Franklin Gothic Book"/>
                        </a:rPr>
                        <a:t>for </a:t>
                      </a:r>
                      <a:r>
                        <a:rPr sz="1600" spc="-10" dirty="0" smtClean="0">
                          <a:solidFill>
                            <a:srgbClr val="57585B"/>
                          </a:solidFill>
                          <a:latin typeface="Franklin Gothic Book"/>
                          <a:cs typeface="Franklin Gothic Book"/>
                        </a:rPr>
                        <a:t>environmentally</a:t>
                      </a:r>
                      <a:r>
                        <a:rPr sz="1600" spc="-45" dirty="0" smtClean="0">
                          <a:solidFill>
                            <a:srgbClr val="57585B"/>
                          </a:solidFill>
                          <a:latin typeface="Franklin Gothic Book"/>
                          <a:cs typeface="Franklin Gothic Book"/>
                        </a:rPr>
                        <a:t> </a:t>
                      </a:r>
                      <a:r>
                        <a:rPr sz="1600" dirty="0">
                          <a:solidFill>
                            <a:srgbClr val="57585B"/>
                          </a:solidFill>
                          <a:latin typeface="Franklin Gothic Book"/>
                          <a:cs typeface="Franklin Gothic Book"/>
                        </a:rPr>
                        <a:t>sustainable</a:t>
                      </a:r>
                      <a:r>
                        <a:rPr sz="1600" spc="75" dirty="0">
                          <a:solidFill>
                            <a:srgbClr val="57585B"/>
                          </a:solidFill>
                          <a:latin typeface="Franklin Gothic Book"/>
                          <a:cs typeface="Franklin Gothic Book"/>
                        </a:rPr>
                        <a:t> </a:t>
                      </a:r>
                      <a:r>
                        <a:rPr sz="1600" dirty="0">
                          <a:solidFill>
                            <a:srgbClr val="57585B"/>
                          </a:solidFill>
                          <a:latin typeface="Franklin Gothic Book"/>
                          <a:cs typeface="Franklin Gothic Book"/>
                        </a:rPr>
                        <a:t>economic</a:t>
                      </a:r>
                      <a:r>
                        <a:rPr sz="1600" spc="-10" dirty="0">
                          <a:solidFill>
                            <a:srgbClr val="57585B"/>
                          </a:solidFill>
                          <a:latin typeface="Franklin Gothic Book"/>
                          <a:cs typeface="Franklin Gothic Book"/>
                        </a:rPr>
                        <a:t> </a:t>
                      </a:r>
                      <a:r>
                        <a:rPr sz="1600" dirty="0">
                          <a:solidFill>
                            <a:srgbClr val="57585B"/>
                          </a:solidFill>
                          <a:latin typeface="Franklin Gothic Book"/>
                          <a:cs typeface="Franklin Gothic Book"/>
                        </a:rPr>
                        <a:t>activities</a:t>
                      </a:r>
                      <a:r>
                        <a:rPr sz="1600" spc="-5" dirty="0">
                          <a:solidFill>
                            <a:srgbClr val="57585B"/>
                          </a:solidFill>
                          <a:latin typeface="Franklin Gothic Book"/>
                          <a:cs typeface="Franklin Gothic Book"/>
                        </a:rPr>
                        <a:t> </a:t>
                      </a:r>
                      <a:r>
                        <a:rPr sz="1600" spc="-10" dirty="0">
                          <a:solidFill>
                            <a:srgbClr val="57585B"/>
                          </a:solidFill>
                          <a:latin typeface="Franklin Gothic Book"/>
                          <a:cs typeface="Franklin Gothic Book"/>
                        </a:rPr>
                        <a:t>(i.e.</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what</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is</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considered</a:t>
                      </a:r>
                      <a:r>
                        <a:rPr sz="1600" spc="-15" dirty="0">
                          <a:solidFill>
                            <a:srgbClr val="57585B"/>
                          </a:solidFill>
                          <a:latin typeface="Franklin Gothic Book"/>
                          <a:cs typeface="Franklin Gothic Book"/>
                        </a:rPr>
                        <a:t> </a:t>
                      </a:r>
                      <a:r>
                        <a:rPr sz="1600" spc="-10" dirty="0">
                          <a:solidFill>
                            <a:srgbClr val="57585B"/>
                          </a:solidFill>
                          <a:latin typeface="Franklin Gothic Book"/>
                          <a:cs typeface="Franklin Gothic Book"/>
                        </a:rPr>
                        <a:t>“green”)</a:t>
                      </a:r>
                      <a:endParaRPr sz="1600" dirty="0">
                        <a:latin typeface="Franklin Gothic Book"/>
                        <a:cs typeface="Franklin Gothic Book"/>
                      </a:endParaRPr>
                    </a:p>
                    <a:p>
                      <a:pPr marL="320675" marR="193675" indent="-173355">
                        <a:lnSpc>
                          <a:spcPct val="100000"/>
                        </a:lnSpc>
                        <a:spcBef>
                          <a:spcPts val="240"/>
                        </a:spcBef>
                        <a:buFont typeface="Arial"/>
                        <a:buChar char="–"/>
                        <a:tabLst>
                          <a:tab pos="320675" algn="l"/>
                        </a:tabLst>
                      </a:pPr>
                      <a:r>
                        <a:rPr sz="1600" dirty="0">
                          <a:solidFill>
                            <a:srgbClr val="57585B"/>
                          </a:solidFill>
                          <a:latin typeface="Franklin Gothic Book"/>
                          <a:cs typeface="Franklin Gothic Book"/>
                        </a:rPr>
                        <a:t>Will</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ultimately</a:t>
                      </a:r>
                      <a:r>
                        <a:rPr sz="1600" spc="45" dirty="0">
                          <a:solidFill>
                            <a:srgbClr val="57585B"/>
                          </a:solidFill>
                          <a:latin typeface="Franklin Gothic Book"/>
                          <a:cs typeface="Franklin Gothic Book"/>
                        </a:rPr>
                        <a:t> </a:t>
                      </a:r>
                      <a:r>
                        <a:rPr sz="1600" dirty="0">
                          <a:solidFill>
                            <a:srgbClr val="57585B"/>
                          </a:solidFill>
                          <a:latin typeface="Franklin Gothic Book"/>
                          <a:cs typeface="Franklin Gothic Book"/>
                        </a:rPr>
                        <a:t>be</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the mandatory</a:t>
                      </a:r>
                      <a:r>
                        <a:rPr sz="1600" spc="-25" dirty="0">
                          <a:solidFill>
                            <a:srgbClr val="57585B"/>
                          </a:solidFill>
                          <a:latin typeface="Franklin Gothic Book"/>
                          <a:cs typeface="Franklin Gothic Book"/>
                        </a:rPr>
                        <a:t> </a:t>
                      </a:r>
                      <a:r>
                        <a:rPr sz="1600" dirty="0">
                          <a:solidFill>
                            <a:srgbClr val="57585B"/>
                          </a:solidFill>
                          <a:latin typeface="Franklin Gothic Book"/>
                          <a:cs typeface="Franklin Gothic Book"/>
                        </a:rPr>
                        <a:t>reference</a:t>
                      </a:r>
                      <a:r>
                        <a:rPr sz="1600" spc="-70" dirty="0">
                          <a:solidFill>
                            <a:srgbClr val="57585B"/>
                          </a:solidFill>
                          <a:latin typeface="Franklin Gothic Book"/>
                          <a:cs typeface="Franklin Gothic Book"/>
                        </a:rPr>
                        <a:t> </a:t>
                      </a:r>
                      <a:r>
                        <a:rPr sz="1600" spc="-10" dirty="0">
                          <a:solidFill>
                            <a:srgbClr val="57585B"/>
                          </a:solidFill>
                          <a:latin typeface="Franklin Gothic Book"/>
                          <a:cs typeface="Franklin Gothic Book"/>
                        </a:rPr>
                        <a:t>point</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for</a:t>
                      </a:r>
                      <a:r>
                        <a:rPr sz="1600" spc="-75" dirty="0">
                          <a:solidFill>
                            <a:srgbClr val="57585B"/>
                          </a:solidFill>
                          <a:latin typeface="Franklin Gothic Book"/>
                          <a:cs typeface="Franklin Gothic Book"/>
                        </a:rPr>
                        <a:t> </a:t>
                      </a:r>
                      <a:r>
                        <a:rPr sz="1600" dirty="0">
                          <a:solidFill>
                            <a:srgbClr val="57585B"/>
                          </a:solidFill>
                          <a:latin typeface="Franklin Gothic Book"/>
                          <a:cs typeface="Franklin Gothic Book"/>
                        </a:rPr>
                        <a:t>sustainable financial</a:t>
                      </a:r>
                      <a:r>
                        <a:rPr sz="1600" spc="30" dirty="0">
                          <a:solidFill>
                            <a:srgbClr val="57585B"/>
                          </a:solidFill>
                          <a:latin typeface="Franklin Gothic Book"/>
                          <a:cs typeface="Franklin Gothic Book"/>
                        </a:rPr>
                        <a:t> </a:t>
                      </a:r>
                      <a:r>
                        <a:rPr sz="1600" dirty="0">
                          <a:solidFill>
                            <a:srgbClr val="57585B"/>
                          </a:solidFill>
                          <a:latin typeface="Franklin Gothic Book"/>
                          <a:cs typeface="Franklin Gothic Book"/>
                        </a:rPr>
                        <a:t>products</a:t>
                      </a:r>
                      <a:r>
                        <a:rPr sz="1600" spc="-75" dirty="0">
                          <a:solidFill>
                            <a:srgbClr val="57585B"/>
                          </a:solidFill>
                          <a:latin typeface="Franklin Gothic Book"/>
                          <a:cs typeface="Franklin Gothic Book"/>
                        </a:rPr>
                        <a:t> </a:t>
                      </a:r>
                      <a:r>
                        <a:rPr sz="1600" dirty="0">
                          <a:solidFill>
                            <a:srgbClr val="57585B"/>
                          </a:solidFill>
                          <a:latin typeface="Franklin Gothic Book"/>
                          <a:cs typeface="Franklin Gothic Book"/>
                        </a:rPr>
                        <a:t>in</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the</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EU</a:t>
                      </a:r>
                      <a:r>
                        <a:rPr sz="1600" spc="-20" dirty="0">
                          <a:solidFill>
                            <a:srgbClr val="57585B"/>
                          </a:solidFill>
                          <a:latin typeface="Franklin Gothic Book"/>
                          <a:cs typeface="Franklin Gothic Book"/>
                        </a:rPr>
                        <a:t> </a:t>
                      </a:r>
                      <a:r>
                        <a:rPr sz="1600" spc="-10" dirty="0">
                          <a:solidFill>
                            <a:srgbClr val="57585B"/>
                          </a:solidFill>
                          <a:latin typeface="Franklin Gothic Book"/>
                          <a:cs typeface="Franklin Gothic Book"/>
                        </a:rPr>
                        <a:t>(including</a:t>
                      </a:r>
                      <a:r>
                        <a:rPr sz="1600" spc="185" dirty="0">
                          <a:solidFill>
                            <a:srgbClr val="57585B"/>
                          </a:solidFill>
                          <a:latin typeface="Franklin Gothic Book"/>
                          <a:cs typeface="Franklin Gothic Book"/>
                        </a:rPr>
                        <a:t> </a:t>
                      </a:r>
                      <a:r>
                        <a:rPr sz="1600" spc="-25" dirty="0">
                          <a:solidFill>
                            <a:srgbClr val="57585B"/>
                          </a:solidFill>
                          <a:latin typeface="Franklin Gothic Book"/>
                          <a:cs typeface="Franklin Gothic Book"/>
                        </a:rPr>
                        <a:t>any </a:t>
                      </a:r>
                      <a:r>
                        <a:rPr sz="1600" dirty="0">
                          <a:solidFill>
                            <a:srgbClr val="57585B"/>
                          </a:solidFill>
                          <a:latin typeface="Franklin Gothic Book"/>
                          <a:cs typeface="Franklin Gothic Book"/>
                        </a:rPr>
                        <a:t>European</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Green</a:t>
                      </a:r>
                      <a:r>
                        <a:rPr sz="1600" spc="-75" dirty="0">
                          <a:solidFill>
                            <a:srgbClr val="57585B"/>
                          </a:solidFill>
                          <a:latin typeface="Franklin Gothic Book"/>
                          <a:cs typeface="Franklin Gothic Book"/>
                        </a:rPr>
                        <a:t> </a:t>
                      </a:r>
                      <a:r>
                        <a:rPr sz="1600" dirty="0">
                          <a:solidFill>
                            <a:srgbClr val="57585B"/>
                          </a:solidFill>
                          <a:latin typeface="Franklin Gothic Book"/>
                          <a:cs typeface="Franklin Gothic Book"/>
                        </a:rPr>
                        <a:t>Bond</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Standard</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or</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Ecolabel</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for</a:t>
                      </a:r>
                      <a:r>
                        <a:rPr sz="1600" spc="-60" dirty="0">
                          <a:solidFill>
                            <a:srgbClr val="57585B"/>
                          </a:solidFill>
                          <a:latin typeface="Franklin Gothic Book"/>
                          <a:cs typeface="Franklin Gothic Book"/>
                        </a:rPr>
                        <a:t> </a:t>
                      </a:r>
                      <a:r>
                        <a:rPr sz="1600" dirty="0">
                          <a:solidFill>
                            <a:srgbClr val="57585B"/>
                          </a:solidFill>
                          <a:latin typeface="Franklin Gothic Book"/>
                          <a:cs typeface="Franklin Gothic Book"/>
                        </a:rPr>
                        <a:t>Financial</a:t>
                      </a:r>
                      <a:r>
                        <a:rPr sz="1600" spc="55" dirty="0">
                          <a:solidFill>
                            <a:srgbClr val="57585B"/>
                          </a:solidFill>
                          <a:latin typeface="Franklin Gothic Book"/>
                          <a:cs typeface="Franklin Gothic Book"/>
                        </a:rPr>
                        <a:t> </a:t>
                      </a:r>
                      <a:r>
                        <a:rPr sz="1600" spc="-10" dirty="0">
                          <a:solidFill>
                            <a:srgbClr val="57585B"/>
                          </a:solidFill>
                          <a:latin typeface="Franklin Gothic Book"/>
                          <a:cs typeface="Franklin Gothic Book"/>
                        </a:rPr>
                        <a:t>Products)</a:t>
                      </a:r>
                      <a:endParaRPr sz="1600" dirty="0">
                        <a:latin typeface="Franklin Gothic Book"/>
                        <a:cs typeface="Franklin Gothic Book"/>
                      </a:endParaRPr>
                    </a:p>
                    <a:p>
                      <a:pPr marL="320675" marR="367030" indent="-173355">
                        <a:lnSpc>
                          <a:spcPct val="100000"/>
                        </a:lnSpc>
                        <a:spcBef>
                          <a:spcPts val="325"/>
                        </a:spcBef>
                        <a:buFont typeface="Arial"/>
                        <a:buChar char="–"/>
                        <a:tabLst>
                          <a:tab pos="320675" algn="l"/>
                        </a:tabLst>
                      </a:pPr>
                      <a:r>
                        <a:rPr sz="1600" dirty="0">
                          <a:solidFill>
                            <a:srgbClr val="57585B"/>
                          </a:solidFill>
                          <a:latin typeface="Franklin Gothic Book"/>
                          <a:cs typeface="Franklin Gothic Book"/>
                        </a:rPr>
                        <a:t>For</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asset/fund</a:t>
                      </a:r>
                      <a:r>
                        <a:rPr sz="1600" spc="-75" dirty="0">
                          <a:solidFill>
                            <a:srgbClr val="57585B"/>
                          </a:solidFill>
                          <a:latin typeface="Franklin Gothic Book"/>
                          <a:cs typeface="Franklin Gothic Book"/>
                        </a:rPr>
                        <a:t> </a:t>
                      </a:r>
                      <a:r>
                        <a:rPr sz="1600" dirty="0">
                          <a:solidFill>
                            <a:srgbClr val="57585B"/>
                          </a:solidFill>
                          <a:latin typeface="Franklin Gothic Book"/>
                          <a:cs typeface="Franklin Gothic Book"/>
                        </a:rPr>
                        <a:t>managers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and</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other</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SFDR</a:t>
                      </a:r>
                      <a:r>
                        <a:rPr sz="1600" spc="-80" dirty="0">
                          <a:solidFill>
                            <a:srgbClr val="57585B"/>
                          </a:solidFill>
                          <a:latin typeface="Franklin Gothic Book"/>
                          <a:cs typeface="Franklin Gothic Book"/>
                        </a:rPr>
                        <a:t> </a:t>
                      </a:r>
                      <a:r>
                        <a:rPr sz="1600" dirty="0">
                          <a:solidFill>
                            <a:srgbClr val="57585B"/>
                          </a:solidFill>
                          <a:latin typeface="Franklin Gothic Book"/>
                          <a:cs typeface="Franklin Gothic Book"/>
                        </a:rPr>
                        <a:t>“in scope”</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in</a:t>
                      </a:r>
                      <a:r>
                        <a:rPr sz="1600" spc="80" dirty="0">
                          <a:solidFill>
                            <a:srgbClr val="57585B"/>
                          </a:solidFill>
                          <a:latin typeface="Franklin Gothic Book"/>
                          <a:cs typeface="Franklin Gothic Book"/>
                        </a:rPr>
                        <a:t> </a:t>
                      </a:r>
                      <a:r>
                        <a:rPr sz="1600" dirty="0">
                          <a:solidFill>
                            <a:srgbClr val="57585B"/>
                          </a:solidFill>
                          <a:latin typeface="Franklin Gothic Book"/>
                          <a:cs typeface="Franklin Gothic Book"/>
                        </a:rPr>
                        <a:t>the</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main,</a:t>
                      </a:r>
                      <a:r>
                        <a:rPr sz="1600" spc="30" dirty="0">
                          <a:solidFill>
                            <a:srgbClr val="57585B"/>
                          </a:solidFill>
                          <a:latin typeface="Franklin Gothic Book"/>
                          <a:cs typeface="Franklin Gothic Book"/>
                        </a:rPr>
                        <a:t> </a:t>
                      </a:r>
                      <a:r>
                        <a:rPr sz="1600" dirty="0">
                          <a:solidFill>
                            <a:srgbClr val="57585B"/>
                          </a:solidFill>
                          <a:latin typeface="Franklin Gothic Book"/>
                          <a:cs typeface="Franklin Gothic Book"/>
                        </a:rPr>
                        <a:t>requires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“top</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up”</a:t>
                      </a:r>
                      <a:r>
                        <a:rPr sz="1600" spc="35" dirty="0">
                          <a:solidFill>
                            <a:srgbClr val="57585B"/>
                          </a:solidFill>
                          <a:latin typeface="Franklin Gothic Book"/>
                          <a:cs typeface="Franklin Gothic Book"/>
                        </a:rPr>
                        <a:t> </a:t>
                      </a:r>
                      <a:r>
                        <a:rPr sz="1600" dirty="0">
                          <a:solidFill>
                            <a:srgbClr val="57585B"/>
                          </a:solidFill>
                          <a:latin typeface="Franklin Gothic Book"/>
                          <a:cs typeface="Franklin Gothic Book"/>
                        </a:rPr>
                        <a:t>disclosures</a:t>
                      </a:r>
                      <a:r>
                        <a:rPr sz="1600" spc="15" dirty="0">
                          <a:solidFill>
                            <a:srgbClr val="57585B"/>
                          </a:solidFill>
                          <a:latin typeface="Franklin Gothic Book"/>
                          <a:cs typeface="Franklin Gothic Book"/>
                        </a:rPr>
                        <a:t> </a:t>
                      </a:r>
                      <a:r>
                        <a:rPr sz="1600" spc="-25" dirty="0">
                          <a:solidFill>
                            <a:srgbClr val="57585B"/>
                          </a:solidFill>
                          <a:latin typeface="Franklin Gothic Book"/>
                          <a:cs typeface="Franklin Gothic Book"/>
                        </a:rPr>
                        <a:t>for </a:t>
                      </a:r>
                      <a:r>
                        <a:rPr sz="1600" dirty="0">
                          <a:solidFill>
                            <a:srgbClr val="57585B"/>
                          </a:solidFill>
                          <a:latin typeface="Franklin Gothic Book"/>
                          <a:cs typeface="Franklin Gothic Book"/>
                        </a:rPr>
                        <a:t>products</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with environmental</a:t>
                      </a:r>
                      <a:r>
                        <a:rPr sz="1600" spc="-20" dirty="0">
                          <a:solidFill>
                            <a:srgbClr val="57585B"/>
                          </a:solidFill>
                          <a:latin typeface="Franklin Gothic Book"/>
                          <a:cs typeface="Franklin Gothic Book"/>
                        </a:rPr>
                        <a:t> </a:t>
                      </a:r>
                      <a:r>
                        <a:rPr sz="1600" spc="-10" dirty="0">
                          <a:solidFill>
                            <a:srgbClr val="57585B"/>
                          </a:solidFill>
                          <a:latin typeface="Franklin Gothic Book"/>
                          <a:cs typeface="Franklin Gothic Book"/>
                        </a:rPr>
                        <a:t>characteristics</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or</a:t>
                      </a:r>
                      <a:r>
                        <a:rPr sz="1600" spc="20" dirty="0">
                          <a:solidFill>
                            <a:srgbClr val="57585B"/>
                          </a:solidFill>
                          <a:latin typeface="Franklin Gothic Book"/>
                          <a:cs typeface="Franklin Gothic Book"/>
                        </a:rPr>
                        <a:t> </a:t>
                      </a:r>
                      <a:r>
                        <a:rPr sz="1600" dirty="0">
                          <a:solidFill>
                            <a:srgbClr val="57585B"/>
                          </a:solidFill>
                          <a:latin typeface="Franklin Gothic Book"/>
                          <a:cs typeface="Franklin Gothic Book"/>
                        </a:rPr>
                        <a:t>objectives,</a:t>
                      </a:r>
                      <a:r>
                        <a:rPr sz="1600" spc="-45" dirty="0">
                          <a:solidFill>
                            <a:srgbClr val="57585B"/>
                          </a:solidFill>
                          <a:latin typeface="Franklin Gothic Book"/>
                          <a:cs typeface="Franklin Gothic Book"/>
                        </a:rPr>
                        <a:t> </a:t>
                      </a:r>
                      <a:r>
                        <a:rPr sz="1600" dirty="0">
                          <a:solidFill>
                            <a:srgbClr val="57585B"/>
                          </a:solidFill>
                          <a:latin typeface="Franklin Gothic Book"/>
                          <a:cs typeface="Franklin Gothic Book"/>
                        </a:rPr>
                        <a:t>to</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disclose</a:t>
                      </a:r>
                      <a:r>
                        <a:rPr sz="1600" spc="105" dirty="0">
                          <a:solidFill>
                            <a:srgbClr val="57585B"/>
                          </a:solidFill>
                          <a:latin typeface="Franklin Gothic Book"/>
                          <a:cs typeface="Franklin Gothic Book"/>
                        </a:rPr>
                        <a:t> </a:t>
                      </a:r>
                      <a:r>
                        <a:rPr sz="1600" dirty="0">
                          <a:solidFill>
                            <a:srgbClr val="57585B"/>
                          </a:solidFill>
                          <a:latin typeface="Franklin Gothic Book"/>
                          <a:cs typeface="Franklin Gothic Book"/>
                        </a:rPr>
                        <a:t>their</a:t>
                      </a:r>
                      <a:r>
                        <a:rPr sz="1600" spc="-60" dirty="0">
                          <a:solidFill>
                            <a:srgbClr val="57585B"/>
                          </a:solidFill>
                          <a:latin typeface="Franklin Gothic Book"/>
                          <a:cs typeface="Franklin Gothic Book"/>
                        </a:rPr>
                        <a:t> </a:t>
                      </a:r>
                      <a:r>
                        <a:rPr sz="1600" spc="-10" dirty="0">
                          <a:solidFill>
                            <a:srgbClr val="57585B"/>
                          </a:solidFill>
                          <a:latin typeface="Franklin Gothic Book"/>
                          <a:cs typeface="Franklin Gothic Book"/>
                        </a:rPr>
                        <a:t>alignment</a:t>
                      </a:r>
                      <a:r>
                        <a:rPr sz="1600" spc="120" dirty="0">
                          <a:solidFill>
                            <a:srgbClr val="57585B"/>
                          </a:solidFill>
                          <a:latin typeface="Franklin Gothic Book"/>
                          <a:cs typeface="Franklin Gothic Book"/>
                        </a:rPr>
                        <a:t> </a:t>
                      </a:r>
                      <a:r>
                        <a:rPr sz="1600" dirty="0">
                          <a:solidFill>
                            <a:srgbClr val="57585B"/>
                          </a:solidFill>
                          <a:latin typeface="Franklin Gothic Book"/>
                          <a:cs typeface="Franklin Gothic Book"/>
                        </a:rPr>
                        <a:t>with the</a:t>
                      </a:r>
                      <a:r>
                        <a:rPr sz="1600" spc="30" dirty="0">
                          <a:solidFill>
                            <a:srgbClr val="57585B"/>
                          </a:solidFill>
                          <a:latin typeface="Franklin Gothic Book"/>
                          <a:cs typeface="Franklin Gothic Book"/>
                        </a:rPr>
                        <a:t> </a:t>
                      </a:r>
                      <a:r>
                        <a:rPr sz="1600" spc="-10" dirty="0">
                          <a:solidFill>
                            <a:srgbClr val="57585B"/>
                          </a:solidFill>
                          <a:latin typeface="Franklin Gothic Book"/>
                          <a:cs typeface="Franklin Gothic Book"/>
                        </a:rPr>
                        <a:t>taxonomy</a:t>
                      </a:r>
                      <a:endParaRPr sz="1600" dirty="0">
                        <a:latin typeface="Franklin Gothic Book"/>
                        <a:cs typeface="Franklin Gothic Book"/>
                      </a:endParaRPr>
                    </a:p>
                  </a:txBody>
                  <a:tcPr marL="0" marR="0" marT="787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E0EF"/>
                    </a:solidFill>
                  </a:tcPr>
                </a:tc>
                <a:extLst>
                  <a:ext uri="{0D108BD9-81ED-4DB2-BD59-A6C34878D82A}">
                    <a16:rowId xmlns:a16="http://schemas.microsoft.com/office/drawing/2014/main" val="10003"/>
                  </a:ext>
                </a:extLst>
              </a:tr>
              <a:tr h="708805">
                <a:tc>
                  <a:txBody>
                    <a:bodyPr/>
                    <a:lstStyle/>
                    <a:p>
                      <a:pPr algn="ctr">
                        <a:lnSpc>
                          <a:spcPct val="100000"/>
                        </a:lnSpc>
                        <a:spcBef>
                          <a:spcPts val="1770"/>
                        </a:spcBef>
                      </a:pPr>
                      <a:r>
                        <a:rPr sz="1850" spc="-20" dirty="0">
                          <a:solidFill>
                            <a:srgbClr val="57585B"/>
                          </a:solidFill>
                          <a:latin typeface="Franklin Gothic Book"/>
                          <a:cs typeface="Franklin Gothic Book"/>
                        </a:rPr>
                        <a:t>When</a:t>
                      </a:r>
                      <a:endParaRPr sz="1850">
                        <a:latin typeface="Franklin Gothic Book"/>
                        <a:cs typeface="Franklin Gothic Book"/>
                      </a:endParaRPr>
                    </a:p>
                  </a:txBody>
                  <a:tcPr marL="0" marR="0" marT="224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tc>
                  <a:txBody>
                    <a:bodyPr/>
                    <a:lstStyle/>
                    <a:p>
                      <a:pPr marL="147955">
                        <a:lnSpc>
                          <a:spcPct val="100000"/>
                        </a:lnSpc>
                        <a:spcBef>
                          <a:spcPts val="635"/>
                        </a:spcBef>
                      </a:pPr>
                      <a:r>
                        <a:rPr sz="1600" dirty="0">
                          <a:solidFill>
                            <a:srgbClr val="57585B"/>
                          </a:solidFill>
                          <a:latin typeface="Franklin Gothic Book"/>
                          <a:cs typeface="Franklin Gothic Book"/>
                        </a:rPr>
                        <a:t>Commences</a:t>
                      </a:r>
                      <a:r>
                        <a:rPr sz="1600" spc="-70" dirty="0">
                          <a:solidFill>
                            <a:srgbClr val="57585B"/>
                          </a:solidFill>
                          <a:latin typeface="Franklin Gothic Book"/>
                          <a:cs typeface="Franklin Gothic Book"/>
                        </a:rPr>
                        <a:t> </a:t>
                      </a:r>
                      <a:r>
                        <a:rPr sz="1600" dirty="0">
                          <a:solidFill>
                            <a:srgbClr val="57585B"/>
                          </a:solidFill>
                          <a:latin typeface="Franklin Gothic Book"/>
                          <a:cs typeface="Franklin Gothic Book"/>
                        </a:rPr>
                        <a:t>in</a:t>
                      </a:r>
                      <a:r>
                        <a:rPr sz="1600" spc="85" dirty="0">
                          <a:solidFill>
                            <a:srgbClr val="57585B"/>
                          </a:solidFill>
                          <a:latin typeface="Franklin Gothic Book"/>
                          <a:cs typeface="Franklin Gothic Book"/>
                        </a:rPr>
                        <a:t> </a:t>
                      </a:r>
                      <a:r>
                        <a:rPr sz="1600" dirty="0">
                          <a:solidFill>
                            <a:srgbClr val="57585B"/>
                          </a:solidFill>
                          <a:latin typeface="Franklin Gothic Book"/>
                          <a:cs typeface="Franklin Gothic Book"/>
                        </a:rPr>
                        <a:t>a</a:t>
                      </a:r>
                      <a:r>
                        <a:rPr sz="1600" spc="20" dirty="0">
                          <a:solidFill>
                            <a:srgbClr val="57585B"/>
                          </a:solidFill>
                          <a:latin typeface="Franklin Gothic Book"/>
                          <a:cs typeface="Franklin Gothic Book"/>
                        </a:rPr>
                        <a:t> </a:t>
                      </a:r>
                      <a:r>
                        <a:rPr sz="1600" dirty="0">
                          <a:solidFill>
                            <a:srgbClr val="57585B"/>
                          </a:solidFill>
                          <a:latin typeface="Franklin Gothic Book"/>
                          <a:cs typeface="Franklin Gothic Book"/>
                        </a:rPr>
                        <a:t>staged</a:t>
                      </a:r>
                      <a:r>
                        <a:rPr sz="1600" spc="-45" dirty="0">
                          <a:solidFill>
                            <a:srgbClr val="57585B"/>
                          </a:solidFill>
                          <a:latin typeface="Franklin Gothic Book"/>
                          <a:cs typeface="Franklin Gothic Book"/>
                        </a:rPr>
                        <a:t> </a:t>
                      </a:r>
                      <a:r>
                        <a:rPr sz="1600" dirty="0">
                          <a:solidFill>
                            <a:srgbClr val="57585B"/>
                          </a:solidFill>
                          <a:latin typeface="Franklin Gothic Book"/>
                          <a:cs typeface="Franklin Gothic Book"/>
                        </a:rPr>
                        <a:t>way</a:t>
                      </a:r>
                      <a:r>
                        <a:rPr sz="1600" spc="-5" dirty="0">
                          <a:solidFill>
                            <a:srgbClr val="57585B"/>
                          </a:solidFill>
                          <a:latin typeface="Franklin Gothic Book"/>
                          <a:cs typeface="Franklin Gothic Book"/>
                        </a:rPr>
                        <a:t> </a:t>
                      </a:r>
                      <a:r>
                        <a:rPr sz="1600" dirty="0">
                          <a:solidFill>
                            <a:srgbClr val="57585B"/>
                          </a:solidFill>
                          <a:latin typeface="Franklin Gothic Book"/>
                          <a:cs typeface="Franklin Gothic Book"/>
                        </a:rPr>
                        <a:t>from</a:t>
                      </a:r>
                      <a:r>
                        <a:rPr sz="1600" spc="-80" dirty="0">
                          <a:solidFill>
                            <a:srgbClr val="57585B"/>
                          </a:solidFill>
                          <a:latin typeface="Franklin Gothic Book"/>
                          <a:cs typeface="Franklin Gothic Book"/>
                        </a:rPr>
                        <a:t> </a:t>
                      </a:r>
                      <a:r>
                        <a:rPr sz="1600" dirty="0">
                          <a:solidFill>
                            <a:srgbClr val="57585B"/>
                          </a:solidFill>
                          <a:latin typeface="Franklin Gothic Book"/>
                          <a:cs typeface="Franklin Gothic Book"/>
                        </a:rPr>
                        <a:t>1</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January 2022</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(Level</a:t>
                      </a:r>
                      <a:r>
                        <a:rPr sz="1600" spc="-15" dirty="0">
                          <a:solidFill>
                            <a:srgbClr val="57585B"/>
                          </a:solidFill>
                          <a:latin typeface="Franklin Gothic Book"/>
                          <a:cs typeface="Franklin Gothic Book"/>
                        </a:rPr>
                        <a:t> </a:t>
                      </a:r>
                      <a:r>
                        <a:rPr sz="1600" spc="-25" dirty="0">
                          <a:solidFill>
                            <a:srgbClr val="57585B"/>
                          </a:solidFill>
                          <a:latin typeface="Franklin Gothic Book"/>
                          <a:cs typeface="Franklin Gothic Book"/>
                        </a:rPr>
                        <a:t>1)</a:t>
                      </a:r>
                      <a:endParaRPr sz="1600" dirty="0">
                        <a:latin typeface="Franklin Gothic Book"/>
                        <a:cs typeface="Franklin Gothic Book"/>
                      </a:endParaRPr>
                    </a:p>
                    <a:p>
                      <a:pPr marL="147955" marR="255904">
                        <a:lnSpc>
                          <a:spcPct val="100000"/>
                        </a:lnSpc>
                        <a:spcBef>
                          <a:spcPts val="240"/>
                        </a:spcBef>
                      </a:pPr>
                      <a:r>
                        <a:rPr sz="1600" dirty="0">
                          <a:solidFill>
                            <a:srgbClr val="57585B"/>
                          </a:solidFill>
                          <a:latin typeface="Franklin Gothic Book"/>
                          <a:cs typeface="Franklin Gothic Book"/>
                        </a:rPr>
                        <a:t>Regulatory</a:t>
                      </a:r>
                      <a:r>
                        <a:rPr sz="1600" spc="-5" dirty="0">
                          <a:solidFill>
                            <a:srgbClr val="57585B"/>
                          </a:solidFill>
                          <a:latin typeface="Franklin Gothic Book"/>
                          <a:cs typeface="Franklin Gothic Book"/>
                        </a:rPr>
                        <a:t> </a:t>
                      </a:r>
                      <a:r>
                        <a:rPr sz="1600" spc="-10" dirty="0">
                          <a:solidFill>
                            <a:srgbClr val="57585B"/>
                          </a:solidFill>
                          <a:latin typeface="Franklin Gothic Book"/>
                          <a:cs typeface="Franklin Gothic Book"/>
                        </a:rPr>
                        <a:t>Technical</a:t>
                      </a:r>
                      <a:r>
                        <a:rPr sz="1600" spc="60" dirty="0">
                          <a:solidFill>
                            <a:srgbClr val="57585B"/>
                          </a:solidFill>
                          <a:latin typeface="Franklin Gothic Book"/>
                          <a:cs typeface="Franklin Gothic Book"/>
                        </a:rPr>
                        <a:t> </a:t>
                      </a:r>
                      <a:r>
                        <a:rPr sz="1600" dirty="0">
                          <a:solidFill>
                            <a:srgbClr val="57585B"/>
                          </a:solidFill>
                          <a:latin typeface="Franklin Gothic Book"/>
                          <a:cs typeface="Franklin Gothic Book"/>
                        </a:rPr>
                        <a:t>Standards</a:t>
                      </a:r>
                      <a:r>
                        <a:rPr sz="1600" spc="15" dirty="0">
                          <a:solidFill>
                            <a:srgbClr val="57585B"/>
                          </a:solidFill>
                          <a:latin typeface="Franklin Gothic Book"/>
                          <a:cs typeface="Franklin Gothic Book"/>
                        </a:rPr>
                        <a:t> </a:t>
                      </a:r>
                      <a:r>
                        <a:rPr sz="1600" dirty="0">
                          <a:solidFill>
                            <a:srgbClr val="57585B"/>
                          </a:solidFill>
                          <a:latin typeface="Franklin Gothic Book"/>
                          <a:cs typeface="Franklin Gothic Book"/>
                        </a:rPr>
                        <a:t>(RTS)</a:t>
                      </a:r>
                      <a:r>
                        <a:rPr sz="1600" spc="-20" dirty="0">
                          <a:solidFill>
                            <a:srgbClr val="57585B"/>
                          </a:solidFill>
                          <a:latin typeface="Franklin Gothic Book"/>
                          <a:cs typeface="Franklin Gothic Book"/>
                        </a:rPr>
                        <a:t> </a:t>
                      </a:r>
                      <a:r>
                        <a:rPr sz="1600" dirty="0">
                          <a:solidFill>
                            <a:srgbClr val="57585B"/>
                          </a:solidFill>
                          <a:latin typeface="Franklin Gothic Book"/>
                          <a:cs typeface="Franklin Gothic Book"/>
                        </a:rPr>
                        <a:t>on product</a:t>
                      </a:r>
                      <a:r>
                        <a:rPr sz="1600" spc="-40" dirty="0">
                          <a:solidFill>
                            <a:srgbClr val="57585B"/>
                          </a:solidFill>
                          <a:latin typeface="Franklin Gothic Book"/>
                          <a:cs typeface="Franklin Gothic Book"/>
                        </a:rPr>
                        <a:t> </a:t>
                      </a:r>
                      <a:r>
                        <a:rPr sz="1600" dirty="0">
                          <a:solidFill>
                            <a:srgbClr val="57585B"/>
                          </a:solidFill>
                          <a:latin typeface="Franklin Gothic Book"/>
                          <a:cs typeface="Franklin Gothic Book"/>
                        </a:rPr>
                        <a:t>disclosure</a:t>
                      </a:r>
                      <a:r>
                        <a:rPr sz="1600" spc="110" dirty="0">
                          <a:solidFill>
                            <a:srgbClr val="57585B"/>
                          </a:solidFill>
                          <a:latin typeface="Franklin Gothic Book"/>
                          <a:cs typeface="Franklin Gothic Book"/>
                        </a:rPr>
                        <a:t> </a:t>
                      </a:r>
                      <a:r>
                        <a:rPr sz="1600" spc="-10" dirty="0">
                          <a:solidFill>
                            <a:srgbClr val="57585B"/>
                          </a:solidFill>
                          <a:latin typeface="Franklin Gothic Book"/>
                          <a:cs typeface="Franklin Gothic Book"/>
                        </a:rPr>
                        <a:t>requirements</a:t>
                      </a:r>
                      <a:r>
                        <a:rPr sz="1600" spc="-65" dirty="0">
                          <a:solidFill>
                            <a:srgbClr val="57585B"/>
                          </a:solidFill>
                          <a:latin typeface="Franklin Gothic Book"/>
                          <a:cs typeface="Franklin Gothic Book"/>
                        </a:rPr>
                        <a:t> </a:t>
                      </a:r>
                      <a:r>
                        <a:rPr sz="1600" dirty="0">
                          <a:solidFill>
                            <a:srgbClr val="57585B"/>
                          </a:solidFill>
                          <a:latin typeface="Franklin Gothic Book"/>
                          <a:cs typeface="Franklin Gothic Book"/>
                        </a:rPr>
                        <a:t>expected</a:t>
                      </a:r>
                      <a:r>
                        <a:rPr sz="1600" spc="-75" dirty="0">
                          <a:solidFill>
                            <a:srgbClr val="57585B"/>
                          </a:solidFill>
                          <a:latin typeface="Franklin Gothic Book"/>
                          <a:cs typeface="Franklin Gothic Book"/>
                        </a:rPr>
                        <a:t> </a:t>
                      </a:r>
                      <a:r>
                        <a:rPr sz="1600" dirty="0">
                          <a:solidFill>
                            <a:srgbClr val="57585B"/>
                          </a:solidFill>
                          <a:latin typeface="Franklin Gothic Book"/>
                          <a:cs typeface="Franklin Gothic Book"/>
                        </a:rPr>
                        <a:t>to</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come</a:t>
                      </a:r>
                      <a:r>
                        <a:rPr sz="1600" spc="25" dirty="0">
                          <a:solidFill>
                            <a:srgbClr val="57585B"/>
                          </a:solidFill>
                          <a:latin typeface="Franklin Gothic Book"/>
                          <a:cs typeface="Franklin Gothic Book"/>
                        </a:rPr>
                        <a:t> </a:t>
                      </a:r>
                      <a:r>
                        <a:rPr sz="1600" spc="-10" dirty="0">
                          <a:solidFill>
                            <a:srgbClr val="57585B"/>
                          </a:solidFill>
                          <a:latin typeface="Franklin Gothic Book"/>
                          <a:cs typeface="Franklin Gothic Book"/>
                        </a:rPr>
                        <a:t>into</a:t>
                      </a:r>
                      <a:r>
                        <a:rPr sz="1600" spc="-55" dirty="0">
                          <a:solidFill>
                            <a:srgbClr val="57585B"/>
                          </a:solidFill>
                          <a:latin typeface="Franklin Gothic Book"/>
                          <a:cs typeface="Franklin Gothic Book"/>
                        </a:rPr>
                        <a:t> </a:t>
                      </a:r>
                      <a:r>
                        <a:rPr sz="1600" dirty="0">
                          <a:solidFill>
                            <a:srgbClr val="57585B"/>
                          </a:solidFill>
                          <a:latin typeface="Franklin Gothic Book"/>
                          <a:cs typeface="Franklin Gothic Book"/>
                        </a:rPr>
                        <a:t>force</a:t>
                      </a:r>
                      <a:r>
                        <a:rPr sz="1600" spc="-50" dirty="0">
                          <a:solidFill>
                            <a:srgbClr val="57585B"/>
                          </a:solidFill>
                          <a:latin typeface="Franklin Gothic Book"/>
                          <a:cs typeface="Franklin Gothic Book"/>
                        </a:rPr>
                        <a:t> </a:t>
                      </a:r>
                      <a:r>
                        <a:rPr sz="1600" dirty="0">
                          <a:solidFill>
                            <a:srgbClr val="57585B"/>
                          </a:solidFill>
                          <a:latin typeface="Franklin Gothic Book"/>
                          <a:cs typeface="Franklin Gothic Book"/>
                        </a:rPr>
                        <a:t>1</a:t>
                      </a:r>
                      <a:r>
                        <a:rPr sz="1600" spc="-50" dirty="0">
                          <a:solidFill>
                            <a:srgbClr val="57585B"/>
                          </a:solidFill>
                          <a:latin typeface="Franklin Gothic Book"/>
                          <a:cs typeface="Franklin Gothic Book"/>
                        </a:rPr>
                        <a:t> </a:t>
                      </a:r>
                      <a:r>
                        <a:rPr sz="1600" spc="-25" dirty="0">
                          <a:solidFill>
                            <a:srgbClr val="57585B"/>
                          </a:solidFill>
                          <a:latin typeface="Franklin Gothic Book"/>
                          <a:cs typeface="Franklin Gothic Book"/>
                        </a:rPr>
                        <a:t>Jan </a:t>
                      </a:r>
                      <a:r>
                        <a:rPr sz="1600" spc="-20" dirty="0">
                          <a:solidFill>
                            <a:srgbClr val="57585B"/>
                          </a:solidFill>
                          <a:latin typeface="Franklin Gothic Book"/>
                          <a:cs typeface="Franklin Gothic Book"/>
                        </a:rPr>
                        <a:t>2023</a:t>
                      </a:r>
                      <a:endParaRPr sz="1600" dirty="0">
                        <a:latin typeface="Franklin Gothic Book"/>
                        <a:cs typeface="Franklin Gothic Book"/>
                      </a:endParaRP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531"/>
            <a:ext cx="9391650" cy="600164"/>
          </a:xfrm>
          <a:prstGeom prst="rect">
            <a:avLst/>
          </a:prstGeom>
        </p:spPr>
        <p:txBody>
          <a:bodyPr vert="horz" wrap="square" lIns="640080" tIns="45720" rIns="0" bIns="0" rtlCol="0">
            <a:spAutoFit/>
          </a:bodyPr>
          <a:lstStyle/>
          <a:p>
            <a:pPr>
              <a:lnSpc>
                <a:spcPct val="100000"/>
              </a:lnSpc>
              <a:spcBef>
                <a:spcPts val="100"/>
              </a:spcBef>
            </a:pPr>
            <a:r>
              <a:rPr dirty="0">
                <a:latin typeface="Franklin Gothic Demi Cond" panose="020B0706030402020204" pitchFamily="34" charset="0"/>
              </a:rPr>
              <a:t>Key</a:t>
            </a:r>
            <a:r>
              <a:rPr spc="-65" dirty="0">
                <a:latin typeface="Franklin Gothic Demi Cond" panose="020B0706030402020204" pitchFamily="34" charset="0"/>
              </a:rPr>
              <a:t> </a:t>
            </a:r>
            <a:r>
              <a:rPr dirty="0">
                <a:latin typeface="Franklin Gothic Demi Cond" panose="020B0706030402020204" pitchFamily="34" charset="0"/>
              </a:rPr>
              <a:t>aspects</a:t>
            </a:r>
            <a:r>
              <a:rPr spc="-65" dirty="0">
                <a:latin typeface="Franklin Gothic Demi Cond" panose="020B0706030402020204" pitchFamily="34" charset="0"/>
              </a:rPr>
              <a:t> </a:t>
            </a:r>
            <a:r>
              <a:rPr dirty="0">
                <a:latin typeface="Franklin Gothic Demi Cond" panose="020B0706030402020204" pitchFamily="34" charset="0"/>
              </a:rPr>
              <a:t>of</a:t>
            </a:r>
            <a:r>
              <a:rPr spc="370" dirty="0">
                <a:latin typeface="Franklin Gothic Demi Cond" panose="020B0706030402020204" pitchFamily="34" charset="0"/>
              </a:rPr>
              <a:t> </a:t>
            </a:r>
            <a:r>
              <a:rPr dirty="0">
                <a:latin typeface="Franklin Gothic Demi Cond" panose="020B0706030402020204" pitchFamily="34" charset="0"/>
              </a:rPr>
              <a:t>SFDR</a:t>
            </a:r>
            <a:r>
              <a:rPr spc="-30" dirty="0">
                <a:latin typeface="Franklin Gothic Demi Cond" panose="020B0706030402020204" pitchFamily="34" charset="0"/>
              </a:rPr>
              <a:t> </a:t>
            </a:r>
            <a:r>
              <a:rPr dirty="0">
                <a:latin typeface="Franklin Gothic Demi Cond" panose="020B0706030402020204" pitchFamily="34" charset="0"/>
              </a:rPr>
              <a:t>–</a:t>
            </a:r>
            <a:r>
              <a:rPr spc="35" dirty="0">
                <a:latin typeface="Franklin Gothic Demi Cond" panose="020B0706030402020204" pitchFamily="34" charset="0"/>
              </a:rPr>
              <a:t> </a:t>
            </a:r>
            <a:r>
              <a:rPr spc="-10" dirty="0">
                <a:latin typeface="Franklin Gothic Demi Cond" panose="020B0706030402020204" pitchFamily="34" charset="0"/>
              </a:rPr>
              <a:t>“</a:t>
            </a:r>
            <a:r>
              <a:rPr lang="en-US" spc="-10" dirty="0">
                <a:latin typeface="Franklin Gothic Demi Cond" panose="020B0706030402020204" pitchFamily="34" charset="0"/>
              </a:rPr>
              <a:t>W</a:t>
            </a:r>
            <a:r>
              <a:rPr spc="-10" dirty="0">
                <a:latin typeface="Franklin Gothic Demi Cond" panose="020B0706030402020204" pitchFamily="34" charset="0"/>
              </a:rPr>
              <a:t>hy”</a:t>
            </a:r>
            <a:r>
              <a:rPr spc="-95" dirty="0">
                <a:latin typeface="Franklin Gothic Demi Cond" panose="020B0706030402020204" pitchFamily="34" charset="0"/>
              </a:rPr>
              <a:t> </a:t>
            </a:r>
            <a:r>
              <a:rPr dirty="0">
                <a:latin typeface="Franklin Gothic Demi Cond" panose="020B0706030402020204" pitchFamily="34" charset="0"/>
              </a:rPr>
              <a:t>&amp;</a:t>
            </a:r>
            <a:r>
              <a:rPr spc="15" dirty="0">
                <a:latin typeface="Franklin Gothic Demi Cond" panose="020B0706030402020204" pitchFamily="34" charset="0"/>
              </a:rPr>
              <a:t> </a:t>
            </a:r>
            <a:r>
              <a:rPr spc="-20" dirty="0">
                <a:latin typeface="Franklin Gothic Demi Cond" panose="020B0706030402020204" pitchFamily="34" charset="0"/>
              </a:rPr>
              <a:t>What</a:t>
            </a:r>
            <a:endParaRPr dirty="0">
              <a:latin typeface="Franklin Gothic Demi Cond" panose="020B0706030402020204" pitchFamily="34" charset="0"/>
            </a:endParaRPr>
          </a:p>
        </p:txBody>
      </p:sp>
      <p:grpSp>
        <p:nvGrpSpPr>
          <p:cNvPr id="3" name="object 3"/>
          <p:cNvGrpSpPr/>
          <p:nvPr/>
        </p:nvGrpSpPr>
        <p:grpSpPr>
          <a:xfrm>
            <a:off x="10405746" y="194272"/>
            <a:ext cx="1463040" cy="1463040"/>
            <a:chOff x="2052320" y="1656079"/>
            <a:chExt cx="1300480" cy="1290320"/>
          </a:xfrm>
        </p:grpSpPr>
        <p:sp>
          <p:nvSpPr>
            <p:cNvPr id="4" name="object 4"/>
            <p:cNvSpPr/>
            <p:nvPr/>
          </p:nvSpPr>
          <p:spPr>
            <a:xfrm>
              <a:off x="2052320" y="1656079"/>
              <a:ext cx="1300480" cy="1290320"/>
            </a:xfrm>
            <a:custGeom>
              <a:avLst/>
              <a:gdLst/>
              <a:ahLst/>
              <a:cxnLst/>
              <a:rect l="l" t="t" r="r" b="b"/>
              <a:pathLst>
                <a:path w="1300479" h="1290320">
                  <a:moveTo>
                    <a:pt x="650240" y="0"/>
                  </a:moveTo>
                  <a:lnTo>
                    <a:pt x="601707" y="1769"/>
                  </a:lnTo>
                  <a:lnTo>
                    <a:pt x="554143" y="6994"/>
                  </a:lnTo>
                  <a:lnTo>
                    <a:pt x="507675" y="15549"/>
                  </a:lnTo>
                  <a:lnTo>
                    <a:pt x="462428" y="27311"/>
                  </a:lnTo>
                  <a:lnTo>
                    <a:pt x="418527" y="42154"/>
                  </a:lnTo>
                  <a:lnTo>
                    <a:pt x="376098" y="59954"/>
                  </a:lnTo>
                  <a:lnTo>
                    <a:pt x="335267" y="80586"/>
                  </a:lnTo>
                  <a:lnTo>
                    <a:pt x="296160" y="103926"/>
                  </a:lnTo>
                  <a:lnTo>
                    <a:pt x="258902" y="129849"/>
                  </a:lnTo>
                  <a:lnTo>
                    <a:pt x="223619" y="158229"/>
                  </a:lnTo>
                  <a:lnTo>
                    <a:pt x="190436" y="188944"/>
                  </a:lnTo>
                  <a:lnTo>
                    <a:pt x="159479" y="221867"/>
                  </a:lnTo>
                  <a:lnTo>
                    <a:pt x="130875" y="256874"/>
                  </a:lnTo>
                  <a:lnTo>
                    <a:pt x="104747" y="293841"/>
                  </a:lnTo>
                  <a:lnTo>
                    <a:pt x="81223" y="332643"/>
                  </a:lnTo>
                  <a:lnTo>
                    <a:pt x="60428" y="373155"/>
                  </a:lnTo>
                  <a:lnTo>
                    <a:pt x="42487" y="415252"/>
                  </a:lnTo>
                  <a:lnTo>
                    <a:pt x="27527" y="458811"/>
                  </a:lnTo>
                  <a:lnTo>
                    <a:pt x="15672" y="503705"/>
                  </a:lnTo>
                  <a:lnTo>
                    <a:pt x="7049" y="549811"/>
                  </a:lnTo>
                  <a:lnTo>
                    <a:pt x="1783" y="597004"/>
                  </a:lnTo>
                  <a:lnTo>
                    <a:pt x="0" y="645160"/>
                  </a:lnTo>
                  <a:lnTo>
                    <a:pt x="1783" y="693315"/>
                  </a:lnTo>
                  <a:lnTo>
                    <a:pt x="7049" y="740508"/>
                  </a:lnTo>
                  <a:lnTo>
                    <a:pt x="15672" y="786614"/>
                  </a:lnTo>
                  <a:lnTo>
                    <a:pt x="27527" y="831508"/>
                  </a:lnTo>
                  <a:lnTo>
                    <a:pt x="42487" y="875067"/>
                  </a:lnTo>
                  <a:lnTo>
                    <a:pt x="60428" y="917164"/>
                  </a:lnTo>
                  <a:lnTo>
                    <a:pt x="81223" y="957676"/>
                  </a:lnTo>
                  <a:lnTo>
                    <a:pt x="104747" y="996478"/>
                  </a:lnTo>
                  <a:lnTo>
                    <a:pt x="130875" y="1033445"/>
                  </a:lnTo>
                  <a:lnTo>
                    <a:pt x="159479" y="1068452"/>
                  </a:lnTo>
                  <a:lnTo>
                    <a:pt x="190436" y="1101375"/>
                  </a:lnTo>
                  <a:lnTo>
                    <a:pt x="223619" y="1132090"/>
                  </a:lnTo>
                  <a:lnTo>
                    <a:pt x="258902" y="1160470"/>
                  </a:lnTo>
                  <a:lnTo>
                    <a:pt x="296160" y="1186393"/>
                  </a:lnTo>
                  <a:lnTo>
                    <a:pt x="335267" y="1209733"/>
                  </a:lnTo>
                  <a:lnTo>
                    <a:pt x="376098" y="1230365"/>
                  </a:lnTo>
                  <a:lnTo>
                    <a:pt x="418527" y="1248165"/>
                  </a:lnTo>
                  <a:lnTo>
                    <a:pt x="462428" y="1263008"/>
                  </a:lnTo>
                  <a:lnTo>
                    <a:pt x="507675" y="1274770"/>
                  </a:lnTo>
                  <a:lnTo>
                    <a:pt x="554143" y="1283325"/>
                  </a:lnTo>
                  <a:lnTo>
                    <a:pt x="601707" y="1288550"/>
                  </a:lnTo>
                  <a:lnTo>
                    <a:pt x="650240" y="1290320"/>
                  </a:lnTo>
                  <a:lnTo>
                    <a:pt x="698772" y="1288550"/>
                  </a:lnTo>
                  <a:lnTo>
                    <a:pt x="746336" y="1283325"/>
                  </a:lnTo>
                  <a:lnTo>
                    <a:pt x="792804" y="1274770"/>
                  </a:lnTo>
                  <a:lnTo>
                    <a:pt x="838051" y="1263008"/>
                  </a:lnTo>
                  <a:lnTo>
                    <a:pt x="881952" y="1248165"/>
                  </a:lnTo>
                  <a:lnTo>
                    <a:pt x="924381" y="1230365"/>
                  </a:lnTo>
                  <a:lnTo>
                    <a:pt x="965212" y="1209733"/>
                  </a:lnTo>
                  <a:lnTo>
                    <a:pt x="1004319" y="1186393"/>
                  </a:lnTo>
                  <a:lnTo>
                    <a:pt x="1041577" y="1160470"/>
                  </a:lnTo>
                  <a:lnTo>
                    <a:pt x="1076860" y="1132090"/>
                  </a:lnTo>
                  <a:lnTo>
                    <a:pt x="1110043" y="1101375"/>
                  </a:lnTo>
                  <a:lnTo>
                    <a:pt x="1141000" y="1068452"/>
                  </a:lnTo>
                  <a:lnTo>
                    <a:pt x="1169604" y="1033445"/>
                  </a:lnTo>
                  <a:lnTo>
                    <a:pt x="1195732" y="996478"/>
                  </a:lnTo>
                  <a:lnTo>
                    <a:pt x="1219256" y="957676"/>
                  </a:lnTo>
                  <a:lnTo>
                    <a:pt x="1240051" y="917164"/>
                  </a:lnTo>
                  <a:lnTo>
                    <a:pt x="1257992" y="875067"/>
                  </a:lnTo>
                  <a:lnTo>
                    <a:pt x="1272952" y="831508"/>
                  </a:lnTo>
                  <a:lnTo>
                    <a:pt x="1284807" y="786614"/>
                  </a:lnTo>
                  <a:lnTo>
                    <a:pt x="1293430" y="740508"/>
                  </a:lnTo>
                  <a:lnTo>
                    <a:pt x="1298696" y="693315"/>
                  </a:lnTo>
                  <a:lnTo>
                    <a:pt x="1300480" y="645160"/>
                  </a:lnTo>
                  <a:lnTo>
                    <a:pt x="1298696" y="597004"/>
                  </a:lnTo>
                  <a:lnTo>
                    <a:pt x="1293430" y="549811"/>
                  </a:lnTo>
                  <a:lnTo>
                    <a:pt x="1284807" y="503705"/>
                  </a:lnTo>
                  <a:lnTo>
                    <a:pt x="1272952" y="458811"/>
                  </a:lnTo>
                  <a:lnTo>
                    <a:pt x="1257992" y="415252"/>
                  </a:lnTo>
                  <a:lnTo>
                    <a:pt x="1240051" y="373155"/>
                  </a:lnTo>
                  <a:lnTo>
                    <a:pt x="1219256" y="332643"/>
                  </a:lnTo>
                  <a:lnTo>
                    <a:pt x="1195732" y="293841"/>
                  </a:lnTo>
                  <a:lnTo>
                    <a:pt x="1169604" y="256874"/>
                  </a:lnTo>
                  <a:lnTo>
                    <a:pt x="1141000" y="221867"/>
                  </a:lnTo>
                  <a:lnTo>
                    <a:pt x="1110043" y="188944"/>
                  </a:lnTo>
                  <a:lnTo>
                    <a:pt x="1076860" y="158229"/>
                  </a:lnTo>
                  <a:lnTo>
                    <a:pt x="1041577" y="129849"/>
                  </a:lnTo>
                  <a:lnTo>
                    <a:pt x="1004319" y="103926"/>
                  </a:lnTo>
                  <a:lnTo>
                    <a:pt x="965212" y="80586"/>
                  </a:lnTo>
                  <a:lnTo>
                    <a:pt x="924381" y="59954"/>
                  </a:lnTo>
                  <a:lnTo>
                    <a:pt x="881952" y="42154"/>
                  </a:lnTo>
                  <a:lnTo>
                    <a:pt x="838051" y="27311"/>
                  </a:lnTo>
                  <a:lnTo>
                    <a:pt x="792804" y="15549"/>
                  </a:lnTo>
                  <a:lnTo>
                    <a:pt x="746336" y="6994"/>
                  </a:lnTo>
                  <a:lnTo>
                    <a:pt x="698772" y="1769"/>
                  </a:lnTo>
                  <a:lnTo>
                    <a:pt x="650240" y="0"/>
                  </a:lnTo>
                  <a:close/>
                </a:path>
              </a:pathLst>
            </a:custGeom>
            <a:solidFill>
              <a:srgbClr val="709DD2"/>
            </a:solidFill>
          </p:spPr>
          <p:txBody>
            <a:bodyPr wrap="square" lIns="0" tIns="0" rIns="0" bIns="0" rtlCol="0"/>
            <a:lstStyle/>
            <a:p>
              <a:endParaRPr/>
            </a:p>
          </p:txBody>
        </p:sp>
        <p:sp>
          <p:nvSpPr>
            <p:cNvPr id="5" name="object 5"/>
            <p:cNvSpPr/>
            <p:nvPr/>
          </p:nvSpPr>
          <p:spPr>
            <a:xfrm>
              <a:off x="2474214" y="1924222"/>
              <a:ext cx="518159" cy="758190"/>
            </a:xfrm>
            <a:custGeom>
              <a:avLst/>
              <a:gdLst/>
              <a:ahLst/>
              <a:cxnLst/>
              <a:rect l="l" t="t" r="r" b="b"/>
              <a:pathLst>
                <a:path w="518160" h="758189">
                  <a:moveTo>
                    <a:pt x="262919" y="0"/>
                  </a:moveTo>
                  <a:lnTo>
                    <a:pt x="251888" y="287"/>
                  </a:lnTo>
                  <a:lnTo>
                    <a:pt x="242357" y="4980"/>
                  </a:lnTo>
                  <a:lnTo>
                    <a:pt x="235077" y="14305"/>
                  </a:lnTo>
                  <a:lnTo>
                    <a:pt x="213850" y="43642"/>
                  </a:lnTo>
                  <a:lnTo>
                    <a:pt x="190134" y="72979"/>
                  </a:lnTo>
                  <a:lnTo>
                    <a:pt x="164443" y="102316"/>
                  </a:lnTo>
                  <a:lnTo>
                    <a:pt x="137287" y="131653"/>
                  </a:lnTo>
                  <a:lnTo>
                    <a:pt x="106019" y="167285"/>
                  </a:lnTo>
                  <a:lnTo>
                    <a:pt x="76812" y="202691"/>
                  </a:lnTo>
                  <a:lnTo>
                    <a:pt x="50542" y="239275"/>
                  </a:lnTo>
                  <a:lnTo>
                    <a:pt x="28521" y="277907"/>
                  </a:lnTo>
                  <a:lnTo>
                    <a:pt x="11955" y="319591"/>
                  </a:lnTo>
                  <a:lnTo>
                    <a:pt x="2046" y="365331"/>
                  </a:lnTo>
                  <a:lnTo>
                    <a:pt x="0" y="416133"/>
                  </a:lnTo>
                  <a:lnTo>
                    <a:pt x="7932" y="466637"/>
                  </a:lnTo>
                  <a:lnTo>
                    <a:pt x="25785" y="513081"/>
                  </a:lnTo>
                  <a:lnTo>
                    <a:pt x="52450" y="554452"/>
                  </a:lnTo>
                  <a:lnTo>
                    <a:pt x="86820" y="589737"/>
                  </a:lnTo>
                  <a:lnTo>
                    <a:pt x="127787" y="617925"/>
                  </a:lnTo>
                  <a:lnTo>
                    <a:pt x="174244" y="638002"/>
                  </a:lnTo>
                  <a:lnTo>
                    <a:pt x="224428" y="646396"/>
                  </a:lnTo>
                  <a:lnTo>
                    <a:pt x="240284" y="648416"/>
                  </a:lnTo>
                  <a:lnTo>
                    <a:pt x="234307" y="677870"/>
                  </a:lnTo>
                  <a:lnTo>
                    <a:pt x="218186" y="701930"/>
                  </a:lnTo>
                  <a:lnTo>
                    <a:pt x="194635" y="718157"/>
                  </a:lnTo>
                  <a:lnTo>
                    <a:pt x="166369" y="724108"/>
                  </a:lnTo>
                  <a:lnTo>
                    <a:pt x="159025" y="725501"/>
                  </a:lnTo>
                  <a:lnTo>
                    <a:pt x="153146" y="729347"/>
                  </a:lnTo>
                  <a:lnTo>
                    <a:pt x="149242" y="735145"/>
                  </a:lnTo>
                  <a:lnTo>
                    <a:pt x="147828" y="742396"/>
                  </a:lnTo>
                  <a:lnTo>
                    <a:pt x="147828" y="750143"/>
                  </a:lnTo>
                  <a:lnTo>
                    <a:pt x="155829" y="758017"/>
                  </a:lnTo>
                  <a:lnTo>
                    <a:pt x="166369" y="758017"/>
                  </a:lnTo>
                  <a:lnTo>
                    <a:pt x="209323" y="749339"/>
                  </a:lnTo>
                  <a:lnTo>
                    <a:pt x="244633" y="725743"/>
                  </a:lnTo>
                  <a:lnTo>
                    <a:pt x="268561" y="690883"/>
                  </a:lnTo>
                  <a:lnTo>
                    <a:pt x="277368" y="648416"/>
                  </a:lnTo>
                  <a:lnTo>
                    <a:pt x="310340" y="644161"/>
                  </a:lnTo>
                  <a:lnTo>
                    <a:pt x="327106" y="641451"/>
                  </a:lnTo>
                  <a:lnTo>
                    <a:pt x="343408" y="638002"/>
                  </a:lnTo>
                  <a:lnTo>
                    <a:pt x="390049" y="617925"/>
                  </a:lnTo>
                  <a:lnTo>
                    <a:pt x="429552" y="591012"/>
                  </a:lnTo>
                  <a:lnTo>
                    <a:pt x="240284" y="591012"/>
                  </a:lnTo>
                  <a:lnTo>
                    <a:pt x="228451" y="590157"/>
                  </a:lnTo>
                  <a:lnTo>
                    <a:pt x="216582" y="588075"/>
                  </a:lnTo>
                  <a:lnTo>
                    <a:pt x="204690" y="585493"/>
                  </a:lnTo>
                  <a:lnTo>
                    <a:pt x="192786" y="583138"/>
                  </a:lnTo>
                  <a:lnTo>
                    <a:pt x="149621" y="564249"/>
                  </a:lnTo>
                  <a:lnTo>
                    <a:pt x="113040" y="536607"/>
                  </a:lnTo>
                  <a:lnTo>
                    <a:pt x="84566" y="501455"/>
                  </a:lnTo>
                  <a:lnTo>
                    <a:pt x="65725" y="460035"/>
                  </a:lnTo>
                  <a:lnTo>
                    <a:pt x="58038" y="413593"/>
                  </a:lnTo>
                  <a:lnTo>
                    <a:pt x="60845" y="364262"/>
                  </a:lnTo>
                  <a:lnTo>
                    <a:pt x="73250" y="319937"/>
                  </a:lnTo>
                  <a:lnTo>
                    <a:pt x="93424" y="279528"/>
                  </a:lnTo>
                  <a:lnTo>
                    <a:pt x="119535" y="241945"/>
                  </a:lnTo>
                  <a:lnTo>
                    <a:pt x="149752" y="206098"/>
                  </a:lnTo>
                  <a:lnTo>
                    <a:pt x="182244" y="170896"/>
                  </a:lnTo>
                  <a:lnTo>
                    <a:pt x="202015" y="148913"/>
                  </a:lnTo>
                  <a:lnTo>
                    <a:pt x="221535" y="126192"/>
                  </a:lnTo>
                  <a:lnTo>
                    <a:pt x="240555" y="102995"/>
                  </a:lnTo>
                  <a:lnTo>
                    <a:pt x="258825" y="79583"/>
                  </a:lnTo>
                  <a:lnTo>
                    <a:pt x="331905" y="79583"/>
                  </a:lnTo>
                  <a:lnTo>
                    <a:pt x="327850" y="74979"/>
                  </a:lnTo>
                  <a:lnTo>
                    <a:pt x="304927" y="45142"/>
                  </a:lnTo>
                  <a:lnTo>
                    <a:pt x="285242" y="14305"/>
                  </a:lnTo>
                  <a:lnTo>
                    <a:pt x="282575" y="14305"/>
                  </a:lnTo>
                  <a:lnTo>
                    <a:pt x="282575" y="9098"/>
                  </a:lnTo>
                  <a:lnTo>
                    <a:pt x="277368" y="6431"/>
                  </a:lnTo>
                  <a:lnTo>
                    <a:pt x="274700" y="3891"/>
                  </a:lnTo>
                  <a:lnTo>
                    <a:pt x="262919" y="0"/>
                  </a:lnTo>
                  <a:close/>
                </a:path>
                <a:path w="518160" h="758189">
                  <a:moveTo>
                    <a:pt x="145557" y="376318"/>
                  </a:moveTo>
                  <a:lnTo>
                    <a:pt x="139475" y="377795"/>
                  </a:lnTo>
                  <a:lnTo>
                    <a:pt x="134619" y="382224"/>
                  </a:lnTo>
                  <a:lnTo>
                    <a:pt x="130190" y="386984"/>
                  </a:lnTo>
                  <a:lnTo>
                    <a:pt x="128714" y="392971"/>
                  </a:lnTo>
                  <a:lnTo>
                    <a:pt x="130190" y="399458"/>
                  </a:lnTo>
                  <a:lnTo>
                    <a:pt x="134619" y="405719"/>
                  </a:lnTo>
                  <a:lnTo>
                    <a:pt x="240284" y="512653"/>
                  </a:lnTo>
                  <a:lnTo>
                    <a:pt x="240284" y="591012"/>
                  </a:lnTo>
                  <a:lnTo>
                    <a:pt x="277368" y="591012"/>
                  </a:lnTo>
                  <a:lnTo>
                    <a:pt x="277368" y="463123"/>
                  </a:lnTo>
                  <a:lnTo>
                    <a:pt x="240284" y="463123"/>
                  </a:lnTo>
                  <a:lnTo>
                    <a:pt x="158496" y="382224"/>
                  </a:lnTo>
                  <a:lnTo>
                    <a:pt x="152140" y="377795"/>
                  </a:lnTo>
                  <a:lnTo>
                    <a:pt x="145557" y="376318"/>
                  </a:lnTo>
                  <a:close/>
                </a:path>
                <a:path w="518160" h="758189">
                  <a:moveTo>
                    <a:pt x="331905" y="79583"/>
                  </a:moveTo>
                  <a:lnTo>
                    <a:pt x="258825" y="79583"/>
                  </a:lnTo>
                  <a:lnTo>
                    <a:pt x="277137" y="102995"/>
                  </a:lnTo>
                  <a:lnTo>
                    <a:pt x="296449" y="126192"/>
                  </a:lnTo>
                  <a:lnTo>
                    <a:pt x="316761" y="148913"/>
                  </a:lnTo>
                  <a:lnTo>
                    <a:pt x="338074" y="170896"/>
                  </a:lnTo>
                  <a:lnTo>
                    <a:pt x="369443" y="206098"/>
                  </a:lnTo>
                  <a:lnTo>
                    <a:pt x="398907" y="241945"/>
                  </a:lnTo>
                  <a:lnTo>
                    <a:pt x="424561" y="279528"/>
                  </a:lnTo>
                  <a:lnTo>
                    <a:pt x="444500" y="319937"/>
                  </a:lnTo>
                  <a:lnTo>
                    <a:pt x="456819" y="364262"/>
                  </a:lnTo>
                  <a:lnTo>
                    <a:pt x="459613" y="413593"/>
                  </a:lnTo>
                  <a:lnTo>
                    <a:pt x="451926" y="460035"/>
                  </a:lnTo>
                  <a:lnTo>
                    <a:pt x="433085" y="501455"/>
                  </a:lnTo>
                  <a:lnTo>
                    <a:pt x="404611" y="536607"/>
                  </a:lnTo>
                  <a:lnTo>
                    <a:pt x="368030" y="564249"/>
                  </a:lnTo>
                  <a:lnTo>
                    <a:pt x="324866" y="583138"/>
                  </a:lnTo>
                  <a:lnTo>
                    <a:pt x="277368" y="591012"/>
                  </a:lnTo>
                  <a:lnTo>
                    <a:pt x="429552" y="591012"/>
                  </a:lnTo>
                  <a:lnTo>
                    <a:pt x="466201" y="554452"/>
                  </a:lnTo>
                  <a:lnTo>
                    <a:pt x="493051" y="513081"/>
                  </a:lnTo>
                  <a:lnTo>
                    <a:pt x="510645" y="466637"/>
                  </a:lnTo>
                  <a:lnTo>
                    <a:pt x="517652" y="416133"/>
                  </a:lnTo>
                  <a:lnTo>
                    <a:pt x="515605" y="366131"/>
                  </a:lnTo>
                  <a:lnTo>
                    <a:pt x="505696" y="320701"/>
                  </a:lnTo>
                  <a:lnTo>
                    <a:pt x="489130" y="278973"/>
                  </a:lnTo>
                  <a:lnTo>
                    <a:pt x="467109" y="240075"/>
                  </a:lnTo>
                  <a:lnTo>
                    <a:pt x="440839" y="203136"/>
                  </a:lnTo>
                  <a:lnTo>
                    <a:pt x="411406" y="167152"/>
                  </a:lnTo>
                  <a:lnTo>
                    <a:pt x="380365" y="131653"/>
                  </a:lnTo>
                  <a:lnTo>
                    <a:pt x="353250" y="103816"/>
                  </a:lnTo>
                  <a:lnTo>
                    <a:pt x="331905" y="79583"/>
                  </a:lnTo>
                  <a:close/>
                </a:path>
                <a:path w="518160" h="758189">
                  <a:moveTo>
                    <a:pt x="269367" y="186517"/>
                  </a:moveTo>
                  <a:lnTo>
                    <a:pt x="248285" y="186517"/>
                  </a:lnTo>
                  <a:lnTo>
                    <a:pt x="240284" y="194391"/>
                  </a:lnTo>
                  <a:lnTo>
                    <a:pt x="240284" y="463123"/>
                  </a:lnTo>
                  <a:lnTo>
                    <a:pt x="277368" y="463123"/>
                  </a:lnTo>
                  <a:lnTo>
                    <a:pt x="277368" y="431881"/>
                  </a:lnTo>
                  <a:lnTo>
                    <a:pt x="324859" y="384891"/>
                  </a:lnTo>
                  <a:lnTo>
                    <a:pt x="277368" y="384891"/>
                  </a:lnTo>
                  <a:lnTo>
                    <a:pt x="277368" y="194391"/>
                  </a:lnTo>
                  <a:lnTo>
                    <a:pt x="269367" y="186517"/>
                  </a:lnTo>
                  <a:close/>
                </a:path>
                <a:path w="518160" h="758189">
                  <a:moveTo>
                    <a:pt x="372411" y="297420"/>
                  </a:moveTo>
                  <a:lnTo>
                    <a:pt x="365551" y="298396"/>
                  </a:lnTo>
                  <a:lnTo>
                    <a:pt x="359156" y="301325"/>
                  </a:lnTo>
                  <a:lnTo>
                    <a:pt x="277368" y="384891"/>
                  </a:lnTo>
                  <a:lnTo>
                    <a:pt x="324859" y="384891"/>
                  </a:lnTo>
                  <a:lnTo>
                    <a:pt x="385572" y="324820"/>
                  </a:lnTo>
                  <a:lnTo>
                    <a:pt x="388572" y="320059"/>
                  </a:lnTo>
                  <a:lnTo>
                    <a:pt x="389572" y="314072"/>
                  </a:lnTo>
                  <a:lnTo>
                    <a:pt x="388572" y="307586"/>
                  </a:lnTo>
                  <a:lnTo>
                    <a:pt x="385572" y="301325"/>
                  </a:lnTo>
                  <a:lnTo>
                    <a:pt x="379247" y="298396"/>
                  </a:lnTo>
                  <a:lnTo>
                    <a:pt x="372411" y="297420"/>
                  </a:lnTo>
                  <a:close/>
                </a:path>
              </a:pathLst>
            </a:custGeom>
            <a:solidFill>
              <a:srgbClr val="00529B"/>
            </a:solidFill>
          </p:spPr>
          <p:txBody>
            <a:bodyPr wrap="square" lIns="0" tIns="0" rIns="0" bIns="0" rtlCol="0"/>
            <a:lstStyle/>
            <a:p>
              <a:endParaRPr/>
            </a:p>
          </p:txBody>
        </p:sp>
      </p:grpSp>
      <p:sp>
        <p:nvSpPr>
          <p:cNvPr id="6" name="object 6"/>
          <p:cNvSpPr txBox="1"/>
          <p:nvPr/>
        </p:nvSpPr>
        <p:spPr>
          <a:xfrm>
            <a:off x="10209560" y="1679707"/>
            <a:ext cx="1828800" cy="207877"/>
          </a:xfrm>
          <a:prstGeom prst="rect">
            <a:avLst/>
          </a:prstGeom>
        </p:spPr>
        <p:txBody>
          <a:bodyPr vert="horz" wrap="square" lIns="0" tIns="6350" rIns="0" bIns="0" rtlCol="0">
            <a:spAutoFit/>
          </a:bodyPr>
          <a:lstStyle/>
          <a:p>
            <a:pPr marL="12700" marR="5080" indent="-12700" algn="ctr">
              <a:lnSpc>
                <a:spcPct val="103800"/>
              </a:lnSpc>
              <a:spcBef>
                <a:spcPts val="50"/>
              </a:spcBef>
            </a:pPr>
            <a:r>
              <a:rPr sz="1350" spc="-10" dirty="0">
                <a:latin typeface="Arial"/>
                <a:cs typeface="Arial"/>
              </a:rPr>
              <a:t>Prevent </a:t>
            </a:r>
            <a:r>
              <a:rPr sz="1350" spc="-35" dirty="0">
                <a:latin typeface="Arial"/>
                <a:cs typeface="Arial"/>
              </a:rPr>
              <a:t>greenwashing</a:t>
            </a:r>
            <a:endParaRPr sz="1350" dirty="0">
              <a:latin typeface="Arial"/>
              <a:cs typeface="Arial"/>
            </a:endParaRPr>
          </a:p>
        </p:txBody>
      </p:sp>
      <p:sp>
        <p:nvSpPr>
          <p:cNvPr id="7" name="object 7"/>
          <p:cNvSpPr txBox="1"/>
          <p:nvPr/>
        </p:nvSpPr>
        <p:spPr>
          <a:xfrm>
            <a:off x="10363200" y="3896635"/>
            <a:ext cx="1828800" cy="221856"/>
          </a:xfrm>
          <a:prstGeom prst="rect">
            <a:avLst/>
          </a:prstGeom>
        </p:spPr>
        <p:txBody>
          <a:bodyPr vert="horz" wrap="square" lIns="0" tIns="13970" rIns="0" bIns="0" rtlCol="0">
            <a:spAutoFit/>
          </a:bodyPr>
          <a:lstStyle/>
          <a:p>
            <a:pPr marL="12700" algn="ctr">
              <a:lnSpc>
                <a:spcPct val="100000"/>
              </a:lnSpc>
              <a:spcBef>
                <a:spcPts val="110"/>
              </a:spcBef>
            </a:pPr>
            <a:r>
              <a:rPr sz="1350" spc="-30" dirty="0">
                <a:latin typeface="Arial"/>
                <a:cs typeface="Arial"/>
              </a:rPr>
              <a:t>Transparency</a:t>
            </a:r>
            <a:endParaRPr sz="1350" dirty="0">
              <a:latin typeface="Arial"/>
              <a:cs typeface="Arial"/>
            </a:endParaRPr>
          </a:p>
        </p:txBody>
      </p:sp>
      <p:sp>
        <p:nvSpPr>
          <p:cNvPr id="8" name="object 8"/>
          <p:cNvSpPr txBox="1"/>
          <p:nvPr/>
        </p:nvSpPr>
        <p:spPr>
          <a:xfrm>
            <a:off x="10177146" y="6298662"/>
            <a:ext cx="1828800" cy="438582"/>
          </a:xfrm>
          <a:prstGeom prst="rect">
            <a:avLst/>
          </a:prstGeom>
        </p:spPr>
        <p:txBody>
          <a:bodyPr vert="horz" wrap="square" lIns="0" tIns="6350" rIns="0" bIns="0" rtlCol="0">
            <a:spAutoFit/>
          </a:bodyPr>
          <a:lstStyle/>
          <a:p>
            <a:pPr marR="5080" indent="11113" algn="ctr">
              <a:lnSpc>
                <a:spcPct val="103899"/>
              </a:lnSpc>
              <a:spcBef>
                <a:spcPts val="50"/>
              </a:spcBef>
            </a:pPr>
            <a:r>
              <a:rPr sz="1350" dirty="0">
                <a:latin typeface="Arial"/>
                <a:cs typeface="Arial"/>
              </a:rPr>
              <a:t>Steer</a:t>
            </a:r>
            <a:r>
              <a:rPr sz="1350" spc="-40" dirty="0">
                <a:latin typeface="Arial"/>
                <a:cs typeface="Arial"/>
              </a:rPr>
              <a:t> </a:t>
            </a:r>
            <a:r>
              <a:rPr sz="1350" spc="-10" dirty="0">
                <a:latin typeface="Arial"/>
                <a:cs typeface="Arial"/>
              </a:rPr>
              <a:t>private</a:t>
            </a:r>
            <a:r>
              <a:rPr sz="1350" spc="-20" dirty="0">
                <a:latin typeface="Arial"/>
                <a:cs typeface="Arial"/>
              </a:rPr>
              <a:t> </a:t>
            </a:r>
            <a:r>
              <a:rPr sz="1350" spc="-10" dirty="0">
                <a:latin typeface="Arial"/>
                <a:cs typeface="Arial"/>
              </a:rPr>
              <a:t>capital </a:t>
            </a:r>
            <a:r>
              <a:rPr lang="en-US" sz="1350" spc="-10" dirty="0" smtClean="0">
                <a:latin typeface="Arial"/>
                <a:cs typeface="Arial"/>
              </a:rPr>
              <a:t/>
            </a:r>
            <a:br>
              <a:rPr lang="en-US" sz="1350" spc="-10" dirty="0" smtClean="0">
                <a:latin typeface="Arial"/>
                <a:cs typeface="Arial"/>
              </a:rPr>
            </a:br>
            <a:r>
              <a:rPr sz="1350" dirty="0" smtClean="0">
                <a:latin typeface="Arial"/>
                <a:cs typeface="Arial"/>
              </a:rPr>
              <a:t>into</a:t>
            </a:r>
            <a:r>
              <a:rPr sz="1350" spc="-25" dirty="0" smtClean="0">
                <a:latin typeface="Arial"/>
                <a:cs typeface="Arial"/>
              </a:rPr>
              <a:t> </a:t>
            </a:r>
            <a:r>
              <a:rPr sz="1350" spc="-20" dirty="0">
                <a:latin typeface="Arial"/>
                <a:cs typeface="Arial"/>
              </a:rPr>
              <a:t>“ESG”</a:t>
            </a:r>
            <a:endParaRPr sz="1350" dirty="0">
              <a:latin typeface="Arial"/>
              <a:cs typeface="Arial"/>
            </a:endParaRPr>
          </a:p>
        </p:txBody>
      </p:sp>
      <p:grpSp>
        <p:nvGrpSpPr>
          <p:cNvPr id="9" name="object 9"/>
          <p:cNvGrpSpPr/>
          <p:nvPr/>
        </p:nvGrpSpPr>
        <p:grpSpPr>
          <a:xfrm>
            <a:off x="10492493" y="2409626"/>
            <a:ext cx="1463040" cy="1463040"/>
            <a:chOff x="3586479" y="1635760"/>
            <a:chExt cx="1300480" cy="1300480"/>
          </a:xfrm>
        </p:grpSpPr>
        <p:sp>
          <p:nvSpPr>
            <p:cNvPr id="10" name="object 10"/>
            <p:cNvSpPr/>
            <p:nvPr/>
          </p:nvSpPr>
          <p:spPr>
            <a:xfrm>
              <a:off x="3586479" y="1635760"/>
              <a:ext cx="1300480" cy="1300480"/>
            </a:xfrm>
            <a:custGeom>
              <a:avLst/>
              <a:gdLst/>
              <a:ahLst/>
              <a:cxnLst/>
              <a:rect l="l" t="t" r="r" b="b"/>
              <a:pathLst>
                <a:path w="1300479" h="1300480">
                  <a:moveTo>
                    <a:pt x="650240" y="0"/>
                  </a:moveTo>
                  <a:lnTo>
                    <a:pt x="601707" y="1783"/>
                  </a:lnTo>
                  <a:lnTo>
                    <a:pt x="554143" y="7049"/>
                  </a:lnTo>
                  <a:lnTo>
                    <a:pt x="507675" y="15672"/>
                  </a:lnTo>
                  <a:lnTo>
                    <a:pt x="462428" y="27527"/>
                  </a:lnTo>
                  <a:lnTo>
                    <a:pt x="418527" y="42487"/>
                  </a:lnTo>
                  <a:lnTo>
                    <a:pt x="376098" y="60428"/>
                  </a:lnTo>
                  <a:lnTo>
                    <a:pt x="335267" y="81223"/>
                  </a:lnTo>
                  <a:lnTo>
                    <a:pt x="296160" y="104747"/>
                  </a:lnTo>
                  <a:lnTo>
                    <a:pt x="258902" y="130875"/>
                  </a:lnTo>
                  <a:lnTo>
                    <a:pt x="223619" y="159479"/>
                  </a:lnTo>
                  <a:lnTo>
                    <a:pt x="190436" y="190436"/>
                  </a:lnTo>
                  <a:lnTo>
                    <a:pt x="159479" y="223619"/>
                  </a:lnTo>
                  <a:lnTo>
                    <a:pt x="130875" y="258902"/>
                  </a:lnTo>
                  <a:lnTo>
                    <a:pt x="104747" y="296160"/>
                  </a:lnTo>
                  <a:lnTo>
                    <a:pt x="81223" y="335267"/>
                  </a:lnTo>
                  <a:lnTo>
                    <a:pt x="60428" y="376098"/>
                  </a:lnTo>
                  <a:lnTo>
                    <a:pt x="42487" y="418527"/>
                  </a:lnTo>
                  <a:lnTo>
                    <a:pt x="27527" y="462428"/>
                  </a:lnTo>
                  <a:lnTo>
                    <a:pt x="15672" y="507675"/>
                  </a:lnTo>
                  <a:lnTo>
                    <a:pt x="7049" y="554143"/>
                  </a:lnTo>
                  <a:lnTo>
                    <a:pt x="1783" y="601707"/>
                  </a:lnTo>
                  <a:lnTo>
                    <a:pt x="0" y="650239"/>
                  </a:lnTo>
                  <a:lnTo>
                    <a:pt x="1783" y="698772"/>
                  </a:lnTo>
                  <a:lnTo>
                    <a:pt x="7049" y="746336"/>
                  </a:lnTo>
                  <a:lnTo>
                    <a:pt x="15672" y="792804"/>
                  </a:lnTo>
                  <a:lnTo>
                    <a:pt x="27527" y="838051"/>
                  </a:lnTo>
                  <a:lnTo>
                    <a:pt x="42487" y="881952"/>
                  </a:lnTo>
                  <a:lnTo>
                    <a:pt x="60428" y="924381"/>
                  </a:lnTo>
                  <a:lnTo>
                    <a:pt x="81223" y="965212"/>
                  </a:lnTo>
                  <a:lnTo>
                    <a:pt x="104747" y="1004319"/>
                  </a:lnTo>
                  <a:lnTo>
                    <a:pt x="130875" y="1041577"/>
                  </a:lnTo>
                  <a:lnTo>
                    <a:pt x="159479" y="1076860"/>
                  </a:lnTo>
                  <a:lnTo>
                    <a:pt x="190436" y="1110043"/>
                  </a:lnTo>
                  <a:lnTo>
                    <a:pt x="223619" y="1141000"/>
                  </a:lnTo>
                  <a:lnTo>
                    <a:pt x="258902" y="1169604"/>
                  </a:lnTo>
                  <a:lnTo>
                    <a:pt x="296160" y="1195732"/>
                  </a:lnTo>
                  <a:lnTo>
                    <a:pt x="335267" y="1219256"/>
                  </a:lnTo>
                  <a:lnTo>
                    <a:pt x="376098" y="1240051"/>
                  </a:lnTo>
                  <a:lnTo>
                    <a:pt x="418527" y="1257992"/>
                  </a:lnTo>
                  <a:lnTo>
                    <a:pt x="462428" y="1272952"/>
                  </a:lnTo>
                  <a:lnTo>
                    <a:pt x="507675" y="1284807"/>
                  </a:lnTo>
                  <a:lnTo>
                    <a:pt x="554143" y="1293430"/>
                  </a:lnTo>
                  <a:lnTo>
                    <a:pt x="601707" y="1298696"/>
                  </a:lnTo>
                  <a:lnTo>
                    <a:pt x="650240" y="1300479"/>
                  </a:lnTo>
                  <a:lnTo>
                    <a:pt x="698772" y="1298696"/>
                  </a:lnTo>
                  <a:lnTo>
                    <a:pt x="746336" y="1293430"/>
                  </a:lnTo>
                  <a:lnTo>
                    <a:pt x="792804" y="1284807"/>
                  </a:lnTo>
                  <a:lnTo>
                    <a:pt x="838051" y="1272952"/>
                  </a:lnTo>
                  <a:lnTo>
                    <a:pt x="881952" y="1257992"/>
                  </a:lnTo>
                  <a:lnTo>
                    <a:pt x="924381" y="1240051"/>
                  </a:lnTo>
                  <a:lnTo>
                    <a:pt x="965212" y="1219256"/>
                  </a:lnTo>
                  <a:lnTo>
                    <a:pt x="1004319" y="1195732"/>
                  </a:lnTo>
                  <a:lnTo>
                    <a:pt x="1041577" y="1169604"/>
                  </a:lnTo>
                  <a:lnTo>
                    <a:pt x="1076860" y="1141000"/>
                  </a:lnTo>
                  <a:lnTo>
                    <a:pt x="1110043" y="1110043"/>
                  </a:lnTo>
                  <a:lnTo>
                    <a:pt x="1141000" y="1076860"/>
                  </a:lnTo>
                  <a:lnTo>
                    <a:pt x="1169604" y="1041577"/>
                  </a:lnTo>
                  <a:lnTo>
                    <a:pt x="1195732" y="1004319"/>
                  </a:lnTo>
                  <a:lnTo>
                    <a:pt x="1219256" y="965212"/>
                  </a:lnTo>
                  <a:lnTo>
                    <a:pt x="1240051" y="924381"/>
                  </a:lnTo>
                  <a:lnTo>
                    <a:pt x="1257992" y="881952"/>
                  </a:lnTo>
                  <a:lnTo>
                    <a:pt x="1272952" y="838051"/>
                  </a:lnTo>
                  <a:lnTo>
                    <a:pt x="1284807" y="792804"/>
                  </a:lnTo>
                  <a:lnTo>
                    <a:pt x="1293430" y="746336"/>
                  </a:lnTo>
                  <a:lnTo>
                    <a:pt x="1298696" y="698772"/>
                  </a:lnTo>
                  <a:lnTo>
                    <a:pt x="1300480" y="650239"/>
                  </a:lnTo>
                  <a:lnTo>
                    <a:pt x="1298696" y="601707"/>
                  </a:lnTo>
                  <a:lnTo>
                    <a:pt x="1293430" y="554143"/>
                  </a:lnTo>
                  <a:lnTo>
                    <a:pt x="1284807" y="507675"/>
                  </a:lnTo>
                  <a:lnTo>
                    <a:pt x="1272952" y="462428"/>
                  </a:lnTo>
                  <a:lnTo>
                    <a:pt x="1257992" y="418527"/>
                  </a:lnTo>
                  <a:lnTo>
                    <a:pt x="1240051" y="376098"/>
                  </a:lnTo>
                  <a:lnTo>
                    <a:pt x="1219256" y="335267"/>
                  </a:lnTo>
                  <a:lnTo>
                    <a:pt x="1195732" y="296160"/>
                  </a:lnTo>
                  <a:lnTo>
                    <a:pt x="1169604" y="258902"/>
                  </a:lnTo>
                  <a:lnTo>
                    <a:pt x="1141000" y="223619"/>
                  </a:lnTo>
                  <a:lnTo>
                    <a:pt x="1110043" y="190436"/>
                  </a:lnTo>
                  <a:lnTo>
                    <a:pt x="1076860" y="159479"/>
                  </a:lnTo>
                  <a:lnTo>
                    <a:pt x="1041577" y="130875"/>
                  </a:lnTo>
                  <a:lnTo>
                    <a:pt x="1004319" y="104747"/>
                  </a:lnTo>
                  <a:lnTo>
                    <a:pt x="965212" y="81223"/>
                  </a:lnTo>
                  <a:lnTo>
                    <a:pt x="924381" y="60428"/>
                  </a:lnTo>
                  <a:lnTo>
                    <a:pt x="881952" y="42487"/>
                  </a:lnTo>
                  <a:lnTo>
                    <a:pt x="838051" y="27527"/>
                  </a:lnTo>
                  <a:lnTo>
                    <a:pt x="792804" y="15672"/>
                  </a:lnTo>
                  <a:lnTo>
                    <a:pt x="746336" y="7049"/>
                  </a:lnTo>
                  <a:lnTo>
                    <a:pt x="698772" y="1783"/>
                  </a:lnTo>
                  <a:lnTo>
                    <a:pt x="650240" y="0"/>
                  </a:lnTo>
                  <a:close/>
                </a:path>
              </a:pathLst>
            </a:custGeom>
            <a:solidFill>
              <a:srgbClr val="709DD2"/>
            </a:solidFill>
          </p:spPr>
          <p:txBody>
            <a:bodyPr wrap="square" lIns="0" tIns="0" rIns="0" bIns="0" rtlCol="0"/>
            <a:lstStyle/>
            <a:p>
              <a:endParaRPr/>
            </a:p>
          </p:txBody>
        </p:sp>
        <p:sp>
          <p:nvSpPr>
            <p:cNvPr id="11" name="object 11"/>
            <p:cNvSpPr/>
            <p:nvPr/>
          </p:nvSpPr>
          <p:spPr>
            <a:xfrm>
              <a:off x="3931919" y="1981200"/>
              <a:ext cx="688975" cy="699135"/>
            </a:xfrm>
            <a:custGeom>
              <a:avLst/>
              <a:gdLst/>
              <a:ahLst/>
              <a:cxnLst/>
              <a:rect l="l" t="t" r="r" b="b"/>
              <a:pathLst>
                <a:path w="688975" h="699135">
                  <a:moveTo>
                    <a:pt x="599552" y="565150"/>
                  </a:moveTo>
                  <a:lnTo>
                    <a:pt x="514350" y="565150"/>
                  </a:lnTo>
                  <a:lnTo>
                    <a:pt x="639190" y="691769"/>
                  </a:lnTo>
                  <a:lnTo>
                    <a:pt x="649214" y="696983"/>
                  </a:lnTo>
                  <a:lnTo>
                    <a:pt x="660415" y="698722"/>
                  </a:lnTo>
                  <a:lnTo>
                    <a:pt x="671641" y="696983"/>
                  </a:lnTo>
                  <a:lnTo>
                    <a:pt x="681735" y="691769"/>
                  </a:lnTo>
                  <a:lnTo>
                    <a:pt x="686879" y="681557"/>
                  </a:lnTo>
                  <a:lnTo>
                    <a:pt x="688593" y="670178"/>
                  </a:lnTo>
                  <a:lnTo>
                    <a:pt x="686879" y="658800"/>
                  </a:lnTo>
                  <a:lnTo>
                    <a:pt x="681735" y="648588"/>
                  </a:lnTo>
                  <a:lnTo>
                    <a:pt x="599552" y="565150"/>
                  </a:lnTo>
                  <a:close/>
                </a:path>
                <a:path w="688975" h="699135">
                  <a:moveTo>
                    <a:pt x="313435" y="0"/>
                  </a:moveTo>
                  <a:lnTo>
                    <a:pt x="263159" y="3996"/>
                  </a:lnTo>
                  <a:lnTo>
                    <a:pt x="215077" y="15699"/>
                  </a:lnTo>
                  <a:lnTo>
                    <a:pt x="169920" y="34674"/>
                  </a:lnTo>
                  <a:lnTo>
                    <a:pt x="128422" y="60488"/>
                  </a:lnTo>
                  <a:lnTo>
                    <a:pt x="91312" y="92710"/>
                  </a:lnTo>
                  <a:lnTo>
                    <a:pt x="52133" y="141684"/>
                  </a:lnTo>
                  <a:lnTo>
                    <a:pt x="24383" y="197612"/>
                  </a:lnTo>
                  <a:lnTo>
                    <a:pt x="6476" y="255539"/>
                  </a:lnTo>
                  <a:lnTo>
                    <a:pt x="0" y="318135"/>
                  </a:lnTo>
                  <a:lnTo>
                    <a:pt x="1190" y="349948"/>
                  </a:lnTo>
                  <a:lnTo>
                    <a:pt x="4952" y="380619"/>
                  </a:lnTo>
                  <a:lnTo>
                    <a:pt x="11572" y="410146"/>
                  </a:lnTo>
                  <a:lnTo>
                    <a:pt x="21335" y="438530"/>
                  </a:lnTo>
                  <a:lnTo>
                    <a:pt x="24383" y="441578"/>
                  </a:lnTo>
                  <a:lnTo>
                    <a:pt x="36984" y="470533"/>
                  </a:lnTo>
                  <a:lnTo>
                    <a:pt x="70139" y="521535"/>
                  </a:lnTo>
                  <a:lnTo>
                    <a:pt x="114772" y="565511"/>
                  </a:lnTo>
                  <a:lnTo>
                    <a:pt x="166215" y="601317"/>
                  </a:lnTo>
                  <a:lnTo>
                    <a:pt x="222746" y="624959"/>
                  </a:lnTo>
                  <a:lnTo>
                    <a:pt x="282078" y="637627"/>
                  </a:lnTo>
                  <a:lnTo>
                    <a:pt x="313435" y="639317"/>
                  </a:lnTo>
                  <a:lnTo>
                    <a:pt x="344896" y="637627"/>
                  </a:lnTo>
                  <a:lnTo>
                    <a:pt x="405483" y="624959"/>
                  </a:lnTo>
                  <a:lnTo>
                    <a:pt x="455735" y="604244"/>
                  </a:lnTo>
                  <a:lnTo>
                    <a:pt x="493058" y="580644"/>
                  </a:lnTo>
                  <a:lnTo>
                    <a:pt x="313435" y="580644"/>
                  </a:lnTo>
                  <a:lnTo>
                    <a:pt x="288411" y="579000"/>
                  </a:lnTo>
                  <a:lnTo>
                    <a:pt x="239408" y="567570"/>
                  </a:lnTo>
                  <a:lnTo>
                    <a:pt x="192049" y="548522"/>
                  </a:lnTo>
                  <a:lnTo>
                    <a:pt x="149715" y="520761"/>
                  </a:lnTo>
                  <a:lnTo>
                    <a:pt x="115024" y="484282"/>
                  </a:lnTo>
                  <a:lnTo>
                    <a:pt x="86786" y="442563"/>
                  </a:lnTo>
                  <a:lnTo>
                    <a:pt x="76072" y="419988"/>
                  </a:lnTo>
                  <a:lnTo>
                    <a:pt x="76072" y="416940"/>
                  </a:lnTo>
                  <a:lnTo>
                    <a:pt x="68071" y="393680"/>
                  </a:lnTo>
                  <a:lnTo>
                    <a:pt x="62356" y="369824"/>
                  </a:lnTo>
                  <a:lnTo>
                    <a:pt x="58927" y="344824"/>
                  </a:lnTo>
                  <a:lnTo>
                    <a:pt x="57784" y="318135"/>
                  </a:lnTo>
                  <a:lnTo>
                    <a:pt x="58927" y="292677"/>
                  </a:lnTo>
                  <a:lnTo>
                    <a:pt x="68071" y="243000"/>
                  </a:lnTo>
                  <a:lnTo>
                    <a:pt x="86786" y="196254"/>
                  </a:lnTo>
                  <a:lnTo>
                    <a:pt x="115024" y="153677"/>
                  </a:lnTo>
                  <a:lnTo>
                    <a:pt x="170078" y="102983"/>
                  </a:lnTo>
                  <a:lnTo>
                    <a:pt x="214169" y="78755"/>
                  </a:lnTo>
                  <a:lnTo>
                    <a:pt x="262237" y="63791"/>
                  </a:lnTo>
                  <a:lnTo>
                    <a:pt x="313435" y="58674"/>
                  </a:lnTo>
                  <a:lnTo>
                    <a:pt x="495042" y="58674"/>
                  </a:lnTo>
                  <a:lnTo>
                    <a:pt x="488886" y="54070"/>
                  </a:lnTo>
                  <a:lnTo>
                    <a:pt x="435228" y="24764"/>
                  </a:lnTo>
                  <a:lnTo>
                    <a:pt x="375475" y="6572"/>
                  </a:lnTo>
                  <a:lnTo>
                    <a:pt x="344896" y="1690"/>
                  </a:lnTo>
                  <a:lnTo>
                    <a:pt x="313435" y="0"/>
                  </a:lnTo>
                  <a:close/>
                </a:path>
                <a:path w="688975" h="699135">
                  <a:moveTo>
                    <a:pt x="495042" y="58674"/>
                  </a:moveTo>
                  <a:lnTo>
                    <a:pt x="313435" y="58674"/>
                  </a:lnTo>
                  <a:lnTo>
                    <a:pt x="340246" y="59838"/>
                  </a:lnTo>
                  <a:lnTo>
                    <a:pt x="365617" y="63325"/>
                  </a:lnTo>
                  <a:lnTo>
                    <a:pt x="410844" y="77215"/>
                  </a:lnTo>
                  <a:lnTo>
                    <a:pt x="456930" y="103076"/>
                  </a:lnTo>
                  <a:lnTo>
                    <a:pt x="496062" y="135889"/>
                  </a:lnTo>
                  <a:lnTo>
                    <a:pt x="528065" y="175228"/>
                  </a:lnTo>
                  <a:lnTo>
                    <a:pt x="550926" y="219328"/>
                  </a:lnTo>
                  <a:lnTo>
                    <a:pt x="566054" y="267541"/>
                  </a:lnTo>
                  <a:lnTo>
                    <a:pt x="572134" y="318135"/>
                  </a:lnTo>
                  <a:lnTo>
                    <a:pt x="570517" y="345301"/>
                  </a:lnTo>
                  <a:lnTo>
                    <a:pt x="559329" y="396251"/>
                  </a:lnTo>
                  <a:lnTo>
                    <a:pt x="540638" y="442563"/>
                  </a:lnTo>
                  <a:lnTo>
                    <a:pt x="513206" y="484282"/>
                  </a:lnTo>
                  <a:lnTo>
                    <a:pt x="477228" y="520761"/>
                  </a:lnTo>
                  <a:lnTo>
                    <a:pt x="434893" y="548522"/>
                  </a:lnTo>
                  <a:lnTo>
                    <a:pt x="389249" y="567570"/>
                  </a:lnTo>
                  <a:lnTo>
                    <a:pt x="340246" y="579000"/>
                  </a:lnTo>
                  <a:lnTo>
                    <a:pt x="313435" y="580644"/>
                  </a:lnTo>
                  <a:lnTo>
                    <a:pt x="493058" y="580644"/>
                  </a:lnTo>
                  <a:lnTo>
                    <a:pt x="495557" y="578959"/>
                  </a:lnTo>
                  <a:lnTo>
                    <a:pt x="514350" y="565150"/>
                  </a:lnTo>
                  <a:lnTo>
                    <a:pt x="599552" y="565150"/>
                  </a:lnTo>
                  <a:lnTo>
                    <a:pt x="557021" y="521970"/>
                  </a:lnTo>
                  <a:lnTo>
                    <a:pt x="570569" y="503318"/>
                  </a:lnTo>
                  <a:lnTo>
                    <a:pt x="583580" y="484108"/>
                  </a:lnTo>
                  <a:lnTo>
                    <a:pt x="605663" y="441578"/>
                  </a:lnTo>
                  <a:lnTo>
                    <a:pt x="623569" y="382190"/>
                  </a:lnTo>
                  <a:lnTo>
                    <a:pt x="630046" y="318135"/>
                  </a:lnTo>
                  <a:lnTo>
                    <a:pt x="628380" y="287587"/>
                  </a:lnTo>
                  <a:lnTo>
                    <a:pt x="615902" y="226444"/>
                  </a:lnTo>
                  <a:lnTo>
                    <a:pt x="592587" y="168630"/>
                  </a:lnTo>
                  <a:lnTo>
                    <a:pt x="558567" y="117762"/>
                  </a:lnTo>
                  <a:lnTo>
                    <a:pt x="513560" y="72520"/>
                  </a:lnTo>
                  <a:lnTo>
                    <a:pt x="495042" y="58674"/>
                  </a:lnTo>
                  <a:close/>
                </a:path>
                <a:path w="688975" h="699135">
                  <a:moveTo>
                    <a:pt x="511301" y="302640"/>
                  </a:moveTo>
                  <a:lnTo>
                    <a:pt x="489965" y="302640"/>
                  </a:lnTo>
                  <a:lnTo>
                    <a:pt x="483869" y="308863"/>
                  </a:lnTo>
                  <a:lnTo>
                    <a:pt x="483869" y="318135"/>
                  </a:lnTo>
                  <a:lnTo>
                    <a:pt x="482776" y="336041"/>
                  </a:lnTo>
                  <a:lnTo>
                    <a:pt x="479694" y="352805"/>
                  </a:lnTo>
                  <a:lnTo>
                    <a:pt x="474922" y="368426"/>
                  </a:lnTo>
                  <a:lnTo>
                    <a:pt x="468756" y="382904"/>
                  </a:lnTo>
                  <a:lnTo>
                    <a:pt x="468756" y="386079"/>
                  </a:lnTo>
                  <a:lnTo>
                    <a:pt x="444753" y="427692"/>
                  </a:lnTo>
                  <a:lnTo>
                    <a:pt x="407050" y="462454"/>
                  </a:lnTo>
                  <a:lnTo>
                    <a:pt x="362727" y="483213"/>
                  </a:lnTo>
                  <a:lnTo>
                    <a:pt x="313435" y="490982"/>
                  </a:lnTo>
                  <a:lnTo>
                    <a:pt x="306740" y="492146"/>
                  </a:lnTo>
                  <a:lnTo>
                    <a:pt x="300926" y="495633"/>
                  </a:lnTo>
                  <a:lnTo>
                    <a:pt x="296826" y="501429"/>
                  </a:lnTo>
                  <a:lnTo>
                    <a:pt x="295275" y="509524"/>
                  </a:lnTo>
                  <a:lnTo>
                    <a:pt x="295275" y="518795"/>
                  </a:lnTo>
                  <a:lnTo>
                    <a:pt x="304291" y="525017"/>
                  </a:lnTo>
                  <a:lnTo>
                    <a:pt x="313435" y="525017"/>
                  </a:lnTo>
                  <a:lnTo>
                    <a:pt x="354187" y="521938"/>
                  </a:lnTo>
                  <a:lnTo>
                    <a:pt x="392556" y="509524"/>
                  </a:lnTo>
                  <a:lnTo>
                    <a:pt x="426847" y="491410"/>
                  </a:lnTo>
                  <a:lnTo>
                    <a:pt x="456564" y="466344"/>
                  </a:lnTo>
                  <a:lnTo>
                    <a:pt x="483885" y="433514"/>
                  </a:lnTo>
                  <a:lnTo>
                    <a:pt x="502157" y="398399"/>
                  </a:lnTo>
                  <a:lnTo>
                    <a:pt x="513206" y="359410"/>
                  </a:lnTo>
                  <a:lnTo>
                    <a:pt x="517397" y="318135"/>
                  </a:lnTo>
                  <a:lnTo>
                    <a:pt x="517397" y="308863"/>
                  </a:lnTo>
                  <a:lnTo>
                    <a:pt x="511301" y="302640"/>
                  </a:lnTo>
                  <a:close/>
                </a:path>
                <a:path w="688975" h="699135">
                  <a:moveTo>
                    <a:pt x="241077" y="127240"/>
                  </a:moveTo>
                  <a:lnTo>
                    <a:pt x="234314" y="129666"/>
                  </a:lnTo>
                  <a:lnTo>
                    <a:pt x="225238" y="132599"/>
                  </a:lnTo>
                  <a:lnTo>
                    <a:pt x="216471" y="136651"/>
                  </a:lnTo>
                  <a:lnTo>
                    <a:pt x="208276" y="141847"/>
                  </a:lnTo>
                  <a:lnTo>
                    <a:pt x="200913" y="148209"/>
                  </a:lnTo>
                  <a:lnTo>
                    <a:pt x="192293" y="153400"/>
                  </a:lnTo>
                  <a:lnTo>
                    <a:pt x="163623" y="179974"/>
                  </a:lnTo>
                  <a:lnTo>
                    <a:pt x="146050" y="203835"/>
                  </a:lnTo>
                  <a:lnTo>
                    <a:pt x="139717" y="211312"/>
                  </a:lnTo>
                  <a:lnTo>
                    <a:pt x="134254" y="219646"/>
                  </a:lnTo>
                  <a:lnTo>
                    <a:pt x="129387" y="228552"/>
                  </a:lnTo>
                  <a:lnTo>
                    <a:pt x="124840" y="237744"/>
                  </a:lnTo>
                  <a:lnTo>
                    <a:pt x="124124" y="244649"/>
                  </a:lnTo>
                  <a:lnTo>
                    <a:pt x="125968" y="251269"/>
                  </a:lnTo>
                  <a:lnTo>
                    <a:pt x="129502" y="257317"/>
                  </a:lnTo>
                  <a:lnTo>
                    <a:pt x="133857" y="262509"/>
                  </a:lnTo>
                  <a:lnTo>
                    <a:pt x="141096" y="263650"/>
                  </a:lnTo>
                  <a:lnTo>
                    <a:pt x="148335" y="262493"/>
                  </a:lnTo>
                  <a:lnTo>
                    <a:pt x="154431" y="259026"/>
                  </a:lnTo>
                  <a:lnTo>
                    <a:pt x="158241" y="253237"/>
                  </a:lnTo>
                  <a:lnTo>
                    <a:pt x="161051" y="244522"/>
                  </a:lnTo>
                  <a:lnTo>
                    <a:pt x="164718" y="236664"/>
                  </a:lnTo>
                  <a:lnTo>
                    <a:pt x="188483" y="202803"/>
                  </a:lnTo>
                  <a:lnTo>
                    <a:pt x="194817" y="197612"/>
                  </a:lnTo>
                  <a:lnTo>
                    <a:pt x="199911" y="191202"/>
                  </a:lnTo>
                  <a:lnTo>
                    <a:pt x="232790" y="167132"/>
                  </a:lnTo>
                  <a:lnTo>
                    <a:pt x="246506" y="160527"/>
                  </a:lnTo>
                  <a:lnTo>
                    <a:pt x="252650" y="157172"/>
                  </a:lnTo>
                  <a:lnTo>
                    <a:pt x="256793" y="152066"/>
                  </a:lnTo>
                  <a:lnTo>
                    <a:pt x="258079" y="145794"/>
                  </a:lnTo>
                  <a:lnTo>
                    <a:pt x="255650" y="138937"/>
                  </a:lnTo>
                  <a:lnTo>
                    <a:pt x="252317" y="132720"/>
                  </a:lnTo>
                  <a:lnTo>
                    <a:pt x="247268" y="128539"/>
                  </a:lnTo>
                  <a:lnTo>
                    <a:pt x="241077" y="127240"/>
                  </a:lnTo>
                  <a:close/>
                </a:path>
              </a:pathLst>
            </a:custGeom>
            <a:solidFill>
              <a:srgbClr val="00529B"/>
            </a:solidFill>
          </p:spPr>
          <p:txBody>
            <a:bodyPr wrap="square" lIns="0" tIns="0" rIns="0" bIns="0" rtlCol="0"/>
            <a:lstStyle/>
            <a:p>
              <a:endParaRPr/>
            </a:p>
          </p:txBody>
        </p:sp>
      </p:grpSp>
      <p:grpSp>
        <p:nvGrpSpPr>
          <p:cNvPr id="12" name="object 12"/>
          <p:cNvGrpSpPr/>
          <p:nvPr/>
        </p:nvGrpSpPr>
        <p:grpSpPr>
          <a:xfrm>
            <a:off x="10466709" y="4787166"/>
            <a:ext cx="1463040" cy="1463040"/>
            <a:chOff x="5201920" y="1686560"/>
            <a:chExt cx="1300480" cy="1290320"/>
          </a:xfrm>
        </p:grpSpPr>
        <p:sp>
          <p:nvSpPr>
            <p:cNvPr id="13" name="object 13"/>
            <p:cNvSpPr/>
            <p:nvPr/>
          </p:nvSpPr>
          <p:spPr>
            <a:xfrm>
              <a:off x="5201920" y="1686560"/>
              <a:ext cx="1300480" cy="1290320"/>
            </a:xfrm>
            <a:custGeom>
              <a:avLst/>
              <a:gdLst/>
              <a:ahLst/>
              <a:cxnLst/>
              <a:rect l="l" t="t" r="r" b="b"/>
              <a:pathLst>
                <a:path w="1300479" h="1290320">
                  <a:moveTo>
                    <a:pt x="650239" y="0"/>
                  </a:moveTo>
                  <a:lnTo>
                    <a:pt x="601707" y="1769"/>
                  </a:lnTo>
                  <a:lnTo>
                    <a:pt x="554143" y="6994"/>
                  </a:lnTo>
                  <a:lnTo>
                    <a:pt x="507675" y="15549"/>
                  </a:lnTo>
                  <a:lnTo>
                    <a:pt x="462428" y="27311"/>
                  </a:lnTo>
                  <a:lnTo>
                    <a:pt x="418527" y="42154"/>
                  </a:lnTo>
                  <a:lnTo>
                    <a:pt x="376098" y="59954"/>
                  </a:lnTo>
                  <a:lnTo>
                    <a:pt x="335267" y="80586"/>
                  </a:lnTo>
                  <a:lnTo>
                    <a:pt x="296160" y="103926"/>
                  </a:lnTo>
                  <a:lnTo>
                    <a:pt x="258902" y="129849"/>
                  </a:lnTo>
                  <a:lnTo>
                    <a:pt x="223619" y="158229"/>
                  </a:lnTo>
                  <a:lnTo>
                    <a:pt x="190436" y="188944"/>
                  </a:lnTo>
                  <a:lnTo>
                    <a:pt x="159479" y="221867"/>
                  </a:lnTo>
                  <a:lnTo>
                    <a:pt x="130875" y="256874"/>
                  </a:lnTo>
                  <a:lnTo>
                    <a:pt x="104747" y="293841"/>
                  </a:lnTo>
                  <a:lnTo>
                    <a:pt x="81223" y="332643"/>
                  </a:lnTo>
                  <a:lnTo>
                    <a:pt x="60428" y="373155"/>
                  </a:lnTo>
                  <a:lnTo>
                    <a:pt x="42487" y="415252"/>
                  </a:lnTo>
                  <a:lnTo>
                    <a:pt x="27527" y="458811"/>
                  </a:lnTo>
                  <a:lnTo>
                    <a:pt x="15672" y="503705"/>
                  </a:lnTo>
                  <a:lnTo>
                    <a:pt x="7049" y="549811"/>
                  </a:lnTo>
                  <a:lnTo>
                    <a:pt x="1783" y="597004"/>
                  </a:lnTo>
                  <a:lnTo>
                    <a:pt x="0" y="645160"/>
                  </a:lnTo>
                  <a:lnTo>
                    <a:pt x="1783" y="693315"/>
                  </a:lnTo>
                  <a:lnTo>
                    <a:pt x="7049" y="740508"/>
                  </a:lnTo>
                  <a:lnTo>
                    <a:pt x="15672" y="786614"/>
                  </a:lnTo>
                  <a:lnTo>
                    <a:pt x="27527" y="831508"/>
                  </a:lnTo>
                  <a:lnTo>
                    <a:pt x="42487" y="875067"/>
                  </a:lnTo>
                  <a:lnTo>
                    <a:pt x="60428" y="917164"/>
                  </a:lnTo>
                  <a:lnTo>
                    <a:pt x="81223" y="957676"/>
                  </a:lnTo>
                  <a:lnTo>
                    <a:pt x="104747" y="996478"/>
                  </a:lnTo>
                  <a:lnTo>
                    <a:pt x="130875" y="1033445"/>
                  </a:lnTo>
                  <a:lnTo>
                    <a:pt x="159479" y="1068452"/>
                  </a:lnTo>
                  <a:lnTo>
                    <a:pt x="190436" y="1101375"/>
                  </a:lnTo>
                  <a:lnTo>
                    <a:pt x="223619" y="1132090"/>
                  </a:lnTo>
                  <a:lnTo>
                    <a:pt x="258902" y="1160470"/>
                  </a:lnTo>
                  <a:lnTo>
                    <a:pt x="296160" y="1186393"/>
                  </a:lnTo>
                  <a:lnTo>
                    <a:pt x="335267" y="1209733"/>
                  </a:lnTo>
                  <a:lnTo>
                    <a:pt x="376098" y="1230365"/>
                  </a:lnTo>
                  <a:lnTo>
                    <a:pt x="418527" y="1248165"/>
                  </a:lnTo>
                  <a:lnTo>
                    <a:pt x="462428" y="1263008"/>
                  </a:lnTo>
                  <a:lnTo>
                    <a:pt x="507675" y="1274770"/>
                  </a:lnTo>
                  <a:lnTo>
                    <a:pt x="554143" y="1283325"/>
                  </a:lnTo>
                  <a:lnTo>
                    <a:pt x="601707" y="1288550"/>
                  </a:lnTo>
                  <a:lnTo>
                    <a:pt x="650239" y="1290319"/>
                  </a:lnTo>
                  <a:lnTo>
                    <a:pt x="698772" y="1288550"/>
                  </a:lnTo>
                  <a:lnTo>
                    <a:pt x="746336" y="1283325"/>
                  </a:lnTo>
                  <a:lnTo>
                    <a:pt x="792804" y="1274770"/>
                  </a:lnTo>
                  <a:lnTo>
                    <a:pt x="838051" y="1263008"/>
                  </a:lnTo>
                  <a:lnTo>
                    <a:pt x="881952" y="1248165"/>
                  </a:lnTo>
                  <a:lnTo>
                    <a:pt x="924381" y="1230365"/>
                  </a:lnTo>
                  <a:lnTo>
                    <a:pt x="965212" y="1209733"/>
                  </a:lnTo>
                  <a:lnTo>
                    <a:pt x="1004319" y="1186393"/>
                  </a:lnTo>
                  <a:lnTo>
                    <a:pt x="1041577" y="1160470"/>
                  </a:lnTo>
                  <a:lnTo>
                    <a:pt x="1076860" y="1132090"/>
                  </a:lnTo>
                  <a:lnTo>
                    <a:pt x="1110043" y="1101375"/>
                  </a:lnTo>
                  <a:lnTo>
                    <a:pt x="1141000" y="1068452"/>
                  </a:lnTo>
                  <a:lnTo>
                    <a:pt x="1169604" y="1033445"/>
                  </a:lnTo>
                  <a:lnTo>
                    <a:pt x="1195732" y="996478"/>
                  </a:lnTo>
                  <a:lnTo>
                    <a:pt x="1219256" y="957676"/>
                  </a:lnTo>
                  <a:lnTo>
                    <a:pt x="1240051" y="917164"/>
                  </a:lnTo>
                  <a:lnTo>
                    <a:pt x="1257992" y="875067"/>
                  </a:lnTo>
                  <a:lnTo>
                    <a:pt x="1272952" y="831508"/>
                  </a:lnTo>
                  <a:lnTo>
                    <a:pt x="1284807" y="786614"/>
                  </a:lnTo>
                  <a:lnTo>
                    <a:pt x="1293430" y="740508"/>
                  </a:lnTo>
                  <a:lnTo>
                    <a:pt x="1298696" y="693315"/>
                  </a:lnTo>
                  <a:lnTo>
                    <a:pt x="1300479" y="645160"/>
                  </a:lnTo>
                  <a:lnTo>
                    <a:pt x="1298696" y="597004"/>
                  </a:lnTo>
                  <a:lnTo>
                    <a:pt x="1293430" y="549811"/>
                  </a:lnTo>
                  <a:lnTo>
                    <a:pt x="1284807" y="503705"/>
                  </a:lnTo>
                  <a:lnTo>
                    <a:pt x="1272952" y="458811"/>
                  </a:lnTo>
                  <a:lnTo>
                    <a:pt x="1257992" y="415252"/>
                  </a:lnTo>
                  <a:lnTo>
                    <a:pt x="1240051" y="373155"/>
                  </a:lnTo>
                  <a:lnTo>
                    <a:pt x="1219256" y="332643"/>
                  </a:lnTo>
                  <a:lnTo>
                    <a:pt x="1195732" y="293841"/>
                  </a:lnTo>
                  <a:lnTo>
                    <a:pt x="1169604" y="256874"/>
                  </a:lnTo>
                  <a:lnTo>
                    <a:pt x="1141000" y="221867"/>
                  </a:lnTo>
                  <a:lnTo>
                    <a:pt x="1110043" y="188944"/>
                  </a:lnTo>
                  <a:lnTo>
                    <a:pt x="1076860" y="158229"/>
                  </a:lnTo>
                  <a:lnTo>
                    <a:pt x="1041577" y="129849"/>
                  </a:lnTo>
                  <a:lnTo>
                    <a:pt x="1004319" y="103926"/>
                  </a:lnTo>
                  <a:lnTo>
                    <a:pt x="965212" y="80586"/>
                  </a:lnTo>
                  <a:lnTo>
                    <a:pt x="924381" y="59954"/>
                  </a:lnTo>
                  <a:lnTo>
                    <a:pt x="881952" y="42154"/>
                  </a:lnTo>
                  <a:lnTo>
                    <a:pt x="838051" y="27311"/>
                  </a:lnTo>
                  <a:lnTo>
                    <a:pt x="792804" y="15549"/>
                  </a:lnTo>
                  <a:lnTo>
                    <a:pt x="746336" y="6994"/>
                  </a:lnTo>
                  <a:lnTo>
                    <a:pt x="698772" y="1769"/>
                  </a:lnTo>
                  <a:lnTo>
                    <a:pt x="650239" y="0"/>
                  </a:lnTo>
                  <a:close/>
                </a:path>
              </a:pathLst>
            </a:custGeom>
            <a:solidFill>
              <a:srgbClr val="709DD2"/>
            </a:solidFill>
          </p:spPr>
          <p:txBody>
            <a:bodyPr wrap="square" lIns="0" tIns="0" rIns="0" bIns="0" rtlCol="0"/>
            <a:lstStyle/>
            <a:p>
              <a:endParaRPr/>
            </a:p>
          </p:txBody>
        </p:sp>
        <p:sp>
          <p:nvSpPr>
            <p:cNvPr id="14" name="object 14"/>
            <p:cNvSpPr/>
            <p:nvPr/>
          </p:nvSpPr>
          <p:spPr>
            <a:xfrm>
              <a:off x="5608320" y="1965805"/>
              <a:ext cx="536575" cy="610235"/>
            </a:xfrm>
            <a:custGeom>
              <a:avLst/>
              <a:gdLst/>
              <a:ahLst/>
              <a:cxnLst/>
              <a:rect l="l" t="t" r="r" b="b"/>
              <a:pathLst>
                <a:path w="536575" h="610235">
                  <a:moveTo>
                    <a:pt x="169417" y="524537"/>
                  </a:moveTo>
                  <a:lnTo>
                    <a:pt x="6095" y="524537"/>
                  </a:lnTo>
                  <a:lnTo>
                    <a:pt x="0" y="533554"/>
                  </a:lnTo>
                  <a:lnTo>
                    <a:pt x="0" y="548667"/>
                  </a:lnTo>
                  <a:lnTo>
                    <a:pt x="6095" y="554636"/>
                  </a:lnTo>
                  <a:lnTo>
                    <a:pt x="145160" y="554636"/>
                  </a:lnTo>
                  <a:lnTo>
                    <a:pt x="145160" y="593752"/>
                  </a:lnTo>
                  <a:lnTo>
                    <a:pt x="148141" y="603281"/>
                  </a:lnTo>
                  <a:lnTo>
                    <a:pt x="155384" y="608834"/>
                  </a:lnTo>
                  <a:lnTo>
                    <a:pt x="164341" y="609861"/>
                  </a:lnTo>
                  <a:lnTo>
                    <a:pt x="172465" y="605817"/>
                  </a:lnTo>
                  <a:lnTo>
                    <a:pt x="217813" y="560732"/>
                  </a:lnTo>
                  <a:lnTo>
                    <a:pt x="175513" y="560732"/>
                  </a:lnTo>
                  <a:lnTo>
                    <a:pt x="175513" y="533554"/>
                  </a:lnTo>
                  <a:lnTo>
                    <a:pt x="169417" y="524537"/>
                  </a:lnTo>
                  <a:close/>
                </a:path>
                <a:path w="536575" h="610235">
                  <a:moveTo>
                    <a:pt x="217813" y="455322"/>
                  </a:moveTo>
                  <a:lnTo>
                    <a:pt x="175513" y="455322"/>
                  </a:lnTo>
                  <a:lnTo>
                    <a:pt x="229869" y="506503"/>
                  </a:lnTo>
                  <a:lnTo>
                    <a:pt x="175513" y="560732"/>
                  </a:lnTo>
                  <a:lnTo>
                    <a:pt x="217813" y="560732"/>
                  </a:lnTo>
                  <a:lnTo>
                    <a:pt x="266191" y="512599"/>
                  </a:lnTo>
                  <a:lnTo>
                    <a:pt x="266191" y="503455"/>
                  </a:lnTo>
                  <a:lnTo>
                    <a:pt x="217813" y="455322"/>
                  </a:lnTo>
                  <a:close/>
                </a:path>
                <a:path w="536575" h="610235">
                  <a:moveTo>
                    <a:pt x="164341" y="406146"/>
                  </a:moveTo>
                  <a:lnTo>
                    <a:pt x="155384" y="406840"/>
                  </a:lnTo>
                  <a:lnTo>
                    <a:pt x="148141" y="411487"/>
                  </a:lnTo>
                  <a:lnTo>
                    <a:pt x="145160" y="419254"/>
                  </a:lnTo>
                  <a:lnTo>
                    <a:pt x="145160" y="461418"/>
                  </a:lnTo>
                  <a:lnTo>
                    <a:pt x="6095" y="461418"/>
                  </a:lnTo>
                  <a:lnTo>
                    <a:pt x="0" y="467387"/>
                  </a:lnTo>
                  <a:lnTo>
                    <a:pt x="0" y="482500"/>
                  </a:lnTo>
                  <a:lnTo>
                    <a:pt x="6095" y="488469"/>
                  </a:lnTo>
                  <a:lnTo>
                    <a:pt x="169417" y="488469"/>
                  </a:lnTo>
                  <a:lnTo>
                    <a:pt x="175513" y="482500"/>
                  </a:lnTo>
                  <a:lnTo>
                    <a:pt x="175513" y="455322"/>
                  </a:lnTo>
                  <a:lnTo>
                    <a:pt x="217813" y="455322"/>
                  </a:lnTo>
                  <a:lnTo>
                    <a:pt x="172465" y="410237"/>
                  </a:lnTo>
                  <a:lnTo>
                    <a:pt x="164341" y="406146"/>
                  </a:lnTo>
                  <a:close/>
                </a:path>
                <a:path w="536575" h="610235">
                  <a:moveTo>
                    <a:pt x="366013" y="335053"/>
                  </a:moveTo>
                  <a:lnTo>
                    <a:pt x="87756" y="335053"/>
                  </a:lnTo>
                  <a:lnTo>
                    <a:pt x="78876" y="337125"/>
                  </a:lnTo>
                  <a:lnTo>
                    <a:pt x="71104" y="342578"/>
                  </a:lnTo>
                  <a:lnTo>
                    <a:pt x="65593" y="350269"/>
                  </a:lnTo>
                  <a:lnTo>
                    <a:pt x="63500" y="359056"/>
                  </a:lnTo>
                  <a:lnTo>
                    <a:pt x="65593" y="367917"/>
                  </a:lnTo>
                  <a:lnTo>
                    <a:pt x="71104" y="375646"/>
                  </a:lnTo>
                  <a:lnTo>
                    <a:pt x="78876" y="381113"/>
                  </a:lnTo>
                  <a:lnTo>
                    <a:pt x="87756" y="383186"/>
                  </a:lnTo>
                  <a:lnTo>
                    <a:pt x="341883" y="383186"/>
                  </a:lnTo>
                  <a:lnTo>
                    <a:pt x="341883" y="455322"/>
                  </a:lnTo>
                  <a:lnTo>
                    <a:pt x="344931" y="461418"/>
                  </a:lnTo>
                  <a:lnTo>
                    <a:pt x="347852" y="467387"/>
                  </a:lnTo>
                  <a:lnTo>
                    <a:pt x="357403" y="472459"/>
                  </a:lnTo>
                  <a:lnTo>
                    <a:pt x="367204" y="474150"/>
                  </a:lnTo>
                  <a:lnTo>
                    <a:pt x="376410" y="472459"/>
                  </a:lnTo>
                  <a:lnTo>
                    <a:pt x="384175" y="467387"/>
                  </a:lnTo>
                  <a:lnTo>
                    <a:pt x="459821" y="392203"/>
                  </a:lnTo>
                  <a:lnTo>
                    <a:pt x="390270" y="392203"/>
                  </a:lnTo>
                  <a:lnTo>
                    <a:pt x="390270" y="359056"/>
                  </a:lnTo>
                  <a:lnTo>
                    <a:pt x="388606" y="350269"/>
                  </a:lnTo>
                  <a:lnTo>
                    <a:pt x="383809" y="342578"/>
                  </a:lnTo>
                  <a:lnTo>
                    <a:pt x="376179" y="337125"/>
                  </a:lnTo>
                  <a:lnTo>
                    <a:pt x="366013" y="335053"/>
                  </a:lnTo>
                  <a:close/>
                </a:path>
                <a:path w="536575" h="610235">
                  <a:moveTo>
                    <a:pt x="459821" y="217705"/>
                  </a:moveTo>
                  <a:lnTo>
                    <a:pt x="390270" y="217705"/>
                  </a:lnTo>
                  <a:lnTo>
                    <a:pt x="478027" y="304954"/>
                  </a:lnTo>
                  <a:lnTo>
                    <a:pt x="390270" y="392203"/>
                  </a:lnTo>
                  <a:lnTo>
                    <a:pt x="459821" y="392203"/>
                  </a:lnTo>
                  <a:lnTo>
                    <a:pt x="529463" y="322988"/>
                  </a:lnTo>
                  <a:lnTo>
                    <a:pt x="534535" y="313531"/>
                  </a:lnTo>
                  <a:lnTo>
                    <a:pt x="536225" y="303811"/>
                  </a:lnTo>
                  <a:lnTo>
                    <a:pt x="534535" y="294663"/>
                  </a:lnTo>
                  <a:lnTo>
                    <a:pt x="529463" y="286920"/>
                  </a:lnTo>
                  <a:lnTo>
                    <a:pt x="459821" y="217705"/>
                  </a:lnTo>
                  <a:close/>
                </a:path>
                <a:path w="536575" h="610235">
                  <a:moveTo>
                    <a:pt x="372109" y="133504"/>
                  </a:moveTo>
                  <a:lnTo>
                    <a:pt x="366013" y="133504"/>
                  </a:lnTo>
                  <a:lnTo>
                    <a:pt x="357153" y="135558"/>
                  </a:lnTo>
                  <a:lnTo>
                    <a:pt x="349424" y="140981"/>
                  </a:lnTo>
                  <a:lnTo>
                    <a:pt x="343957" y="148667"/>
                  </a:lnTo>
                  <a:lnTo>
                    <a:pt x="341883" y="157507"/>
                  </a:lnTo>
                  <a:lnTo>
                    <a:pt x="341883" y="226722"/>
                  </a:lnTo>
                  <a:lnTo>
                    <a:pt x="87756" y="226722"/>
                  </a:lnTo>
                  <a:lnTo>
                    <a:pt x="78876" y="228367"/>
                  </a:lnTo>
                  <a:lnTo>
                    <a:pt x="71104" y="233120"/>
                  </a:lnTo>
                  <a:lnTo>
                    <a:pt x="65593" y="240706"/>
                  </a:lnTo>
                  <a:lnTo>
                    <a:pt x="63500" y="250852"/>
                  </a:lnTo>
                  <a:lnTo>
                    <a:pt x="65593" y="259639"/>
                  </a:lnTo>
                  <a:lnTo>
                    <a:pt x="71104" y="267331"/>
                  </a:lnTo>
                  <a:lnTo>
                    <a:pt x="78876" y="272784"/>
                  </a:lnTo>
                  <a:lnTo>
                    <a:pt x="87756" y="274855"/>
                  </a:lnTo>
                  <a:lnTo>
                    <a:pt x="366013" y="274855"/>
                  </a:lnTo>
                  <a:lnTo>
                    <a:pt x="376179" y="272784"/>
                  </a:lnTo>
                  <a:lnTo>
                    <a:pt x="383809" y="267331"/>
                  </a:lnTo>
                  <a:lnTo>
                    <a:pt x="388606" y="259639"/>
                  </a:lnTo>
                  <a:lnTo>
                    <a:pt x="390270" y="250852"/>
                  </a:lnTo>
                  <a:lnTo>
                    <a:pt x="390270" y="217705"/>
                  </a:lnTo>
                  <a:lnTo>
                    <a:pt x="459821" y="217705"/>
                  </a:lnTo>
                  <a:lnTo>
                    <a:pt x="384175" y="142521"/>
                  </a:lnTo>
                  <a:lnTo>
                    <a:pt x="378205" y="136425"/>
                  </a:lnTo>
                  <a:lnTo>
                    <a:pt x="372109" y="133504"/>
                  </a:lnTo>
                  <a:close/>
                </a:path>
                <a:path w="536575" h="610235">
                  <a:moveTo>
                    <a:pt x="169417" y="118391"/>
                  </a:moveTo>
                  <a:lnTo>
                    <a:pt x="6095" y="118391"/>
                  </a:lnTo>
                  <a:lnTo>
                    <a:pt x="0" y="127408"/>
                  </a:lnTo>
                  <a:lnTo>
                    <a:pt x="0" y="142521"/>
                  </a:lnTo>
                  <a:lnTo>
                    <a:pt x="6095" y="148490"/>
                  </a:lnTo>
                  <a:lnTo>
                    <a:pt x="145160" y="148490"/>
                  </a:lnTo>
                  <a:lnTo>
                    <a:pt x="145160" y="190654"/>
                  </a:lnTo>
                  <a:lnTo>
                    <a:pt x="148141" y="198421"/>
                  </a:lnTo>
                  <a:lnTo>
                    <a:pt x="155384" y="203069"/>
                  </a:lnTo>
                  <a:lnTo>
                    <a:pt x="164341" y="203763"/>
                  </a:lnTo>
                  <a:lnTo>
                    <a:pt x="172465" y="199671"/>
                  </a:lnTo>
                  <a:lnTo>
                    <a:pt x="217813" y="154586"/>
                  </a:lnTo>
                  <a:lnTo>
                    <a:pt x="175513" y="154586"/>
                  </a:lnTo>
                  <a:lnTo>
                    <a:pt x="175513" y="127408"/>
                  </a:lnTo>
                  <a:lnTo>
                    <a:pt x="169417" y="118391"/>
                  </a:lnTo>
                  <a:close/>
                </a:path>
                <a:path w="536575" h="610235">
                  <a:moveTo>
                    <a:pt x="217813" y="49176"/>
                  </a:moveTo>
                  <a:lnTo>
                    <a:pt x="175513" y="49176"/>
                  </a:lnTo>
                  <a:lnTo>
                    <a:pt x="229869" y="100357"/>
                  </a:lnTo>
                  <a:lnTo>
                    <a:pt x="175513" y="154586"/>
                  </a:lnTo>
                  <a:lnTo>
                    <a:pt x="217813" y="154586"/>
                  </a:lnTo>
                  <a:lnTo>
                    <a:pt x="266191" y="106453"/>
                  </a:lnTo>
                  <a:lnTo>
                    <a:pt x="266191" y="97309"/>
                  </a:lnTo>
                  <a:lnTo>
                    <a:pt x="217813" y="49176"/>
                  </a:lnTo>
                  <a:close/>
                </a:path>
                <a:path w="536575" h="610235">
                  <a:moveTo>
                    <a:pt x="164341" y="0"/>
                  </a:moveTo>
                  <a:lnTo>
                    <a:pt x="155384" y="694"/>
                  </a:lnTo>
                  <a:lnTo>
                    <a:pt x="148141" y="5341"/>
                  </a:lnTo>
                  <a:lnTo>
                    <a:pt x="145160" y="13108"/>
                  </a:lnTo>
                  <a:lnTo>
                    <a:pt x="145160" y="55272"/>
                  </a:lnTo>
                  <a:lnTo>
                    <a:pt x="6095" y="55272"/>
                  </a:lnTo>
                  <a:lnTo>
                    <a:pt x="0" y="61241"/>
                  </a:lnTo>
                  <a:lnTo>
                    <a:pt x="0" y="76354"/>
                  </a:lnTo>
                  <a:lnTo>
                    <a:pt x="6095" y="82323"/>
                  </a:lnTo>
                  <a:lnTo>
                    <a:pt x="169417" y="82323"/>
                  </a:lnTo>
                  <a:lnTo>
                    <a:pt x="175513" y="76354"/>
                  </a:lnTo>
                  <a:lnTo>
                    <a:pt x="175513" y="49176"/>
                  </a:lnTo>
                  <a:lnTo>
                    <a:pt x="217813" y="49176"/>
                  </a:lnTo>
                  <a:lnTo>
                    <a:pt x="172465" y="4091"/>
                  </a:lnTo>
                  <a:lnTo>
                    <a:pt x="164341" y="0"/>
                  </a:lnTo>
                  <a:close/>
                </a:path>
              </a:pathLst>
            </a:custGeom>
            <a:solidFill>
              <a:srgbClr val="00529B"/>
            </a:solidFill>
          </p:spPr>
          <p:txBody>
            <a:bodyPr wrap="square" lIns="0" tIns="0" rIns="0" bIns="0" rtlCol="0"/>
            <a:lstStyle/>
            <a:p>
              <a:endParaRPr/>
            </a:p>
          </p:txBody>
        </p:sp>
      </p:grpSp>
      <p:sp>
        <p:nvSpPr>
          <p:cNvPr id="18" name="object 18"/>
          <p:cNvSpPr txBox="1"/>
          <p:nvPr/>
        </p:nvSpPr>
        <p:spPr>
          <a:xfrm>
            <a:off x="693739" y="1212404"/>
            <a:ext cx="8897936" cy="4583306"/>
          </a:xfrm>
          <a:prstGeom prst="rect">
            <a:avLst/>
          </a:prstGeom>
        </p:spPr>
        <p:txBody>
          <a:bodyPr vert="horz" wrap="square" lIns="0" tIns="12700" rIns="0" bIns="0" rtlCol="0">
            <a:spAutoFit/>
          </a:bodyPr>
          <a:lstStyle/>
          <a:p>
            <a:pPr marL="12700" marR="8255" indent="50165">
              <a:lnSpc>
                <a:spcPct val="100000"/>
              </a:lnSpc>
              <a:spcBef>
                <a:spcPts val="100"/>
              </a:spcBef>
            </a:pPr>
            <a:r>
              <a:rPr lang="en-US" b="1" spc="-10" dirty="0" smtClean="0">
                <a:solidFill>
                  <a:srgbClr val="404040"/>
                </a:solidFill>
                <a:cs typeface="Arial"/>
              </a:rPr>
              <a:t>“</a:t>
            </a:r>
            <a:r>
              <a:rPr b="1" spc="-10" dirty="0" smtClean="0">
                <a:solidFill>
                  <a:srgbClr val="404040"/>
                </a:solidFill>
                <a:cs typeface="Arial"/>
              </a:rPr>
              <a:t>Sustainability</a:t>
            </a:r>
            <a:r>
              <a:rPr b="1" spc="100" dirty="0" smtClean="0">
                <a:solidFill>
                  <a:srgbClr val="404040"/>
                </a:solidFill>
                <a:cs typeface="Arial"/>
              </a:rPr>
              <a:t> </a:t>
            </a:r>
            <a:r>
              <a:rPr b="1" dirty="0">
                <a:solidFill>
                  <a:srgbClr val="404040"/>
                </a:solidFill>
                <a:cs typeface="Arial"/>
              </a:rPr>
              <a:t>risk</a:t>
            </a:r>
            <a:r>
              <a:rPr dirty="0">
                <a:solidFill>
                  <a:srgbClr val="404040"/>
                </a:solidFill>
                <a:cs typeface="Arial"/>
              </a:rPr>
              <a:t>”</a:t>
            </a:r>
            <a:r>
              <a:rPr spc="5" dirty="0">
                <a:solidFill>
                  <a:srgbClr val="404040"/>
                </a:solidFill>
                <a:cs typeface="Arial"/>
              </a:rPr>
              <a:t> </a:t>
            </a:r>
            <a:r>
              <a:rPr dirty="0">
                <a:solidFill>
                  <a:srgbClr val="404040"/>
                </a:solidFill>
                <a:cs typeface="Arial"/>
              </a:rPr>
              <a:t>is</a:t>
            </a:r>
            <a:r>
              <a:rPr spc="-35" dirty="0">
                <a:solidFill>
                  <a:srgbClr val="404040"/>
                </a:solidFill>
                <a:cs typeface="Arial"/>
              </a:rPr>
              <a:t> </a:t>
            </a:r>
            <a:r>
              <a:rPr spc="-10" dirty="0">
                <a:solidFill>
                  <a:srgbClr val="404040"/>
                </a:solidFill>
                <a:cs typeface="Arial"/>
              </a:rPr>
              <a:t>defined</a:t>
            </a:r>
            <a:r>
              <a:rPr spc="45" dirty="0">
                <a:solidFill>
                  <a:srgbClr val="404040"/>
                </a:solidFill>
                <a:cs typeface="Arial"/>
              </a:rPr>
              <a:t> </a:t>
            </a:r>
            <a:r>
              <a:rPr dirty="0">
                <a:solidFill>
                  <a:srgbClr val="404040"/>
                </a:solidFill>
                <a:cs typeface="Arial"/>
              </a:rPr>
              <a:t>in</a:t>
            </a:r>
            <a:r>
              <a:rPr spc="-20" dirty="0">
                <a:solidFill>
                  <a:srgbClr val="404040"/>
                </a:solidFill>
                <a:cs typeface="Arial"/>
              </a:rPr>
              <a:t> </a:t>
            </a:r>
            <a:r>
              <a:rPr dirty="0">
                <a:solidFill>
                  <a:srgbClr val="404040"/>
                </a:solidFill>
                <a:cs typeface="Arial"/>
              </a:rPr>
              <a:t>the</a:t>
            </a:r>
            <a:r>
              <a:rPr spc="-20" dirty="0">
                <a:solidFill>
                  <a:srgbClr val="404040"/>
                </a:solidFill>
                <a:cs typeface="Arial"/>
              </a:rPr>
              <a:t> </a:t>
            </a:r>
            <a:r>
              <a:rPr spc="-10" dirty="0">
                <a:solidFill>
                  <a:srgbClr val="404040"/>
                </a:solidFill>
                <a:cs typeface="Arial"/>
              </a:rPr>
              <a:t>EU’s</a:t>
            </a:r>
            <a:r>
              <a:rPr spc="-35" dirty="0">
                <a:solidFill>
                  <a:srgbClr val="404040"/>
                </a:solidFill>
                <a:cs typeface="Arial"/>
              </a:rPr>
              <a:t> </a:t>
            </a:r>
            <a:r>
              <a:rPr spc="-10" dirty="0">
                <a:solidFill>
                  <a:srgbClr val="404040"/>
                </a:solidFill>
                <a:cs typeface="Arial"/>
              </a:rPr>
              <a:t>Sustainable</a:t>
            </a:r>
            <a:r>
              <a:rPr spc="50" dirty="0">
                <a:solidFill>
                  <a:srgbClr val="404040"/>
                </a:solidFill>
                <a:cs typeface="Arial"/>
              </a:rPr>
              <a:t> </a:t>
            </a:r>
            <a:r>
              <a:rPr spc="-10" dirty="0">
                <a:solidFill>
                  <a:srgbClr val="404040"/>
                </a:solidFill>
                <a:cs typeface="Arial"/>
              </a:rPr>
              <a:t>Finance </a:t>
            </a:r>
            <a:r>
              <a:rPr dirty="0">
                <a:solidFill>
                  <a:srgbClr val="404040"/>
                </a:solidFill>
                <a:cs typeface="Arial"/>
              </a:rPr>
              <a:t>Disclosure</a:t>
            </a:r>
            <a:r>
              <a:rPr spc="-90" dirty="0">
                <a:solidFill>
                  <a:srgbClr val="404040"/>
                </a:solidFill>
                <a:cs typeface="Arial"/>
              </a:rPr>
              <a:t> </a:t>
            </a:r>
            <a:r>
              <a:rPr spc="-10" dirty="0">
                <a:solidFill>
                  <a:srgbClr val="404040"/>
                </a:solidFill>
                <a:cs typeface="Arial"/>
              </a:rPr>
              <a:t>Regulation</a:t>
            </a:r>
            <a:r>
              <a:rPr spc="65" dirty="0">
                <a:solidFill>
                  <a:srgbClr val="404040"/>
                </a:solidFill>
                <a:cs typeface="Arial"/>
              </a:rPr>
              <a:t> </a:t>
            </a:r>
            <a:r>
              <a:rPr spc="-10" dirty="0">
                <a:solidFill>
                  <a:srgbClr val="404040"/>
                </a:solidFill>
                <a:cs typeface="Arial"/>
              </a:rPr>
              <a:t>(2019/2088)</a:t>
            </a:r>
            <a:r>
              <a:rPr spc="180" dirty="0">
                <a:solidFill>
                  <a:srgbClr val="404040"/>
                </a:solidFill>
                <a:cs typeface="Arial"/>
              </a:rPr>
              <a:t> </a:t>
            </a:r>
            <a:r>
              <a:rPr b="1" dirty="0">
                <a:solidFill>
                  <a:srgbClr val="404040"/>
                </a:solidFill>
                <a:cs typeface="Arial"/>
              </a:rPr>
              <a:t>as an</a:t>
            </a:r>
            <a:r>
              <a:rPr b="1" spc="10" dirty="0">
                <a:solidFill>
                  <a:srgbClr val="404040"/>
                </a:solidFill>
                <a:cs typeface="Arial"/>
              </a:rPr>
              <a:t> </a:t>
            </a:r>
            <a:r>
              <a:rPr b="1" spc="-10" dirty="0">
                <a:solidFill>
                  <a:srgbClr val="404040"/>
                </a:solidFill>
                <a:cs typeface="Arial"/>
              </a:rPr>
              <a:t>environmental,</a:t>
            </a:r>
            <a:r>
              <a:rPr b="1" spc="-55" dirty="0">
                <a:solidFill>
                  <a:srgbClr val="404040"/>
                </a:solidFill>
                <a:cs typeface="Arial"/>
              </a:rPr>
              <a:t> </a:t>
            </a:r>
            <a:r>
              <a:rPr b="1" spc="-10" dirty="0">
                <a:solidFill>
                  <a:srgbClr val="404040"/>
                </a:solidFill>
                <a:cs typeface="Arial"/>
              </a:rPr>
              <a:t>social </a:t>
            </a:r>
            <a:r>
              <a:rPr b="1" dirty="0">
                <a:solidFill>
                  <a:srgbClr val="404040"/>
                </a:solidFill>
                <a:cs typeface="Arial"/>
              </a:rPr>
              <a:t>or</a:t>
            </a:r>
            <a:r>
              <a:rPr b="1" spc="-70" dirty="0">
                <a:solidFill>
                  <a:srgbClr val="404040"/>
                </a:solidFill>
                <a:cs typeface="Arial"/>
              </a:rPr>
              <a:t> </a:t>
            </a:r>
            <a:r>
              <a:rPr b="1" dirty="0">
                <a:solidFill>
                  <a:srgbClr val="404040"/>
                </a:solidFill>
                <a:cs typeface="Arial"/>
              </a:rPr>
              <a:t>governance</a:t>
            </a:r>
            <a:r>
              <a:rPr b="1" spc="-70" dirty="0">
                <a:solidFill>
                  <a:srgbClr val="404040"/>
                </a:solidFill>
                <a:cs typeface="Arial"/>
              </a:rPr>
              <a:t> </a:t>
            </a:r>
            <a:r>
              <a:rPr b="1" dirty="0">
                <a:solidFill>
                  <a:srgbClr val="404040"/>
                </a:solidFill>
                <a:cs typeface="Arial"/>
              </a:rPr>
              <a:t>event</a:t>
            </a:r>
            <a:r>
              <a:rPr b="1" spc="-95" dirty="0">
                <a:solidFill>
                  <a:srgbClr val="404040"/>
                </a:solidFill>
                <a:cs typeface="Arial"/>
              </a:rPr>
              <a:t> </a:t>
            </a:r>
            <a:r>
              <a:rPr b="1" dirty="0">
                <a:solidFill>
                  <a:srgbClr val="404040"/>
                </a:solidFill>
                <a:cs typeface="Arial"/>
              </a:rPr>
              <a:t>or</a:t>
            </a:r>
            <a:r>
              <a:rPr b="1" spc="-35" dirty="0">
                <a:solidFill>
                  <a:srgbClr val="404040"/>
                </a:solidFill>
                <a:cs typeface="Arial"/>
              </a:rPr>
              <a:t> </a:t>
            </a:r>
            <a:r>
              <a:rPr b="1" dirty="0">
                <a:solidFill>
                  <a:srgbClr val="404040"/>
                </a:solidFill>
                <a:cs typeface="Arial"/>
              </a:rPr>
              <a:t>condition</a:t>
            </a:r>
            <a:r>
              <a:rPr b="1" spc="85" dirty="0">
                <a:solidFill>
                  <a:srgbClr val="404040"/>
                </a:solidFill>
                <a:cs typeface="Arial"/>
              </a:rPr>
              <a:t> </a:t>
            </a:r>
            <a:r>
              <a:rPr b="1" dirty="0">
                <a:solidFill>
                  <a:srgbClr val="404040"/>
                </a:solidFill>
                <a:cs typeface="Arial"/>
              </a:rPr>
              <a:t>which,</a:t>
            </a:r>
            <a:r>
              <a:rPr b="1" spc="90" dirty="0">
                <a:solidFill>
                  <a:srgbClr val="404040"/>
                </a:solidFill>
                <a:cs typeface="Arial"/>
              </a:rPr>
              <a:t> </a:t>
            </a:r>
            <a:r>
              <a:rPr b="1" dirty="0">
                <a:solidFill>
                  <a:srgbClr val="404040"/>
                </a:solidFill>
                <a:cs typeface="Arial"/>
              </a:rPr>
              <a:t>if</a:t>
            </a:r>
            <a:r>
              <a:rPr b="1" spc="20" dirty="0">
                <a:solidFill>
                  <a:srgbClr val="404040"/>
                </a:solidFill>
                <a:cs typeface="Arial"/>
              </a:rPr>
              <a:t> </a:t>
            </a:r>
            <a:r>
              <a:rPr b="1" dirty="0">
                <a:solidFill>
                  <a:srgbClr val="404040"/>
                </a:solidFill>
                <a:cs typeface="Arial"/>
              </a:rPr>
              <a:t>it</a:t>
            </a:r>
            <a:r>
              <a:rPr b="1" spc="-40" dirty="0">
                <a:solidFill>
                  <a:srgbClr val="404040"/>
                </a:solidFill>
                <a:cs typeface="Arial"/>
              </a:rPr>
              <a:t> </a:t>
            </a:r>
            <a:r>
              <a:rPr b="1" dirty="0">
                <a:solidFill>
                  <a:srgbClr val="404040"/>
                </a:solidFill>
                <a:cs typeface="Arial"/>
              </a:rPr>
              <a:t>occurs,</a:t>
            </a:r>
            <a:r>
              <a:rPr b="1" spc="15" dirty="0">
                <a:solidFill>
                  <a:srgbClr val="404040"/>
                </a:solidFill>
                <a:cs typeface="Arial"/>
              </a:rPr>
              <a:t> </a:t>
            </a:r>
            <a:r>
              <a:rPr b="1" spc="-10" dirty="0">
                <a:solidFill>
                  <a:srgbClr val="404040"/>
                </a:solidFill>
                <a:cs typeface="Arial"/>
              </a:rPr>
              <a:t>could </a:t>
            </a:r>
            <a:r>
              <a:rPr b="1" dirty="0">
                <a:solidFill>
                  <a:srgbClr val="404040"/>
                </a:solidFill>
                <a:cs typeface="Arial"/>
              </a:rPr>
              <a:t>cause</a:t>
            </a:r>
            <a:r>
              <a:rPr b="1" spc="40" dirty="0">
                <a:solidFill>
                  <a:srgbClr val="404040"/>
                </a:solidFill>
                <a:cs typeface="Arial"/>
              </a:rPr>
              <a:t> </a:t>
            </a:r>
            <a:r>
              <a:rPr b="1" dirty="0">
                <a:solidFill>
                  <a:srgbClr val="404040"/>
                </a:solidFill>
                <a:cs typeface="Arial"/>
              </a:rPr>
              <a:t>an</a:t>
            </a:r>
            <a:r>
              <a:rPr b="1" spc="-75" dirty="0">
                <a:solidFill>
                  <a:srgbClr val="404040"/>
                </a:solidFill>
                <a:cs typeface="Arial"/>
              </a:rPr>
              <a:t> </a:t>
            </a:r>
            <a:r>
              <a:rPr b="1" dirty="0">
                <a:solidFill>
                  <a:srgbClr val="404040"/>
                </a:solidFill>
                <a:cs typeface="Arial"/>
              </a:rPr>
              <a:t>actual</a:t>
            </a:r>
            <a:r>
              <a:rPr b="1" spc="65" dirty="0">
                <a:solidFill>
                  <a:srgbClr val="404040"/>
                </a:solidFill>
                <a:cs typeface="Arial"/>
              </a:rPr>
              <a:t> </a:t>
            </a:r>
            <a:r>
              <a:rPr b="1" dirty="0">
                <a:solidFill>
                  <a:srgbClr val="404040"/>
                </a:solidFill>
                <a:cs typeface="Arial"/>
              </a:rPr>
              <a:t>or</a:t>
            </a:r>
            <a:r>
              <a:rPr b="1" spc="-50" dirty="0">
                <a:solidFill>
                  <a:srgbClr val="404040"/>
                </a:solidFill>
                <a:cs typeface="Arial"/>
              </a:rPr>
              <a:t> </a:t>
            </a:r>
            <a:r>
              <a:rPr b="1" dirty="0">
                <a:solidFill>
                  <a:srgbClr val="404040"/>
                </a:solidFill>
                <a:cs typeface="Arial"/>
              </a:rPr>
              <a:t>potential</a:t>
            </a:r>
            <a:r>
              <a:rPr b="1" spc="-5" dirty="0">
                <a:solidFill>
                  <a:srgbClr val="404040"/>
                </a:solidFill>
                <a:cs typeface="Arial"/>
              </a:rPr>
              <a:t> </a:t>
            </a:r>
            <a:r>
              <a:rPr b="1" spc="-10" dirty="0">
                <a:solidFill>
                  <a:srgbClr val="404040"/>
                </a:solidFill>
                <a:cs typeface="Arial"/>
              </a:rPr>
              <a:t>material</a:t>
            </a:r>
            <a:r>
              <a:rPr b="1" spc="-5" dirty="0">
                <a:solidFill>
                  <a:srgbClr val="404040"/>
                </a:solidFill>
                <a:cs typeface="Arial"/>
              </a:rPr>
              <a:t> </a:t>
            </a:r>
            <a:r>
              <a:rPr b="1" dirty="0">
                <a:solidFill>
                  <a:srgbClr val="404040"/>
                </a:solidFill>
                <a:cs typeface="Arial"/>
              </a:rPr>
              <a:t>negative</a:t>
            </a:r>
            <a:r>
              <a:rPr b="1" spc="-80" dirty="0">
                <a:solidFill>
                  <a:srgbClr val="404040"/>
                </a:solidFill>
                <a:cs typeface="Arial"/>
              </a:rPr>
              <a:t> </a:t>
            </a:r>
            <a:r>
              <a:rPr b="1" spc="-10" dirty="0">
                <a:solidFill>
                  <a:srgbClr val="404040"/>
                </a:solidFill>
                <a:cs typeface="Arial"/>
              </a:rPr>
              <a:t>impact</a:t>
            </a:r>
            <a:r>
              <a:rPr b="1" spc="140" dirty="0">
                <a:solidFill>
                  <a:srgbClr val="404040"/>
                </a:solidFill>
                <a:cs typeface="Arial"/>
              </a:rPr>
              <a:t> </a:t>
            </a:r>
            <a:r>
              <a:rPr b="1" dirty="0">
                <a:solidFill>
                  <a:srgbClr val="404040"/>
                </a:solidFill>
                <a:cs typeface="Arial"/>
              </a:rPr>
              <a:t>on </a:t>
            </a:r>
            <a:r>
              <a:rPr b="1" spc="-25" dirty="0">
                <a:solidFill>
                  <a:srgbClr val="404040"/>
                </a:solidFill>
                <a:cs typeface="Arial"/>
              </a:rPr>
              <a:t>the </a:t>
            </a:r>
            <a:r>
              <a:rPr b="1" dirty="0">
                <a:solidFill>
                  <a:srgbClr val="404040"/>
                </a:solidFill>
                <a:cs typeface="Arial"/>
              </a:rPr>
              <a:t>value</a:t>
            </a:r>
            <a:r>
              <a:rPr b="1" spc="-60" dirty="0">
                <a:solidFill>
                  <a:srgbClr val="404040"/>
                </a:solidFill>
                <a:cs typeface="Arial"/>
              </a:rPr>
              <a:t> </a:t>
            </a:r>
            <a:r>
              <a:rPr b="1" dirty="0">
                <a:solidFill>
                  <a:srgbClr val="404040"/>
                </a:solidFill>
                <a:cs typeface="Arial"/>
              </a:rPr>
              <a:t>of</a:t>
            </a:r>
            <a:r>
              <a:rPr b="1" spc="40" dirty="0">
                <a:solidFill>
                  <a:srgbClr val="404040"/>
                </a:solidFill>
                <a:cs typeface="Arial"/>
              </a:rPr>
              <a:t> </a:t>
            </a:r>
            <a:r>
              <a:rPr b="1" dirty="0">
                <a:solidFill>
                  <a:srgbClr val="404040"/>
                </a:solidFill>
                <a:cs typeface="Arial"/>
              </a:rPr>
              <a:t>an</a:t>
            </a:r>
            <a:r>
              <a:rPr b="1" spc="35" dirty="0">
                <a:solidFill>
                  <a:srgbClr val="404040"/>
                </a:solidFill>
                <a:cs typeface="Arial"/>
              </a:rPr>
              <a:t> </a:t>
            </a:r>
            <a:r>
              <a:rPr b="1" spc="-10" dirty="0">
                <a:solidFill>
                  <a:srgbClr val="404040"/>
                </a:solidFill>
                <a:cs typeface="Arial"/>
              </a:rPr>
              <a:t>investment.</a:t>
            </a:r>
            <a:endParaRPr dirty="0">
              <a:solidFill>
                <a:srgbClr val="404040"/>
              </a:solidFill>
              <a:cs typeface="Arial"/>
            </a:endParaRPr>
          </a:p>
          <a:p>
            <a:pPr>
              <a:lnSpc>
                <a:spcPct val="100000"/>
              </a:lnSpc>
              <a:spcBef>
                <a:spcPts val="15"/>
              </a:spcBef>
            </a:pPr>
            <a:endParaRPr dirty="0">
              <a:solidFill>
                <a:srgbClr val="404040"/>
              </a:solidFill>
              <a:cs typeface="Arial"/>
            </a:endParaRPr>
          </a:p>
          <a:p>
            <a:pPr marL="12700" marR="5080">
              <a:lnSpc>
                <a:spcPct val="100000"/>
              </a:lnSpc>
              <a:spcBef>
                <a:spcPts val="1800"/>
              </a:spcBef>
            </a:pPr>
            <a:r>
              <a:rPr dirty="0">
                <a:solidFill>
                  <a:srgbClr val="404040"/>
                </a:solidFill>
                <a:cs typeface="Arial"/>
              </a:rPr>
              <a:t>Examples</a:t>
            </a:r>
            <a:r>
              <a:rPr spc="25" dirty="0">
                <a:solidFill>
                  <a:srgbClr val="404040"/>
                </a:solidFill>
                <a:cs typeface="Arial"/>
              </a:rPr>
              <a:t> </a:t>
            </a:r>
            <a:r>
              <a:rPr dirty="0">
                <a:solidFill>
                  <a:srgbClr val="404040"/>
                </a:solidFill>
                <a:cs typeface="Arial"/>
              </a:rPr>
              <a:t>of</a:t>
            </a:r>
            <a:r>
              <a:rPr spc="-5" dirty="0">
                <a:solidFill>
                  <a:srgbClr val="404040"/>
                </a:solidFill>
                <a:cs typeface="Arial"/>
              </a:rPr>
              <a:t> </a:t>
            </a:r>
            <a:r>
              <a:rPr b="1" spc="-10" dirty="0">
                <a:solidFill>
                  <a:srgbClr val="404040"/>
                </a:solidFill>
                <a:cs typeface="Arial"/>
              </a:rPr>
              <a:t>sustainability</a:t>
            </a:r>
            <a:r>
              <a:rPr b="1" spc="114" dirty="0">
                <a:solidFill>
                  <a:srgbClr val="404040"/>
                </a:solidFill>
                <a:cs typeface="Arial"/>
              </a:rPr>
              <a:t> </a:t>
            </a:r>
            <a:r>
              <a:rPr b="1" dirty="0">
                <a:solidFill>
                  <a:srgbClr val="404040"/>
                </a:solidFill>
                <a:cs typeface="Arial"/>
              </a:rPr>
              <a:t>risks</a:t>
            </a:r>
            <a:r>
              <a:rPr b="1" spc="-10" dirty="0">
                <a:solidFill>
                  <a:srgbClr val="404040"/>
                </a:solidFill>
                <a:cs typeface="Arial"/>
              </a:rPr>
              <a:t> </a:t>
            </a:r>
            <a:r>
              <a:rPr dirty="0">
                <a:solidFill>
                  <a:srgbClr val="404040"/>
                </a:solidFill>
                <a:cs typeface="Arial"/>
              </a:rPr>
              <a:t>which</a:t>
            </a:r>
            <a:r>
              <a:rPr spc="-85" dirty="0">
                <a:solidFill>
                  <a:srgbClr val="404040"/>
                </a:solidFill>
                <a:cs typeface="Arial"/>
              </a:rPr>
              <a:t> </a:t>
            </a:r>
            <a:r>
              <a:rPr dirty="0">
                <a:solidFill>
                  <a:srgbClr val="404040"/>
                </a:solidFill>
                <a:cs typeface="Arial"/>
              </a:rPr>
              <a:t>are</a:t>
            </a:r>
            <a:r>
              <a:rPr spc="-15" dirty="0">
                <a:solidFill>
                  <a:srgbClr val="404040"/>
                </a:solidFill>
                <a:cs typeface="Arial"/>
              </a:rPr>
              <a:t> </a:t>
            </a:r>
            <a:r>
              <a:rPr b="1" dirty="0">
                <a:solidFill>
                  <a:srgbClr val="404040"/>
                </a:solidFill>
                <a:cs typeface="Arial"/>
              </a:rPr>
              <a:t>potentially</a:t>
            </a:r>
            <a:r>
              <a:rPr b="1" spc="-20" dirty="0">
                <a:solidFill>
                  <a:srgbClr val="404040"/>
                </a:solidFill>
                <a:cs typeface="Arial"/>
              </a:rPr>
              <a:t> </a:t>
            </a:r>
            <a:r>
              <a:rPr b="1" dirty="0">
                <a:solidFill>
                  <a:srgbClr val="404040"/>
                </a:solidFill>
                <a:cs typeface="Arial"/>
              </a:rPr>
              <a:t>likely</a:t>
            </a:r>
            <a:r>
              <a:rPr b="1" spc="-20" dirty="0">
                <a:solidFill>
                  <a:srgbClr val="404040"/>
                </a:solidFill>
                <a:cs typeface="Arial"/>
              </a:rPr>
              <a:t> </a:t>
            </a:r>
            <a:r>
              <a:rPr b="1" spc="-25" dirty="0">
                <a:solidFill>
                  <a:srgbClr val="404040"/>
                </a:solidFill>
                <a:cs typeface="Arial"/>
              </a:rPr>
              <a:t>to </a:t>
            </a:r>
            <a:r>
              <a:rPr b="1" dirty="0">
                <a:solidFill>
                  <a:srgbClr val="404040"/>
                </a:solidFill>
                <a:cs typeface="Arial"/>
              </a:rPr>
              <a:t>cause</a:t>
            </a:r>
            <a:r>
              <a:rPr b="1" spc="55" dirty="0">
                <a:solidFill>
                  <a:srgbClr val="404040"/>
                </a:solidFill>
                <a:cs typeface="Arial"/>
              </a:rPr>
              <a:t> </a:t>
            </a:r>
            <a:r>
              <a:rPr b="1" dirty="0">
                <a:solidFill>
                  <a:srgbClr val="404040"/>
                </a:solidFill>
                <a:cs typeface="Arial"/>
              </a:rPr>
              <a:t>a</a:t>
            </a:r>
            <a:r>
              <a:rPr b="1" spc="-80" dirty="0">
                <a:solidFill>
                  <a:srgbClr val="404040"/>
                </a:solidFill>
                <a:cs typeface="Arial"/>
              </a:rPr>
              <a:t> </a:t>
            </a:r>
            <a:r>
              <a:rPr b="1" dirty="0">
                <a:solidFill>
                  <a:srgbClr val="404040"/>
                </a:solidFill>
                <a:cs typeface="Arial"/>
              </a:rPr>
              <a:t>material</a:t>
            </a:r>
            <a:r>
              <a:rPr b="1" spc="75" dirty="0">
                <a:solidFill>
                  <a:srgbClr val="404040"/>
                </a:solidFill>
                <a:cs typeface="Arial"/>
              </a:rPr>
              <a:t> </a:t>
            </a:r>
            <a:r>
              <a:rPr b="1" dirty="0">
                <a:solidFill>
                  <a:srgbClr val="404040"/>
                </a:solidFill>
                <a:cs typeface="Arial"/>
              </a:rPr>
              <a:t>negative</a:t>
            </a:r>
            <a:r>
              <a:rPr b="1" spc="-85" dirty="0">
                <a:solidFill>
                  <a:srgbClr val="404040"/>
                </a:solidFill>
                <a:cs typeface="Arial"/>
              </a:rPr>
              <a:t> </a:t>
            </a:r>
            <a:r>
              <a:rPr b="1" spc="-10" dirty="0">
                <a:solidFill>
                  <a:srgbClr val="404040"/>
                </a:solidFill>
                <a:cs typeface="Arial"/>
              </a:rPr>
              <a:t>impact</a:t>
            </a:r>
            <a:r>
              <a:rPr b="1" spc="85" dirty="0">
                <a:solidFill>
                  <a:srgbClr val="404040"/>
                </a:solidFill>
                <a:cs typeface="Arial"/>
              </a:rPr>
              <a:t> </a:t>
            </a:r>
            <a:r>
              <a:rPr b="1" dirty="0">
                <a:solidFill>
                  <a:srgbClr val="404040"/>
                </a:solidFill>
                <a:cs typeface="Arial"/>
              </a:rPr>
              <a:t>on</a:t>
            </a:r>
            <a:r>
              <a:rPr b="1" spc="5" dirty="0">
                <a:solidFill>
                  <a:srgbClr val="404040"/>
                </a:solidFill>
                <a:cs typeface="Arial"/>
              </a:rPr>
              <a:t> </a:t>
            </a:r>
            <a:r>
              <a:rPr b="1" dirty="0">
                <a:solidFill>
                  <a:srgbClr val="404040"/>
                </a:solidFill>
                <a:cs typeface="Arial"/>
              </a:rPr>
              <a:t>the</a:t>
            </a:r>
            <a:r>
              <a:rPr b="1" spc="-80" dirty="0">
                <a:solidFill>
                  <a:srgbClr val="404040"/>
                </a:solidFill>
                <a:cs typeface="Arial"/>
              </a:rPr>
              <a:t> </a:t>
            </a:r>
            <a:r>
              <a:rPr b="1" dirty="0">
                <a:solidFill>
                  <a:srgbClr val="404040"/>
                </a:solidFill>
                <a:cs typeface="Arial"/>
              </a:rPr>
              <a:t>value</a:t>
            </a:r>
            <a:r>
              <a:rPr b="1" spc="-15" dirty="0">
                <a:solidFill>
                  <a:srgbClr val="404040"/>
                </a:solidFill>
                <a:cs typeface="Arial"/>
              </a:rPr>
              <a:t> </a:t>
            </a:r>
            <a:r>
              <a:rPr b="1" dirty="0">
                <a:solidFill>
                  <a:srgbClr val="404040"/>
                </a:solidFill>
                <a:cs typeface="Arial"/>
              </a:rPr>
              <a:t>of</a:t>
            </a:r>
            <a:r>
              <a:rPr b="1" spc="-50" dirty="0">
                <a:solidFill>
                  <a:srgbClr val="404040"/>
                </a:solidFill>
                <a:cs typeface="Arial"/>
              </a:rPr>
              <a:t> </a:t>
            </a:r>
            <a:r>
              <a:rPr b="1" spc="-25" dirty="0">
                <a:solidFill>
                  <a:srgbClr val="404040"/>
                </a:solidFill>
                <a:cs typeface="Arial"/>
              </a:rPr>
              <a:t>an </a:t>
            </a:r>
            <a:r>
              <a:rPr b="1" dirty="0">
                <a:solidFill>
                  <a:srgbClr val="404040"/>
                </a:solidFill>
                <a:cs typeface="Arial"/>
              </a:rPr>
              <a:t>investment</a:t>
            </a:r>
            <a:r>
              <a:rPr dirty="0">
                <a:solidFill>
                  <a:srgbClr val="404040"/>
                </a:solidFill>
                <a:cs typeface="Arial"/>
              </a:rPr>
              <a:t>,</a:t>
            </a:r>
            <a:r>
              <a:rPr spc="-85" dirty="0">
                <a:solidFill>
                  <a:srgbClr val="404040"/>
                </a:solidFill>
                <a:cs typeface="Arial"/>
              </a:rPr>
              <a:t> </a:t>
            </a:r>
            <a:r>
              <a:rPr dirty="0">
                <a:solidFill>
                  <a:srgbClr val="404040"/>
                </a:solidFill>
                <a:cs typeface="Arial"/>
              </a:rPr>
              <a:t>should</a:t>
            </a:r>
            <a:r>
              <a:rPr spc="55" dirty="0">
                <a:solidFill>
                  <a:srgbClr val="404040"/>
                </a:solidFill>
                <a:cs typeface="Arial"/>
              </a:rPr>
              <a:t> </a:t>
            </a:r>
            <a:r>
              <a:rPr spc="-10" dirty="0">
                <a:solidFill>
                  <a:srgbClr val="404040"/>
                </a:solidFill>
                <a:cs typeface="Arial"/>
              </a:rPr>
              <a:t>those</a:t>
            </a:r>
            <a:r>
              <a:rPr spc="-70" dirty="0">
                <a:solidFill>
                  <a:srgbClr val="404040"/>
                </a:solidFill>
                <a:cs typeface="Arial"/>
              </a:rPr>
              <a:t> </a:t>
            </a:r>
            <a:r>
              <a:rPr dirty="0">
                <a:solidFill>
                  <a:srgbClr val="404040"/>
                </a:solidFill>
                <a:cs typeface="Arial"/>
              </a:rPr>
              <a:t>risks</a:t>
            </a:r>
            <a:r>
              <a:rPr spc="-20" dirty="0">
                <a:solidFill>
                  <a:srgbClr val="404040"/>
                </a:solidFill>
                <a:cs typeface="Arial"/>
              </a:rPr>
              <a:t> </a:t>
            </a:r>
            <a:r>
              <a:rPr dirty="0">
                <a:solidFill>
                  <a:srgbClr val="404040"/>
                </a:solidFill>
                <a:cs typeface="Arial"/>
              </a:rPr>
              <a:t>occur, are</a:t>
            </a:r>
            <a:r>
              <a:rPr spc="-80" dirty="0">
                <a:solidFill>
                  <a:srgbClr val="404040"/>
                </a:solidFill>
                <a:cs typeface="Arial"/>
              </a:rPr>
              <a:t> </a:t>
            </a:r>
            <a:r>
              <a:rPr dirty="0">
                <a:solidFill>
                  <a:srgbClr val="404040"/>
                </a:solidFill>
                <a:cs typeface="Arial"/>
              </a:rPr>
              <a:t>as</a:t>
            </a:r>
            <a:r>
              <a:rPr spc="-15" dirty="0">
                <a:solidFill>
                  <a:srgbClr val="404040"/>
                </a:solidFill>
                <a:cs typeface="Arial"/>
              </a:rPr>
              <a:t> </a:t>
            </a:r>
            <a:r>
              <a:rPr spc="-10" dirty="0">
                <a:solidFill>
                  <a:srgbClr val="404040"/>
                </a:solidFill>
                <a:cs typeface="Arial"/>
              </a:rPr>
              <a:t>follows</a:t>
            </a:r>
            <a:r>
              <a:rPr spc="-10" dirty="0" smtClean="0">
                <a:solidFill>
                  <a:srgbClr val="404040"/>
                </a:solidFill>
                <a:cs typeface="Arial"/>
              </a:rPr>
              <a:t>:</a:t>
            </a:r>
            <a:endParaRPr lang="en-US" spc="-10" dirty="0" smtClean="0">
              <a:solidFill>
                <a:srgbClr val="404040"/>
              </a:solidFill>
              <a:cs typeface="Arial"/>
            </a:endParaRPr>
          </a:p>
          <a:p>
            <a:pPr marL="342900" marR="55244" indent="-342900">
              <a:spcBef>
                <a:spcPts val="1200"/>
              </a:spcBef>
              <a:buClr>
                <a:srgbClr val="1A595A"/>
              </a:buClr>
              <a:buChar char="•"/>
              <a:tabLst>
                <a:tab pos="185420" algn="l"/>
              </a:tabLst>
            </a:pPr>
            <a:r>
              <a:rPr lang="en-US" spc="-10" dirty="0" smtClean="0">
                <a:solidFill>
                  <a:srgbClr val="404040"/>
                </a:solidFill>
                <a:cs typeface="Arial"/>
              </a:rPr>
              <a:t>environmental</a:t>
            </a:r>
            <a:r>
              <a:rPr lang="en-US" spc="60" dirty="0" smtClean="0">
                <a:solidFill>
                  <a:srgbClr val="404040"/>
                </a:solidFill>
                <a:cs typeface="Arial"/>
              </a:rPr>
              <a:t> </a:t>
            </a:r>
            <a:r>
              <a:rPr lang="en-US" spc="-10" dirty="0">
                <a:solidFill>
                  <a:srgbClr val="404040"/>
                </a:solidFill>
                <a:cs typeface="Arial"/>
              </a:rPr>
              <a:t>sustainability</a:t>
            </a:r>
            <a:r>
              <a:rPr lang="en-US" spc="90" dirty="0">
                <a:solidFill>
                  <a:srgbClr val="404040"/>
                </a:solidFill>
                <a:cs typeface="Arial"/>
              </a:rPr>
              <a:t> </a:t>
            </a:r>
            <a:r>
              <a:rPr lang="en-US" dirty="0">
                <a:solidFill>
                  <a:srgbClr val="404040"/>
                </a:solidFill>
                <a:cs typeface="Arial"/>
              </a:rPr>
              <a:t>risks</a:t>
            </a:r>
            <a:r>
              <a:rPr lang="en-US" spc="-45" dirty="0">
                <a:solidFill>
                  <a:srgbClr val="404040"/>
                </a:solidFill>
                <a:cs typeface="Arial"/>
              </a:rPr>
              <a:t> </a:t>
            </a:r>
            <a:r>
              <a:rPr lang="en-US" dirty="0">
                <a:solidFill>
                  <a:srgbClr val="404040"/>
                </a:solidFill>
                <a:cs typeface="Arial"/>
              </a:rPr>
              <a:t>may</a:t>
            </a:r>
            <a:r>
              <a:rPr lang="en-US" spc="-80" dirty="0">
                <a:solidFill>
                  <a:srgbClr val="404040"/>
                </a:solidFill>
                <a:cs typeface="Arial"/>
              </a:rPr>
              <a:t> </a:t>
            </a:r>
            <a:r>
              <a:rPr lang="en-US" dirty="0">
                <a:solidFill>
                  <a:srgbClr val="404040"/>
                </a:solidFill>
                <a:cs typeface="Arial"/>
              </a:rPr>
              <a:t>include</a:t>
            </a:r>
            <a:r>
              <a:rPr lang="en-US" spc="35" dirty="0">
                <a:solidFill>
                  <a:srgbClr val="404040"/>
                </a:solidFill>
                <a:cs typeface="Arial"/>
              </a:rPr>
              <a:t> </a:t>
            </a:r>
            <a:r>
              <a:rPr lang="en-US" dirty="0">
                <a:solidFill>
                  <a:srgbClr val="404040"/>
                </a:solidFill>
                <a:cs typeface="Arial"/>
              </a:rPr>
              <a:t>climate</a:t>
            </a:r>
            <a:r>
              <a:rPr lang="en-US" spc="-80" dirty="0">
                <a:solidFill>
                  <a:srgbClr val="404040"/>
                </a:solidFill>
                <a:cs typeface="Arial"/>
              </a:rPr>
              <a:t> </a:t>
            </a:r>
            <a:r>
              <a:rPr lang="en-US" spc="-10" dirty="0">
                <a:solidFill>
                  <a:srgbClr val="404040"/>
                </a:solidFill>
                <a:cs typeface="Arial"/>
              </a:rPr>
              <a:t>change, </a:t>
            </a:r>
            <a:r>
              <a:rPr lang="en-US" dirty="0">
                <a:solidFill>
                  <a:srgbClr val="404040"/>
                </a:solidFill>
                <a:cs typeface="Arial"/>
              </a:rPr>
              <a:t>carbon</a:t>
            </a:r>
            <a:r>
              <a:rPr lang="en-US" spc="-55" dirty="0">
                <a:solidFill>
                  <a:srgbClr val="404040"/>
                </a:solidFill>
                <a:cs typeface="Arial"/>
              </a:rPr>
              <a:t> </a:t>
            </a:r>
            <a:r>
              <a:rPr lang="en-US" dirty="0">
                <a:solidFill>
                  <a:srgbClr val="404040"/>
                </a:solidFill>
                <a:cs typeface="Arial"/>
              </a:rPr>
              <a:t>emissions,</a:t>
            </a:r>
            <a:r>
              <a:rPr lang="en-US" spc="-85" dirty="0">
                <a:solidFill>
                  <a:srgbClr val="404040"/>
                </a:solidFill>
                <a:cs typeface="Arial"/>
              </a:rPr>
              <a:t> </a:t>
            </a:r>
            <a:r>
              <a:rPr lang="en-US" dirty="0">
                <a:solidFill>
                  <a:srgbClr val="404040"/>
                </a:solidFill>
                <a:cs typeface="Arial"/>
              </a:rPr>
              <a:t>air</a:t>
            </a:r>
            <a:r>
              <a:rPr lang="en-US" spc="-70" dirty="0">
                <a:solidFill>
                  <a:srgbClr val="404040"/>
                </a:solidFill>
                <a:cs typeface="Arial"/>
              </a:rPr>
              <a:t> </a:t>
            </a:r>
            <a:r>
              <a:rPr lang="en-US" spc="-10" dirty="0">
                <a:solidFill>
                  <a:srgbClr val="404040"/>
                </a:solidFill>
                <a:cs typeface="Arial"/>
              </a:rPr>
              <a:t>pollution,</a:t>
            </a:r>
            <a:r>
              <a:rPr lang="en-US" spc="110" dirty="0">
                <a:solidFill>
                  <a:srgbClr val="404040"/>
                </a:solidFill>
                <a:cs typeface="Arial"/>
              </a:rPr>
              <a:t> </a:t>
            </a:r>
            <a:r>
              <a:rPr lang="en-US" dirty="0">
                <a:solidFill>
                  <a:srgbClr val="404040"/>
                </a:solidFill>
                <a:cs typeface="Arial"/>
              </a:rPr>
              <a:t>rising</a:t>
            </a:r>
            <a:r>
              <a:rPr lang="en-US" spc="-30" dirty="0">
                <a:solidFill>
                  <a:srgbClr val="404040"/>
                </a:solidFill>
                <a:cs typeface="Arial"/>
              </a:rPr>
              <a:t> </a:t>
            </a:r>
            <a:r>
              <a:rPr lang="en-US" dirty="0">
                <a:solidFill>
                  <a:srgbClr val="404040"/>
                </a:solidFill>
                <a:cs typeface="Arial"/>
              </a:rPr>
              <a:t>sea</a:t>
            </a:r>
            <a:r>
              <a:rPr lang="en-US" spc="-85" dirty="0">
                <a:solidFill>
                  <a:srgbClr val="404040"/>
                </a:solidFill>
                <a:cs typeface="Arial"/>
              </a:rPr>
              <a:t> </a:t>
            </a:r>
            <a:r>
              <a:rPr lang="en-US" dirty="0">
                <a:solidFill>
                  <a:srgbClr val="404040"/>
                </a:solidFill>
                <a:cs typeface="Arial"/>
              </a:rPr>
              <a:t>levels</a:t>
            </a:r>
            <a:r>
              <a:rPr lang="en-US" spc="85" dirty="0">
                <a:solidFill>
                  <a:srgbClr val="404040"/>
                </a:solidFill>
                <a:cs typeface="Arial"/>
              </a:rPr>
              <a:t> </a:t>
            </a:r>
            <a:r>
              <a:rPr lang="en-US" dirty="0">
                <a:solidFill>
                  <a:srgbClr val="404040"/>
                </a:solidFill>
                <a:cs typeface="Arial"/>
              </a:rPr>
              <a:t>or</a:t>
            </a:r>
            <a:r>
              <a:rPr lang="en-US" spc="-70" dirty="0">
                <a:solidFill>
                  <a:srgbClr val="404040"/>
                </a:solidFill>
                <a:cs typeface="Arial"/>
              </a:rPr>
              <a:t> </a:t>
            </a:r>
            <a:r>
              <a:rPr lang="en-US" spc="-10" dirty="0">
                <a:solidFill>
                  <a:srgbClr val="404040"/>
                </a:solidFill>
                <a:cs typeface="Arial"/>
              </a:rPr>
              <a:t>coastal flooding</a:t>
            </a:r>
            <a:r>
              <a:rPr lang="en-US" spc="35" dirty="0">
                <a:solidFill>
                  <a:srgbClr val="404040"/>
                </a:solidFill>
                <a:cs typeface="Arial"/>
              </a:rPr>
              <a:t> </a:t>
            </a:r>
            <a:r>
              <a:rPr lang="en-US" dirty="0">
                <a:solidFill>
                  <a:srgbClr val="404040"/>
                </a:solidFill>
                <a:cs typeface="Arial"/>
              </a:rPr>
              <a:t>or </a:t>
            </a:r>
            <a:r>
              <a:rPr lang="en-US" spc="-10" dirty="0">
                <a:solidFill>
                  <a:srgbClr val="404040"/>
                </a:solidFill>
                <a:cs typeface="Arial"/>
              </a:rPr>
              <a:t>wildfires;</a:t>
            </a:r>
            <a:endParaRPr lang="en-US" dirty="0">
              <a:solidFill>
                <a:srgbClr val="404040"/>
              </a:solidFill>
              <a:cs typeface="Arial"/>
            </a:endParaRPr>
          </a:p>
          <a:p>
            <a:pPr marL="342900" marR="55244" indent="-342900">
              <a:spcBef>
                <a:spcPts val="1200"/>
              </a:spcBef>
              <a:buClr>
                <a:srgbClr val="1A595A"/>
              </a:buClr>
              <a:buChar char="•"/>
              <a:tabLst>
                <a:tab pos="185420" algn="l"/>
              </a:tabLst>
            </a:pPr>
            <a:r>
              <a:rPr lang="en-US" spc="-10" dirty="0">
                <a:solidFill>
                  <a:srgbClr val="404040"/>
                </a:solidFill>
                <a:cs typeface="Arial"/>
              </a:rPr>
              <a:t>social sustainability risks may include human rights violations, human trafficking, child </a:t>
            </a:r>
            <a:r>
              <a:rPr lang="en-US" spc="-10" dirty="0" err="1">
                <a:solidFill>
                  <a:srgbClr val="404040"/>
                </a:solidFill>
                <a:cs typeface="Arial"/>
              </a:rPr>
              <a:t>labour</a:t>
            </a:r>
            <a:r>
              <a:rPr lang="en-US" spc="-10" dirty="0">
                <a:solidFill>
                  <a:srgbClr val="404040"/>
                </a:solidFill>
                <a:cs typeface="Arial"/>
              </a:rPr>
              <a:t> or gender discrimination; and</a:t>
            </a:r>
          </a:p>
          <a:p>
            <a:pPr marL="342900" marR="55244" indent="-342900">
              <a:spcBef>
                <a:spcPts val="1200"/>
              </a:spcBef>
              <a:buClr>
                <a:srgbClr val="1A595A"/>
              </a:buClr>
              <a:buChar char="•"/>
              <a:tabLst>
                <a:tab pos="185420" algn="l"/>
              </a:tabLst>
            </a:pPr>
            <a:r>
              <a:rPr lang="en-US" spc="-10" dirty="0">
                <a:solidFill>
                  <a:srgbClr val="404040"/>
                </a:solidFill>
                <a:cs typeface="Arial"/>
              </a:rPr>
              <a:t>governance sustainability risks may include a lack of diversity at board or governing body level, infringement or curtailment of rights of shareholders, health and safety concerns for the workforce or poor safeguards on personal data or IT security</a:t>
            </a:r>
            <a:r>
              <a:rPr lang="en-US" spc="-10" dirty="0" smtClean="0">
                <a:solidFill>
                  <a:srgbClr val="404040"/>
                </a:solidFill>
                <a:cs typeface="Arial"/>
              </a:rPr>
              <a:t>.</a:t>
            </a:r>
            <a:endParaRPr lang="en-US" spc="-10" dirty="0">
              <a:solidFill>
                <a:srgbClr val="404040"/>
              </a:solidFil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23875"/>
            <a:ext cx="9591675" cy="396134"/>
          </a:xfrm>
          <a:prstGeom prst="rect">
            <a:avLst/>
          </a:prstGeom>
        </p:spPr>
        <p:txBody>
          <a:bodyPr vert="horz" wrap="square" lIns="0" tIns="11430" rIns="0" bIns="0" rtlCol="0">
            <a:spAutoFit/>
          </a:bodyPr>
          <a:lstStyle/>
          <a:p>
            <a:pPr marL="12700" algn="ctr">
              <a:lnSpc>
                <a:spcPts val="2670"/>
              </a:lnSpc>
            </a:pPr>
            <a:r>
              <a:rPr spc="-10" dirty="0"/>
              <a:t>Corporate</a:t>
            </a:r>
            <a:r>
              <a:rPr spc="-260" dirty="0"/>
              <a:t> </a:t>
            </a:r>
            <a:r>
              <a:rPr spc="-20" dirty="0"/>
              <a:t>Sustainability</a:t>
            </a:r>
            <a:r>
              <a:rPr spc="-180" dirty="0"/>
              <a:t> </a:t>
            </a:r>
            <a:r>
              <a:rPr spc="-10" dirty="0"/>
              <a:t>Reporting</a:t>
            </a:r>
            <a:r>
              <a:rPr spc="-140" dirty="0"/>
              <a:t> </a:t>
            </a:r>
            <a:r>
              <a:rPr spc="-25" dirty="0"/>
              <a:t>Directive</a:t>
            </a:r>
            <a:r>
              <a:rPr spc="-254" dirty="0"/>
              <a:t> </a:t>
            </a:r>
            <a:r>
              <a:rPr spc="-10" dirty="0"/>
              <a:t>(</a:t>
            </a:r>
            <a:r>
              <a:rPr b="1" spc="-10" dirty="0">
                <a:latin typeface="Bodoni MT"/>
                <a:cs typeface="Bodoni MT"/>
              </a:rPr>
              <a:t>CSRD</a:t>
            </a:r>
            <a:r>
              <a:rPr spc="-10" dirty="0"/>
              <a:t>)</a:t>
            </a:r>
            <a:endParaRPr dirty="0">
              <a:latin typeface="Bodoni MT"/>
              <a:cs typeface="Bodoni MT"/>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575117" y="1617979"/>
            <a:ext cx="6441440" cy="403352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8366" y="2310837"/>
            <a:ext cx="6117590" cy="0"/>
          </a:xfrm>
          <a:custGeom>
            <a:avLst/>
            <a:gdLst/>
            <a:ahLst/>
            <a:cxnLst/>
            <a:rect l="l" t="t" r="r" b="b"/>
            <a:pathLst>
              <a:path w="6117590">
                <a:moveTo>
                  <a:pt x="0" y="0"/>
                </a:moveTo>
                <a:lnTo>
                  <a:pt x="0" y="0"/>
                </a:lnTo>
                <a:lnTo>
                  <a:pt x="6116967" y="0"/>
                </a:lnTo>
              </a:path>
            </a:pathLst>
          </a:custGeom>
          <a:ln w="3175">
            <a:solidFill>
              <a:srgbClr val="00519B"/>
            </a:solidFill>
          </a:ln>
        </p:spPr>
        <p:txBody>
          <a:bodyPr wrap="square" lIns="0" tIns="0" rIns="0" bIns="0" rtlCol="0"/>
          <a:lstStyle/>
          <a:p>
            <a:endParaRPr/>
          </a:p>
        </p:txBody>
      </p:sp>
      <p:sp>
        <p:nvSpPr>
          <p:cNvPr id="3" name="object 3"/>
          <p:cNvSpPr/>
          <p:nvPr/>
        </p:nvSpPr>
        <p:spPr>
          <a:xfrm>
            <a:off x="6071870" y="5891086"/>
            <a:ext cx="6120130" cy="0"/>
          </a:xfrm>
          <a:custGeom>
            <a:avLst/>
            <a:gdLst/>
            <a:ahLst/>
            <a:cxnLst/>
            <a:rect l="l" t="t" r="r" b="b"/>
            <a:pathLst>
              <a:path w="6120130">
                <a:moveTo>
                  <a:pt x="0" y="0"/>
                </a:moveTo>
                <a:lnTo>
                  <a:pt x="0" y="0"/>
                </a:lnTo>
                <a:lnTo>
                  <a:pt x="6119516" y="0"/>
                </a:lnTo>
              </a:path>
            </a:pathLst>
          </a:custGeom>
          <a:ln w="3175">
            <a:solidFill>
              <a:srgbClr val="00519B"/>
            </a:solidFill>
          </a:ln>
        </p:spPr>
        <p:txBody>
          <a:bodyPr wrap="square" lIns="0" tIns="0" rIns="0" bIns="0" rtlCol="0"/>
          <a:lstStyle/>
          <a:p>
            <a:endParaRPr/>
          </a:p>
        </p:txBody>
      </p:sp>
      <p:pic>
        <p:nvPicPr>
          <p:cNvPr id="7" name="object 7"/>
          <p:cNvPicPr/>
          <p:nvPr/>
        </p:nvPicPr>
        <p:blipFill>
          <a:blip r:embed="rId2" cstate="print"/>
          <a:stretch>
            <a:fillRect/>
          </a:stretch>
        </p:blipFill>
        <p:spPr>
          <a:xfrm>
            <a:off x="8278676" y="1906603"/>
            <a:ext cx="1111965" cy="250824"/>
          </a:xfrm>
          <a:prstGeom prst="rect">
            <a:avLst/>
          </a:prstGeom>
        </p:spPr>
      </p:pic>
      <p:grpSp>
        <p:nvGrpSpPr>
          <p:cNvPr id="8" name="object 8"/>
          <p:cNvGrpSpPr/>
          <p:nvPr/>
        </p:nvGrpSpPr>
        <p:grpSpPr>
          <a:xfrm>
            <a:off x="9477375" y="1908555"/>
            <a:ext cx="1092200" cy="182880"/>
            <a:chOff x="6540798" y="1340636"/>
            <a:chExt cx="1092200" cy="182880"/>
          </a:xfrm>
        </p:grpSpPr>
        <p:pic>
          <p:nvPicPr>
            <p:cNvPr id="9" name="object 9"/>
            <p:cNvPicPr/>
            <p:nvPr/>
          </p:nvPicPr>
          <p:blipFill>
            <a:blip r:embed="rId3" cstate="print"/>
            <a:stretch>
              <a:fillRect/>
            </a:stretch>
          </p:blipFill>
          <p:spPr>
            <a:xfrm>
              <a:off x="6540798" y="1340636"/>
              <a:ext cx="297576" cy="182602"/>
            </a:xfrm>
            <a:prstGeom prst="rect">
              <a:avLst/>
            </a:prstGeom>
          </p:spPr>
        </p:pic>
        <p:pic>
          <p:nvPicPr>
            <p:cNvPr id="10" name="object 10"/>
            <p:cNvPicPr/>
            <p:nvPr/>
          </p:nvPicPr>
          <p:blipFill>
            <a:blip r:embed="rId4" cstate="print"/>
            <a:stretch>
              <a:fillRect/>
            </a:stretch>
          </p:blipFill>
          <p:spPr>
            <a:xfrm>
              <a:off x="6860631" y="1341035"/>
              <a:ext cx="301484" cy="182203"/>
            </a:xfrm>
            <a:prstGeom prst="rect">
              <a:avLst/>
            </a:prstGeom>
          </p:spPr>
        </p:pic>
        <p:pic>
          <p:nvPicPr>
            <p:cNvPr id="11" name="object 11"/>
            <p:cNvPicPr/>
            <p:nvPr/>
          </p:nvPicPr>
          <p:blipFill>
            <a:blip r:embed="rId5" cstate="print"/>
            <a:stretch>
              <a:fillRect/>
            </a:stretch>
          </p:blipFill>
          <p:spPr>
            <a:xfrm>
              <a:off x="7186920" y="1412506"/>
              <a:ext cx="446067" cy="110732"/>
            </a:xfrm>
            <a:prstGeom prst="rect">
              <a:avLst/>
            </a:prstGeom>
          </p:spPr>
        </p:pic>
      </p:grpSp>
      <p:pic>
        <p:nvPicPr>
          <p:cNvPr id="12" name="object 12"/>
          <p:cNvPicPr/>
          <p:nvPr/>
        </p:nvPicPr>
        <p:blipFill>
          <a:blip r:embed="rId6" cstate="print"/>
          <a:stretch>
            <a:fillRect/>
          </a:stretch>
        </p:blipFill>
        <p:spPr>
          <a:xfrm>
            <a:off x="6871594" y="2826442"/>
            <a:ext cx="4511133" cy="2525549"/>
          </a:xfrm>
          <a:prstGeom prst="rect">
            <a:avLst/>
          </a:prstGeom>
        </p:spPr>
      </p:pic>
      <p:sp>
        <p:nvSpPr>
          <p:cNvPr id="13" name="object 13"/>
          <p:cNvSpPr txBox="1">
            <a:spLocks noGrp="1"/>
          </p:cNvSpPr>
          <p:nvPr>
            <p:ph type="title"/>
          </p:nvPr>
        </p:nvSpPr>
        <p:spPr>
          <a:xfrm>
            <a:off x="0" y="2443"/>
            <a:ext cx="9477375" cy="964367"/>
          </a:xfrm>
          <a:prstGeom prst="rect">
            <a:avLst/>
          </a:prstGeom>
        </p:spPr>
        <p:txBody>
          <a:bodyPr vert="horz" wrap="square" lIns="640080" tIns="12700" rIns="0" bIns="0" rtlCol="0">
            <a:spAutoFit/>
          </a:bodyPr>
          <a:lstStyle/>
          <a:p>
            <a:pPr marL="12700">
              <a:lnSpc>
                <a:spcPct val="100000"/>
              </a:lnSpc>
              <a:spcBef>
                <a:spcPts val="100"/>
              </a:spcBef>
            </a:pPr>
            <a:r>
              <a:rPr dirty="0">
                <a:latin typeface="Franklin Gothic Demi Cond" panose="020B0706030402020204" pitchFamily="34" charset="0"/>
              </a:rPr>
              <a:t>Sustainability</a:t>
            </a:r>
            <a:r>
              <a:rPr spc="-100" dirty="0">
                <a:latin typeface="Franklin Gothic Demi Cond" panose="020B0706030402020204" pitchFamily="34" charset="0"/>
              </a:rPr>
              <a:t> </a:t>
            </a:r>
            <a:r>
              <a:rPr dirty="0">
                <a:latin typeface="Franklin Gothic Demi Cond" panose="020B0706030402020204" pitchFamily="34" charset="0"/>
              </a:rPr>
              <a:t>Disclosure</a:t>
            </a:r>
            <a:r>
              <a:rPr spc="55" dirty="0">
                <a:latin typeface="Franklin Gothic Demi Cond" panose="020B0706030402020204" pitchFamily="34" charset="0"/>
              </a:rPr>
              <a:t> </a:t>
            </a:r>
            <a:r>
              <a:rPr spc="-50" dirty="0">
                <a:latin typeface="Franklin Gothic Demi Cond" panose="020B0706030402020204" pitchFamily="34" charset="0"/>
              </a:rPr>
              <a:t>–</a:t>
            </a:r>
          </a:p>
          <a:p>
            <a:pPr marL="12700">
              <a:lnSpc>
                <a:spcPct val="100000"/>
              </a:lnSpc>
              <a:spcBef>
                <a:spcPts val="75"/>
              </a:spcBef>
            </a:pPr>
            <a:r>
              <a:rPr sz="2500" b="1" spc="-20" dirty="0">
                <a:solidFill>
                  <a:schemeClr val="accent2">
                    <a:lumMod val="75000"/>
                  </a:schemeClr>
                </a:solidFill>
                <a:latin typeface="Franklin Gothic Demi Cond" panose="020B0706030402020204" pitchFamily="34" charset="0"/>
                <a:cs typeface="Arial"/>
              </a:rPr>
              <a:t>Strengthening</a:t>
            </a:r>
            <a:r>
              <a:rPr sz="2500" b="1" dirty="0">
                <a:solidFill>
                  <a:schemeClr val="accent2">
                    <a:lumMod val="75000"/>
                  </a:schemeClr>
                </a:solidFill>
                <a:latin typeface="Franklin Gothic Demi Cond" panose="020B0706030402020204" pitchFamily="34" charset="0"/>
                <a:cs typeface="Arial"/>
              </a:rPr>
              <a:t> </a:t>
            </a:r>
            <a:r>
              <a:rPr sz="2500" b="1" spc="-35" dirty="0">
                <a:solidFill>
                  <a:schemeClr val="accent2">
                    <a:lumMod val="75000"/>
                  </a:schemeClr>
                </a:solidFill>
                <a:latin typeface="Franklin Gothic Demi Cond" panose="020B0706030402020204" pitchFamily="34" charset="0"/>
                <a:cs typeface="Arial"/>
              </a:rPr>
              <a:t>sustainability</a:t>
            </a:r>
            <a:r>
              <a:rPr sz="2500" b="1" spc="-185" dirty="0">
                <a:solidFill>
                  <a:schemeClr val="accent2">
                    <a:lumMod val="75000"/>
                  </a:schemeClr>
                </a:solidFill>
                <a:latin typeface="Franklin Gothic Demi Cond" panose="020B0706030402020204" pitchFamily="34" charset="0"/>
                <a:cs typeface="Arial"/>
              </a:rPr>
              <a:t> </a:t>
            </a:r>
            <a:r>
              <a:rPr sz="2500" b="1" spc="-10" dirty="0">
                <a:solidFill>
                  <a:schemeClr val="accent2">
                    <a:lumMod val="75000"/>
                  </a:schemeClr>
                </a:solidFill>
                <a:latin typeface="Franklin Gothic Demi Cond" panose="020B0706030402020204" pitchFamily="34" charset="0"/>
                <a:cs typeface="Arial"/>
              </a:rPr>
              <a:t>disclosure</a:t>
            </a:r>
            <a:r>
              <a:rPr sz="2500" b="1" spc="-175" dirty="0">
                <a:solidFill>
                  <a:schemeClr val="accent2">
                    <a:lumMod val="75000"/>
                  </a:schemeClr>
                </a:solidFill>
                <a:latin typeface="Franklin Gothic Demi Cond" panose="020B0706030402020204" pitchFamily="34" charset="0"/>
                <a:cs typeface="Arial"/>
              </a:rPr>
              <a:t> </a:t>
            </a:r>
            <a:r>
              <a:rPr sz="2500" b="1" dirty="0">
                <a:solidFill>
                  <a:schemeClr val="accent2">
                    <a:lumMod val="75000"/>
                  </a:schemeClr>
                </a:solidFill>
                <a:latin typeface="Franklin Gothic Demi Cond" panose="020B0706030402020204" pitchFamily="34" charset="0"/>
                <a:cs typeface="Arial"/>
              </a:rPr>
              <a:t>and</a:t>
            </a:r>
            <a:r>
              <a:rPr sz="2500" b="1" spc="-100" dirty="0">
                <a:solidFill>
                  <a:schemeClr val="accent2">
                    <a:lumMod val="75000"/>
                  </a:schemeClr>
                </a:solidFill>
                <a:latin typeface="Franklin Gothic Demi Cond" panose="020B0706030402020204" pitchFamily="34" charset="0"/>
                <a:cs typeface="Arial"/>
              </a:rPr>
              <a:t> </a:t>
            </a:r>
            <a:r>
              <a:rPr sz="2500" b="1" spc="-20" dirty="0">
                <a:solidFill>
                  <a:schemeClr val="accent2">
                    <a:lumMod val="75000"/>
                  </a:schemeClr>
                </a:solidFill>
                <a:latin typeface="Franklin Gothic Demi Cond" panose="020B0706030402020204" pitchFamily="34" charset="0"/>
                <a:cs typeface="Arial"/>
              </a:rPr>
              <a:t>accounting</a:t>
            </a:r>
            <a:r>
              <a:rPr sz="2500" b="1" spc="-105" dirty="0">
                <a:solidFill>
                  <a:schemeClr val="accent2">
                    <a:lumMod val="75000"/>
                  </a:schemeClr>
                </a:solidFill>
                <a:latin typeface="Franklin Gothic Demi Cond" panose="020B0706030402020204" pitchFamily="34" charset="0"/>
                <a:cs typeface="Arial"/>
              </a:rPr>
              <a:t> </a:t>
            </a:r>
            <a:r>
              <a:rPr sz="2500" b="1" dirty="0">
                <a:solidFill>
                  <a:schemeClr val="accent2">
                    <a:lumMod val="75000"/>
                  </a:schemeClr>
                </a:solidFill>
                <a:latin typeface="Franklin Gothic Demi Cond" panose="020B0706030402020204" pitchFamily="34" charset="0"/>
                <a:cs typeface="Arial"/>
              </a:rPr>
              <a:t>rule-</a:t>
            </a:r>
            <a:r>
              <a:rPr sz="2500" b="1" spc="-10" dirty="0">
                <a:solidFill>
                  <a:schemeClr val="accent2">
                    <a:lumMod val="75000"/>
                  </a:schemeClr>
                </a:solidFill>
                <a:latin typeface="Franklin Gothic Demi Cond" panose="020B0706030402020204" pitchFamily="34" charset="0"/>
                <a:cs typeface="Arial"/>
              </a:rPr>
              <a:t>making</a:t>
            </a:r>
            <a:endParaRPr sz="2500" dirty="0">
              <a:solidFill>
                <a:schemeClr val="accent2">
                  <a:lumMod val="75000"/>
                </a:schemeClr>
              </a:solidFill>
              <a:latin typeface="Franklin Gothic Demi Cond" panose="020B0706030402020204" pitchFamily="34" charset="0"/>
              <a:cs typeface="Arial"/>
            </a:endParaRPr>
          </a:p>
        </p:txBody>
      </p:sp>
      <p:sp>
        <p:nvSpPr>
          <p:cNvPr id="14" name="object 14"/>
          <p:cNvSpPr/>
          <p:nvPr/>
        </p:nvSpPr>
        <p:spPr>
          <a:xfrm>
            <a:off x="3801745" y="3279647"/>
            <a:ext cx="40640" cy="10160"/>
          </a:xfrm>
          <a:custGeom>
            <a:avLst/>
            <a:gdLst/>
            <a:ahLst/>
            <a:cxnLst/>
            <a:rect l="l" t="t" r="r" b="b"/>
            <a:pathLst>
              <a:path w="40639" h="10160">
                <a:moveTo>
                  <a:pt x="40639" y="0"/>
                </a:moveTo>
                <a:lnTo>
                  <a:pt x="0" y="0"/>
                </a:lnTo>
                <a:lnTo>
                  <a:pt x="0" y="10160"/>
                </a:lnTo>
                <a:lnTo>
                  <a:pt x="40639" y="10160"/>
                </a:lnTo>
                <a:lnTo>
                  <a:pt x="40639" y="0"/>
                </a:lnTo>
                <a:close/>
              </a:path>
            </a:pathLst>
          </a:custGeom>
          <a:solidFill>
            <a:srgbClr val="1A0DAB"/>
          </a:solidFill>
        </p:spPr>
        <p:txBody>
          <a:bodyPr wrap="square" lIns="0" tIns="0" rIns="0" bIns="0" rtlCol="0"/>
          <a:lstStyle/>
          <a:p>
            <a:endParaRPr/>
          </a:p>
        </p:txBody>
      </p:sp>
      <p:sp>
        <p:nvSpPr>
          <p:cNvPr id="15" name="object 15"/>
          <p:cNvSpPr txBox="1"/>
          <p:nvPr/>
        </p:nvSpPr>
        <p:spPr>
          <a:xfrm>
            <a:off x="654189" y="1450073"/>
            <a:ext cx="5007610" cy="4960910"/>
          </a:xfrm>
          <a:prstGeom prst="rect">
            <a:avLst/>
          </a:prstGeom>
        </p:spPr>
        <p:txBody>
          <a:bodyPr vert="horz" wrap="square" lIns="0" tIns="27305" rIns="0" bIns="0" rtlCol="0">
            <a:spAutoFit/>
          </a:bodyPr>
          <a:lstStyle/>
          <a:p>
            <a:pPr marL="297180" marR="5080" indent="-285115">
              <a:lnSpc>
                <a:spcPts val="2160"/>
              </a:lnSpc>
              <a:spcBef>
                <a:spcPts val="1270"/>
              </a:spcBef>
              <a:buClr>
                <a:srgbClr val="1A595A"/>
              </a:buClr>
              <a:buSzPct val="120000"/>
              <a:buChar char="•"/>
              <a:tabLst>
                <a:tab pos="297180" algn="l"/>
              </a:tabLst>
            </a:pPr>
            <a:r>
              <a:rPr sz="1850" dirty="0">
                <a:solidFill>
                  <a:srgbClr val="404040"/>
                </a:solidFill>
                <a:latin typeface="Arial"/>
                <a:cs typeface="Arial"/>
              </a:rPr>
              <a:t>Corporate reporting on sustainability to provide sufficient information to guide investors.</a:t>
            </a:r>
          </a:p>
          <a:p>
            <a:pPr marL="297180" marR="88900" indent="-285115">
              <a:lnSpc>
                <a:spcPct val="97500"/>
              </a:lnSpc>
              <a:spcBef>
                <a:spcPts val="1145"/>
              </a:spcBef>
              <a:buClr>
                <a:srgbClr val="1A595A"/>
              </a:buClr>
              <a:buSzPct val="120000"/>
              <a:buChar char="•"/>
              <a:tabLst>
                <a:tab pos="297180" algn="l"/>
              </a:tabLst>
            </a:pPr>
            <a:r>
              <a:rPr sz="1850" b="1" u="sng" dirty="0" smtClean="0">
                <a:solidFill>
                  <a:srgbClr val="90C226"/>
                </a:solidFill>
                <a:latin typeface="Arial"/>
                <a:cs typeface="Arial"/>
              </a:rPr>
              <a:t>Commission </a:t>
            </a:r>
            <a:r>
              <a:rPr sz="1850" b="1" u="sng" dirty="0">
                <a:solidFill>
                  <a:srgbClr val="90C226"/>
                </a:solidFill>
                <a:uFill>
                  <a:solidFill>
                    <a:srgbClr val="90C226"/>
                  </a:solidFill>
                </a:uFill>
                <a:latin typeface="Arial"/>
                <a:cs typeface="Arial"/>
              </a:rPr>
              <a:t>guidelines on </a:t>
            </a:r>
            <a:r>
              <a:rPr sz="1850" b="1" u="sng" dirty="0" smtClean="0">
                <a:solidFill>
                  <a:srgbClr val="90C226"/>
                </a:solidFill>
                <a:uFill>
                  <a:solidFill>
                    <a:srgbClr val="90C226"/>
                  </a:solidFill>
                </a:uFill>
                <a:latin typeface="Arial"/>
                <a:cs typeface="Arial"/>
              </a:rPr>
              <a:t>reporting climate-related information</a:t>
            </a:r>
            <a:r>
              <a:rPr sz="1850" b="1" dirty="0" smtClean="0">
                <a:solidFill>
                  <a:srgbClr val="90C226"/>
                </a:solidFill>
                <a:uFill>
                  <a:solidFill>
                    <a:srgbClr val="90C226"/>
                  </a:solidFill>
                </a:uFill>
                <a:latin typeface="Arial"/>
                <a:cs typeface="Arial"/>
              </a:rPr>
              <a:t> </a:t>
            </a:r>
            <a:r>
              <a:rPr sz="1850" dirty="0" smtClean="0">
                <a:solidFill>
                  <a:srgbClr val="404040"/>
                </a:solidFill>
                <a:latin typeface="Arial"/>
                <a:cs typeface="Arial"/>
              </a:rPr>
              <a:t>(June 2019) </a:t>
            </a:r>
            <a:r>
              <a:rPr sz="1850" dirty="0">
                <a:solidFill>
                  <a:srgbClr val="404040"/>
                </a:solidFill>
                <a:latin typeface="Arial"/>
                <a:cs typeface="Arial"/>
              </a:rPr>
              <a:t>through the non-financial Reporting Directive.</a:t>
            </a:r>
          </a:p>
          <a:p>
            <a:pPr marL="297180" marR="215265" indent="-285115">
              <a:lnSpc>
                <a:spcPct val="97400"/>
              </a:lnSpc>
              <a:spcBef>
                <a:spcPts val="1200"/>
              </a:spcBef>
              <a:buClr>
                <a:srgbClr val="1A595A"/>
              </a:buClr>
              <a:buSzPct val="120000"/>
              <a:buChar char="•"/>
              <a:tabLst>
                <a:tab pos="297180" algn="l"/>
              </a:tabLst>
            </a:pPr>
            <a:r>
              <a:rPr sz="1850" dirty="0">
                <a:solidFill>
                  <a:srgbClr val="404040"/>
                </a:solidFill>
                <a:latin typeface="Arial"/>
                <a:cs typeface="Arial"/>
              </a:rPr>
              <a:t>21st April 2021 the EU published a new package of measures including the proposal on the Corporate Sustainability Reporting Directive (CSRD), which will replace the NFRD from 2022.</a:t>
            </a:r>
          </a:p>
          <a:p>
            <a:pPr marL="297180" marR="5080" indent="-285115">
              <a:lnSpc>
                <a:spcPts val="2160"/>
              </a:lnSpc>
              <a:spcBef>
                <a:spcPts val="1270"/>
              </a:spcBef>
              <a:buClr>
                <a:srgbClr val="1A595A"/>
              </a:buClr>
              <a:buSzPct val="120000"/>
              <a:buChar char="•"/>
              <a:tabLst>
                <a:tab pos="297180" algn="l"/>
              </a:tabLst>
            </a:pPr>
            <a:r>
              <a:rPr sz="1850" dirty="0">
                <a:solidFill>
                  <a:srgbClr val="404040"/>
                </a:solidFill>
                <a:latin typeface="Arial"/>
                <a:cs typeface="Arial"/>
              </a:rPr>
              <a:t>November 2022 EFRAG published the European Sustainability </a:t>
            </a:r>
            <a:r>
              <a:rPr lang="en-US" sz="1850" dirty="0" smtClean="0">
                <a:solidFill>
                  <a:srgbClr val="404040"/>
                </a:solidFill>
                <a:latin typeface="Arial"/>
                <a:cs typeface="Arial"/>
              </a:rPr>
              <a:t>Reporting</a:t>
            </a:r>
            <a:r>
              <a:rPr sz="1850" dirty="0" smtClean="0">
                <a:solidFill>
                  <a:srgbClr val="404040"/>
                </a:solidFill>
                <a:latin typeface="Arial"/>
                <a:cs typeface="Arial"/>
              </a:rPr>
              <a:t> </a:t>
            </a:r>
            <a:r>
              <a:rPr sz="1850" dirty="0">
                <a:solidFill>
                  <a:srgbClr val="404040"/>
                </a:solidFill>
                <a:latin typeface="Arial"/>
                <a:cs typeface="Arial"/>
              </a:rPr>
              <a:t>Standards (ESRS) </a:t>
            </a:r>
            <a:r>
              <a:rPr lang="en-US" sz="1850" dirty="0" smtClean="0">
                <a:solidFill>
                  <a:srgbClr val="404040"/>
                </a:solidFill>
                <a:latin typeface="Arial"/>
                <a:cs typeface="Arial"/>
              </a:rPr>
              <a:t>which </a:t>
            </a:r>
            <a:r>
              <a:rPr sz="1850" dirty="0" smtClean="0">
                <a:solidFill>
                  <a:srgbClr val="404040"/>
                </a:solidFill>
                <a:latin typeface="Arial"/>
                <a:cs typeface="Arial"/>
              </a:rPr>
              <a:t>are </a:t>
            </a:r>
            <a:r>
              <a:rPr sz="1850" dirty="0">
                <a:solidFill>
                  <a:srgbClr val="404040"/>
                </a:solidFill>
                <a:latin typeface="Arial"/>
                <a:cs typeface="Arial"/>
              </a:rPr>
              <a:t>to be approved by mid </a:t>
            </a:r>
            <a:r>
              <a:rPr sz="1850" dirty="0" smtClean="0">
                <a:solidFill>
                  <a:srgbClr val="404040"/>
                </a:solidFill>
                <a:latin typeface="Arial"/>
                <a:cs typeface="Arial"/>
              </a:rPr>
              <a:t>2023</a:t>
            </a:r>
            <a:r>
              <a:rPr lang="en-US" sz="1850" dirty="0" smtClean="0">
                <a:solidFill>
                  <a:srgbClr val="404040"/>
                </a:solidFill>
                <a:latin typeface="Arial"/>
                <a:cs typeface="Arial"/>
              </a:rPr>
              <a:t>.</a:t>
            </a:r>
            <a:endParaRPr sz="1850" dirty="0">
              <a:solidFill>
                <a:srgbClr val="404040"/>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54312" cy="1120820"/>
          </a:xfrm>
          <a:prstGeom prst="rect">
            <a:avLst/>
          </a:prstGeom>
        </p:spPr>
        <p:txBody>
          <a:bodyPr vert="horz" wrap="square" lIns="640080" tIns="12700" rIns="0" bIns="0" rtlCol="0">
            <a:spAutoFit/>
          </a:bodyPr>
          <a:lstStyle/>
          <a:p>
            <a:pPr marL="12700">
              <a:lnSpc>
                <a:spcPct val="100000"/>
              </a:lnSpc>
              <a:spcBef>
                <a:spcPts val="100"/>
              </a:spcBef>
            </a:pPr>
            <a:r>
              <a:rPr dirty="0">
                <a:latin typeface="Franklin Gothic Demi Cond" panose="020B0706030402020204" pitchFamily="34" charset="0"/>
              </a:rPr>
              <a:t>Corporate</a:t>
            </a:r>
            <a:r>
              <a:rPr spc="-155" dirty="0">
                <a:latin typeface="Franklin Gothic Demi Cond" panose="020B0706030402020204" pitchFamily="34" charset="0"/>
              </a:rPr>
              <a:t> </a:t>
            </a:r>
            <a:r>
              <a:rPr dirty="0">
                <a:latin typeface="Franklin Gothic Demi Cond" panose="020B0706030402020204" pitchFamily="34" charset="0"/>
              </a:rPr>
              <a:t>Sustainability</a:t>
            </a:r>
            <a:r>
              <a:rPr spc="50" dirty="0">
                <a:latin typeface="Franklin Gothic Demi Cond" panose="020B0706030402020204" pitchFamily="34" charset="0"/>
              </a:rPr>
              <a:t> </a:t>
            </a:r>
            <a:r>
              <a:rPr dirty="0">
                <a:latin typeface="Franklin Gothic Demi Cond" panose="020B0706030402020204" pitchFamily="34" charset="0"/>
              </a:rPr>
              <a:t>Reporting </a:t>
            </a:r>
            <a:r>
              <a:rPr spc="-10" dirty="0">
                <a:latin typeface="Franklin Gothic Demi Cond" panose="020B0706030402020204" pitchFamily="34" charset="0"/>
              </a:rPr>
              <a:t>Directive</a:t>
            </a:r>
            <a:r>
              <a:rPr spc="5" dirty="0">
                <a:latin typeface="Franklin Gothic Demi Cond" panose="020B0706030402020204" pitchFamily="34" charset="0"/>
              </a:rPr>
              <a:t> </a:t>
            </a:r>
            <a:r>
              <a:rPr dirty="0">
                <a:latin typeface="Franklin Gothic Demi Cond" panose="020B0706030402020204" pitchFamily="34" charset="0"/>
              </a:rPr>
              <a:t>(CSRD)</a:t>
            </a:r>
            <a:endParaRPr sz="2400" dirty="0">
              <a:latin typeface="Franklin Gothic Demi Cond" panose="020B0706030402020204" pitchFamily="34" charset="0"/>
            </a:endParaRPr>
          </a:p>
        </p:txBody>
      </p:sp>
      <p:sp>
        <p:nvSpPr>
          <p:cNvPr id="3" name="object 3"/>
          <p:cNvSpPr txBox="1"/>
          <p:nvPr/>
        </p:nvSpPr>
        <p:spPr>
          <a:xfrm>
            <a:off x="744600" y="1383093"/>
            <a:ext cx="8911590" cy="5091137"/>
          </a:xfrm>
          <a:prstGeom prst="rect">
            <a:avLst/>
          </a:prstGeom>
        </p:spPr>
        <p:txBody>
          <a:bodyPr vert="horz" wrap="square" lIns="0" tIns="12700" rIns="0" bIns="0" rtlCol="0">
            <a:spAutoFit/>
          </a:bodyPr>
          <a:lstStyle/>
          <a:p>
            <a:pPr marL="12065" marR="750570">
              <a:lnSpc>
                <a:spcPct val="100000"/>
              </a:lnSpc>
              <a:spcBef>
                <a:spcPts val="100"/>
              </a:spcBef>
              <a:tabLst>
                <a:tab pos="266700" algn="l"/>
              </a:tabLst>
            </a:pPr>
            <a:r>
              <a:rPr sz="2000" dirty="0">
                <a:solidFill>
                  <a:srgbClr val="404040"/>
                </a:solidFill>
                <a:latin typeface="Franklin Gothic Book"/>
                <a:cs typeface="Franklin Gothic Book"/>
              </a:rPr>
              <a:t>Amends</a:t>
            </a:r>
            <a:r>
              <a:rPr sz="2000" spc="16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existing</a:t>
            </a:r>
            <a:r>
              <a:rPr sz="2000" spc="-165" dirty="0">
                <a:solidFill>
                  <a:srgbClr val="404040"/>
                </a:solidFill>
                <a:latin typeface="Franklin Gothic Book"/>
                <a:cs typeface="Franklin Gothic Book"/>
              </a:rPr>
              <a:t> </a:t>
            </a:r>
            <a:r>
              <a:rPr sz="2000" dirty="0">
                <a:solidFill>
                  <a:srgbClr val="404040"/>
                </a:solidFill>
                <a:latin typeface="Franklin Gothic Book"/>
                <a:cs typeface="Franklin Gothic Book"/>
              </a:rPr>
              <a:t>non-financial</a:t>
            </a:r>
            <a:r>
              <a:rPr sz="2000" spc="-120" dirty="0">
                <a:solidFill>
                  <a:srgbClr val="404040"/>
                </a:solidFill>
                <a:latin typeface="Franklin Gothic Book"/>
                <a:cs typeface="Franklin Gothic Book"/>
              </a:rPr>
              <a:t> </a:t>
            </a:r>
            <a:r>
              <a:rPr sz="2000" dirty="0">
                <a:solidFill>
                  <a:srgbClr val="404040"/>
                </a:solidFill>
                <a:latin typeface="Franklin Gothic Book"/>
                <a:cs typeface="Franklin Gothic Book"/>
              </a:rPr>
              <a:t>reporting</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rules</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under</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Non-</a:t>
            </a:r>
            <a:r>
              <a:rPr sz="2000" spc="-10" dirty="0">
                <a:solidFill>
                  <a:srgbClr val="404040"/>
                </a:solidFill>
                <a:latin typeface="Franklin Gothic Book"/>
                <a:cs typeface="Franklin Gothic Book"/>
              </a:rPr>
              <a:t>Financial </a:t>
            </a:r>
            <a:r>
              <a:rPr sz="2000" dirty="0">
                <a:solidFill>
                  <a:srgbClr val="404040"/>
                </a:solidFill>
                <a:latin typeface="Franklin Gothic Book"/>
                <a:cs typeface="Franklin Gothic Book"/>
              </a:rPr>
              <a:t>Reporting</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Directive</a:t>
            </a:r>
            <a:r>
              <a:rPr sz="2000" spc="-75" dirty="0">
                <a:solidFill>
                  <a:srgbClr val="404040"/>
                </a:solidFill>
                <a:latin typeface="Franklin Gothic Book"/>
                <a:cs typeface="Franklin Gothic Book"/>
              </a:rPr>
              <a:t> </a:t>
            </a:r>
            <a:r>
              <a:rPr sz="2000" spc="-10" dirty="0">
                <a:solidFill>
                  <a:srgbClr val="404040"/>
                </a:solidFill>
                <a:latin typeface="Franklin Gothic Book"/>
                <a:cs typeface="Franklin Gothic Book"/>
              </a:rPr>
              <a:t>(NFRD)</a:t>
            </a:r>
            <a:endParaRPr sz="2000" dirty="0">
              <a:solidFill>
                <a:srgbClr val="404040"/>
              </a:solidFill>
              <a:latin typeface="Franklin Gothic Book"/>
              <a:cs typeface="Franklin Gothic Book"/>
            </a:endParaRPr>
          </a:p>
          <a:p>
            <a:pPr marL="355600" indent="-342900">
              <a:lnSpc>
                <a:spcPct val="100000"/>
              </a:lnSpc>
              <a:spcBef>
                <a:spcPts val="1210"/>
              </a:spcBef>
              <a:buClr>
                <a:srgbClr val="1A595A"/>
              </a:buClr>
              <a:buSzPct val="80000"/>
              <a:buFont typeface="Franklin Gothic Book" panose="020B0503020102020204" pitchFamily="34" charset="0"/>
              <a:buChar char="►"/>
              <a:tabLst>
                <a:tab pos="266700" algn="l"/>
              </a:tabLst>
            </a:pPr>
            <a:r>
              <a:rPr sz="2000" b="1" spc="25" dirty="0">
                <a:solidFill>
                  <a:srgbClr val="404040"/>
                </a:solidFill>
                <a:latin typeface="Franklin Gothic Book"/>
                <a:cs typeface="Franklin Gothic Book"/>
              </a:rPr>
              <a:t>Aim:</a:t>
            </a:r>
            <a:endParaRPr sz="2000" b="1" dirty="0">
              <a:solidFill>
                <a:srgbClr val="404040"/>
              </a:solidFill>
              <a:latin typeface="Franklin Gothic Book"/>
              <a:cs typeface="Franklin Gothic Book"/>
            </a:endParaRPr>
          </a:p>
          <a:p>
            <a:pPr marL="633095" marR="177800" lvl="1" indent="-264795">
              <a:lnSpc>
                <a:spcPct val="100000"/>
              </a:lnSpc>
              <a:spcBef>
                <a:spcPts val="1205"/>
              </a:spcBef>
              <a:buClr>
                <a:srgbClr val="1A595A"/>
              </a:buClr>
              <a:buSzPct val="120000"/>
              <a:buFont typeface="Arial"/>
              <a:buChar char="•"/>
              <a:tabLst>
                <a:tab pos="633095" algn="l"/>
              </a:tabLst>
            </a:pPr>
            <a:r>
              <a:rPr sz="2000" dirty="0">
                <a:solidFill>
                  <a:srgbClr val="404040"/>
                </a:solidFill>
                <a:latin typeface="Franklin Gothic Book"/>
                <a:cs typeface="Franklin Gothic Book"/>
              </a:rPr>
              <a:t>Ensure</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that</a:t>
            </a:r>
            <a:r>
              <a:rPr sz="2000" spc="-45" dirty="0">
                <a:solidFill>
                  <a:srgbClr val="404040"/>
                </a:solidFill>
                <a:latin typeface="Franklin Gothic Book"/>
                <a:cs typeface="Franklin Gothic Book"/>
              </a:rPr>
              <a:t> </a:t>
            </a:r>
            <a:r>
              <a:rPr sz="2000" dirty="0">
                <a:solidFill>
                  <a:srgbClr val="404040"/>
                </a:solidFill>
                <a:latin typeface="Franklin Gothic Book"/>
                <a:cs typeface="Franklin Gothic Book"/>
              </a:rPr>
              <a:t>both</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in-scope</a:t>
            </a:r>
            <a:r>
              <a:rPr sz="2000" spc="-70" dirty="0">
                <a:solidFill>
                  <a:srgbClr val="404040"/>
                </a:solidFill>
                <a:latin typeface="Franklin Gothic Book"/>
                <a:cs typeface="Franklin Gothic Book"/>
              </a:rPr>
              <a:t> </a:t>
            </a:r>
            <a:r>
              <a:rPr sz="2000" dirty="0">
                <a:solidFill>
                  <a:srgbClr val="404040"/>
                </a:solidFill>
                <a:latin typeface="Franklin Gothic Book"/>
                <a:cs typeface="Franklin Gothic Book"/>
              </a:rPr>
              <a:t>EU</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and</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non-EU</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companies</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(including</a:t>
            </a:r>
            <a:r>
              <a:rPr sz="2000" spc="-95" dirty="0">
                <a:solidFill>
                  <a:srgbClr val="404040"/>
                </a:solidFill>
                <a:latin typeface="Franklin Gothic Book"/>
                <a:cs typeface="Franklin Gothic Book"/>
              </a:rPr>
              <a:t> </a:t>
            </a:r>
            <a:r>
              <a:rPr sz="2000" spc="-10" dirty="0">
                <a:solidFill>
                  <a:srgbClr val="404040"/>
                </a:solidFill>
                <a:latin typeface="Franklin Gothic Book"/>
                <a:cs typeface="Franklin Gothic Book"/>
              </a:rPr>
              <a:t>financial </a:t>
            </a:r>
            <a:r>
              <a:rPr sz="2000" dirty="0">
                <a:solidFill>
                  <a:srgbClr val="404040"/>
                </a:solidFill>
                <a:latin typeface="Franklin Gothic Book"/>
                <a:cs typeface="Franklin Gothic Book"/>
              </a:rPr>
              <a:t>institutions)</a:t>
            </a:r>
            <a:r>
              <a:rPr sz="2000" spc="-140" dirty="0">
                <a:solidFill>
                  <a:srgbClr val="404040"/>
                </a:solidFill>
                <a:latin typeface="Franklin Gothic Book"/>
                <a:cs typeface="Franklin Gothic Book"/>
              </a:rPr>
              <a:t> </a:t>
            </a:r>
            <a:r>
              <a:rPr sz="2000" dirty="0">
                <a:solidFill>
                  <a:srgbClr val="404040"/>
                </a:solidFill>
                <a:latin typeface="Franklin Gothic Book"/>
                <a:cs typeface="Franklin Gothic Book"/>
              </a:rPr>
              <a:t>provide</a:t>
            </a:r>
            <a:r>
              <a:rPr sz="2000" spc="160" dirty="0">
                <a:solidFill>
                  <a:srgbClr val="404040"/>
                </a:solidFill>
                <a:latin typeface="Franklin Gothic Book"/>
                <a:cs typeface="Franklin Gothic Book"/>
              </a:rPr>
              <a:t> </a:t>
            </a:r>
            <a:r>
              <a:rPr sz="2000" dirty="0">
                <a:solidFill>
                  <a:srgbClr val="404040"/>
                </a:solidFill>
                <a:latin typeface="Franklin Gothic Book"/>
                <a:cs typeface="Franklin Gothic Book"/>
              </a:rPr>
              <a:t>adequate</a:t>
            </a:r>
            <a:r>
              <a:rPr sz="2000" spc="-95" dirty="0">
                <a:solidFill>
                  <a:srgbClr val="404040"/>
                </a:solidFill>
                <a:latin typeface="Franklin Gothic Book"/>
                <a:cs typeface="Franklin Gothic Book"/>
              </a:rPr>
              <a:t> </a:t>
            </a:r>
            <a:r>
              <a:rPr sz="2000" dirty="0">
                <a:solidFill>
                  <a:srgbClr val="404040"/>
                </a:solidFill>
                <a:latin typeface="Franklin Gothic Book"/>
                <a:cs typeface="Franklin Gothic Book"/>
              </a:rPr>
              <a:t>public</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disclosure</a:t>
            </a:r>
            <a:r>
              <a:rPr sz="2000" spc="-95" dirty="0">
                <a:solidFill>
                  <a:srgbClr val="404040"/>
                </a:solidFill>
                <a:latin typeface="Franklin Gothic Book"/>
                <a:cs typeface="Franklin Gothic Book"/>
              </a:rPr>
              <a:t> </a:t>
            </a:r>
            <a:r>
              <a:rPr sz="2000" dirty="0">
                <a:solidFill>
                  <a:srgbClr val="404040"/>
                </a:solidFill>
                <a:latin typeface="Franklin Gothic Book"/>
                <a:cs typeface="Franklin Gothic Book"/>
              </a:rPr>
              <a:t>of</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risks</a:t>
            </a:r>
            <a:r>
              <a:rPr sz="2000" spc="55" dirty="0">
                <a:solidFill>
                  <a:srgbClr val="404040"/>
                </a:solidFill>
                <a:latin typeface="Franklin Gothic Book"/>
                <a:cs typeface="Franklin Gothic Book"/>
              </a:rPr>
              <a:t> </a:t>
            </a:r>
            <a:r>
              <a:rPr sz="2000" spc="-20" dirty="0">
                <a:solidFill>
                  <a:srgbClr val="404040"/>
                </a:solidFill>
                <a:latin typeface="Franklin Gothic Book"/>
                <a:cs typeface="Franklin Gothic Book"/>
              </a:rPr>
              <a:t>that </a:t>
            </a:r>
            <a:r>
              <a:rPr sz="2000" dirty="0">
                <a:solidFill>
                  <a:srgbClr val="404040"/>
                </a:solidFill>
                <a:latin typeface="Franklin Gothic Book"/>
                <a:cs typeface="Franklin Gothic Book"/>
              </a:rPr>
              <a:t>sustainability</a:t>
            </a:r>
            <a:r>
              <a:rPr sz="2000" spc="-185" dirty="0">
                <a:solidFill>
                  <a:srgbClr val="404040"/>
                </a:solidFill>
                <a:latin typeface="Franklin Gothic Book"/>
                <a:cs typeface="Franklin Gothic Book"/>
              </a:rPr>
              <a:t> </a:t>
            </a:r>
            <a:r>
              <a:rPr sz="2000" dirty="0">
                <a:solidFill>
                  <a:srgbClr val="404040"/>
                </a:solidFill>
                <a:latin typeface="Franklin Gothic Book"/>
                <a:cs typeface="Franklin Gothic Book"/>
              </a:rPr>
              <a:t>issues</a:t>
            </a:r>
            <a:r>
              <a:rPr sz="2000" spc="-30" dirty="0">
                <a:solidFill>
                  <a:srgbClr val="404040"/>
                </a:solidFill>
                <a:latin typeface="Franklin Gothic Book"/>
                <a:cs typeface="Franklin Gothic Book"/>
              </a:rPr>
              <a:t> </a:t>
            </a:r>
            <a:r>
              <a:rPr sz="2000" dirty="0">
                <a:solidFill>
                  <a:srgbClr val="404040"/>
                </a:solidFill>
                <a:latin typeface="Franklin Gothic Book"/>
                <a:cs typeface="Franklin Gothic Book"/>
              </a:rPr>
              <a:t>present</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for</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those</a:t>
            </a:r>
            <a:r>
              <a:rPr sz="2000" spc="-150" dirty="0">
                <a:solidFill>
                  <a:srgbClr val="404040"/>
                </a:solidFill>
                <a:latin typeface="Franklin Gothic Book"/>
                <a:cs typeface="Franklin Gothic Book"/>
              </a:rPr>
              <a:t> </a:t>
            </a:r>
            <a:r>
              <a:rPr sz="2000" dirty="0">
                <a:solidFill>
                  <a:srgbClr val="404040"/>
                </a:solidFill>
                <a:latin typeface="Franklin Gothic Book"/>
                <a:cs typeface="Franklin Gothic Book"/>
              </a:rPr>
              <a:t>companies,</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and</a:t>
            </a:r>
            <a:r>
              <a:rPr sz="2000" spc="175" dirty="0">
                <a:solidFill>
                  <a:srgbClr val="404040"/>
                </a:solidFill>
                <a:latin typeface="Franklin Gothic Book"/>
                <a:cs typeface="Franklin Gothic Book"/>
              </a:rPr>
              <a:t> </a:t>
            </a:r>
            <a:r>
              <a:rPr sz="2000" spc="70" dirty="0">
                <a:solidFill>
                  <a:srgbClr val="404040"/>
                </a:solidFill>
                <a:latin typeface="Franklin Gothic Book"/>
                <a:cs typeface="Franklin Gothic Book"/>
              </a:rPr>
              <a:t>the</a:t>
            </a:r>
            <a:r>
              <a:rPr sz="2000" spc="-150" dirty="0">
                <a:solidFill>
                  <a:srgbClr val="404040"/>
                </a:solidFill>
                <a:latin typeface="Franklin Gothic Book"/>
                <a:cs typeface="Franklin Gothic Book"/>
              </a:rPr>
              <a:t> </a:t>
            </a:r>
            <a:r>
              <a:rPr sz="2000" dirty="0">
                <a:solidFill>
                  <a:srgbClr val="404040"/>
                </a:solidFill>
                <a:latin typeface="Franklin Gothic Book"/>
                <a:cs typeface="Franklin Gothic Book"/>
              </a:rPr>
              <a:t>impacts</a:t>
            </a:r>
            <a:r>
              <a:rPr sz="2000" spc="-114" dirty="0">
                <a:solidFill>
                  <a:srgbClr val="404040"/>
                </a:solidFill>
                <a:latin typeface="Franklin Gothic Book"/>
                <a:cs typeface="Franklin Gothic Book"/>
              </a:rPr>
              <a:t> </a:t>
            </a:r>
            <a:r>
              <a:rPr sz="2000" dirty="0">
                <a:solidFill>
                  <a:srgbClr val="404040"/>
                </a:solidFill>
                <a:latin typeface="Franklin Gothic Book"/>
                <a:cs typeface="Franklin Gothic Book"/>
              </a:rPr>
              <a:t>of</a:t>
            </a:r>
            <a:r>
              <a:rPr sz="2000" spc="-20" dirty="0">
                <a:solidFill>
                  <a:srgbClr val="404040"/>
                </a:solidFill>
                <a:latin typeface="Franklin Gothic Book"/>
                <a:cs typeface="Franklin Gothic Book"/>
              </a:rPr>
              <a:t> </a:t>
            </a:r>
            <a:r>
              <a:rPr sz="2000" spc="-10" dirty="0">
                <a:solidFill>
                  <a:srgbClr val="404040"/>
                </a:solidFill>
                <a:latin typeface="Franklin Gothic Book"/>
                <a:cs typeface="Franklin Gothic Book"/>
              </a:rPr>
              <a:t>those </a:t>
            </a:r>
            <a:r>
              <a:rPr sz="2000" dirty="0">
                <a:solidFill>
                  <a:srgbClr val="404040"/>
                </a:solidFill>
                <a:latin typeface="Franklin Gothic Book"/>
                <a:cs typeface="Franklin Gothic Book"/>
              </a:rPr>
              <a:t>companies</a:t>
            </a:r>
            <a:r>
              <a:rPr sz="2000" spc="-80" dirty="0">
                <a:solidFill>
                  <a:srgbClr val="404040"/>
                </a:solidFill>
                <a:latin typeface="Franklin Gothic Book"/>
                <a:cs typeface="Franklin Gothic Book"/>
              </a:rPr>
              <a:t> </a:t>
            </a:r>
            <a:r>
              <a:rPr sz="2000" dirty="0">
                <a:solidFill>
                  <a:srgbClr val="404040"/>
                </a:solidFill>
                <a:latin typeface="Franklin Gothic Book"/>
                <a:cs typeface="Franklin Gothic Book"/>
              </a:rPr>
              <a:t>on</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people</a:t>
            </a:r>
            <a:r>
              <a:rPr sz="2000" spc="65" dirty="0">
                <a:solidFill>
                  <a:srgbClr val="404040"/>
                </a:solidFill>
                <a:latin typeface="Franklin Gothic Book"/>
                <a:cs typeface="Franklin Gothic Book"/>
              </a:rPr>
              <a:t> </a:t>
            </a:r>
            <a:r>
              <a:rPr sz="2000" dirty="0">
                <a:solidFill>
                  <a:srgbClr val="404040"/>
                </a:solidFill>
                <a:latin typeface="Franklin Gothic Book"/>
                <a:cs typeface="Franklin Gothic Book"/>
              </a:rPr>
              <a:t>and</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30" dirty="0">
                <a:solidFill>
                  <a:srgbClr val="404040"/>
                </a:solidFill>
                <a:latin typeface="Franklin Gothic Book"/>
                <a:cs typeface="Franklin Gothic Book"/>
              </a:rPr>
              <a:t> </a:t>
            </a:r>
            <a:r>
              <a:rPr sz="2000" dirty="0">
                <a:solidFill>
                  <a:srgbClr val="404040"/>
                </a:solidFill>
                <a:latin typeface="Franklin Gothic Book"/>
                <a:cs typeface="Franklin Gothic Book"/>
              </a:rPr>
              <a:t>environment</a:t>
            </a:r>
            <a:r>
              <a:rPr sz="2000" spc="-70" dirty="0">
                <a:solidFill>
                  <a:srgbClr val="404040"/>
                </a:solidFill>
                <a:latin typeface="Franklin Gothic Book"/>
                <a:cs typeface="Franklin Gothic Book"/>
              </a:rPr>
              <a:t> </a:t>
            </a:r>
            <a:r>
              <a:rPr sz="2000" dirty="0">
                <a:solidFill>
                  <a:srgbClr val="404040"/>
                </a:solidFill>
                <a:latin typeface="Franklin Gothic Book"/>
                <a:cs typeface="Franklin Gothic Book"/>
              </a:rPr>
              <a:t>(such</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as</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climate</a:t>
            </a:r>
            <a:r>
              <a:rPr sz="2000" spc="-95" dirty="0">
                <a:solidFill>
                  <a:srgbClr val="404040"/>
                </a:solidFill>
                <a:latin typeface="Franklin Gothic Book"/>
                <a:cs typeface="Franklin Gothic Book"/>
              </a:rPr>
              <a:t> </a:t>
            </a:r>
            <a:r>
              <a:rPr sz="2000" dirty="0">
                <a:solidFill>
                  <a:srgbClr val="404040"/>
                </a:solidFill>
                <a:latin typeface="Franklin Gothic Book"/>
                <a:cs typeface="Franklin Gothic Book"/>
              </a:rPr>
              <a:t>change</a:t>
            </a:r>
            <a:r>
              <a:rPr sz="2000" spc="-10" dirty="0">
                <a:solidFill>
                  <a:srgbClr val="404040"/>
                </a:solidFill>
                <a:latin typeface="Franklin Gothic Book"/>
                <a:cs typeface="Franklin Gothic Book"/>
              </a:rPr>
              <a:t> </a:t>
            </a:r>
            <a:r>
              <a:rPr sz="2000" spc="-25" dirty="0">
                <a:solidFill>
                  <a:srgbClr val="404040"/>
                </a:solidFill>
                <a:latin typeface="Franklin Gothic Book"/>
                <a:cs typeface="Franklin Gothic Book"/>
              </a:rPr>
              <a:t>or </a:t>
            </a:r>
            <a:r>
              <a:rPr sz="2000" dirty="0">
                <a:solidFill>
                  <a:srgbClr val="404040"/>
                </a:solidFill>
                <a:latin typeface="Franklin Gothic Book"/>
                <a:cs typeface="Franklin Gothic Book"/>
              </a:rPr>
              <a:t>human</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rights</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issues)</a:t>
            </a:r>
            <a:r>
              <a:rPr sz="2000" spc="470" dirty="0">
                <a:solidFill>
                  <a:srgbClr val="404040"/>
                </a:solidFill>
                <a:latin typeface="Franklin Gothic Book"/>
                <a:cs typeface="Franklin Gothic Book"/>
              </a:rPr>
              <a:t> </a:t>
            </a:r>
            <a:r>
              <a:rPr sz="2000" dirty="0">
                <a:solidFill>
                  <a:srgbClr val="404040"/>
                </a:solidFill>
                <a:latin typeface="Franklin Gothic Book"/>
                <a:cs typeface="Franklin Gothic Book"/>
              </a:rPr>
              <a:t>(known</a:t>
            </a:r>
            <a:r>
              <a:rPr sz="2000" spc="-100" dirty="0">
                <a:solidFill>
                  <a:srgbClr val="404040"/>
                </a:solidFill>
                <a:latin typeface="Franklin Gothic Book"/>
                <a:cs typeface="Franklin Gothic Book"/>
              </a:rPr>
              <a:t> </a:t>
            </a:r>
            <a:r>
              <a:rPr sz="2000" dirty="0">
                <a:solidFill>
                  <a:srgbClr val="404040"/>
                </a:solidFill>
                <a:latin typeface="Franklin Gothic Book"/>
                <a:cs typeface="Franklin Gothic Book"/>
              </a:rPr>
              <a:t>as</a:t>
            </a:r>
            <a:r>
              <a:rPr sz="2000" spc="75" dirty="0">
                <a:solidFill>
                  <a:srgbClr val="404040"/>
                </a:solidFill>
                <a:latin typeface="Franklin Gothic Book"/>
                <a:cs typeface="Franklin Gothic Book"/>
              </a:rPr>
              <a:t> </a:t>
            </a:r>
            <a:r>
              <a:rPr sz="2000" spc="65" dirty="0">
                <a:solidFill>
                  <a:srgbClr val="404040"/>
                </a:solidFill>
                <a:latin typeface="Franklin Gothic Book"/>
                <a:cs typeface="Franklin Gothic Book"/>
              </a:rPr>
              <a:t>“the</a:t>
            </a:r>
            <a:r>
              <a:rPr sz="2000" spc="-140" dirty="0">
                <a:solidFill>
                  <a:srgbClr val="404040"/>
                </a:solidFill>
                <a:latin typeface="Franklin Gothic Book"/>
                <a:cs typeface="Franklin Gothic Book"/>
              </a:rPr>
              <a:t> </a:t>
            </a:r>
            <a:r>
              <a:rPr sz="2000" dirty="0">
                <a:solidFill>
                  <a:srgbClr val="404040"/>
                </a:solidFill>
                <a:latin typeface="Franklin Gothic Book"/>
                <a:cs typeface="Franklin Gothic Book"/>
              </a:rPr>
              <a:t>double</a:t>
            </a:r>
            <a:r>
              <a:rPr sz="2000" spc="-140" dirty="0">
                <a:solidFill>
                  <a:srgbClr val="404040"/>
                </a:solidFill>
                <a:latin typeface="Franklin Gothic Book"/>
                <a:cs typeface="Franklin Gothic Book"/>
              </a:rPr>
              <a:t> </a:t>
            </a:r>
            <a:r>
              <a:rPr sz="2000" dirty="0">
                <a:solidFill>
                  <a:srgbClr val="404040"/>
                </a:solidFill>
                <a:latin typeface="Franklin Gothic Book"/>
                <a:cs typeface="Franklin Gothic Book"/>
              </a:rPr>
              <a:t>materiality</a:t>
            </a:r>
            <a:r>
              <a:rPr sz="2000" spc="-75" dirty="0">
                <a:solidFill>
                  <a:srgbClr val="404040"/>
                </a:solidFill>
                <a:latin typeface="Franklin Gothic Book"/>
                <a:cs typeface="Franklin Gothic Book"/>
              </a:rPr>
              <a:t> </a:t>
            </a:r>
            <a:r>
              <a:rPr sz="2000" spc="-10" dirty="0">
                <a:solidFill>
                  <a:srgbClr val="404040"/>
                </a:solidFill>
                <a:latin typeface="Franklin Gothic Book"/>
                <a:cs typeface="Franklin Gothic Book"/>
              </a:rPr>
              <a:t>approach”)</a:t>
            </a:r>
            <a:endParaRPr sz="2000" dirty="0">
              <a:solidFill>
                <a:srgbClr val="404040"/>
              </a:solidFill>
              <a:latin typeface="Franklin Gothic Book"/>
              <a:cs typeface="Franklin Gothic Book"/>
            </a:endParaRPr>
          </a:p>
          <a:p>
            <a:pPr marL="633095" marR="177800" lvl="1" indent="-264795">
              <a:spcBef>
                <a:spcPts val="1205"/>
              </a:spcBef>
              <a:buClr>
                <a:srgbClr val="1A595A"/>
              </a:buClr>
              <a:buSzPct val="120000"/>
              <a:buFont typeface="Arial"/>
              <a:buChar char="•"/>
              <a:tabLst>
                <a:tab pos="633095" algn="l"/>
              </a:tabLst>
            </a:pPr>
            <a:r>
              <a:rPr sz="2000" dirty="0">
                <a:solidFill>
                  <a:srgbClr val="404040"/>
                </a:solidFill>
                <a:latin typeface="Franklin Gothic Book"/>
                <a:cs typeface="Franklin Gothic Book"/>
              </a:rPr>
              <a:t>Make companies more accountable for the risks, opportunities and impacts of their activities on people and the environment.</a:t>
            </a:r>
          </a:p>
          <a:p>
            <a:pPr marL="633095" marR="177800" lvl="1" indent="-264795">
              <a:spcBef>
                <a:spcPts val="1205"/>
              </a:spcBef>
              <a:buClr>
                <a:srgbClr val="1A595A"/>
              </a:buClr>
              <a:buSzPct val="120000"/>
              <a:buFont typeface="Arial"/>
              <a:buChar char="•"/>
              <a:tabLst>
                <a:tab pos="633095" algn="l"/>
              </a:tabLst>
            </a:pPr>
            <a:r>
              <a:rPr sz="2000" dirty="0">
                <a:solidFill>
                  <a:srgbClr val="404040"/>
                </a:solidFill>
                <a:latin typeface="Franklin Gothic Book"/>
                <a:cs typeface="Franklin Gothic Book"/>
              </a:rPr>
              <a:t>Equip investors and other stakeholders to make better informed decisions on sustainability issues.</a:t>
            </a:r>
          </a:p>
          <a:p>
            <a:pPr marL="633095" marR="177800" lvl="1" indent="-264795">
              <a:spcBef>
                <a:spcPts val="1205"/>
              </a:spcBef>
              <a:buClr>
                <a:srgbClr val="1A595A"/>
              </a:buClr>
              <a:buSzPct val="120000"/>
              <a:buFont typeface="Arial"/>
              <a:buChar char="•"/>
              <a:tabLst>
                <a:tab pos="633095" algn="l"/>
              </a:tabLst>
            </a:pPr>
            <a:r>
              <a:rPr sz="2000" dirty="0">
                <a:solidFill>
                  <a:srgbClr val="404040"/>
                </a:solidFill>
                <a:latin typeface="Franklin Gothic Book"/>
                <a:cs typeface="Franklin Gothic Book"/>
              </a:rPr>
              <a:t>Make companies more attractive to investors, who will also need to know </a:t>
            </a:r>
            <a:r>
              <a:rPr sz="2000" dirty="0" smtClean="0">
                <a:solidFill>
                  <a:srgbClr val="404040"/>
                </a:solidFill>
                <a:latin typeface="Franklin Gothic Book"/>
                <a:cs typeface="Franklin Gothic Book"/>
              </a:rPr>
              <a:t>and</a:t>
            </a:r>
            <a:r>
              <a:rPr lang="en-US" sz="2000" dirty="0" smtClean="0">
                <a:solidFill>
                  <a:srgbClr val="404040"/>
                </a:solidFill>
                <a:latin typeface="Franklin Gothic Book"/>
                <a:cs typeface="Franklin Gothic Book"/>
              </a:rPr>
              <a:t> </a:t>
            </a:r>
            <a:r>
              <a:rPr sz="2000" dirty="0" smtClean="0">
                <a:solidFill>
                  <a:srgbClr val="404040"/>
                </a:solidFill>
                <a:latin typeface="Franklin Gothic Book"/>
                <a:cs typeface="Franklin Gothic Book"/>
              </a:rPr>
              <a:t>to </a:t>
            </a:r>
            <a:r>
              <a:rPr sz="2000" dirty="0">
                <a:solidFill>
                  <a:srgbClr val="404040"/>
                </a:solidFill>
                <a:latin typeface="Franklin Gothic Book"/>
                <a:cs typeface="Franklin Gothic Book"/>
              </a:rPr>
              <a:t>report on the impact of their investment decisions.</a:t>
            </a:r>
          </a:p>
        </p:txBody>
      </p:sp>
    </p:spTree>
    <p:extLst>
      <p:ext uri="{BB962C8B-B14F-4D97-AF65-F5344CB8AC3E}">
        <p14:creationId xmlns:p14="http://schemas.microsoft.com/office/powerpoint/2010/main" val="3976310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8596668" cy="600164"/>
          </a:xfrm>
          <a:prstGeom prst="rect">
            <a:avLst/>
          </a:prstGeom>
        </p:spPr>
        <p:txBody>
          <a:bodyPr vert="horz" wrap="square" lIns="640080" tIns="45720" rIns="0" bIns="0" rtlCol="0">
            <a:spAutoFit/>
          </a:bodyPr>
          <a:lstStyle/>
          <a:p>
            <a:pPr>
              <a:lnSpc>
                <a:spcPct val="100000"/>
              </a:lnSpc>
              <a:spcBef>
                <a:spcPts val="105"/>
              </a:spcBef>
            </a:pPr>
            <a:r>
              <a:rPr sz="3600" dirty="0">
                <a:solidFill>
                  <a:schemeClr val="accent2">
                    <a:lumMod val="75000"/>
                  </a:schemeClr>
                </a:solidFill>
                <a:latin typeface="Franklin Gothic Demi Cond" panose="020B0706030402020204" pitchFamily="34" charset="0"/>
              </a:rPr>
              <a:t>NFRD</a:t>
            </a:r>
            <a:r>
              <a:rPr sz="3600" spc="-70" dirty="0">
                <a:solidFill>
                  <a:schemeClr val="accent2">
                    <a:lumMod val="75000"/>
                  </a:schemeClr>
                </a:solidFill>
                <a:latin typeface="Franklin Gothic Demi Cond" panose="020B0706030402020204" pitchFamily="34" charset="0"/>
              </a:rPr>
              <a:t> </a:t>
            </a:r>
            <a:r>
              <a:rPr sz="3600" dirty="0">
                <a:solidFill>
                  <a:schemeClr val="accent2">
                    <a:lumMod val="75000"/>
                  </a:schemeClr>
                </a:solidFill>
                <a:latin typeface="Franklin Gothic Demi Cond" panose="020B0706030402020204" pitchFamily="34" charset="0"/>
              </a:rPr>
              <a:t>vs</a:t>
            </a:r>
            <a:r>
              <a:rPr sz="3600" spc="65" dirty="0">
                <a:solidFill>
                  <a:schemeClr val="accent2">
                    <a:lumMod val="75000"/>
                  </a:schemeClr>
                </a:solidFill>
                <a:latin typeface="Franklin Gothic Demi Cond" panose="020B0706030402020204" pitchFamily="34" charset="0"/>
              </a:rPr>
              <a:t> </a:t>
            </a:r>
            <a:r>
              <a:rPr sz="3600" spc="-20" dirty="0">
                <a:solidFill>
                  <a:schemeClr val="accent2">
                    <a:lumMod val="75000"/>
                  </a:schemeClr>
                </a:solidFill>
                <a:latin typeface="Franklin Gothic Demi Cond" panose="020B0706030402020204" pitchFamily="34" charset="0"/>
              </a:rPr>
              <a:t>CSRD</a:t>
            </a:r>
          </a:p>
        </p:txBody>
      </p:sp>
      <p:grpSp>
        <p:nvGrpSpPr>
          <p:cNvPr id="3" name="object 3"/>
          <p:cNvGrpSpPr/>
          <p:nvPr/>
        </p:nvGrpSpPr>
        <p:grpSpPr>
          <a:xfrm>
            <a:off x="2571204" y="2611120"/>
            <a:ext cx="4465320" cy="1908175"/>
            <a:chOff x="3779520" y="2611120"/>
            <a:chExt cx="4465320" cy="1908175"/>
          </a:xfrm>
        </p:grpSpPr>
        <p:sp>
          <p:nvSpPr>
            <p:cNvPr id="4" name="object 4"/>
            <p:cNvSpPr/>
            <p:nvPr/>
          </p:nvSpPr>
          <p:spPr>
            <a:xfrm>
              <a:off x="8234679" y="2880360"/>
              <a:ext cx="5080" cy="1633855"/>
            </a:xfrm>
            <a:custGeom>
              <a:avLst/>
              <a:gdLst/>
              <a:ahLst/>
              <a:cxnLst/>
              <a:rect l="l" t="t" r="r" b="b"/>
              <a:pathLst>
                <a:path w="5079" h="1633854">
                  <a:moveTo>
                    <a:pt x="0" y="0"/>
                  </a:moveTo>
                  <a:lnTo>
                    <a:pt x="4572" y="1633346"/>
                  </a:lnTo>
                </a:path>
              </a:pathLst>
            </a:custGeom>
            <a:ln w="10160">
              <a:solidFill>
                <a:srgbClr val="001F5F"/>
              </a:solidFill>
            </a:ln>
          </p:spPr>
          <p:txBody>
            <a:bodyPr wrap="square" lIns="0" tIns="0" rIns="0" bIns="0" rtlCol="0"/>
            <a:lstStyle/>
            <a:p>
              <a:endParaRPr/>
            </a:p>
          </p:txBody>
        </p:sp>
        <p:sp>
          <p:nvSpPr>
            <p:cNvPr id="5" name="object 5"/>
            <p:cNvSpPr/>
            <p:nvPr/>
          </p:nvSpPr>
          <p:spPr>
            <a:xfrm>
              <a:off x="4363720" y="2616200"/>
              <a:ext cx="1940560" cy="1716405"/>
            </a:xfrm>
            <a:custGeom>
              <a:avLst/>
              <a:gdLst/>
              <a:ahLst/>
              <a:cxnLst/>
              <a:rect l="l" t="t" r="r" b="b"/>
              <a:pathLst>
                <a:path w="1940560" h="1716404">
                  <a:moveTo>
                    <a:pt x="1940559" y="0"/>
                  </a:moveTo>
                  <a:lnTo>
                    <a:pt x="1940559" y="250698"/>
                  </a:lnTo>
                </a:path>
                <a:path w="1940560" h="1716404">
                  <a:moveTo>
                    <a:pt x="0" y="254000"/>
                  </a:moveTo>
                  <a:lnTo>
                    <a:pt x="0" y="1716405"/>
                  </a:lnTo>
                </a:path>
              </a:pathLst>
            </a:custGeom>
            <a:ln w="10160">
              <a:solidFill>
                <a:srgbClr val="0079C1"/>
              </a:solidFill>
            </a:ln>
          </p:spPr>
          <p:txBody>
            <a:bodyPr wrap="square" lIns="0" tIns="0" rIns="0" bIns="0" rtlCol="0"/>
            <a:lstStyle/>
            <a:p>
              <a:endParaRPr/>
            </a:p>
          </p:txBody>
        </p:sp>
        <p:sp>
          <p:nvSpPr>
            <p:cNvPr id="6" name="object 6"/>
            <p:cNvSpPr/>
            <p:nvPr/>
          </p:nvSpPr>
          <p:spPr>
            <a:xfrm>
              <a:off x="3779520" y="3058160"/>
              <a:ext cx="1158240" cy="274320"/>
            </a:xfrm>
            <a:custGeom>
              <a:avLst/>
              <a:gdLst/>
              <a:ahLst/>
              <a:cxnLst/>
              <a:rect l="l" t="t" r="r" b="b"/>
              <a:pathLst>
                <a:path w="1158239" h="274320">
                  <a:moveTo>
                    <a:pt x="1112519" y="0"/>
                  </a:moveTo>
                  <a:lnTo>
                    <a:pt x="45719" y="0"/>
                  </a:lnTo>
                  <a:lnTo>
                    <a:pt x="27914" y="3589"/>
                  </a:lnTo>
                  <a:lnTo>
                    <a:pt x="13382" y="13382"/>
                  </a:lnTo>
                  <a:lnTo>
                    <a:pt x="3589" y="27914"/>
                  </a:lnTo>
                  <a:lnTo>
                    <a:pt x="0" y="45719"/>
                  </a:lnTo>
                  <a:lnTo>
                    <a:pt x="0" y="228600"/>
                  </a:lnTo>
                  <a:lnTo>
                    <a:pt x="3589" y="246405"/>
                  </a:lnTo>
                  <a:lnTo>
                    <a:pt x="13382" y="260937"/>
                  </a:lnTo>
                  <a:lnTo>
                    <a:pt x="27914" y="270730"/>
                  </a:lnTo>
                  <a:lnTo>
                    <a:pt x="45719" y="274319"/>
                  </a:lnTo>
                  <a:lnTo>
                    <a:pt x="1112519" y="274319"/>
                  </a:lnTo>
                  <a:lnTo>
                    <a:pt x="1130325" y="270730"/>
                  </a:lnTo>
                  <a:lnTo>
                    <a:pt x="1144857" y="260937"/>
                  </a:lnTo>
                  <a:lnTo>
                    <a:pt x="1154650" y="246405"/>
                  </a:lnTo>
                  <a:lnTo>
                    <a:pt x="1158239" y="228600"/>
                  </a:lnTo>
                  <a:lnTo>
                    <a:pt x="1158239" y="45719"/>
                  </a:lnTo>
                  <a:lnTo>
                    <a:pt x="1154650" y="27914"/>
                  </a:lnTo>
                  <a:lnTo>
                    <a:pt x="1144857" y="13382"/>
                  </a:lnTo>
                  <a:lnTo>
                    <a:pt x="1130325" y="3589"/>
                  </a:lnTo>
                  <a:lnTo>
                    <a:pt x="1112519" y="0"/>
                  </a:lnTo>
                  <a:close/>
                </a:path>
              </a:pathLst>
            </a:custGeom>
            <a:solidFill>
              <a:srgbClr val="C0E7FF"/>
            </a:solidFill>
          </p:spPr>
          <p:txBody>
            <a:bodyPr wrap="square" lIns="0" tIns="0" rIns="0" bIns="0" rtlCol="0"/>
            <a:lstStyle/>
            <a:p>
              <a:endParaRPr/>
            </a:p>
          </p:txBody>
        </p:sp>
      </p:grpSp>
      <p:sp>
        <p:nvSpPr>
          <p:cNvPr id="7" name="object 7"/>
          <p:cNvSpPr txBox="1"/>
          <p:nvPr/>
        </p:nvSpPr>
        <p:spPr>
          <a:xfrm>
            <a:off x="2961729" y="3115945"/>
            <a:ext cx="386080" cy="184150"/>
          </a:xfrm>
          <a:prstGeom prst="rect">
            <a:avLst/>
          </a:prstGeom>
        </p:spPr>
        <p:txBody>
          <a:bodyPr vert="horz" wrap="square" lIns="0" tIns="11430" rIns="0" bIns="0" rtlCol="0">
            <a:spAutoFit/>
          </a:bodyPr>
          <a:lstStyle/>
          <a:p>
            <a:pPr marL="12700">
              <a:lnSpc>
                <a:spcPct val="100000"/>
              </a:lnSpc>
              <a:spcBef>
                <a:spcPts val="90"/>
              </a:spcBef>
            </a:pPr>
            <a:r>
              <a:rPr sz="1050" b="1" spc="-20" dirty="0">
                <a:solidFill>
                  <a:srgbClr val="57585B"/>
                </a:solidFill>
                <a:latin typeface="Arial"/>
                <a:cs typeface="Arial"/>
              </a:rPr>
              <a:t>NFRD</a:t>
            </a:r>
            <a:endParaRPr sz="1050">
              <a:latin typeface="Arial"/>
              <a:cs typeface="Arial"/>
            </a:endParaRPr>
          </a:p>
        </p:txBody>
      </p:sp>
      <p:sp>
        <p:nvSpPr>
          <p:cNvPr id="8" name="object 8"/>
          <p:cNvSpPr/>
          <p:nvPr/>
        </p:nvSpPr>
        <p:spPr>
          <a:xfrm>
            <a:off x="6442164" y="3058160"/>
            <a:ext cx="1158240" cy="274320"/>
          </a:xfrm>
          <a:custGeom>
            <a:avLst/>
            <a:gdLst/>
            <a:ahLst/>
            <a:cxnLst/>
            <a:rect l="l" t="t" r="r" b="b"/>
            <a:pathLst>
              <a:path w="1158240" h="274320">
                <a:moveTo>
                  <a:pt x="1112520" y="0"/>
                </a:moveTo>
                <a:lnTo>
                  <a:pt x="45720" y="0"/>
                </a:lnTo>
                <a:lnTo>
                  <a:pt x="27914" y="3589"/>
                </a:lnTo>
                <a:lnTo>
                  <a:pt x="13382" y="13382"/>
                </a:lnTo>
                <a:lnTo>
                  <a:pt x="3589" y="27914"/>
                </a:lnTo>
                <a:lnTo>
                  <a:pt x="0" y="45719"/>
                </a:lnTo>
                <a:lnTo>
                  <a:pt x="0" y="228600"/>
                </a:lnTo>
                <a:lnTo>
                  <a:pt x="3589" y="246405"/>
                </a:lnTo>
                <a:lnTo>
                  <a:pt x="13382" y="260937"/>
                </a:lnTo>
                <a:lnTo>
                  <a:pt x="27914" y="270730"/>
                </a:lnTo>
                <a:lnTo>
                  <a:pt x="45720" y="274319"/>
                </a:lnTo>
                <a:lnTo>
                  <a:pt x="1112520" y="274319"/>
                </a:lnTo>
                <a:lnTo>
                  <a:pt x="1130325" y="270730"/>
                </a:lnTo>
                <a:lnTo>
                  <a:pt x="1144857" y="260937"/>
                </a:lnTo>
                <a:lnTo>
                  <a:pt x="1154650" y="246405"/>
                </a:lnTo>
                <a:lnTo>
                  <a:pt x="1158240" y="228600"/>
                </a:lnTo>
                <a:lnTo>
                  <a:pt x="1158240" y="45719"/>
                </a:lnTo>
                <a:lnTo>
                  <a:pt x="1154650" y="27914"/>
                </a:lnTo>
                <a:lnTo>
                  <a:pt x="1144857" y="13382"/>
                </a:lnTo>
                <a:lnTo>
                  <a:pt x="1130325" y="3589"/>
                </a:lnTo>
                <a:lnTo>
                  <a:pt x="1112520" y="0"/>
                </a:lnTo>
                <a:close/>
              </a:path>
            </a:pathLst>
          </a:custGeom>
          <a:solidFill>
            <a:srgbClr val="C0E7FF"/>
          </a:solidFill>
        </p:spPr>
        <p:txBody>
          <a:bodyPr wrap="square" lIns="0" tIns="0" rIns="0" bIns="0" rtlCol="0"/>
          <a:lstStyle/>
          <a:p>
            <a:endParaRPr/>
          </a:p>
        </p:txBody>
      </p:sp>
      <p:sp>
        <p:nvSpPr>
          <p:cNvPr id="9" name="object 9"/>
          <p:cNvSpPr txBox="1"/>
          <p:nvPr/>
        </p:nvSpPr>
        <p:spPr>
          <a:xfrm>
            <a:off x="6824815" y="3110547"/>
            <a:ext cx="395605" cy="184785"/>
          </a:xfrm>
          <a:prstGeom prst="rect">
            <a:avLst/>
          </a:prstGeom>
        </p:spPr>
        <p:txBody>
          <a:bodyPr vert="horz" wrap="square" lIns="0" tIns="11430" rIns="0" bIns="0" rtlCol="0">
            <a:spAutoFit/>
          </a:bodyPr>
          <a:lstStyle/>
          <a:p>
            <a:pPr marL="12700">
              <a:lnSpc>
                <a:spcPct val="100000"/>
              </a:lnSpc>
              <a:spcBef>
                <a:spcPts val="90"/>
              </a:spcBef>
            </a:pPr>
            <a:r>
              <a:rPr sz="1050" b="1" spc="-20" dirty="0">
                <a:solidFill>
                  <a:srgbClr val="57585B"/>
                </a:solidFill>
                <a:latin typeface="Arial"/>
                <a:cs typeface="Arial"/>
              </a:rPr>
              <a:t>CSRD</a:t>
            </a:r>
            <a:endParaRPr sz="1050" dirty="0">
              <a:latin typeface="Arial"/>
              <a:cs typeface="Arial"/>
            </a:endParaRPr>
          </a:p>
        </p:txBody>
      </p:sp>
      <p:grpSp>
        <p:nvGrpSpPr>
          <p:cNvPr id="10" name="object 10"/>
          <p:cNvGrpSpPr/>
          <p:nvPr/>
        </p:nvGrpSpPr>
        <p:grpSpPr>
          <a:xfrm>
            <a:off x="1362163" y="1899920"/>
            <a:ext cx="7233920" cy="3505200"/>
            <a:chOff x="2570479" y="1899920"/>
            <a:chExt cx="7233920" cy="3505200"/>
          </a:xfrm>
        </p:grpSpPr>
        <p:sp>
          <p:nvSpPr>
            <p:cNvPr id="11" name="object 11"/>
            <p:cNvSpPr/>
            <p:nvPr/>
          </p:nvSpPr>
          <p:spPr>
            <a:xfrm>
              <a:off x="4363719" y="2870200"/>
              <a:ext cx="3880485" cy="13970"/>
            </a:xfrm>
            <a:custGeom>
              <a:avLst/>
              <a:gdLst/>
              <a:ahLst/>
              <a:cxnLst/>
              <a:rect l="l" t="t" r="r" b="b"/>
              <a:pathLst>
                <a:path w="3880484" h="13969">
                  <a:moveTo>
                    <a:pt x="0" y="0"/>
                  </a:moveTo>
                  <a:lnTo>
                    <a:pt x="3880484" y="13462"/>
                  </a:lnTo>
                </a:path>
              </a:pathLst>
            </a:custGeom>
            <a:ln w="10160">
              <a:solidFill>
                <a:srgbClr val="0079C1"/>
              </a:solidFill>
            </a:ln>
          </p:spPr>
          <p:txBody>
            <a:bodyPr wrap="square" lIns="0" tIns="0" rIns="0" bIns="0" rtlCol="0"/>
            <a:lstStyle/>
            <a:p>
              <a:endParaRPr/>
            </a:p>
          </p:txBody>
        </p:sp>
        <p:sp>
          <p:nvSpPr>
            <p:cNvPr id="12" name="object 12"/>
            <p:cNvSpPr/>
            <p:nvPr/>
          </p:nvSpPr>
          <p:spPr>
            <a:xfrm>
              <a:off x="2768599" y="3520440"/>
              <a:ext cx="3332479" cy="1879600"/>
            </a:xfrm>
            <a:custGeom>
              <a:avLst/>
              <a:gdLst/>
              <a:ahLst/>
              <a:cxnLst/>
              <a:rect l="l" t="t" r="r" b="b"/>
              <a:pathLst>
                <a:path w="3332479" h="1879600">
                  <a:moveTo>
                    <a:pt x="3019171" y="0"/>
                  </a:moveTo>
                  <a:lnTo>
                    <a:pt x="313308" y="0"/>
                  </a:lnTo>
                  <a:lnTo>
                    <a:pt x="266995" y="3395"/>
                  </a:lnTo>
                  <a:lnTo>
                    <a:pt x="222797" y="13259"/>
                  </a:lnTo>
                  <a:lnTo>
                    <a:pt x="181197" y="29109"/>
                  </a:lnTo>
                  <a:lnTo>
                    <a:pt x="142680" y="50459"/>
                  </a:lnTo>
                  <a:lnTo>
                    <a:pt x="107728" y="76827"/>
                  </a:lnTo>
                  <a:lnTo>
                    <a:pt x="76827" y="107728"/>
                  </a:lnTo>
                  <a:lnTo>
                    <a:pt x="50459" y="142680"/>
                  </a:lnTo>
                  <a:lnTo>
                    <a:pt x="29109" y="181197"/>
                  </a:lnTo>
                  <a:lnTo>
                    <a:pt x="13259" y="222797"/>
                  </a:lnTo>
                  <a:lnTo>
                    <a:pt x="3395" y="266995"/>
                  </a:lnTo>
                  <a:lnTo>
                    <a:pt x="0" y="313309"/>
                  </a:lnTo>
                  <a:lnTo>
                    <a:pt x="0" y="1566291"/>
                  </a:lnTo>
                  <a:lnTo>
                    <a:pt x="3395" y="1612604"/>
                  </a:lnTo>
                  <a:lnTo>
                    <a:pt x="13259" y="1656802"/>
                  </a:lnTo>
                  <a:lnTo>
                    <a:pt x="29109" y="1698402"/>
                  </a:lnTo>
                  <a:lnTo>
                    <a:pt x="50459" y="1736919"/>
                  </a:lnTo>
                  <a:lnTo>
                    <a:pt x="76827" y="1771871"/>
                  </a:lnTo>
                  <a:lnTo>
                    <a:pt x="107728" y="1802772"/>
                  </a:lnTo>
                  <a:lnTo>
                    <a:pt x="142680" y="1829140"/>
                  </a:lnTo>
                  <a:lnTo>
                    <a:pt x="181197" y="1850490"/>
                  </a:lnTo>
                  <a:lnTo>
                    <a:pt x="222797" y="1866340"/>
                  </a:lnTo>
                  <a:lnTo>
                    <a:pt x="266995" y="1876204"/>
                  </a:lnTo>
                  <a:lnTo>
                    <a:pt x="313308" y="1879600"/>
                  </a:lnTo>
                  <a:lnTo>
                    <a:pt x="3019171" y="1879600"/>
                  </a:lnTo>
                  <a:lnTo>
                    <a:pt x="3065484" y="1876204"/>
                  </a:lnTo>
                  <a:lnTo>
                    <a:pt x="3109682" y="1866340"/>
                  </a:lnTo>
                  <a:lnTo>
                    <a:pt x="3151282" y="1850490"/>
                  </a:lnTo>
                  <a:lnTo>
                    <a:pt x="3189799" y="1829140"/>
                  </a:lnTo>
                  <a:lnTo>
                    <a:pt x="3224751" y="1802772"/>
                  </a:lnTo>
                  <a:lnTo>
                    <a:pt x="3255652" y="1771871"/>
                  </a:lnTo>
                  <a:lnTo>
                    <a:pt x="3282020" y="1736919"/>
                  </a:lnTo>
                  <a:lnTo>
                    <a:pt x="3303370" y="1698402"/>
                  </a:lnTo>
                  <a:lnTo>
                    <a:pt x="3319220" y="1656802"/>
                  </a:lnTo>
                  <a:lnTo>
                    <a:pt x="3329084" y="1612604"/>
                  </a:lnTo>
                  <a:lnTo>
                    <a:pt x="3332479" y="1566291"/>
                  </a:lnTo>
                  <a:lnTo>
                    <a:pt x="3332479" y="313309"/>
                  </a:lnTo>
                  <a:lnTo>
                    <a:pt x="3329084" y="266995"/>
                  </a:lnTo>
                  <a:lnTo>
                    <a:pt x="3319220" y="222797"/>
                  </a:lnTo>
                  <a:lnTo>
                    <a:pt x="3303370" y="181197"/>
                  </a:lnTo>
                  <a:lnTo>
                    <a:pt x="3282020" y="142680"/>
                  </a:lnTo>
                  <a:lnTo>
                    <a:pt x="3255652" y="107728"/>
                  </a:lnTo>
                  <a:lnTo>
                    <a:pt x="3224751" y="76827"/>
                  </a:lnTo>
                  <a:lnTo>
                    <a:pt x="3189799" y="50459"/>
                  </a:lnTo>
                  <a:lnTo>
                    <a:pt x="3151282" y="29109"/>
                  </a:lnTo>
                  <a:lnTo>
                    <a:pt x="3109682" y="13259"/>
                  </a:lnTo>
                  <a:lnTo>
                    <a:pt x="3065484" y="3395"/>
                  </a:lnTo>
                  <a:lnTo>
                    <a:pt x="3019171" y="0"/>
                  </a:lnTo>
                  <a:close/>
                </a:path>
              </a:pathLst>
            </a:custGeom>
            <a:solidFill>
              <a:srgbClr val="FFFFFF"/>
            </a:solidFill>
          </p:spPr>
          <p:txBody>
            <a:bodyPr wrap="square" lIns="0" tIns="0" rIns="0" bIns="0" rtlCol="0"/>
            <a:lstStyle/>
            <a:p>
              <a:endParaRPr/>
            </a:p>
          </p:txBody>
        </p:sp>
        <p:sp>
          <p:nvSpPr>
            <p:cNvPr id="13" name="object 13"/>
            <p:cNvSpPr/>
            <p:nvPr/>
          </p:nvSpPr>
          <p:spPr>
            <a:xfrm>
              <a:off x="2768599" y="3520440"/>
              <a:ext cx="3332479" cy="1879600"/>
            </a:xfrm>
            <a:custGeom>
              <a:avLst/>
              <a:gdLst/>
              <a:ahLst/>
              <a:cxnLst/>
              <a:rect l="l" t="t" r="r" b="b"/>
              <a:pathLst>
                <a:path w="3332479" h="1879600">
                  <a:moveTo>
                    <a:pt x="0" y="313309"/>
                  </a:moveTo>
                  <a:lnTo>
                    <a:pt x="3395" y="266995"/>
                  </a:lnTo>
                  <a:lnTo>
                    <a:pt x="13259" y="222797"/>
                  </a:lnTo>
                  <a:lnTo>
                    <a:pt x="29109" y="181197"/>
                  </a:lnTo>
                  <a:lnTo>
                    <a:pt x="50459" y="142680"/>
                  </a:lnTo>
                  <a:lnTo>
                    <a:pt x="76827" y="107728"/>
                  </a:lnTo>
                  <a:lnTo>
                    <a:pt x="107728" y="76827"/>
                  </a:lnTo>
                  <a:lnTo>
                    <a:pt x="142680" y="50459"/>
                  </a:lnTo>
                  <a:lnTo>
                    <a:pt x="181197" y="29109"/>
                  </a:lnTo>
                  <a:lnTo>
                    <a:pt x="222797" y="13259"/>
                  </a:lnTo>
                  <a:lnTo>
                    <a:pt x="266995" y="3395"/>
                  </a:lnTo>
                  <a:lnTo>
                    <a:pt x="313308" y="0"/>
                  </a:lnTo>
                  <a:lnTo>
                    <a:pt x="3019171" y="0"/>
                  </a:lnTo>
                  <a:lnTo>
                    <a:pt x="3065484" y="3395"/>
                  </a:lnTo>
                  <a:lnTo>
                    <a:pt x="3109682" y="13259"/>
                  </a:lnTo>
                  <a:lnTo>
                    <a:pt x="3151282" y="29109"/>
                  </a:lnTo>
                  <a:lnTo>
                    <a:pt x="3189799" y="50459"/>
                  </a:lnTo>
                  <a:lnTo>
                    <a:pt x="3224751" y="76827"/>
                  </a:lnTo>
                  <a:lnTo>
                    <a:pt x="3255652" y="107728"/>
                  </a:lnTo>
                  <a:lnTo>
                    <a:pt x="3282020" y="142680"/>
                  </a:lnTo>
                  <a:lnTo>
                    <a:pt x="3303370" y="181197"/>
                  </a:lnTo>
                  <a:lnTo>
                    <a:pt x="3319220" y="222797"/>
                  </a:lnTo>
                  <a:lnTo>
                    <a:pt x="3329084" y="266995"/>
                  </a:lnTo>
                  <a:lnTo>
                    <a:pt x="3332479" y="313309"/>
                  </a:lnTo>
                  <a:lnTo>
                    <a:pt x="3332479" y="1566291"/>
                  </a:lnTo>
                  <a:lnTo>
                    <a:pt x="3329084" y="1612604"/>
                  </a:lnTo>
                  <a:lnTo>
                    <a:pt x="3319220" y="1656802"/>
                  </a:lnTo>
                  <a:lnTo>
                    <a:pt x="3303370" y="1698402"/>
                  </a:lnTo>
                  <a:lnTo>
                    <a:pt x="3282020" y="1736919"/>
                  </a:lnTo>
                  <a:lnTo>
                    <a:pt x="3255652" y="1771871"/>
                  </a:lnTo>
                  <a:lnTo>
                    <a:pt x="3224751" y="1802772"/>
                  </a:lnTo>
                  <a:lnTo>
                    <a:pt x="3189799" y="1829140"/>
                  </a:lnTo>
                  <a:lnTo>
                    <a:pt x="3151282" y="1850490"/>
                  </a:lnTo>
                  <a:lnTo>
                    <a:pt x="3109682" y="1866340"/>
                  </a:lnTo>
                  <a:lnTo>
                    <a:pt x="3065484" y="1876204"/>
                  </a:lnTo>
                  <a:lnTo>
                    <a:pt x="3019171" y="1879600"/>
                  </a:lnTo>
                  <a:lnTo>
                    <a:pt x="313308" y="1879600"/>
                  </a:lnTo>
                  <a:lnTo>
                    <a:pt x="266995" y="1876204"/>
                  </a:lnTo>
                  <a:lnTo>
                    <a:pt x="222797" y="1866340"/>
                  </a:lnTo>
                  <a:lnTo>
                    <a:pt x="181197" y="1850490"/>
                  </a:lnTo>
                  <a:lnTo>
                    <a:pt x="142680" y="1829140"/>
                  </a:lnTo>
                  <a:lnTo>
                    <a:pt x="107728" y="1802772"/>
                  </a:lnTo>
                  <a:lnTo>
                    <a:pt x="76827" y="1771871"/>
                  </a:lnTo>
                  <a:lnTo>
                    <a:pt x="50459" y="1736919"/>
                  </a:lnTo>
                  <a:lnTo>
                    <a:pt x="29109" y="1698402"/>
                  </a:lnTo>
                  <a:lnTo>
                    <a:pt x="13259" y="1656802"/>
                  </a:lnTo>
                  <a:lnTo>
                    <a:pt x="3395" y="1612604"/>
                  </a:lnTo>
                  <a:lnTo>
                    <a:pt x="0" y="1566291"/>
                  </a:lnTo>
                  <a:lnTo>
                    <a:pt x="0" y="313309"/>
                  </a:lnTo>
                  <a:close/>
                </a:path>
              </a:pathLst>
            </a:custGeom>
            <a:ln w="10160">
              <a:solidFill>
                <a:srgbClr val="0079C1"/>
              </a:solidFill>
              <a:prstDash val="sysDash"/>
            </a:ln>
          </p:spPr>
          <p:txBody>
            <a:bodyPr wrap="square" lIns="0" tIns="0" rIns="0" bIns="0" rtlCol="0"/>
            <a:lstStyle/>
            <a:p>
              <a:endParaRPr/>
            </a:p>
          </p:txBody>
        </p:sp>
        <p:sp>
          <p:nvSpPr>
            <p:cNvPr id="14" name="object 14"/>
            <p:cNvSpPr/>
            <p:nvPr/>
          </p:nvSpPr>
          <p:spPr>
            <a:xfrm>
              <a:off x="6477000" y="3652520"/>
              <a:ext cx="3322320" cy="1747520"/>
            </a:xfrm>
            <a:custGeom>
              <a:avLst/>
              <a:gdLst/>
              <a:ahLst/>
              <a:cxnLst/>
              <a:rect l="l" t="t" r="r" b="b"/>
              <a:pathLst>
                <a:path w="3322320" h="1747520">
                  <a:moveTo>
                    <a:pt x="3031108" y="0"/>
                  </a:moveTo>
                  <a:lnTo>
                    <a:pt x="291210" y="0"/>
                  </a:lnTo>
                  <a:lnTo>
                    <a:pt x="243987" y="3812"/>
                  </a:lnTo>
                  <a:lnTo>
                    <a:pt x="199184" y="14850"/>
                  </a:lnTo>
                  <a:lnTo>
                    <a:pt x="157404" y="32513"/>
                  </a:lnTo>
                  <a:lnTo>
                    <a:pt x="119246" y="56201"/>
                  </a:lnTo>
                  <a:lnTo>
                    <a:pt x="85312" y="85312"/>
                  </a:lnTo>
                  <a:lnTo>
                    <a:pt x="56201" y="119246"/>
                  </a:lnTo>
                  <a:lnTo>
                    <a:pt x="32513" y="157404"/>
                  </a:lnTo>
                  <a:lnTo>
                    <a:pt x="14850" y="199184"/>
                  </a:lnTo>
                  <a:lnTo>
                    <a:pt x="3812" y="243987"/>
                  </a:lnTo>
                  <a:lnTo>
                    <a:pt x="0" y="291210"/>
                  </a:lnTo>
                  <a:lnTo>
                    <a:pt x="0" y="1456308"/>
                  </a:lnTo>
                  <a:lnTo>
                    <a:pt x="3812" y="1503532"/>
                  </a:lnTo>
                  <a:lnTo>
                    <a:pt x="14850" y="1548335"/>
                  </a:lnTo>
                  <a:lnTo>
                    <a:pt x="32513" y="1590115"/>
                  </a:lnTo>
                  <a:lnTo>
                    <a:pt x="56201" y="1628273"/>
                  </a:lnTo>
                  <a:lnTo>
                    <a:pt x="85312" y="1662207"/>
                  </a:lnTo>
                  <a:lnTo>
                    <a:pt x="119246" y="1691318"/>
                  </a:lnTo>
                  <a:lnTo>
                    <a:pt x="157404" y="1715006"/>
                  </a:lnTo>
                  <a:lnTo>
                    <a:pt x="199184" y="1732669"/>
                  </a:lnTo>
                  <a:lnTo>
                    <a:pt x="243987" y="1743707"/>
                  </a:lnTo>
                  <a:lnTo>
                    <a:pt x="291210" y="1747519"/>
                  </a:lnTo>
                  <a:lnTo>
                    <a:pt x="3031108" y="1747519"/>
                  </a:lnTo>
                  <a:lnTo>
                    <a:pt x="3078332" y="1743707"/>
                  </a:lnTo>
                  <a:lnTo>
                    <a:pt x="3123135" y="1732669"/>
                  </a:lnTo>
                  <a:lnTo>
                    <a:pt x="3164915" y="1715006"/>
                  </a:lnTo>
                  <a:lnTo>
                    <a:pt x="3203073" y="1691318"/>
                  </a:lnTo>
                  <a:lnTo>
                    <a:pt x="3237007" y="1662207"/>
                  </a:lnTo>
                  <a:lnTo>
                    <a:pt x="3266118" y="1628273"/>
                  </a:lnTo>
                  <a:lnTo>
                    <a:pt x="3289806" y="1590115"/>
                  </a:lnTo>
                  <a:lnTo>
                    <a:pt x="3307469" y="1548335"/>
                  </a:lnTo>
                  <a:lnTo>
                    <a:pt x="3318507" y="1503532"/>
                  </a:lnTo>
                  <a:lnTo>
                    <a:pt x="3322320" y="1456308"/>
                  </a:lnTo>
                  <a:lnTo>
                    <a:pt x="3322320" y="291210"/>
                  </a:lnTo>
                  <a:lnTo>
                    <a:pt x="3318507" y="243987"/>
                  </a:lnTo>
                  <a:lnTo>
                    <a:pt x="3307469" y="199184"/>
                  </a:lnTo>
                  <a:lnTo>
                    <a:pt x="3289806" y="157404"/>
                  </a:lnTo>
                  <a:lnTo>
                    <a:pt x="3266118" y="119246"/>
                  </a:lnTo>
                  <a:lnTo>
                    <a:pt x="3237007" y="85312"/>
                  </a:lnTo>
                  <a:lnTo>
                    <a:pt x="3203073" y="56201"/>
                  </a:lnTo>
                  <a:lnTo>
                    <a:pt x="3164915" y="32513"/>
                  </a:lnTo>
                  <a:lnTo>
                    <a:pt x="3123135" y="14850"/>
                  </a:lnTo>
                  <a:lnTo>
                    <a:pt x="3078332" y="3812"/>
                  </a:lnTo>
                  <a:lnTo>
                    <a:pt x="3031108" y="0"/>
                  </a:lnTo>
                  <a:close/>
                </a:path>
              </a:pathLst>
            </a:custGeom>
            <a:solidFill>
              <a:srgbClr val="FFFFFF"/>
            </a:solidFill>
          </p:spPr>
          <p:txBody>
            <a:bodyPr wrap="square" lIns="0" tIns="0" rIns="0" bIns="0" rtlCol="0"/>
            <a:lstStyle/>
            <a:p>
              <a:endParaRPr/>
            </a:p>
          </p:txBody>
        </p:sp>
        <p:sp>
          <p:nvSpPr>
            <p:cNvPr id="15" name="object 15"/>
            <p:cNvSpPr/>
            <p:nvPr/>
          </p:nvSpPr>
          <p:spPr>
            <a:xfrm>
              <a:off x="6477000" y="3652520"/>
              <a:ext cx="3322320" cy="1747520"/>
            </a:xfrm>
            <a:custGeom>
              <a:avLst/>
              <a:gdLst/>
              <a:ahLst/>
              <a:cxnLst/>
              <a:rect l="l" t="t" r="r" b="b"/>
              <a:pathLst>
                <a:path w="3322320" h="1747520">
                  <a:moveTo>
                    <a:pt x="0" y="291210"/>
                  </a:moveTo>
                  <a:lnTo>
                    <a:pt x="3812" y="243987"/>
                  </a:lnTo>
                  <a:lnTo>
                    <a:pt x="14850" y="199184"/>
                  </a:lnTo>
                  <a:lnTo>
                    <a:pt x="32513" y="157404"/>
                  </a:lnTo>
                  <a:lnTo>
                    <a:pt x="56201" y="119246"/>
                  </a:lnTo>
                  <a:lnTo>
                    <a:pt x="85312" y="85312"/>
                  </a:lnTo>
                  <a:lnTo>
                    <a:pt x="119246" y="56201"/>
                  </a:lnTo>
                  <a:lnTo>
                    <a:pt x="157404" y="32513"/>
                  </a:lnTo>
                  <a:lnTo>
                    <a:pt x="199184" y="14850"/>
                  </a:lnTo>
                  <a:lnTo>
                    <a:pt x="243987" y="3812"/>
                  </a:lnTo>
                  <a:lnTo>
                    <a:pt x="291210" y="0"/>
                  </a:lnTo>
                  <a:lnTo>
                    <a:pt x="3031108" y="0"/>
                  </a:lnTo>
                  <a:lnTo>
                    <a:pt x="3078332" y="3812"/>
                  </a:lnTo>
                  <a:lnTo>
                    <a:pt x="3123135" y="14850"/>
                  </a:lnTo>
                  <a:lnTo>
                    <a:pt x="3164915" y="32513"/>
                  </a:lnTo>
                  <a:lnTo>
                    <a:pt x="3203073" y="56201"/>
                  </a:lnTo>
                  <a:lnTo>
                    <a:pt x="3237007" y="85312"/>
                  </a:lnTo>
                  <a:lnTo>
                    <a:pt x="3266118" y="119246"/>
                  </a:lnTo>
                  <a:lnTo>
                    <a:pt x="3289806" y="157404"/>
                  </a:lnTo>
                  <a:lnTo>
                    <a:pt x="3307469" y="199184"/>
                  </a:lnTo>
                  <a:lnTo>
                    <a:pt x="3318507" y="243987"/>
                  </a:lnTo>
                  <a:lnTo>
                    <a:pt x="3322320" y="291210"/>
                  </a:lnTo>
                  <a:lnTo>
                    <a:pt x="3322320" y="1456308"/>
                  </a:lnTo>
                  <a:lnTo>
                    <a:pt x="3318507" y="1503532"/>
                  </a:lnTo>
                  <a:lnTo>
                    <a:pt x="3307469" y="1548335"/>
                  </a:lnTo>
                  <a:lnTo>
                    <a:pt x="3289806" y="1590115"/>
                  </a:lnTo>
                  <a:lnTo>
                    <a:pt x="3266118" y="1628273"/>
                  </a:lnTo>
                  <a:lnTo>
                    <a:pt x="3237007" y="1662207"/>
                  </a:lnTo>
                  <a:lnTo>
                    <a:pt x="3203073" y="1691318"/>
                  </a:lnTo>
                  <a:lnTo>
                    <a:pt x="3164915" y="1715006"/>
                  </a:lnTo>
                  <a:lnTo>
                    <a:pt x="3123135" y="1732669"/>
                  </a:lnTo>
                  <a:lnTo>
                    <a:pt x="3078332" y="1743707"/>
                  </a:lnTo>
                  <a:lnTo>
                    <a:pt x="3031108" y="1747519"/>
                  </a:lnTo>
                  <a:lnTo>
                    <a:pt x="291210" y="1747519"/>
                  </a:lnTo>
                  <a:lnTo>
                    <a:pt x="243987" y="1743707"/>
                  </a:lnTo>
                  <a:lnTo>
                    <a:pt x="199184" y="1732669"/>
                  </a:lnTo>
                  <a:lnTo>
                    <a:pt x="157404" y="1715006"/>
                  </a:lnTo>
                  <a:lnTo>
                    <a:pt x="119246" y="1691318"/>
                  </a:lnTo>
                  <a:lnTo>
                    <a:pt x="85312" y="1662207"/>
                  </a:lnTo>
                  <a:lnTo>
                    <a:pt x="56201" y="1628273"/>
                  </a:lnTo>
                  <a:lnTo>
                    <a:pt x="32513" y="1590115"/>
                  </a:lnTo>
                  <a:lnTo>
                    <a:pt x="14850" y="1548335"/>
                  </a:lnTo>
                  <a:lnTo>
                    <a:pt x="3812" y="1503532"/>
                  </a:lnTo>
                  <a:lnTo>
                    <a:pt x="0" y="1456308"/>
                  </a:lnTo>
                  <a:lnTo>
                    <a:pt x="0" y="291210"/>
                  </a:lnTo>
                  <a:close/>
                </a:path>
              </a:pathLst>
            </a:custGeom>
            <a:ln w="10160">
              <a:solidFill>
                <a:srgbClr val="0079C1"/>
              </a:solidFill>
              <a:prstDash val="sysDash"/>
            </a:ln>
          </p:spPr>
          <p:txBody>
            <a:bodyPr wrap="square" lIns="0" tIns="0" rIns="0" bIns="0" rtlCol="0"/>
            <a:lstStyle/>
            <a:p>
              <a:endParaRPr/>
            </a:p>
          </p:txBody>
        </p:sp>
        <p:sp>
          <p:nvSpPr>
            <p:cNvPr id="16" name="object 16"/>
            <p:cNvSpPr/>
            <p:nvPr/>
          </p:nvSpPr>
          <p:spPr>
            <a:xfrm>
              <a:off x="2570479" y="1899920"/>
              <a:ext cx="863600" cy="863600"/>
            </a:xfrm>
            <a:custGeom>
              <a:avLst/>
              <a:gdLst/>
              <a:ahLst/>
              <a:cxnLst/>
              <a:rect l="l" t="t" r="r" b="b"/>
              <a:pathLst>
                <a:path w="863600" h="863600">
                  <a:moveTo>
                    <a:pt x="431800" y="0"/>
                  </a:moveTo>
                  <a:lnTo>
                    <a:pt x="384745" y="2533"/>
                  </a:lnTo>
                  <a:lnTo>
                    <a:pt x="339159" y="9958"/>
                  </a:lnTo>
                  <a:lnTo>
                    <a:pt x="295306" y="22010"/>
                  </a:lnTo>
                  <a:lnTo>
                    <a:pt x="253448" y="38427"/>
                  </a:lnTo>
                  <a:lnTo>
                    <a:pt x="213849" y="58946"/>
                  </a:lnTo>
                  <a:lnTo>
                    <a:pt x="176771" y="83303"/>
                  </a:lnTo>
                  <a:lnTo>
                    <a:pt x="142479" y="111235"/>
                  </a:lnTo>
                  <a:lnTo>
                    <a:pt x="111235" y="142479"/>
                  </a:lnTo>
                  <a:lnTo>
                    <a:pt x="83303" y="176771"/>
                  </a:lnTo>
                  <a:lnTo>
                    <a:pt x="58946" y="213849"/>
                  </a:lnTo>
                  <a:lnTo>
                    <a:pt x="38427" y="253448"/>
                  </a:lnTo>
                  <a:lnTo>
                    <a:pt x="22010" y="295306"/>
                  </a:lnTo>
                  <a:lnTo>
                    <a:pt x="9958" y="339159"/>
                  </a:lnTo>
                  <a:lnTo>
                    <a:pt x="2533" y="384745"/>
                  </a:lnTo>
                  <a:lnTo>
                    <a:pt x="0" y="431800"/>
                  </a:lnTo>
                  <a:lnTo>
                    <a:pt x="2533" y="478854"/>
                  </a:lnTo>
                  <a:lnTo>
                    <a:pt x="9958" y="524440"/>
                  </a:lnTo>
                  <a:lnTo>
                    <a:pt x="22010" y="568293"/>
                  </a:lnTo>
                  <a:lnTo>
                    <a:pt x="38427" y="610151"/>
                  </a:lnTo>
                  <a:lnTo>
                    <a:pt x="58946" y="649750"/>
                  </a:lnTo>
                  <a:lnTo>
                    <a:pt x="83303" y="686828"/>
                  </a:lnTo>
                  <a:lnTo>
                    <a:pt x="111235" y="721120"/>
                  </a:lnTo>
                  <a:lnTo>
                    <a:pt x="142479" y="752364"/>
                  </a:lnTo>
                  <a:lnTo>
                    <a:pt x="176771" y="780296"/>
                  </a:lnTo>
                  <a:lnTo>
                    <a:pt x="213849" y="804653"/>
                  </a:lnTo>
                  <a:lnTo>
                    <a:pt x="253448" y="825172"/>
                  </a:lnTo>
                  <a:lnTo>
                    <a:pt x="295306" y="841589"/>
                  </a:lnTo>
                  <a:lnTo>
                    <a:pt x="339159" y="853641"/>
                  </a:lnTo>
                  <a:lnTo>
                    <a:pt x="384745" y="861066"/>
                  </a:lnTo>
                  <a:lnTo>
                    <a:pt x="431800" y="863600"/>
                  </a:lnTo>
                  <a:lnTo>
                    <a:pt x="478854" y="861066"/>
                  </a:lnTo>
                  <a:lnTo>
                    <a:pt x="524440" y="853641"/>
                  </a:lnTo>
                  <a:lnTo>
                    <a:pt x="568293" y="841589"/>
                  </a:lnTo>
                  <a:lnTo>
                    <a:pt x="610151" y="825172"/>
                  </a:lnTo>
                  <a:lnTo>
                    <a:pt x="649750" y="804653"/>
                  </a:lnTo>
                  <a:lnTo>
                    <a:pt x="686828" y="780296"/>
                  </a:lnTo>
                  <a:lnTo>
                    <a:pt x="721120" y="752364"/>
                  </a:lnTo>
                  <a:lnTo>
                    <a:pt x="752364" y="721120"/>
                  </a:lnTo>
                  <a:lnTo>
                    <a:pt x="780296" y="686828"/>
                  </a:lnTo>
                  <a:lnTo>
                    <a:pt x="804653" y="649750"/>
                  </a:lnTo>
                  <a:lnTo>
                    <a:pt x="825172" y="610151"/>
                  </a:lnTo>
                  <a:lnTo>
                    <a:pt x="841589" y="568293"/>
                  </a:lnTo>
                  <a:lnTo>
                    <a:pt x="853641" y="524440"/>
                  </a:lnTo>
                  <a:lnTo>
                    <a:pt x="861066" y="478854"/>
                  </a:lnTo>
                  <a:lnTo>
                    <a:pt x="863599" y="431800"/>
                  </a:lnTo>
                  <a:lnTo>
                    <a:pt x="861066" y="384745"/>
                  </a:lnTo>
                  <a:lnTo>
                    <a:pt x="853641" y="339159"/>
                  </a:lnTo>
                  <a:lnTo>
                    <a:pt x="841589" y="295306"/>
                  </a:lnTo>
                  <a:lnTo>
                    <a:pt x="825172" y="253448"/>
                  </a:lnTo>
                  <a:lnTo>
                    <a:pt x="804653" y="213849"/>
                  </a:lnTo>
                  <a:lnTo>
                    <a:pt x="780296" y="176771"/>
                  </a:lnTo>
                  <a:lnTo>
                    <a:pt x="752364" y="142479"/>
                  </a:lnTo>
                  <a:lnTo>
                    <a:pt x="721120" y="111235"/>
                  </a:lnTo>
                  <a:lnTo>
                    <a:pt x="686828" y="83303"/>
                  </a:lnTo>
                  <a:lnTo>
                    <a:pt x="649750" y="58946"/>
                  </a:lnTo>
                  <a:lnTo>
                    <a:pt x="610151" y="38427"/>
                  </a:lnTo>
                  <a:lnTo>
                    <a:pt x="568293" y="22010"/>
                  </a:lnTo>
                  <a:lnTo>
                    <a:pt x="524440" y="9958"/>
                  </a:lnTo>
                  <a:lnTo>
                    <a:pt x="478854" y="2533"/>
                  </a:lnTo>
                  <a:lnTo>
                    <a:pt x="431800" y="0"/>
                  </a:lnTo>
                  <a:close/>
                </a:path>
              </a:pathLst>
            </a:custGeom>
            <a:solidFill>
              <a:srgbClr val="E4ECF7"/>
            </a:solidFill>
          </p:spPr>
          <p:txBody>
            <a:bodyPr wrap="square" lIns="0" tIns="0" rIns="0" bIns="0" rtlCol="0"/>
            <a:lstStyle/>
            <a:p>
              <a:endParaRPr/>
            </a:p>
          </p:txBody>
        </p:sp>
        <p:sp>
          <p:nvSpPr>
            <p:cNvPr id="17" name="object 17"/>
            <p:cNvSpPr/>
            <p:nvPr/>
          </p:nvSpPr>
          <p:spPr>
            <a:xfrm>
              <a:off x="5069839" y="2255520"/>
              <a:ext cx="2458720" cy="355600"/>
            </a:xfrm>
            <a:custGeom>
              <a:avLst/>
              <a:gdLst/>
              <a:ahLst/>
              <a:cxnLst/>
              <a:rect l="l" t="t" r="r" b="b"/>
              <a:pathLst>
                <a:path w="2458720" h="355600">
                  <a:moveTo>
                    <a:pt x="2399411" y="0"/>
                  </a:moveTo>
                  <a:lnTo>
                    <a:pt x="59309" y="0"/>
                  </a:lnTo>
                  <a:lnTo>
                    <a:pt x="36218" y="4659"/>
                  </a:lnTo>
                  <a:lnTo>
                    <a:pt x="17367" y="17367"/>
                  </a:lnTo>
                  <a:lnTo>
                    <a:pt x="4659" y="36218"/>
                  </a:lnTo>
                  <a:lnTo>
                    <a:pt x="0" y="59308"/>
                  </a:lnTo>
                  <a:lnTo>
                    <a:pt x="0" y="296290"/>
                  </a:lnTo>
                  <a:lnTo>
                    <a:pt x="4659" y="319381"/>
                  </a:lnTo>
                  <a:lnTo>
                    <a:pt x="17367" y="338232"/>
                  </a:lnTo>
                  <a:lnTo>
                    <a:pt x="36218" y="350940"/>
                  </a:lnTo>
                  <a:lnTo>
                    <a:pt x="59309" y="355600"/>
                  </a:lnTo>
                  <a:lnTo>
                    <a:pt x="2399411" y="355600"/>
                  </a:lnTo>
                  <a:lnTo>
                    <a:pt x="2422501" y="350940"/>
                  </a:lnTo>
                  <a:lnTo>
                    <a:pt x="2441352" y="338232"/>
                  </a:lnTo>
                  <a:lnTo>
                    <a:pt x="2454060" y="319381"/>
                  </a:lnTo>
                  <a:lnTo>
                    <a:pt x="2458719" y="296290"/>
                  </a:lnTo>
                  <a:lnTo>
                    <a:pt x="2458719" y="59308"/>
                  </a:lnTo>
                  <a:lnTo>
                    <a:pt x="2454060" y="36218"/>
                  </a:lnTo>
                  <a:lnTo>
                    <a:pt x="2441352" y="17367"/>
                  </a:lnTo>
                  <a:lnTo>
                    <a:pt x="2422501" y="4659"/>
                  </a:lnTo>
                  <a:lnTo>
                    <a:pt x="2399411" y="0"/>
                  </a:lnTo>
                  <a:close/>
                </a:path>
              </a:pathLst>
            </a:custGeom>
            <a:solidFill>
              <a:srgbClr val="0079C1"/>
            </a:solidFill>
          </p:spPr>
          <p:txBody>
            <a:bodyPr wrap="square" lIns="0" tIns="0" rIns="0" bIns="0" rtlCol="0"/>
            <a:lstStyle/>
            <a:p>
              <a:endParaRPr/>
            </a:p>
          </p:txBody>
        </p:sp>
      </p:grpSp>
      <p:sp>
        <p:nvSpPr>
          <p:cNvPr id="18" name="object 18"/>
          <p:cNvSpPr txBox="1"/>
          <p:nvPr/>
        </p:nvSpPr>
        <p:spPr>
          <a:xfrm>
            <a:off x="4512018" y="2355215"/>
            <a:ext cx="1157605" cy="184150"/>
          </a:xfrm>
          <a:prstGeom prst="rect">
            <a:avLst/>
          </a:prstGeom>
        </p:spPr>
        <p:txBody>
          <a:bodyPr vert="horz" wrap="square" lIns="0" tIns="11430" rIns="0" bIns="0" rtlCol="0">
            <a:spAutoFit/>
          </a:bodyPr>
          <a:lstStyle/>
          <a:p>
            <a:pPr marL="12700">
              <a:lnSpc>
                <a:spcPct val="100000"/>
              </a:lnSpc>
              <a:spcBef>
                <a:spcPts val="90"/>
              </a:spcBef>
            </a:pPr>
            <a:r>
              <a:rPr sz="1050" b="1" dirty="0">
                <a:solidFill>
                  <a:srgbClr val="FFFFFF"/>
                </a:solidFill>
                <a:latin typeface="Arial"/>
                <a:cs typeface="Arial"/>
              </a:rPr>
              <a:t>APPLICABLE</a:t>
            </a:r>
            <a:r>
              <a:rPr sz="1050" b="1" spc="430" dirty="0">
                <a:solidFill>
                  <a:srgbClr val="FFFFFF"/>
                </a:solidFill>
                <a:latin typeface="Arial"/>
                <a:cs typeface="Arial"/>
              </a:rPr>
              <a:t> </a:t>
            </a:r>
            <a:r>
              <a:rPr sz="1050" b="1" spc="-25" dirty="0">
                <a:solidFill>
                  <a:srgbClr val="FFFFFF"/>
                </a:solidFill>
                <a:latin typeface="Arial"/>
                <a:cs typeface="Arial"/>
              </a:rPr>
              <a:t>TO</a:t>
            </a:r>
            <a:endParaRPr sz="1050" dirty="0">
              <a:latin typeface="Arial"/>
              <a:cs typeface="Arial"/>
            </a:endParaRPr>
          </a:p>
        </p:txBody>
      </p:sp>
      <p:sp>
        <p:nvSpPr>
          <p:cNvPr id="19" name="object 19"/>
          <p:cNvSpPr txBox="1"/>
          <p:nvPr/>
        </p:nvSpPr>
        <p:spPr>
          <a:xfrm>
            <a:off x="1756879" y="3787013"/>
            <a:ext cx="2941955" cy="1348740"/>
          </a:xfrm>
          <a:prstGeom prst="rect">
            <a:avLst/>
          </a:prstGeom>
        </p:spPr>
        <p:txBody>
          <a:bodyPr vert="horz" wrap="square" lIns="0" tIns="15875" rIns="0" bIns="0" rtlCol="0">
            <a:spAutoFit/>
          </a:bodyPr>
          <a:lstStyle/>
          <a:p>
            <a:pPr marL="214629" marR="18415" indent="-202565">
              <a:lnSpc>
                <a:spcPct val="114999"/>
              </a:lnSpc>
              <a:spcBef>
                <a:spcPts val="125"/>
              </a:spcBef>
              <a:buClr>
                <a:srgbClr val="00529B"/>
              </a:buClr>
              <a:buSzPct val="154166"/>
              <a:buChar char="•"/>
              <a:tabLst>
                <a:tab pos="215900" algn="l"/>
              </a:tabLst>
            </a:pPr>
            <a:r>
              <a:rPr sz="1200" dirty="0">
                <a:solidFill>
                  <a:srgbClr val="57585B"/>
                </a:solidFill>
                <a:latin typeface="Arial"/>
                <a:cs typeface="Arial"/>
              </a:rPr>
              <a:t>Large</a:t>
            </a:r>
            <a:r>
              <a:rPr sz="1200" spc="-55" dirty="0">
                <a:solidFill>
                  <a:srgbClr val="57585B"/>
                </a:solidFill>
                <a:latin typeface="Arial"/>
                <a:cs typeface="Arial"/>
              </a:rPr>
              <a:t> </a:t>
            </a:r>
            <a:r>
              <a:rPr sz="1200" dirty="0">
                <a:solidFill>
                  <a:srgbClr val="57585B"/>
                </a:solidFill>
                <a:latin typeface="Arial"/>
                <a:cs typeface="Arial"/>
              </a:rPr>
              <a:t>public interest</a:t>
            </a:r>
            <a:r>
              <a:rPr sz="1200" spc="20" dirty="0">
                <a:solidFill>
                  <a:srgbClr val="57585B"/>
                </a:solidFill>
                <a:latin typeface="Arial"/>
                <a:cs typeface="Arial"/>
              </a:rPr>
              <a:t> </a:t>
            </a:r>
            <a:r>
              <a:rPr sz="1200" spc="-10" dirty="0">
                <a:solidFill>
                  <a:srgbClr val="57585B"/>
                </a:solidFill>
                <a:latin typeface="Arial"/>
                <a:cs typeface="Arial"/>
              </a:rPr>
              <a:t>entities</a:t>
            </a:r>
            <a:r>
              <a:rPr sz="1200" dirty="0">
                <a:solidFill>
                  <a:srgbClr val="57585B"/>
                </a:solidFill>
                <a:latin typeface="Arial"/>
                <a:cs typeface="Arial"/>
              </a:rPr>
              <a:t> with</a:t>
            </a:r>
            <a:r>
              <a:rPr sz="1200" spc="-30" dirty="0">
                <a:solidFill>
                  <a:srgbClr val="57585B"/>
                </a:solidFill>
                <a:latin typeface="Arial"/>
                <a:cs typeface="Arial"/>
              </a:rPr>
              <a:t> </a:t>
            </a:r>
            <a:r>
              <a:rPr sz="1200" b="1" spc="-20" dirty="0">
                <a:solidFill>
                  <a:srgbClr val="57585B"/>
                </a:solidFill>
                <a:latin typeface="Arial"/>
                <a:cs typeface="Arial"/>
              </a:rPr>
              <a:t>more 	</a:t>
            </a:r>
            <a:r>
              <a:rPr sz="1200" b="1" dirty="0">
                <a:solidFill>
                  <a:srgbClr val="57585B"/>
                </a:solidFill>
                <a:latin typeface="Arial"/>
                <a:cs typeface="Arial"/>
              </a:rPr>
              <a:t>than</a:t>
            </a:r>
            <a:r>
              <a:rPr sz="1200" b="1" spc="-30" dirty="0">
                <a:solidFill>
                  <a:srgbClr val="57585B"/>
                </a:solidFill>
                <a:latin typeface="Arial"/>
                <a:cs typeface="Arial"/>
              </a:rPr>
              <a:t> </a:t>
            </a:r>
            <a:r>
              <a:rPr sz="1200" b="1" dirty="0">
                <a:solidFill>
                  <a:srgbClr val="57585B"/>
                </a:solidFill>
                <a:latin typeface="Arial"/>
                <a:cs typeface="Arial"/>
              </a:rPr>
              <a:t>500</a:t>
            </a:r>
            <a:r>
              <a:rPr sz="1200" b="1" spc="-30" dirty="0">
                <a:solidFill>
                  <a:srgbClr val="57585B"/>
                </a:solidFill>
                <a:latin typeface="Arial"/>
                <a:cs typeface="Arial"/>
              </a:rPr>
              <a:t> </a:t>
            </a:r>
            <a:r>
              <a:rPr sz="1200" b="1" dirty="0">
                <a:solidFill>
                  <a:srgbClr val="57585B"/>
                </a:solidFill>
                <a:latin typeface="Arial"/>
                <a:cs typeface="Arial"/>
              </a:rPr>
              <a:t>employees</a:t>
            </a:r>
            <a:r>
              <a:rPr sz="1200" b="1" spc="50" dirty="0">
                <a:solidFill>
                  <a:srgbClr val="57585B"/>
                </a:solidFill>
                <a:latin typeface="Arial"/>
                <a:cs typeface="Arial"/>
              </a:rPr>
              <a:t> </a:t>
            </a:r>
            <a:r>
              <a:rPr sz="1200" dirty="0">
                <a:solidFill>
                  <a:srgbClr val="57585B"/>
                </a:solidFill>
                <a:latin typeface="Arial"/>
                <a:cs typeface="Arial"/>
              </a:rPr>
              <a:t>and</a:t>
            </a:r>
            <a:r>
              <a:rPr sz="1200" spc="-25" dirty="0">
                <a:solidFill>
                  <a:srgbClr val="57585B"/>
                </a:solidFill>
                <a:latin typeface="Arial"/>
                <a:cs typeface="Arial"/>
              </a:rPr>
              <a:t> </a:t>
            </a:r>
            <a:r>
              <a:rPr sz="1200" dirty="0">
                <a:solidFill>
                  <a:srgbClr val="57585B"/>
                </a:solidFill>
                <a:latin typeface="Arial"/>
                <a:cs typeface="Arial"/>
              </a:rPr>
              <a:t>meeting</a:t>
            </a:r>
            <a:r>
              <a:rPr sz="1200" spc="-25" dirty="0">
                <a:solidFill>
                  <a:srgbClr val="57585B"/>
                </a:solidFill>
                <a:latin typeface="Arial"/>
                <a:cs typeface="Arial"/>
              </a:rPr>
              <a:t> </a:t>
            </a:r>
            <a:r>
              <a:rPr sz="1200" dirty="0">
                <a:solidFill>
                  <a:srgbClr val="57585B"/>
                </a:solidFill>
                <a:latin typeface="Arial"/>
                <a:cs typeface="Arial"/>
              </a:rPr>
              <a:t>1</a:t>
            </a:r>
            <a:r>
              <a:rPr sz="1200" spc="-85" dirty="0">
                <a:solidFill>
                  <a:srgbClr val="57585B"/>
                </a:solidFill>
                <a:latin typeface="Arial"/>
                <a:cs typeface="Arial"/>
              </a:rPr>
              <a:t> </a:t>
            </a:r>
            <a:r>
              <a:rPr sz="1200" spc="-25" dirty="0">
                <a:solidFill>
                  <a:srgbClr val="57585B"/>
                </a:solidFill>
                <a:latin typeface="Arial"/>
                <a:cs typeface="Arial"/>
              </a:rPr>
              <a:t>out 	</a:t>
            </a:r>
            <a:r>
              <a:rPr sz="1200" dirty="0">
                <a:solidFill>
                  <a:srgbClr val="57585B"/>
                </a:solidFill>
                <a:latin typeface="Arial"/>
                <a:cs typeface="Arial"/>
              </a:rPr>
              <a:t>2</a:t>
            </a:r>
            <a:r>
              <a:rPr sz="1200" spc="-80" dirty="0">
                <a:solidFill>
                  <a:srgbClr val="57585B"/>
                </a:solidFill>
                <a:latin typeface="Arial"/>
                <a:cs typeface="Arial"/>
              </a:rPr>
              <a:t> </a:t>
            </a:r>
            <a:r>
              <a:rPr sz="1200" spc="-10" dirty="0">
                <a:solidFill>
                  <a:srgbClr val="57585B"/>
                </a:solidFill>
                <a:latin typeface="Arial"/>
                <a:cs typeface="Arial"/>
              </a:rPr>
              <a:t>financial</a:t>
            </a:r>
            <a:r>
              <a:rPr sz="1200" spc="65" dirty="0">
                <a:solidFill>
                  <a:srgbClr val="57585B"/>
                </a:solidFill>
                <a:latin typeface="Arial"/>
                <a:cs typeface="Arial"/>
              </a:rPr>
              <a:t> </a:t>
            </a:r>
            <a:r>
              <a:rPr sz="1200" dirty="0">
                <a:solidFill>
                  <a:srgbClr val="57585B"/>
                </a:solidFill>
                <a:latin typeface="Arial"/>
                <a:cs typeface="Arial"/>
              </a:rPr>
              <a:t>criteria</a:t>
            </a:r>
            <a:r>
              <a:rPr sz="1200" spc="5" dirty="0">
                <a:solidFill>
                  <a:srgbClr val="57585B"/>
                </a:solidFill>
                <a:latin typeface="Arial"/>
                <a:cs typeface="Arial"/>
              </a:rPr>
              <a:t> </a:t>
            </a:r>
            <a:r>
              <a:rPr sz="1200" dirty="0">
                <a:solidFill>
                  <a:srgbClr val="57585B"/>
                </a:solidFill>
                <a:latin typeface="Arial"/>
                <a:cs typeface="Arial"/>
              </a:rPr>
              <a:t>(total</a:t>
            </a:r>
            <a:r>
              <a:rPr sz="1200" spc="60" dirty="0">
                <a:solidFill>
                  <a:srgbClr val="57585B"/>
                </a:solidFill>
                <a:latin typeface="Arial"/>
                <a:cs typeface="Arial"/>
              </a:rPr>
              <a:t> </a:t>
            </a:r>
            <a:r>
              <a:rPr sz="1200" dirty="0">
                <a:solidFill>
                  <a:srgbClr val="57585B"/>
                </a:solidFill>
                <a:latin typeface="Arial"/>
                <a:cs typeface="Arial"/>
              </a:rPr>
              <a:t>assets</a:t>
            </a:r>
            <a:r>
              <a:rPr sz="1200" spc="-75" dirty="0">
                <a:solidFill>
                  <a:srgbClr val="57585B"/>
                </a:solidFill>
                <a:latin typeface="Arial"/>
                <a:cs typeface="Arial"/>
              </a:rPr>
              <a:t> </a:t>
            </a:r>
            <a:r>
              <a:rPr sz="1200" dirty="0">
                <a:solidFill>
                  <a:srgbClr val="57585B"/>
                </a:solidFill>
                <a:latin typeface="Arial"/>
                <a:cs typeface="Arial"/>
              </a:rPr>
              <a:t>&gt;</a:t>
            </a:r>
            <a:r>
              <a:rPr sz="1200" spc="-40" dirty="0">
                <a:solidFill>
                  <a:srgbClr val="57585B"/>
                </a:solidFill>
                <a:latin typeface="Arial"/>
                <a:cs typeface="Arial"/>
              </a:rPr>
              <a:t> </a:t>
            </a:r>
            <a:r>
              <a:rPr sz="1200" spc="-20" dirty="0">
                <a:solidFill>
                  <a:srgbClr val="57585B"/>
                </a:solidFill>
                <a:latin typeface="Arial"/>
                <a:cs typeface="Arial"/>
              </a:rPr>
              <a:t>EUR20 	</a:t>
            </a:r>
            <a:r>
              <a:rPr sz="1200" dirty="0">
                <a:solidFill>
                  <a:srgbClr val="57585B"/>
                </a:solidFill>
                <a:latin typeface="Arial"/>
                <a:cs typeface="Arial"/>
              </a:rPr>
              <a:t>million</a:t>
            </a:r>
            <a:r>
              <a:rPr sz="1200" spc="-25" dirty="0">
                <a:solidFill>
                  <a:srgbClr val="57585B"/>
                </a:solidFill>
                <a:latin typeface="Arial"/>
                <a:cs typeface="Arial"/>
              </a:rPr>
              <a:t> </a:t>
            </a:r>
            <a:r>
              <a:rPr sz="1200" dirty="0">
                <a:solidFill>
                  <a:srgbClr val="57585B"/>
                </a:solidFill>
                <a:latin typeface="Arial"/>
                <a:cs typeface="Arial"/>
              </a:rPr>
              <a:t>or net</a:t>
            </a:r>
            <a:r>
              <a:rPr sz="1200" spc="-10" dirty="0">
                <a:solidFill>
                  <a:srgbClr val="57585B"/>
                </a:solidFill>
                <a:latin typeface="Arial"/>
                <a:cs typeface="Arial"/>
              </a:rPr>
              <a:t> turnover</a:t>
            </a:r>
            <a:r>
              <a:rPr sz="1200" spc="75" dirty="0">
                <a:solidFill>
                  <a:srgbClr val="57585B"/>
                </a:solidFill>
                <a:latin typeface="Arial"/>
                <a:cs typeface="Arial"/>
              </a:rPr>
              <a:t> </a:t>
            </a:r>
            <a:r>
              <a:rPr sz="1200" dirty="0">
                <a:solidFill>
                  <a:srgbClr val="57585B"/>
                </a:solidFill>
                <a:latin typeface="Arial"/>
                <a:cs typeface="Arial"/>
              </a:rPr>
              <a:t>&gt;</a:t>
            </a:r>
            <a:r>
              <a:rPr sz="1200" spc="-50" dirty="0">
                <a:solidFill>
                  <a:srgbClr val="57585B"/>
                </a:solidFill>
                <a:latin typeface="Arial"/>
                <a:cs typeface="Arial"/>
              </a:rPr>
              <a:t> </a:t>
            </a:r>
            <a:r>
              <a:rPr sz="1200" spc="-10" dirty="0">
                <a:solidFill>
                  <a:srgbClr val="57585B"/>
                </a:solidFill>
                <a:latin typeface="Arial"/>
                <a:cs typeface="Arial"/>
              </a:rPr>
              <a:t>EUR40</a:t>
            </a:r>
            <a:r>
              <a:rPr sz="1200" spc="-20" dirty="0">
                <a:solidFill>
                  <a:srgbClr val="57585B"/>
                </a:solidFill>
                <a:latin typeface="Arial"/>
                <a:cs typeface="Arial"/>
              </a:rPr>
              <a:t> </a:t>
            </a:r>
            <a:r>
              <a:rPr sz="1200" spc="-10" dirty="0">
                <a:solidFill>
                  <a:srgbClr val="57585B"/>
                </a:solidFill>
                <a:latin typeface="Arial"/>
                <a:cs typeface="Arial"/>
              </a:rPr>
              <a:t>million)</a:t>
            </a:r>
            <a:endParaRPr sz="1200" dirty="0">
              <a:latin typeface="Arial"/>
              <a:cs typeface="Arial"/>
            </a:endParaRPr>
          </a:p>
          <a:p>
            <a:pPr marL="214629" marR="5080" indent="-202565">
              <a:lnSpc>
                <a:spcPct val="111300"/>
              </a:lnSpc>
              <a:spcBef>
                <a:spcPts val="560"/>
              </a:spcBef>
              <a:buClr>
                <a:srgbClr val="00529B"/>
              </a:buClr>
              <a:buSzPct val="154166"/>
              <a:buChar char="•"/>
              <a:tabLst>
                <a:tab pos="215900" algn="l"/>
              </a:tabLst>
            </a:pPr>
            <a:r>
              <a:rPr sz="1200" dirty="0">
                <a:solidFill>
                  <a:srgbClr val="57585B"/>
                </a:solidFill>
                <a:latin typeface="Arial"/>
                <a:cs typeface="Arial"/>
              </a:rPr>
              <a:t>Some</a:t>
            </a:r>
            <a:r>
              <a:rPr sz="1200" spc="-85" dirty="0">
                <a:solidFill>
                  <a:srgbClr val="57585B"/>
                </a:solidFill>
                <a:latin typeface="Arial"/>
                <a:cs typeface="Arial"/>
              </a:rPr>
              <a:t> </a:t>
            </a:r>
            <a:r>
              <a:rPr sz="1200" dirty="0">
                <a:solidFill>
                  <a:srgbClr val="57585B"/>
                </a:solidFill>
                <a:latin typeface="Arial"/>
                <a:cs typeface="Arial"/>
              </a:rPr>
              <a:t>countries</a:t>
            </a:r>
            <a:r>
              <a:rPr sz="1200" spc="-10" dirty="0">
                <a:solidFill>
                  <a:srgbClr val="57585B"/>
                </a:solidFill>
                <a:latin typeface="Arial"/>
                <a:cs typeface="Arial"/>
              </a:rPr>
              <a:t> </a:t>
            </a:r>
            <a:r>
              <a:rPr sz="1200" dirty="0">
                <a:solidFill>
                  <a:srgbClr val="57585B"/>
                </a:solidFill>
                <a:latin typeface="Arial"/>
                <a:cs typeface="Arial"/>
              </a:rPr>
              <a:t>have</a:t>
            </a:r>
            <a:r>
              <a:rPr sz="1200" spc="30" dirty="0">
                <a:solidFill>
                  <a:srgbClr val="57585B"/>
                </a:solidFill>
                <a:latin typeface="Arial"/>
                <a:cs typeface="Arial"/>
              </a:rPr>
              <a:t> </a:t>
            </a:r>
            <a:r>
              <a:rPr sz="1200" spc="-10" dirty="0">
                <a:solidFill>
                  <a:srgbClr val="57585B"/>
                </a:solidFill>
                <a:latin typeface="Arial"/>
                <a:cs typeface="Arial"/>
              </a:rPr>
              <a:t>applied</a:t>
            </a:r>
            <a:r>
              <a:rPr sz="1200" spc="30" dirty="0">
                <a:solidFill>
                  <a:srgbClr val="57585B"/>
                </a:solidFill>
                <a:latin typeface="Arial"/>
                <a:cs typeface="Arial"/>
              </a:rPr>
              <a:t> </a:t>
            </a:r>
            <a:r>
              <a:rPr sz="1200" dirty="0">
                <a:solidFill>
                  <a:srgbClr val="57585B"/>
                </a:solidFill>
                <a:latin typeface="Arial"/>
                <a:cs typeface="Arial"/>
              </a:rPr>
              <a:t>more</a:t>
            </a:r>
            <a:r>
              <a:rPr sz="1200" spc="-80" dirty="0">
                <a:solidFill>
                  <a:srgbClr val="57585B"/>
                </a:solidFill>
                <a:latin typeface="Arial"/>
                <a:cs typeface="Arial"/>
              </a:rPr>
              <a:t> </a:t>
            </a:r>
            <a:r>
              <a:rPr sz="1200" spc="-10" dirty="0">
                <a:solidFill>
                  <a:srgbClr val="57585B"/>
                </a:solidFill>
                <a:latin typeface="Arial"/>
                <a:cs typeface="Arial"/>
              </a:rPr>
              <a:t>strict 	criteria</a:t>
            </a:r>
            <a:endParaRPr sz="1200" dirty="0">
              <a:latin typeface="Arial"/>
              <a:cs typeface="Arial"/>
            </a:endParaRPr>
          </a:p>
        </p:txBody>
      </p:sp>
      <p:sp>
        <p:nvSpPr>
          <p:cNvPr id="20" name="object 20"/>
          <p:cNvSpPr txBox="1"/>
          <p:nvPr/>
        </p:nvSpPr>
        <p:spPr>
          <a:xfrm>
            <a:off x="1371434" y="2155190"/>
            <a:ext cx="835913" cy="339837"/>
          </a:xfrm>
          <a:prstGeom prst="rect">
            <a:avLst/>
          </a:prstGeom>
        </p:spPr>
        <p:txBody>
          <a:bodyPr vert="horz" wrap="square" lIns="0" tIns="11430" rIns="0" bIns="0" rtlCol="0">
            <a:spAutoFit/>
          </a:bodyPr>
          <a:lstStyle/>
          <a:p>
            <a:pPr marL="11430" algn="ctr">
              <a:lnSpc>
                <a:spcPct val="100000"/>
              </a:lnSpc>
              <a:spcBef>
                <a:spcPts val="90"/>
              </a:spcBef>
            </a:pPr>
            <a:r>
              <a:rPr sz="1050" b="1" spc="-10" dirty="0">
                <a:solidFill>
                  <a:srgbClr val="57585B"/>
                </a:solidFill>
                <a:latin typeface="Arial"/>
                <a:cs typeface="Arial"/>
              </a:rPr>
              <a:t>11,600</a:t>
            </a:r>
            <a:endParaRPr sz="1050" dirty="0">
              <a:latin typeface="Arial"/>
              <a:cs typeface="Arial"/>
            </a:endParaRPr>
          </a:p>
          <a:p>
            <a:pPr marL="12065" marR="5080" algn="ctr">
              <a:lnSpc>
                <a:spcPts val="1200"/>
              </a:lnSpc>
              <a:spcBef>
                <a:spcPts val="110"/>
              </a:spcBef>
            </a:pPr>
            <a:r>
              <a:rPr sz="1050" b="1" spc="-10" dirty="0">
                <a:solidFill>
                  <a:srgbClr val="57585B"/>
                </a:solidFill>
                <a:latin typeface="Arial"/>
                <a:cs typeface="Arial"/>
              </a:rPr>
              <a:t>companie</a:t>
            </a:r>
            <a:r>
              <a:rPr sz="1050" b="1" spc="-50" dirty="0">
                <a:solidFill>
                  <a:srgbClr val="57585B"/>
                </a:solidFill>
                <a:latin typeface="Arial"/>
                <a:cs typeface="Arial"/>
              </a:rPr>
              <a:t>s</a:t>
            </a:r>
            <a:endParaRPr sz="1050" dirty="0">
              <a:latin typeface="Arial"/>
              <a:cs typeface="Arial"/>
            </a:endParaRPr>
          </a:p>
        </p:txBody>
      </p:sp>
      <p:sp>
        <p:nvSpPr>
          <p:cNvPr id="21" name="object 21"/>
          <p:cNvSpPr/>
          <p:nvPr/>
        </p:nvSpPr>
        <p:spPr>
          <a:xfrm>
            <a:off x="7925524" y="1899920"/>
            <a:ext cx="863600" cy="863600"/>
          </a:xfrm>
          <a:custGeom>
            <a:avLst/>
            <a:gdLst/>
            <a:ahLst/>
            <a:cxnLst/>
            <a:rect l="l" t="t" r="r" b="b"/>
            <a:pathLst>
              <a:path w="863600" h="863600">
                <a:moveTo>
                  <a:pt x="431800" y="0"/>
                </a:moveTo>
                <a:lnTo>
                  <a:pt x="384745" y="2533"/>
                </a:lnTo>
                <a:lnTo>
                  <a:pt x="339159" y="9958"/>
                </a:lnTo>
                <a:lnTo>
                  <a:pt x="295306" y="22010"/>
                </a:lnTo>
                <a:lnTo>
                  <a:pt x="253448" y="38427"/>
                </a:lnTo>
                <a:lnTo>
                  <a:pt x="213849" y="58946"/>
                </a:lnTo>
                <a:lnTo>
                  <a:pt x="176771" y="83303"/>
                </a:lnTo>
                <a:lnTo>
                  <a:pt x="142479" y="111235"/>
                </a:lnTo>
                <a:lnTo>
                  <a:pt x="111235" y="142479"/>
                </a:lnTo>
                <a:lnTo>
                  <a:pt x="83303" y="176771"/>
                </a:lnTo>
                <a:lnTo>
                  <a:pt x="58946" y="213849"/>
                </a:lnTo>
                <a:lnTo>
                  <a:pt x="38427" y="253448"/>
                </a:lnTo>
                <a:lnTo>
                  <a:pt x="22010" y="295306"/>
                </a:lnTo>
                <a:lnTo>
                  <a:pt x="9958" y="339159"/>
                </a:lnTo>
                <a:lnTo>
                  <a:pt x="2533" y="384745"/>
                </a:lnTo>
                <a:lnTo>
                  <a:pt x="0" y="431800"/>
                </a:lnTo>
                <a:lnTo>
                  <a:pt x="2533" y="478854"/>
                </a:lnTo>
                <a:lnTo>
                  <a:pt x="9958" y="524440"/>
                </a:lnTo>
                <a:lnTo>
                  <a:pt x="22010" y="568293"/>
                </a:lnTo>
                <a:lnTo>
                  <a:pt x="38427" y="610151"/>
                </a:lnTo>
                <a:lnTo>
                  <a:pt x="58946" y="649750"/>
                </a:lnTo>
                <a:lnTo>
                  <a:pt x="83303" y="686828"/>
                </a:lnTo>
                <a:lnTo>
                  <a:pt x="111235" y="721120"/>
                </a:lnTo>
                <a:lnTo>
                  <a:pt x="142479" y="752364"/>
                </a:lnTo>
                <a:lnTo>
                  <a:pt x="176771" y="780296"/>
                </a:lnTo>
                <a:lnTo>
                  <a:pt x="213849" y="804653"/>
                </a:lnTo>
                <a:lnTo>
                  <a:pt x="253448" y="825172"/>
                </a:lnTo>
                <a:lnTo>
                  <a:pt x="295306" y="841589"/>
                </a:lnTo>
                <a:lnTo>
                  <a:pt x="339159" y="853641"/>
                </a:lnTo>
                <a:lnTo>
                  <a:pt x="384745" y="861066"/>
                </a:lnTo>
                <a:lnTo>
                  <a:pt x="431800" y="863600"/>
                </a:lnTo>
                <a:lnTo>
                  <a:pt x="478854" y="861066"/>
                </a:lnTo>
                <a:lnTo>
                  <a:pt x="524440" y="853641"/>
                </a:lnTo>
                <a:lnTo>
                  <a:pt x="568293" y="841589"/>
                </a:lnTo>
                <a:lnTo>
                  <a:pt x="610151" y="825172"/>
                </a:lnTo>
                <a:lnTo>
                  <a:pt x="649750" y="804653"/>
                </a:lnTo>
                <a:lnTo>
                  <a:pt x="686828" y="780296"/>
                </a:lnTo>
                <a:lnTo>
                  <a:pt x="721120" y="752364"/>
                </a:lnTo>
                <a:lnTo>
                  <a:pt x="752364" y="721120"/>
                </a:lnTo>
                <a:lnTo>
                  <a:pt x="780296" y="686828"/>
                </a:lnTo>
                <a:lnTo>
                  <a:pt x="804653" y="649750"/>
                </a:lnTo>
                <a:lnTo>
                  <a:pt x="825172" y="610151"/>
                </a:lnTo>
                <a:lnTo>
                  <a:pt x="841589" y="568293"/>
                </a:lnTo>
                <a:lnTo>
                  <a:pt x="853641" y="524440"/>
                </a:lnTo>
                <a:lnTo>
                  <a:pt x="861066" y="478854"/>
                </a:lnTo>
                <a:lnTo>
                  <a:pt x="863600" y="431800"/>
                </a:lnTo>
                <a:lnTo>
                  <a:pt x="861066" y="384745"/>
                </a:lnTo>
                <a:lnTo>
                  <a:pt x="853641" y="339159"/>
                </a:lnTo>
                <a:lnTo>
                  <a:pt x="841589" y="295306"/>
                </a:lnTo>
                <a:lnTo>
                  <a:pt x="825172" y="253448"/>
                </a:lnTo>
                <a:lnTo>
                  <a:pt x="804653" y="213849"/>
                </a:lnTo>
                <a:lnTo>
                  <a:pt x="780296" y="176771"/>
                </a:lnTo>
                <a:lnTo>
                  <a:pt x="752364" y="142479"/>
                </a:lnTo>
                <a:lnTo>
                  <a:pt x="721120" y="111235"/>
                </a:lnTo>
                <a:lnTo>
                  <a:pt x="686828" y="83303"/>
                </a:lnTo>
                <a:lnTo>
                  <a:pt x="649750" y="58946"/>
                </a:lnTo>
                <a:lnTo>
                  <a:pt x="610151" y="38427"/>
                </a:lnTo>
                <a:lnTo>
                  <a:pt x="568293" y="22010"/>
                </a:lnTo>
                <a:lnTo>
                  <a:pt x="524440" y="9958"/>
                </a:lnTo>
                <a:lnTo>
                  <a:pt x="478854" y="2533"/>
                </a:lnTo>
                <a:lnTo>
                  <a:pt x="431800" y="0"/>
                </a:lnTo>
                <a:close/>
              </a:path>
            </a:pathLst>
          </a:custGeom>
          <a:solidFill>
            <a:srgbClr val="E4ECF7"/>
          </a:solidFill>
        </p:spPr>
        <p:txBody>
          <a:bodyPr wrap="square" lIns="0" tIns="0" rIns="0" bIns="0" rtlCol="0"/>
          <a:lstStyle/>
          <a:p>
            <a:endParaRPr/>
          </a:p>
        </p:txBody>
      </p:sp>
      <p:sp>
        <p:nvSpPr>
          <p:cNvPr id="22" name="object 22"/>
          <p:cNvSpPr txBox="1"/>
          <p:nvPr/>
        </p:nvSpPr>
        <p:spPr>
          <a:xfrm>
            <a:off x="5418543" y="3765613"/>
            <a:ext cx="2976245" cy="1562100"/>
          </a:xfrm>
          <a:prstGeom prst="rect">
            <a:avLst/>
          </a:prstGeom>
        </p:spPr>
        <p:txBody>
          <a:bodyPr vert="horz" wrap="square" lIns="0" tIns="12700" rIns="0" bIns="0" rtlCol="0">
            <a:spAutoFit/>
          </a:bodyPr>
          <a:lstStyle/>
          <a:p>
            <a:pPr marL="215900" marR="5080" indent="-203200">
              <a:lnSpc>
                <a:spcPct val="116799"/>
              </a:lnSpc>
              <a:spcBef>
                <a:spcPts val="100"/>
              </a:spcBef>
              <a:buClr>
                <a:srgbClr val="00529B"/>
              </a:buClr>
              <a:buSzPct val="154166"/>
              <a:buFont typeface="Arial"/>
              <a:buChar char="•"/>
              <a:tabLst>
                <a:tab pos="215900" algn="l"/>
              </a:tabLst>
            </a:pPr>
            <a:r>
              <a:rPr sz="1200" b="1" spc="-10" dirty="0">
                <a:solidFill>
                  <a:srgbClr val="57585B"/>
                </a:solidFill>
                <a:latin typeface="Arial"/>
                <a:cs typeface="Arial"/>
              </a:rPr>
              <a:t>All</a:t>
            </a:r>
            <a:r>
              <a:rPr sz="1200" b="1" spc="25" dirty="0">
                <a:solidFill>
                  <a:srgbClr val="57585B"/>
                </a:solidFill>
                <a:latin typeface="Arial"/>
                <a:cs typeface="Arial"/>
              </a:rPr>
              <a:t> </a:t>
            </a:r>
            <a:r>
              <a:rPr sz="1200" b="1" dirty="0">
                <a:solidFill>
                  <a:srgbClr val="57585B"/>
                </a:solidFill>
                <a:latin typeface="Arial"/>
                <a:cs typeface="Arial"/>
              </a:rPr>
              <a:t>large</a:t>
            </a:r>
            <a:r>
              <a:rPr sz="1200" b="1" spc="-35" dirty="0">
                <a:solidFill>
                  <a:srgbClr val="57585B"/>
                </a:solidFill>
                <a:latin typeface="Arial"/>
                <a:cs typeface="Arial"/>
              </a:rPr>
              <a:t> </a:t>
            </a:r>
            <a:r>
              <a:rPr sz="1200" b="1" dirty="0">
                <a:solidFill>
                  <a:srgbClr val="57585B"/>
                </a:solidFill>
                <a:latin typeface="Arial"/>
                <a:cs typeface="Arial"/>
              </a:rPr>
              <a:t>companies</a:t>
            </a:r>
            <a:r>
              <a:rPr sz="1200" b="1" spc="95" dirty="0">
                <a:solidFill>
                  <a:srgbClr val="57585B"/>
                </a:solidFill>
                <a:latin typeface="Arial"/>
                <a:cs typeface="Arial"/>
              </a:rPr>
              <a:t> </a:t>
            </a:r>
            <a:r>
              <a:rPr sz="1200" dirty="0">
                <a:solidFill>
                  <a:srgbClr val="57585B"/>
                </a:solidFill>
                <a:latin typeface="Arial"/>
                <a:cs typeface="Arial"/>
              </a:rPr>
              <a:t>(meeting</a:t>
            </a:r>
            <a:r>
              <a:rPr sz="1200" spc="-40" dirty="0">
                <a:solidFill>
                  <a:srgbClr val="57585B"/>
                </a:solidFill>
                <a:latin typeface="Arial"/>
                <a:cs typeface="Arial"/>
              </a:rPr>
              <a:t> </a:t>
            </a:r>
            <a:r>
              <a:rPr sz="1200" dirty="0">
                <a:solidFill>
                  <a:srgbClr val="57585B"/>
                </a:solidFill>
                <a:latin typeface="Arial"/>
                <a:cs typeface="Arial"/>
              </a:rPr>
              <a:t>2</a:t>
            </a:r>
            <a:r>
              <a:rPr sz="1200" spc="-35" dirty="0">
                <a:solidFill>
                  <a:srgbClr val="57585B"/>
                </a:solidFill>
                <a:latin typeface="Arial"/>
                <a:cs typeface="Arial"/>
              </a:rPr>
              <a:t> </a:t>
            </a:r>
            <a:r>
              <a:rPr sz="1200" dirty="0">
                <a:solidFill>
                  <a:srgbClr val="57585B"/>
                </a:solidFill>
                <a:latin typeface="Arial"/>
                <a:cs typeface="Arial"/>
              </a:rPr>
              <a:t>out</a:t>
            </a:r>
            <a:r>
              <a:rPr sz="1200" spc="-30" dirty="0">
                <a:solidFill>
                  <a:srgbClr val="57585B"/>
                </a:solidFill>
                <a:latin typeface="Arial"/>
                <a:cs typeface="Arial"/>
              </a:rPr>
              <a:t> </a:t>
            </a:r>
            <a:r>
              <a:rPr sz="1200" dirty="0">
                <a:solidFill>
                  <a:srgbClr val="57585B"/>
                </a:solidFill>
                <a:latin typeface="Arial"/>
                <a:cs typeface="Arial"/>
              </a:rPr>
              <a:t>of</a:t>
            </a:r>
            <a:r>
              <a:rPr sz="1200" spc="-80" dirty="0">
                <a:solidFill>
                  <a:srgbClr val="57585B"/>
                </a:solidFill>
                <a:latin typeface="Arial"/>
                <a:cs typeface="Arial"/>
              </a:rPr>
              <a:t> </a:t>
            </a:r>
            <a:r>
              <a:rPr sz="1200" spc="-50" dirty="0">
                <a:solidFill>
                  <a:srgbClr val="57585B"/>
                </a:solidFill>
                <a:latin typeface="Arial"/>
                <a:cs typeface="Arial"/>
              </a:rPr>
              <a:t>3 </a:t>
            </a:r>
            <a:r>
              <a:rPr sz="1200" dirty="0">
                <a:solidFill>
                  <a:srgbClr val="57585B"/>
                </a:solidFill>
                <a:latin typeface="Arial"/>
                <a:cs typeface="Arial"/>
              </a:rPr>
              <a:t>criteria:</a:t>
            </a:r>
            <a:r>
              <a:rPr sz="1200" spc="-25" dirty="0">
                <a:solidFill>
                  <a:srgbClr val="57585B"/>
                </a:solidFill>
                <a:latin typeface="Arial"/>
                <a:cs typeface="Arial"/>
              </a:rPr>
              <a:t> </a:t>
            </a:r>
            <a:r>
              <a:rPr sz="1200" b="1" dirty="0">
                <a:solidFill>
                  <a:srgbClr val="57585B"/>
                </a:solidFill>
                <a:latin typeface="Arial"/>
                <a:cs typeface="Arial"/>
              </a:rPr>
              <a:t>&gt;250</a:t>
            </a:r>
            <a:r>
              <a:rPr sz="1200" b="1" spc="-30" dirty="0">
                <a:solidFill>
                  <a:srgbClr val="57585B"/>
                </a:solidFill>
                <a:latin typeface="Arial"/>
                <a:cs typeface="Arial"/>
              </a:rPr>
              <a:t> </a:t>
            </a:r>
            <a:r>
              <a:rPr sz="1200" b="1" spc="-10" dirty="0">
                <a:solidFill>
                  <a:srgbClr val="57585B"/>
                </a:solidFill>
                <a:latin typeface="Arial"/>
                <a:cs typeface="Arial"/>
              </a:rPr>
              <a:t>employees</a:t>
            </a:r>
            <a:r>
              <a:rPr sz="1200" spc="-10" dirty="0">
                <a:solidFill>
                  <a:srgbClr val="57585B"/>
                </a:solidFill>
                <a:latin typeface="Arial"/>
                <a:cs typeface="Arial"/>
              </a:rPr>
              <a:t>,</a:t>
            </a:r>
            <a:r>
              <a:rPr sz="1200" spc="45" dirty="0">
                <a:solidFill>
                  <a:srgbClr val="57585B"/>
                </a:solidFill>
                <a:latin typeface="Arial"/>
                <a:cs typeface="Arial"/>
              </a:rPr>
              <a:t> </a:t>
            </a:r>
            <a:r>
              <a:rPr sz="1200" dirty="0">
                <a:solidFill>
                  <a:srgbClr val="57585B"/>
                </a:solidFill>
                <a:latin typeface="Arial"/>
                <a:cs typeface="Arial"/>
              </a:rPr>
              <a:t>total</a:t>
            </a:r>
            <a:r>
              <a:rPr sz="1200" spc="-30" dirty="0">
                <a:solidFill>
                  <a:srgbClr val="57585B"/>
                </a:solidFill>
                <a:latin typeface="Arial"/>
                <a:cs typeface="Arial"/>
              </a:rPr>
              <a:t> </a:t>
            </a:r>
            <a:r>
              <a:rPr sz="1200" spc="-10" dirty="0">
                <a:solidFill>
                  <a:srgbClr val="57585B"/>
                </a:solidFill>
                <a:latin typeface="Arial"/>
                <a:cs typeface="Arial"/>
              </a:rPr>
              <a:t>assets</a:t>
            </a:r>
            <a:endParaRPr sz="1200" dirty="0">
              <a:latin typeface="Arial"/>
              <a:cs typeface="Arial"/>
            </a:endParaRPr>
          </a:p>
          <a:p>
            <a:pPr marL="215900">
              <a:lnSpc>
                <a:spcPct val="100000"/>
              </a:lnSpc>
              <a:spcBef>
                <a:spcPts val="160"/>
              </a:spcBef>
            </a:pPr>
            <a:r>
              <a:rPr sz="1200" dirty="0">
                <a:solidFill>
                  <a:srgbClr val="57585B"/>
                </a:solidFill>
                <a:latin typeface="Arial"/>
                <a:cs typeface="Arial"/>
              </a:rPr>
              <a:t>&gt;EUR</a:t>
            </a:r>
            <a:r>
              <a:rPr sz="1200" spc="25" dirty="0">
                <a:solidFill>
                  <a:srgbClr val="57585B"/>
                </a:solidFill>
                <a:latin typeface="Arial"/>
                <a:cs typeface="Arial"/>
              </a:rPr>
              <a:t> </a:t>
            </a:r>
            <a:r>
              <a:rPr sz="1200" dirty="0">
                <a:solidFill>
                  <a:srgbClr val="57585B"/>
                </a:solidFill>
                <a:latin typeface="Arial"/>
                <a:cs typeface="Arial"/>
              </a:rPr>
              <a:t>43</a:t>
            </a:r>
            <a:r>
              <a:rPr sz="1200" spc="-80" dirty="0">
                <a:solidFill>
                  <a:srgbClr val="57585B"/>
                </a:solidFill>
                <a:latin typeface="Arial"/>
                <a:cs typeface="Arial"/>
              </a:rPr>
              <a:t> </a:t>
            </a:r>
            <a:r>
              <a:rPr sz="1200" dirty="0">
                <a:solidFill>
                  <a:srgbClr val="57585B"/>
                </a:solidFill>
                <a:latin typeface="Arial"/>
                <a:cs typeface="Arial"/>
              </a:rPr>
              <a:t>mln or</a:t>
            </a:r>
            <a:r>
              <a:rPr sz="1200" spc="-50" dirty="0">
                <a:solidFill>
                  <a:srgbClr val="57585B"/>
                </a:solidFill>
                <a:latin typeface="Arial"/>
                <a:cs typeface="Arial"/>
              </a:rPr>
              <a:t> </a:t>
            </a:r>
            <a:r>
              <a:rPr sz="1200" spc="-10" dirty="0">
                <a:solidFill>
                  <a:srgbClr val="57585B"/>
                </a:solidFill>
                <a:latin typeface="Arial"/>
                <a:cs typeface="Arial"/>
              </a:rPr>
              <a:t>turnover</a:t>
            </a:r>
            <a:r>
              <a:rPr sz="1200" spc="95" dirty="0">
                <a:solidFill>
                  <a:srgbClr val="57585B"/>
                </a:solidFill>
                <a:latin typeface="Arial"/>
                <a:cs typeface="Arial"/>
              </a:rPr>
              <a:t> </a:t>
            </a:r>
            <a:r>
              <a:rPr sz="1200" dirty="0">
                <a:solidFill>
                  <a:srgbClr val="57585B"/>
                </a:solidFill>
                <a:latin typeface="Arial"/>
                <a:cs typeface="Arial"/>
              </a:rPr>
              <a:t>&gt;EUR</a:t>
            </a:r>
            <a:r>
              <a:rPr sz="1200" spc="25" dirty="0">
                <a:solidFill>
                  <a:srgbClr val="57585B"/>
                </a:solidFill>
                <a:latin typeface="Arial"/>
                <a:cs typeface="Arial"/>
              </a:rPr>
              <a:t> </a:t>
            </a:r>
            <a:r>
              <a:rPr sz="1200" dirty="0">
                <a:solidFill>
                  <a:srgbClr val="57585B"/>
                </a:solidFill>
                <a:latin typeface="Arial"/>
                <a:cs typeface="Arial"/>
              </a:rPr>
              <a:t>50</a:t>
            </a:r>
            <a:r>
              <a:rPr sz="1200" spc="-75" dirty="0">
                <a:solidFill>
                  <a:srgbClr val="57585B"/>
                </a:solidFill>
                <a:latin typeface="Arial"/>
                <a:cs typeface="Arial"/>
              </a:rPr>
              <a:t> </a:t>
            </a:r>
            <a:r>
              <a:rPr sz="1200" spc="-20" dirty="0">
                <a:solidFill>
                  <a:srgbClr val="57585B"/>
                </a:solidFill>
                <a:latin typeface="Arial"/>
                <a:cs typeface="Arial"/>
              </a:rPr>
              <a:t>mln)</a:t>
            </a:r>
            <a:endParaRPr sz="1200" dirty="0">
              <a:latin typeface="Arial"/>
              <a:cs typeface="Arial"/>
            </a:endParaRPr>
          </a:p>
          <a:p>
            <a:pPr marL="215900" marR="200660" indent="-203200">
              <a:lnSpc>
                <a:spcPct val="114900"/>
              </a:lnSpc>
              <a:spcBef>
                <a:spcPts val="509"/>
              </a:spcBef>
              <a:buClr>
                <a:srgbClr val="00529B"/>
              </a:buClr>
              <a:buSzPct val="154166"/>
              <a:buFont typeface="Arial"/>
              <a:buChar char="•"/>
              <a:tabLst>
                <a:tab pos="215900" algn="l"/>
              </a:tabLst>
            </a:pPr>
            <a:r>
              <a:rPr sz="1200" b="1" spc="-10" dirty="0">
                <a:solidFill>
                  <a:srgbClr val="57585B"/>
                </a:solidFill>
                <a:latin typeface="Arial"/>
                <a:cs typeface="Arial"/>
              </a:rPr>
              <a:t>All</a:t>
            </a:r>
            <a:r>
              <a:rPr sz="1200" b="1" dirty="0">
                <a:solidFill>
                  <a:srgbClr val="57585B"/>
                </a:solidFill>
                <a:latin typeface="Arial"/>
                <a:cs typeface="Arial"/>
              </a:rPr>
              <a:t> companies</a:t>
            </a:r>
            <a:r>
              <a:rPr sz="1200" b="1" spc="55" dirty="0">
                <a:solidFill>
                  <a:srgbClr val="57585B"/>
                </a:solidFill>
                <a:latin typeface="Arial"/>
                <a:cs typeface="Arial"/>
              </a:rPr>
              <a:t> </a:t>
            </a:r>
            <a:r>
              <a:rPr sz="1200" spc="-10" dirty="0">
                <a:solidFill>
                  <a:srgbClr val="57585B"/>
                </a:solidFill>
                <a:latin typeface="Arial"/>
                <a:cs typeface="Arial"/>
              </a:rPr>
              <a:t>(including </a:t>
            </a:r>
            <a:r>
              <a:rPr sz="1200" spc="-20" dirty="0">
                <a:solidFill>
                  <a:srgbClr val="57585B"/>
                </a:solidFill>
                <a:latin typeface="Arial"/>
                <a:cs typeface="Arial"/>
              </a:rPr>
              <a:t>non-</a:t>
            </a:r>
            <a:r>
              <a:rPr sz="1200" spc="-25" dirty="0">
                <a:solidFill>
                  <a:srgbClr val="57585B"/>
                </a:solidFill>
                <a:latin typeface="Arial"/>
                <a:cs typeface="Arial"/>
              </a:rPr>
              <a:t>EU </a:t>
            </a:r>
            <a:r>
              <a:rPr sz="1200" dirty="0">
                <a:solidFill>
                  <a:srgbClr val="57585B"/>
                </a:solidFill>
                <a:latin typeface="Arial"/>
                <a:cs typeface="Arial"/>
              </a:rPr>
              <a:t>companies)</a:t>
            </a:r>
            <a:r>
              <a:rPr sz="1200" spc="-55" dirty="0">
                <a:solidFill>
                  <a:srgbClr val="57585B"/>
                </a:solidFill>
                <a:latin typeface="Arial"/>
                <a:cs typeface="Arial"/>
              </a:rPr>
              <a:t> </a:t>
            </a:r>
            <a:r>
              <a:rPr sz="1200" b="1" dirty="0">
                <a:solidFill>
                  <a:srgbClr val="57585B"/>
                </a:solidFill>
                <a:latin typeface="Arial"/>
                <a:cs typeface="Arial"/>
              </a:rPr>
              <a:t>with</a:t>
            </a:r>
            <a:r>
              <a:rPr sz="1200" b="1" spc="80" dirty="0">
                <a:solidFill>
                  <a:srgbClr val="57585B"/>
                </a:solidFill>
                <a:latin typeface="Arial"/>
                <a:cs typeface="Arial"/>
              </a:rPr>
              <a:t> </a:t>
            </a:r>
            <a:r>
              <a:rPr sz="1200" b="1" dirty="0">
                <a:solidFill>
                  <a:srgbClr val="57585B"/>
                </a:solidFill>
                <a:latin typeface="Arial"/>
                <a:cs typeface="Arial"/>
              </a:rPr>
              <a:t>securities</a:t>
            </a:r>
            <a:r>
              <a:rPr sz="1200" b="1" spc="-80" dirty="0">
                <a:solidFill>
                  <a:srgbClr val="57585B"/>
                </a:solidFill>
                <a:latin typeface="Arial"/>
                <a:cs typeface="Arial"/>
              </a:rPr>
              <a:t> </a:t>
            </a:r>
            <a:r>
              <a:rPr sz="1200" b="1" dirty="0">
                <a:solidFill>
                  <a:srgbClr val="57585B"/>
                </a:solidFill>
                <a:latin typeface="Arial"/>
                <a:cs typeface="Arial"/>
              </a:rPr>
              <a:t>listed</a:t>
            </a:r>
            <a:r>
              <a:rPr sz="1200" b="1" spc="-60" dirty="0">
                <a:solidFill>
                  <a:srgbClr val="57585B"/>
                </a:solidFill>
                <a:latin typeface="Arial"/>
                <a:cs typeface="Arial"/>
              </a:rPr>
              <a:t> </a:t>
            </a:r>
            <a:r>
              <a:rPr sz="1200" b="1" spc="-25" dirty="0">
                <a:solidFill>
                  <a:srgbClr val="57585B"/>
                </a:solidFill>
                <a:latin typeface="Arial"/>
                <a:cs typeface="Arial"/>
              </a:rPr>
              <a:t>on </a:t>
            </a:r>
            <a:r>
              <a:rPr sz="1200" b="1" dirty="0">
                <a:solidFill>
                  <a:srgbClr val="57585B"/>
                </a:solidFill>
                <a:latin typeface="Arial"/>
                <a:cs typeface="Arial"/>
              </a:rPr>
              <a:t>the</a:t>
            </a:r>
            <a:r>
              <a:rPr sz="1200" b="1" spc="-25" dirty="0">
                <a:solidFill>
                  <a:srgbClr val="57585B"/>
                </a:solidFill>
                <a:latin typeface="Arial"/>
                <a:cs typeface="Arial"/>
              </a:rPr>
              <a:t> </a:t>
            </a:r>
            <a:r>
              <a:rPr sz="1200" b="1" dirty="0">
                <a:solidFill>
                  <a:srgbClr val="57585B"/>
                </a:solidFill>
                <a:latin typeface="Arial"/>
                <a:cs typeface="Arial"/>
              </a:rPr>
              <a:t>EU</a:t>
            </a:r>
            <a:r>
              <a:rPr sz="1200" b="1" spc="-40" dirty="0">
                <a:solidFill>
                  <a:srgbClr val="57585B"/>
                </a:solidFill>
                <a:latin typeface="Arial"/>
                <a:cs typeface="Arial"/>
              </a:rPr>
              <a:t> </a:t>
            </a:r>
            <a:r>
              <a:rPr sz="1200" b="1" dirty="0">
                <a:solidFill>
                  <a:srgbClr val="57585B"/>
                </a:solidFill>
                <a:latin typeface="Arial"/>
                <a:cs typeface="Arial"/>
              </a:rPr>
              <a:t>regulated</a:t>
            </a:r>
            <a:r>
              <a:rPr sz="1200" b="1" spc="-110" dirty="0">
                <a:solidFill>
                  <a:srgbClr val="57585B"/>
                </a:solidFill>
                <a:latin typeface="Arial"/>
                <a:cs typeface="Arial"/>
              </a:rPr>
              <a:t> </a:t>
            </a:r>
            <a:r>
              <a:rPr sz="1200" b="1" dirty="0">
                <a:solidFill>
                  <a:srgbClr val="57585B"/>
                </a:solidFill>
                <a:latin typeface="Arial"/>
                <a:cs typeface="Arial"/>
              </a:rPr>
              <a:t>markets</a:t>
            </a:r>
            <a:r>
              <a:rPr sz="1200" b="1" spc="100" dirty="0">
                <a:solidFill>
                  <a:srgbClr val="57585B"/>
                </a:solidFill>
                <a:latin typeface="Arial"/>
                <a:cs typeface="Arial"/>
              </a:rPr>
              <a:t> </a:t>
            </a:r>
            <a:r>
              <a:rPr sz="1200" dirty="0">
                <a:solidFill>
                  <a:srgbClr val="57585B"/>
                </a:solidFill>
                <a:latin typeface="Arial"/>
                <a:cs typeface="Arial"/>
              </a:rPr>
              <a:t>(with</a:t>
            </a:r>
            <a:r>
              <a:rPr sz="1200" spc="5" dirty="0">
                <a:solidFill>
                  <a:srgbClr val="57585B"/>
                </a:solidFill>
                <a:latin typeface="Arial"/>
                <a:cs typeface="Arial"/>
              </a:rPr>
              <a:t> </a:t>
            </a:r>
            <a:r>
              <a:rPr sz="1200" spc="-25" dirty="0">
                <a:solidFill>
                  <a:srgbClr val="57585B"/>
                </a:solidFill>
                <a:latin typeface="Arial"/>
                <a:cs typeface="Arial"/>
              </a:rPr>
              <a:t>&gt;10 </a:t>
            </a:r>
            <a:r>
              <a:rPr sz="1200" spc="-10" dirty="0">
                <a:solidFill>
                  <a:srgbClr val="57585B"/>
                </a:solidFill>
                <a:latin typeface="Arial"/>
                <a:cs typeface="Arial"/>
              </a:rPr>
              <a:t>employees)</a:t>
            </a:r>
            <a:endParaRPr sz="1200" dirty="0">
              <a:latin typeface="Arial"/>
              <a:cs typeface="Arial"/>
            </a:endParaRPr>
          </a:p>
        </p:txBody>
      </p:sp>
      <p:sp>
        <p:nvSpPr>
          <p:cNvPr id="23" name="object 23"/>
          <p:cNvSpPr txBox="1"/>
          <p:nvPr/>
        </p:nvSpPr>
        <p:spPr>
          <a:xfrm>
            <a:off x="7998549" y="2158682"/>
            <a:ext cx="739140" cy="347345"/>
          </a:xfrm>
          <a:prstGeom prst="rect">
            <a:avLst/>
          </a:prstGeom>
        </p:spPr>
        <p:txBody>
          <a:bodyPr vert="horz" wrap="square" lIns="0" tIns="11430" rIns="0" bIns="0" rtlCol="0">
            <a:spAutoFit/>
          </a:bodyPr>
          <a:lstStyle/>
          <a:p>
            <a:pPr marR="1905" algn="ctr">
              <a:lnSpc>
                <a:spcPct val="100000"/>
              </a:lnSpc>
              <a:spcBef>
                <a:spcPts val="90"/>
              </a:spcBef>
            </a:pPr>
            <a:r>
              <a:rPr sz="1050" b="1" spc="-10" dirty="0">
                <a:solidFill>
                  <a:srgbClr val="57585B"/>
                </a:solidFill>
                <a:latin typeface="Arial"/>
                <a:cs typeface="Arial"/>
              </a:rPr>
              <a:t>49,000</a:t>
            </a:r>
            <a:endParaRPr sz="1050">
              <a:latin typeface="Arial"/>
              <a:cs typeface="Arial"/>
            </a:endParaRPr>
          </a:p>
          <a:p>
            <a:pPr algn="ctr">
              <a:lnSpc>
                <a:spcPct val="100000"/>
              </a:lnSpc>
              <a:spcBef>
                <a:spcPts val="25"/>
              </a:spcBef>
            </a:pPr>
            <a:r>
              <a:rPr sz="1050" b="1" spc="-10" dirty="0">
                <a:solidFill>
                  <a:srgbClr val="57585B"/>
                </a:solidFill>
                <a:latin typeface="Arial"/>
                <a:cs typeface="Arial"/>
              </a:rPr>
              <a:t>companies</a:t>
            </a:r>
            <a:endParaRPr sz="1050">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4684"/>
            <a:ext cx="9885891" cy="600164"/>
          </a:xfrm>
          <a:prstGeom prst="rect">
            <a:avLst/>
          </a:prstGeom>
          <a:noFill/>
        </p:spPr>
        <p:txBody>
          <a:bodyPr vert="horz" wrap="square" lIns="640080" tIns="45720" rIns="0" bIns="0" rtlCol="0">
            <a:spAutoFit/>
          </a:bodyPr>
          <a:lstStyle/>
          <a:p>
            <a:pPr>
              <a:lnSpc>
                <a:spcPct val="100000"/>
              </a:lnSpc>
              <a:spcBef>
                <a:spcPts val="105"/>
              </a:spcBef>
            </a:pPr>
            <a:r>
              <a:rPr sz="3600" dirty="0">
                <a:solidFill>
                  <a:schemeClr val="accent2">
                    <a:lumMod val="75000"/>
                  </a:schemeClr>
                </a:solidFill>
                <a:latin typeface="Franklin Gothic Demi Cond" panose="020B0706030402020204" pitchFamily="34" charset="0"/>
              </a:rPr>
              <a:t>CSRD:</a:t>
            </a:r>
            <a:r>
              <a:rPr sz="3600" spc="-70" dirty="0">
                <a:solidFill>
                  <a:schemeClr val="accent2">
                    <a:lumMod val="75000"/>
                  </a:schemeClr>
                </a:solidFill>
                <a:latin typeface="Franklin Gothic Demi Cond" panose="020B0706030402020204" pitchFamily="34" charset="0"/>
              </a:rPr>
              <a:t> </a:t>
            </a:r>
            <a:r>
              <a:rPr sz="3600" spc="-10" dirty="0">
                <a:solidFill>
                  <a:schemeClr val="accent2">
                    <a:lumMod val="75000"/>
                  </a:schemeClr>
                </a:solidFill>
                <a:latin typeface="Franklin Gothic Demi Cond" panose="020B0706030402020204" pitchFamily="34" charset="0"/>
              </a:rPr>
              <a:t>Key</a:t>
            </a:r>
            <a:r>
              <a:rPr sz="3600" spc="-105" dirty="0">
                <a:solidFill>
                  <a:schemeClr val="accent2">
                    <a:lumMod val="75000"/>
                  </a:schemeClr>
                </a:solidFill>
                <a:latin typeface="Franklin Gothic Demi Cond" panose="020B0706030402020204" pitchFamily="34" charset="0"/>
              </a:rPr>
              <a:t> </a:t>
            </a:r>
            <a:r>
              <a:rPr sz="3600" spc="-25" dirty="0">
                <a:solidFill>
                  <a:schemeClr val="accent2">
                    <a:lumMod val="75000"/>
                  </a:schemeClr>
                </a:solidFill>
                <a:latin typeface="Franklin Gothic Demi Cond" panose="020B0706030402020204" pitchFamily="34" charset="0"/>
              </a:rPr>
              <a:t>Features</a:t>
            </a:r>
          </a:p>
        </p:txBody>
      </p:sp>
      <p:sp>
        <p:nvSpPr>
          <p:cNvPr id="3" name="object 3"/>
          <p:cNvSpPr txBox="1"/>
          <p:nvPr/>
        </p:nvSpPr>
        <p:spPr>
          <a:xfrm>
            <a:off x="369343" y="1116689"/>
            <a:ext cx="5293360" cy="5257208"/>
          </a:xfrm>
          <a:prstGeom prst="rect">
            <a:avLst/>
          </a:prstGeom>
        </p:spPr>
        <p:txBody>
          <a:bodyPr vert="horz" wrap="square" lIns="0" tIns="24765" rIns="0" bIns="0" rtlCol="0">
            <a:spAutoFit/>
          </a:bodyPr>
          <a:lstStyle/>
          <a:p>
            <a:pPr marL="297180" marR="5080" indent="-285115">
              <a:spcBef>
                <a:spcPts val="600"/>
              </a:spcBef>
              <a:buClr>
                <a:srgbClr val="1A595A"/>
              </a:buClr>
              <a:buSzPct val="150000"/>
              <a:buFont typeface="Arial"/>
              <a:buChar char="•"/>
              <a:tabLst>
                <a:tab pos="297180" algn="l"/>
              </a:tabLst>
            </a:pPr>
            <a:r>
              <a:rPr sz="1600" dirty="0">
                <a:solidFill>
                  <a:srgbClr val="404040"/>
                </a:solidFill>
                <a:latin typeface="Franklin Gothic Book"/>
                <a:cs typeface="Franklin Gothic Book"/>
              </a:rPr>
              <a:t>Links</a:t>
            </a:r>
            <a:r>
              <a:rPr sz="1600" spc="-10" dirty="0">
                <a:solidFill>
                  <a:srgbClr val="404040"/>
                </a:solidFill>
                <a:latin typeface="Franklin Gothic Book"/>
                <a:cs typeface="Franklin Gothic Book"/>
              </a:rPr>
              <a:t> </a:t>
            </a:r>
            <a:r>
              <a:rPr sz="1600" spc="-20" dirty="0">
                <a:solidFill>
                  <a:srgbClr val="404040"/>
                </a:solidFill>
                <a:latin typeface="Franklin Gothic Book"/>
                <a:cs typeface="Franklin Gothic Book"/>
              </a:rPr>
              <a:t>ESG</a:t>
            </a:r>
            <a:r>
              <a:rPr sz="1600" spc="-35" dirty="0">
                <a:solidFill>
                  <a:srgbClr val="404040"/>
                </a:solidFill>
                <a:latin typeface="Franklin Gothic Book"/>
                <a:cs typeface="Franklin Gothic Book"/>
              </a:rPr>
              <a:t> </a:t>
            </a:r>
            <a:r>
              <a:rPr sz="1600" spc="-25" dirty="0">
                <a:solidFill>
                  <a:srgbClr val="404040"/>
                </a:solidFill>
                <a:latin typeface="Franklin Gothic Book"/>
                <a:cs typeface="Franklin Gothic Book"/>
              </a:rPr>
              <a:t>disclosures</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15" dirty="0">
                <a:solidFill>
                  <a:srgbClr val="404040"/>
                </a:solidFill>
                <a:latin typeface="Franklin Gothic Book"/>
                <a:cs typeface="Franklin Gothic Book"/>
              </a:rPr>
              <a:t> </a:t>
            </a:r>
            <a:r>
              <a:rPr sz="1600" spc="-25" dirty="0">
                <a:solidFill>
                  <a:srgbClr val="404040"/>
                </a:solidFill>
                <a:latin typeface="Franklin Gothic Book"/>
                <a:cs typeface="Franklin Gothic Book"/>
              </a:rPr>
              <a:t>financial</a:t>
            </a:r>
            <a:r>
              <a:rPr sz="1600" spc="15" dirty="0">
                <a:solidFill>
                  <a:srgbClr val="404040"/>
                </a:solidFill>
                <a:latin typeface="Franklin Gothic Book"/>
                <a:cs typeface="Franklin Gothic Book"/>
              </a:rPr>
              <a:t> </a:t>
            </a:r>
            <a:r>
              <a:rPr sz="1600" spc="-20" dirty="0">
                <a:solidFill>
                  <a:srgbClr val="404040"/>
                </a:solidFill>
                <a:latin typeface="Franklin Gothic Book"/>
                <a:cs typeface="Franklin Gothic Book"/>
              </a:rPr>
              <a:t>reporting:</a:t>
            </a:r>
            <a:r>
              <a:rPr sz="1600" spc="-5" dirty="0">
                <a:solidFill>
                  <a:srgbClr val="404040"/>
                </a:solidFill>
                <a:latin typeface="Franklin Gothic Book"/>
                <a:cs typeface="Franklin Gothic Book"/>
              </a:rPr>
              <a:t> </a:t>
            </a:r>
            <a:r>
              <a:rPr sz="1600" spc="-25" dirty="0">
                <a:solidFill>
                  <a:srgbClr val="404040"/>
                </a:solidFill>
                <a:latin typeface="Franklin Gothic Book"/>
                <a:cs typeface="Franklin Gothic Book"/>
              </a:rPr>
              <a:t>“sustainability</a:t>
            </a:r>
            <a:r>
              <a:rPr sz="1600" spc="-125" dirty="0">
                <a:solidFill>
                  <a:srgbClr val="404040"/>
                </a:solidFill>
                <a:latin typeface="Franklin Gothic Book"/>
                <a:cs typeface="Franklin Gothic Book"/>
              </a:rPr>
              <a:t> </a:t>
            </a:r>
            <a:r>
              <a:rPr sz="1600" spc="-10" dirty="0">
                <a:solidFill>
                  <a:srgbClr val="404040"/>
                </a:solidFill>
                <a:latin typeface="Franklin Gothic Book"/>
                <a:cs typeface="Franklin Gothic Book"/>
              </a:rPr>
              <a:t>report” </a:t>
            </a:r>
            <a:r>
              <a:rPr sz="1600" dirty="0">
                <a:solidFill>
                  <a:srgbClr val="404040"/>
                </a:solidFill>
                <a:latin typeface="Franklin Gothic Book"/>
                <a:cs typeface="Franklin Gothic Book"/>
              </a:rPr>
              <a:t>to</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be</a:t>
            </a:r>
            <a:r>
              <a:rPr sz="1600" spc="-25" dirty="0">
                <a:solidFill>
                  <a:srgbClr val="404040"/>
                </a:solidFill>
                <a:latin typeface="Franklin Gothic Book"/>
                <a:cs typeface="Franklin Gothic Book"/>
              </a:rPr>
              <a:t> </a:t>
            </a:r>
            <a:r>
              <a:rPr sz="1600" spc="-20" dirty="0">
                <a:solidFill>
                  <a:srgbClr val="404040"/>
                </a:solidFill>
                <a:latin typeface="Franklin Gothic Book"/>
                <a:cs typeface="Franklin Gothic Book"/>
              </a:rPr>
              <a:t>included</a:t>
            </a:r>
            <a:r>
              <a:rPr sz="1600" spc="-60" dirty="0">
                <a:solidFill>
                  <a:srgbClr val="404040"/>
                </a:solidFill>
                <a:latin typeface="Franklin Gothic Book"/>
                <a:cs typeface="Franklin Gothic Book"/>
              </a:rPr>
              <a:t> </a:t>
            </a:r>
            <a:r>
              <a:rPr sz="1600" spc="-10" dirty="0">
                <a:solidFill>
                  <a:srgbClr val="404040"/>
                </a:solidFill>
                <a:latin typeface="Franklin Gothic Book"/>
                <a:cs typeface="Franklin Gothic Book"/>
              </a:rPr>
              <a:t>within</a:t>
            </a:r>
            <a:r>
              <a:rPr sz="1600" spc="-45" dirty="0">
                <a:solidFill>
                  <a:srgbClr val="404040"/>
                </a:solidFill>
                <a:latin typeface="Franklin Gothic Book"/>
                <a:cs typeface="Franklin Gothic Book"/>
              </a:rPr>
              <a:t> </a:t>
            </a:r>
            <a:r>
              <a:rPr sz="1600" spc="-25" dirty="0">
                <a:solidFill>
                  <a:srgbClr val="404040"/>
                </a:solidFill>
                <a:latin typeface="Franklin Gothic Book"/>
                <a:cs typeface="Franklin Gothic Book"/>
              </a:rPr>
              <a:t>management</a:t>
            </a:r>
            <a:r>
              <a:rPr sz="1600" spc="-40" dirty="0">
                <a:solidFill>
                  <a:srgbClr val="404040"/>
                </a:solidFill>
                <a:latin typeface="Franklin Gothic Book"/>
                <a:cs typeface="Franklin Gothic Book"/>
              </a:rPr>
              <a:t> </a:t>
            </a:r>
            <a:r>
              <a:rPr sz="1600" spc="-10" dirty="0">
                <a:solidFill>
                  <a:srgbClr val="404040"/>
                </a:solidFill>
                <a:latin typeface="Franklin Gothic Book"/>
                <a:cs typeface="Franklin Gothic Book"/>
              </a:rPr>
              <a:t>report.</a:t>
            </a:r>
            <a:endParaRPr sz="1600" dirty="0">
              <a:solidFill>
                <a:srgbClr val="404040"/>
              </a:solidFill>
              <a:latin typeface="Franklin Gothic Book"/>
              <a:cs typeface="Franklin Gothic Book"/>
            </a:endParaRPr>
          </a:p>
          <a:p>
            <a:pPr marL="576263" marR="12700" lvl="1" indent="-293688">
              <a:spcBef>
                <a:spcPts val="600"/>
              </a:spcBef>
              <a:buClr>
                <a:srgbClr val="1A595A"/>
              </a:buClr>
              <a:buSzPct val="80000"/>
              <a:buFontTx/>
              <a:buChar char="►"/>
              <a:tabLst>
                <a:tab pos="576263" algn="l"/>
                <a:tab pos="874713" algn="l"/>
              </a:tabLst>
            </a:pPr>
            <a:r>
              <a:rPr sz="1600" spc="-25" dirty="0" smtClean="0">
                <a:solidFill>
                  <a:srgbClr val="404040"/>
                </a:solidFill>
                <a:latin typeface="Franklin Gothic Book"/>
                <a:cs typeface="Franklin Gothic Book"/>
              </a:rPr>
              <a:t>Covering</a:t>
            </a:r>
            <a:r>
              <a:rPr sz="1600" spc="-25" dirty="0">
                <a:solidFill>
                  <a:srgbClr val="404040"/>
                </a:solidFill>
                <a:latin typeface="Franklin Gothic Book"/>
                <a:cs typeface="Franklin Gothic Book"/>
              </a:rPr>
              <a:t>,</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as</a:t>
            </a:r>
            <a:r>
              <a:rPr sz="1600" spc="-114" dirty="0">
                <a:solidFill>
                  <a:srgbClr val="404040"/>
                </a:solidFill>
                <a:latin typeface="Franklin Gothic Book"/>
                <a:cs typeface="Franklin Gothic Book"/>
              </a:rPr>
              <a:t> </a:t>
            </a:r>
            <a:r>
              <a:rPr sz="1600" dirty="0">
                <a:solidFill>
                  <a:srgbClr val="404040"/>
                </a:solidFill>
                <a:latin typeface="Franklin Gothic Book"/>
                <a:cs typeface="Franklin Gothic Book"/>
              </a:rPr>
              <a:t>a</a:t>
            </a:r>
            <a:r>
              <a:rPr sz="1600" spc="55" dirty="0">
                <a:solidFill>
                  <a:srgbClr val="404040"/>
                </a:solidFill>
                <a:latin typeface="Franklin Gothic Book"/>
                <a:cs typeface="Franklin Gothic Book"/>
              </a:rPr>
              <a:t> </a:t>
            </a:r>
            <a:r>
              <a:rPr sz="1600" spc="-10" dirty="0">
                <a:solidFill>
                  <a:srgbClr val="404040"/>
                </a:solidFill>
                <a:latin typeface="Franklin Gothic Book"/>
                <a:cs typeface="Franklin Gothic Book"/>
              </a:rPr>
              <a:t>minimum,</a:t>
            </a:r>
            <a:r>
              <a:rPr sz="1600" spc="-40" dirty="0">
                <a:solidFill>
                  <a:srgbClr val="404040"/>
                </a:solidFill>
                <a:latin typeface="Franklin Gothic Book"/>
                <a:cs typeface="Franklin Gothic Book"/>
              </a:rPr>
              <a:t> </a:t>
            </a:r>
            <a:r>
              <a:rPr sz="1600" spc="-20" dirty="0">
                <a:solidFill>
                  <a:srgbClr val="404040"/>
                </a:solidFill>
                <a:latin typeface="Franklin Gothic Book"/>
                <a:cs typeface="Franklin Gothic Book"/>
              </a:rPr>
              <a:t>how</a:t>
            </a:r>
            <a:r>
              <a:rPr sz="1600" spc="-80" dirty="0">
                <a:solidFill>
                  <a:srgbClr val="404040"/>
                </a:solidFill>
                <a:latin typeface="Franklin Gothic Book"/>
                <a:cs typeface="Franklin Gothic Book"/>
              </a:rPr>
              <a:t> </a:t>
            </a:r>
            <a:r>
              <a:rPr sz="1600" spc="-25" dirty="0">
                <a:solidFill>
                  <a:srgbClr val="404040"/>
                </a:solidFill>
                <a:latin typeface="Franklin Gothic Book"/>
                <a:cs typeface="Franklin Gothic Book"/>
              </a:rPr>
              <a:t>sustainability</a:t>
            </a:r>
            <a:r>
              <a:rPr sz="1600" spc="-125" dirty="0">
                <a:solidFill>
                  <a:srgbClr val="404040"/>
                </a:solidFill>
                <a:latin typeface="Franklin Gothic Book"/>
                <a:cs typeface="Franklin Gothic Book"/>
              </a:rPr>
              <a:t> </a:t>
            </a:r>
            <a:r>
              <a:rPr sz="1600" spc="-10" dirty="0">
                <a:solidFill>
                  <a:srgbClr val="404040"/>
                </a:solidFill>
                <a:latin typeface="Franklin Gothic Book"/>
                <a:cs typeface="Franklin Gothic Book"/>
              </a:rPr>
              <a:t>factors</a:t>
            </a:r>
            <a:r>
              <a:rPr sz="1600" spc="-114" dirty="0">
                <a:solidFill>
                  <a:srgbClr val="404040"/>
                </a:solidFill>
                <a:latin typeface="Franklin Gothic Book"/>
                <a:cs typeface="Franklin Gothic Book"/>
              </a:rPr>
              <a:t> </a:t>
            </a:r>
            <a:r>
              <a:rPr sz="1600" spc="-20" dirty="0">
                <a:solidFill>
                  <a:srgbClr val="404040"/>
                </a:solidFill>
                <a:latin typeface="Franklin Gothic Book"/>
                <a:cs typeface="Franklin Gothic Book"/>
              </a:rPr>
              <a:t>affect:</a:t>
            </a:r>
            <a:r>
              <a:rPr sz="1600" spc="-90" dirty="0">
                <a:solidFill>
                  <a:srgbClr val="404040"/>
                </a:solidFill>
                <a:latin typeface="Franklin Gothic Book"/>
                <a:cs typeface="Franklin Gothic Book"/>
              </a:rPr>
              <a:t> </a:t>
            </a:r>
            <a:r>
              <a:rPr sz="1600" spc="-145" dirty="0">
                <a:solidFill>
                  <a:srgbClr val="404040"/>
                </a:solidFill>
                <a:latin typeface="Franklin Gothic Book"/>
                <a:cs typeface="Franklin Gothic Book"/>
              </a:rPr>
              <a:t>i) </a:t>
            </a:r>
            <a:r>
              <a:rPr sz="1600" spc="-20" dirty="0">
                <a:solidFill>
                  <a:srgbClr val="404040"/>
                </a:solidFill>
                <a:latin typeface="Franklin Gothic Book"/>
                <a:cs typeface="Franklin Gothic Book"/>
              </a:rPr>
              <a:t>business</a:t>
            </a:r>
            <a:r>
              <a:rPr sz="1600" spc="-140" dirty="0">
                <a:solidFill>
                  <a:srgbClr val="404040"/>
                </a:solidFill>
                <a:latin typeface="Franklin Gothic Book"/>
                <a:cs typeface="Franklin Gothic Book"/>
              </a:rPr>
              <a:t> </a:t>
            </a:r>
            <a:r>
              <a:rPr sz="1600" spc="-10" dirty="0">
                <a:solidFill>
                  <a:srgbClr val="404040"/>
                </a:solidFill>
                <a:latin typeface="Franklin Gothic Book"/>
                <a:cs typeface="Franklin Gothic Book"/>
              </a:rPr>
              <a:t>model</a:t>
            </a:r>
            <a:r>
              <a:rPr sz="1600" spc="-125" dirty="0">
                <a:solidFill>
                  <a:srgbClr val="404040"/>
                </a:solidFill>
                <a:latin typeface="Franklin Gothic Book"/>
                <a:cs typeface="Franklin Gothic Book"/>
              </a:rPr>
              <a:t> </a:t>
            </a:r>
            <a:r>
              <a:rPr sz="1600" dirty="0">
                <a:solidFill>
                  <a:srgbClr val="404040"/>
                </a:solidFill>
                <a:latin typeface="Franklin Gothic Book"/>
                <a:cs typeface="Franklin Gothic Book"/>
              </a:rPr>
              <a:t>ii)</a:t>
            </a:r>
            <a:r>
              <a:rPr sz="1600" spc="35" dirty="0">
                <a:solidFill>
                  <a:srgbClr val="404040"/>
                </a:solidFill>
                <a:latin typeface="Franklin Gothic Book"/>
                <a:cs typeface="Franklin Gothic Book"/>
              </a:rPr>
              <a:t> </a:t>
            </a:r>
            <a:r>
              <a:rPr sz="1600" spc="-20" dirty="0">
                <a:solidFill>
                  <a:srgbClr val="404040"/>
                </a:solidFill>
                <a:latin typeface="Franklin Gothic Book"/>
                <a:cs typeface="Franklin Gothic Book"/>
              </a:rPr>
              <a:t>policies,</a:t>
            </a:r>
            <a:r>
              <a:rPr sz="1600" spc="15" dirty="0">
                <a:solidFill>
                  <a:srgbClr val="404040"/>
                </a:solidFill>
                <a:latin typeface="Franklin Gothic Book"/>
                <a:cs typeface="Franklin Gothic Book"/>
              </a:rPr>
              <a:t> </a:t>
            </a:r>
            <a:r>
              <a:rPr sz="1600" spc="-10" dirty="0">
                <a:solidFill>
                  <a:srgbClr val="404040"/>
                </a:solidFill>
                <a:latin typeface="Franklin Gothic Book"/>
                <a:cs typeface="Franklin Gothic Book"/>
              </a:rPr>
              <a:t>including</a:t>
            </a:r>
            <a:r>
              <a:rPr sz="1600" spc="-95" dirty="0">
                <a:solidFill>
                  <a:srgbClr val="404040"/>
                </a:solidFill>
                <a:latin typeface="Franklin Gothic Book"/>
                <a:cs typeface="Franklin Gothic Book"/>
              </a:rPr>
              <a:t> </a:t>
            </a:r>
            <a:r>
              <a:rPr sz="1600" dirty="0">
                <a:solidFill>
                  <a:srgbClr val="404040"/>
                </a:solidFill>
                <a:latin typeface="Franklin Gothic Book"/>
                <a:cs typeface="Franklin Gothic Book"/>
              </a:rPr>
              <a:t>due</a:t>
            </a:r>
            <a:r>
              <a:rPr sz="1600" spc="-140" dirty="0">
                <a:solidFill>
                  <a:srgbClr val="404040"/>
                </a:solidFill>
                <a:latin typeface="Franklin Gothic Book"/>
                <a:cs typeface="Franklin Gothic Book"/>
              </a:rPr>
              <a:t> </a:t>
            </a:r>
            <a:r>
              <a:rPr sz="1600" spc="-10" dirty="0">
                <a:solidFill>
                  <a:srgbClr val="404040"/>
                </a:solidFill>
                <a:latin typeface="Franklin Gothic Book"/>
                <a:cs typeface="Franklin Gothic Book"/>
              </a:rPr>
              <a:t>diligence </a:t>
            </a:r>
            <a:r>
              <a:rPr sz="1600" spc="-30" dirty="0">
                <a:solidFill>
                  <a:srgbClr val="404040"/>
                </a:solidFill>
                <a:latin typeface="Franklin Gothic Book"/>
                <a:cs typeface="Franklin Gothic Book"/>
              </a:rPr>
              <a:t>processes</a:t>
            </a:r>
            <a:r>
              <a:rPr sz="1600" spc="-45" dirty="0">
                <a:solidFill>
                  <a:srgbClr val="404040"/>
                </a:solidFill>
                <a:latin typeface="Franklin Gothic Book"/>
                <a:cs typeface="Franklin Gothic Book"/>
              </a:rPr>
              <a:t> </a:t>
            </a:r>
            <a:r>
              <a:rPr sz="1600" spc="-20" dirty="0">
                <a:solidFill>
                  <a:srgbClr val="404040"/>
                </a:solidFill>
                <a:latin typeface="Franklin Gothic Book"/>
                <a:cs typeface="Franklin Gothic Book"/>
              </a:rPr>
              <a:t>implemented</a:t>
            </a:r>
            <a:r>
              <a:rPr sz="1600" spc="-75" dirty="0">
                <a:solidFill>
                  <a:srgbClr val="404040"/>
                </a:solidFill>
                <a:latin typeface="Franklin Gothic Book"/>
                <a:cs typeface="Franklin Gothic Book"/>
              </a:rPr>
              <a:t> </a:t>
            </a:r>
            <a:r>
              <a:rPr sz="1600" spc="-20" dirty="0">
                <a:solidFill>
                  <a:srgbClr val="404040"/>
                </a:solidFill>
                <a:latin typeface="Franklin Gothic Book"/>
                <a:cs typeface="Franklin Gothic Book"/>
              </a:rPr>
              <a:t>iii)</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outcome</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45" dirty="0">
                <a:solidFill>
                  <a:srgbClr val="404040"/>
                </a:solidFill>
                <a:latin typeface="Franklin Gothic Book"/>
                <a:cs typeface="Franklin Gothic Book"/>
              </a:rPr>
              <a:t> </a:t>
            </a:r>
            <a:r>
              <a:rPr sz="1600" spc="-10" dirty="0">
                <a:solidFill>
                  <a:srgbClr val="404040"/>
                </a:solidFill>
                <a:latin typeface="Franklin Gothic Book"/>
                <a:cs typeface="Franklin Gothic Book"/>
              </a:rPr>
              <a:t>those</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policies</a:t>
            </a:r>
            <a:r>
              <a:rPr sz="1600" spc="-10" dirty="0" smtClean="0">
                <a:solidFill>
                  <a:srgbClr val="404040"/>
                </a:solidFill>
                <a:latin typeface="Franklin Gothic Book"/>
                <a:cs typeface="Franklin Gothic Book"/>
              </a:rPr>
              <a:t>;</a:t>
            </a:r>
            <a:r>
              <a:rPr lang="en-US" sz="1600" spc="-10" dirty="0" smtClean="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iv</a:t>
            </a:r>
            <a:r>
              <a:rPr sz="1600" spc="-10" dirty="0">
                <a:solidFill>
                  <a:srgbClr val="404040"/>
                </a:solidFill>
                <a:latin typeface="Franklin Gothic Book"/>
                <a:cs typeface="Franklin Gothic Book"/>
              </a:rPr>
              <a:t>)</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risks</a:t>
            </a:r>
            <a:r>
              <a:rPr sz="1600" spc="25"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90" dirty="0">
                <a:solidFill>
                  <a:srgbClr val="404040"/>
                </a:solidFill>
                <a:latin typeface="Franklin Gothic Book"/>
                <a:cs typeface="Franklin Gothic Book"/>
              </a:rPr>
              <a:t> </a:t>
            </a:r>
            <a:r>
              <a:rPr sz="1600" spc="-25" dirty="0">
                <a:solidFill>
                  <a:srgbClr val="404040"/>
                </a:solidFill>
                <a:latin typeface="Franklin Gothic Book"/>
                <a:cs typeface="Franklin Gothic Book"/>
              </a:rPr>
              <a:t>risk</a:t>
            </a:r>
            <a:r>
              <a:rPr sz="1600" spc="-120" dirty="0">
                <a:solidFill>
                  <a:srgbClr val="404040"/>
                </a:solidFill>
                <a:latin typeface="Franklin Gothic Book"/>
                <a:cs typeface="Franklin Gothic Book"/>
              </a:rPr>
              <a:t> </a:t>
            </a:r>
            <a:r>
              <a:rPr sz="1600" spc="-10" dirty="0">
                <a:solidFill>
                  <a:srgbClr val="404040"/>
                </a:solidFill>
                <a:latin typeface="Franklin Gothic Book"/>
                <a:cs typeface="Franklin Gothic Book"/>
              </a:rPr>
              <a:t>management;</a:t>
            </a:r>
            <a:r>
              <a:rPr sz="1600" spc="-75" dirty="0">
                <a:solidFill>
                  <a:srgbClr val="404040"/>
                </a:solidFill>
                <a:latin typeface="Franklin Gothic Book"/>
                <a:cs typeface="Franklin Gothic Book"/>
              </a:rPr>
              <a:t> </a:t>
            </a:r>
            <a:r>
              <a:rPr sz="1600" spc="-20" dirty="0">
                <a:solidFill>
                  <a:srgbClr val="404040"/>
                </a:solidFill>
                <a:latin typeface="Franklin Gothic Book"/>
                <a:cs typeface="Franklin Gothic Book"/>
              </a:rPr>
              <a:t>v)</a:t>
            </a:r>
            <a:r>
              <a:rPr sz="1600" spc="-140" dirty="0">
                <a:solidFill>
                  <a:srgbClr val="404040"/>
                </a:solidFill>
                <a:latin typeface="Franklin Gothic Book"/>
                <a:cs typeface="Franklin Gothic Book"/>
              </a:rPr>
              <a:t> </a:t>
            </a:r>
            <a:r>
              <a:rPr sz="1600" spc="-25" dirty="0">
                <a:solidFill>
                  <a:srgbClr val="404040"/>
                </a:solidFill>
                <a:latin typeface="Franklin Gothic Book"/>
                <a:cs typeface="Franklin Gothic Book"/>
              </a:rPr>
              <a:t>key</a:t>
            </a:r>
            <a:r>
              <a:rPr sz="1600" spc="-150" dirty="0">
                <a:solidFill>
                  <a:srgbClr val="404040"/>
                </a:solidFill>
                <a:latin typeface="Franklin Gothic Book"/>
                <a:cs typeface="Franklin Gothic Book"/>
              </a:rPr>
              <a:t> </a:t>
            </a:r>
            <a:r>
              <a:rPr sz="1600" spc="-10" dirty="0">
                <a:solidFill>
                  <a:srgbClr val="404040"/>
                </a:solidFill>
                <a:latin typeface="Franklin Gothic Book"/>
                <a:cs typeface="Franklin Gothic Book"/>
              </a:rPr>
              <a:t>performance indicators</a:t>
            </a:r>
            <a:r>
              <a:rPr sz="1600" spc="-120" dirty="0">
                <a:solidFill>
                  <a:srgbClr val="404040"/>
                </a:solidFill>
                <a:latin typeface="Franklin Gothic Book"/>
                <a:cs typeface="Franklin Gothic Book"/>
              </a:rPr>
              <a:t> </a:t>
            </a:r>
            <a:r>
              <a:rPr sz="1600" spc="-10" dirty="0">
                <a:solidFill>
                  <a:srgbClr val="404040"/>
                </a:solidFill>
                <a:latin typeface="Franklin Gothic Book"/>
                <a:cs typeface="Franklin Gothic Book"/>
              </a:rPr>
              <a:t>relevant</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14" dirty="0">
                <a:solidFill>
                  <a:srgbClr val="404040"/>
                </a:solidFill>
                <a:latin typeface="Franklin Gothic Book"/>
                <a:cs typeface="Franklin Gothic Book"/>
              </a:rPr>
              <a:t> </a:t>
            </a:r>
            <a:r>
              <a:rPr sz="1600" spc="-10" dirty="0">
                <a:solidFill>
                  <a:srgbClr val="404040"/>
                </a:solidFill>
                <a:latin typeface="Franklin Gothic Book"/>
                <a:cs typeface="Franklin Gothic Book"/>
              </a:rPr>
              <a:t>business.</a:t>
            </a:r>
            <a:endParaRPr sz="1600" dirty="0">
              <a:solidFill>
                <a:srgbClr val="404040"/>
              </a:solidFill>
              <a:latin typeface="Franklin Gothic Book"/>
              <a:cs typeface="Franklin Gothic Book"/>
            </a:endParaRPr>
          </a:p>
          <a:p>
            <a:pPr marL="297180" marR="113030" indent="-285115">
              <a:spcBef>
                <a:spcPts val="600"/>
              </a:spcBef>
              <a:buClr>
                <a:srgbClr val="1A595A"/>
              </a:buClr>
              <a:buSzPct val="150000"/>
              <a:buFont typeface="Arial"/>
              <a:buChar char="•"/>
              <a:tabLst>
                <a:tab pos="297180" algn="l"/>
              </a:tabLst>
            </a:pPr>
            <a:r>
              <a:rPr sz="1600" dirty="0">
                <a:solidFill>
                  <a:srgbClr val="404040"/>
                </a:solidFill>
                <a:latin typeface="Franklin Gothic Book"/>
                <a:cs typeface="Franklin Gothic Book"/>
              </a:rPr>
              <a:t>Reporting</a:t>
            </a:r>
            <a:r>
              <a:rPr sz="1600" spc="-35" dirty="0">
                <a:solidFill>
                  <a:srgbClr val="404040"/>
                </a:solidFill>
                <a:latin typeface="Franklin Gothic Book"/>
                <a:cs typeface="Franklin Gothic Book"/>
              </a:rPr>
              <a:t> </a:t>
            </a:r>
            <a:r>
              <a:rPr sz="1600" spc="-10" dirty="0">
                <a:solidFill>
                  <a:srgbClr val="404040"/>
                </a:solidFill>
                <a:latin typeface="Franklin Gothic Book"/>
                <a:cs typeface="Franklin Gothic Book"/>
              </a:rPr>
              <a:t>will</a:t>
            </a:r>
            <a:r>
              <a:rPr sz="1600" spc="-55" dirty="0">
                <a:solidFill>
                  <a:srgbClr val="404040"/>
                </a:solidFill>
                <a:latin typeface="Franklin Gothic Book"/>
                <a:cs typeface="Franklin Gothic Book"/>
              </a:rPr>
              <a:t> </a:t>
            </a:r>
            <a:r>
              <a:rPr sz="1600" dirty="0">
                <a:solidFill>
                  <a:srgbClr val="404040"/>
                </a:solidFill>
                <a:latin typeface="Franklin Gothic Book"/>
                <a:cs typeface="Franklin Gothic Book"/>
              </a:rPr>
              <a:t>be</a:t>
            </a:r>
            <a:r>
              <a:rPr sz="1600" spc="-80" dirty="0">
                <a:solidFill>
                  <a:srgbClr val="404040"/>
                </a:solidFill>
                <a:latin typeface="Franklin Gothic Book"/>
                <a:cs typeface="Franklin Gothic Book"/>
              </a:rPr>
              <a:t> </a:t>
            </a:r>
            <a:r>
              <a:rPr sz="1600" dirty="0">
                <a:solidFill>
                  <a:srgbClr val="404040"/>
                </a:solidFill>
                <a:latin typeface="Franklin Gothic Book"/>
                <a:cs typeface="Franklin Gothic Book"/>
              </a:rPr>
              <a:t>in</a:t>
            </a:r>
            <a:r>
              <a:rPr sz="1600" spc="-25" dirty="0">
                <a:solidFill>
                  <a:srgbClr val="404040"/>
                </a:solidFill>
                <a:latin typeface="Franklin Gothic Book"/>
                <a:cs typeface="Franklin Gothic Book"/>
              </a:rPr>
              <a:t> </a:t>
            </a:r>
            <a:r>
              <a:rPr sz="1600" spc="-30" dirty="0">
                <a:solidFill>
                  <a:srgbClr val="404040"/>
                </a:solidFill>
                <a:latin typeface="Franklin Gothic Book"/>
                <a:cs typeface="Franklin Gothic Book"/>
              </a:rPr>
              <a:t>accordance</a:t>
            </a:r>
            <a:r>
              <a:rPr sz="1600" spc="-75" dirty="0">
                <a:solidFill>
                  <a:srgbClr val="404040"/>
                </a:solidFill>
                <a:latin typeface="Franklin Gothic Book"/>
                <a:cs typeface="Franklin Gothic Book"/>
              </a:rPr>
              <a:t> </a:t>
            </a:r>
            <a:r>
              <a:rPr sz="1600" spc="-10" dirty="0">
                <a:solidFill>
                  <a:srgbClr val="404040"/>
                </a:solidFill>
                <a:latin typeface="Franklin Gothic Book"/>
                <a:cs typeface="Franklin Gothic Book"/>
              </a:rPr>
              <a:t>with</a:t>
            </a:r>
            <a:r>
              <a:rPr sz="1600" spc="-25" dirty="0">
                <a:solidFill>
                  <a:srgbClr val="404040"/>
                </a:solidFill>
                <a:latin typeface="Franklin Gothic Book"/>
                <a:cs typeface="Franklin Gothic Book"/>
              </a:rPr>
              <a:t> </a:t>
            </a:r>
            <a:r>
              <a:rPr sz="1600" spc="-35" dirty="0">
                <a:solidFill>
                  <a:srgbClr val="404040"/>
                </a:solidFill>
                <a:latin typeface="Franklin Gothic Book"/>
                <a:cs typeface="Franklin Gothic Book"/>
              </a:rPr>
              <a:t>new</a:t>
            </a:r>
            <a:r>
              <a:rPr sz="1600" spc="-30" dirty="0">
                <a:solidFill>
                  <a:srgbClr val="404040"/>
                </a:solidFill>
                <a:latin typeface="Franklin Gothic Book"/>
                <a:cs typeface="Franklin Gothic Book"/>
              </a:rPr>
              <a:t> </a:t>
            </a:r>
            <a:r>
              <a:rPr sz="1600" b="1" u="sng" spc="-20" dirty="0">
                <a:solidFill>
                  <a:srgbClr val="404040"/>
                </a:solidFill>
                <a:uFill>
                  <a:solidFill>
                    <a:srgbClr val="1A595A"/>
                  </a:solidFill>
                </a:uFill>
                <a:latin typeface="Franklin Gothic Book"/>
                <a:cs typeface="Franklin Gothic Book"/>
              </a:rPr>
              <a:t>ESRS</a:t>
            </a:r>
            <a:r>
              <a:rPr sz="1600" spc="-70" dirty="0">
                <a:solidFill>
                  <a:srgbClr val="404040"/>
                </a:solidFill>
                <a:latin typeface="Franklin Gothic Book"/>
                <a:cs typeface="Franklin Gothic Book"/>
              </a:rPr>
              <a:t> </a:t>
            </a:r>
            <a:r>
              <a:rPr sz="1600" spc="-10" dirty="0">
                <a:solidFill>
                  <a:srgbClr val="404040"/>
                </a:solidFill>
                <a:latin typeface="Franklin Gothic Book"/>
                <a:cs typeface="Franklin Gothic Book"/>
              </a:rPr>
              <a:t>sustainability </a:t>
            </a:r>
            <a:r>
              <a:rPr sz="1600" dirty="0">
                <a:solidFill>
                  <a:srgbClr val="404040"/>
                </a:solidFill>
                <a:latin typeface="Franklin Gothic Book"/>
                <a:cs typeface="Franklin Gothic Book"/>
              </a:rPr>
              <a:t>reporting</a:t>
            </a:r>
            <a:r>
              <a:rPr sz="1600" spc="-80" dirty="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standards</a:t>
            </a:r>
            <a:r>
              <a:rPr lang="en-US" sz="1600" spc="-25" dirty="0" smtClean="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a:t>
            </a:r>
            <a:r>
              <a:rPr sz="1600" spc="45" dirty="0" smtClean="0">
                <a:solidFill>
                  <a:srgbClr val="404040"/>
                </a:solidFill>
                <a:latin typeface="Franklin Gothic Book"/>
                <a:cs typeface="Franklin Gothic Book"/>
              </a:rPr>
              <a:t> </a:t>
            </a:r>
            <a:r>
              <a:rPr sz="1600" spc="-30" dirty="0">
                <a:solidFill>
                  <a:srgbClr val="404040"/>
                </a:solidFill>
                <a:latin typeface="Franklin Gothic Book"/>
                <a:cs typeface="Franklin Gothic Book"/>
              </a:rPr>
              <a:t>giving</a:t>
            </a:r>
            <a:r>
              <a:rPr sz="1600" spc="-80" dirty="0">
                <a:solidFill>
                  <a:srgbClr val="404040"/>
                </a:solidFill>
                <a:latin typeface="Franklin Gothic Book"/>
                <a:cs typeface="Franklin Gothic Book"/>
              </a:rPr>
              <a:t> </a:t>
            </a:r>
            <a:r>
              <a:rPr sz="1600" spc="-25" dirty="0">
                <a:solidFill>
                  <a:srgbClr val="404040"/>
                </a:solidFill>
                <a:latin typeface="Franklin Gothic Book"/>
                <a:cs typeface="Franklin Gothic Book"/>
              </a:rPr>
              <a:t>users</a:t>
            </a:r>
            <a:r>
              <a:rPr sz="1600" spc="-120" dirty="0">
                <a:solidFill>
                  <a:srgbClr val="404040"/>
                </a:solidFill>
                <a:latin typeface="Franklin Gothic Book"/>
                <a:cs typeface="Franklin Gothic Book"/>
              </a:rPr>
              <a:t> </a:t>
            </a:r>
            <a:r>
              <a:rPr sz="1600" spc="-25" dirty="0">
                <a:solidFill>
                  <a:srgbClr val="404040"/>
                </a:solidFill>
                <a:latin typeface="Franklin Gothic Book"/>
                <a:cs typeface="Franklin Gothic Book"/>
              </a:rPr>
              <a:t>of</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25" dirty="0">
                <a:solidFill>
                  <a:srgbClr val="404040"/>
                </a:solidFill>
                <a:latin typeface="Franklin Gothic Book"/>
                <a:cs typeface="Franklin Gothic Book"/>
              </a:rPr>
              <a:t> </a:t>
            </a:r>
            <a:r>
              <a:rPr sz="1600" dirty="0">
                <a:solidFill>
                  <a:srgbClr val="404040"/>
                </a:solidFill>
                <a:latin typeface="Franklin Gothic Book"/>
                <a:cs typeface="Franklin Gothic Book"/>
              </a:rPr>
              <a:t>report</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an</a:t>
            </a:r>
            <a:r>
              <a:rPr sz="1600" spc="-75" dirty="0">
                <a:solidFill>
                  <a:srgbClr val="404040"/>
                </a:solidFill>
                <a:latin typeface="Franklin Gothic Book"/>
                <a:cs typeface="Franklin Gothic Book"/>
              </a:rPr>
              <a:t> </a:t>
            </a:r>
            <a:r>
              <a:rPr sz="1600" spc="-20" dirty="0">
                <a:solidFill>
                  <a:srgbClr val="404040"/>
                </a:solidFill>
                <a:latin typeface="Franklin Gothic Book"/>
                <a:cs typeface="Franklin Gothic Book"/>
              </a:rPr>
              <a:t>integrated</a:t>
            </a:r>
            <a:r>
              <a:rPr sz="1600" spc="-70" dirty="0">
                <a:solidFill>
                  <a:srgbClr val="404040"/>
                </a:solidFill>
                <a:latin typeface="Franklin Gothic Book"/>
                <a:cs typeface="Franklin Gothic Book"/>
              </a:rPr>
              <a:t> </a:t>
            </a:r>
            <a:r>
              <a:rPr sz="1600" spc="-20" dirty="0">
                <a:solidFill>
                  <a:srgbClr val="404040"/>
                </a:solidFill>
                <a:latin typeface="Franklin Gothic Book"/>
                <a:cs typeface="Franklin Gothic Book"/>
              </a:rPr>
              <a:t>view </a:t>
            </a:r>
            <a:r>
              <a:rPr sz="1600" dirty="0">
                <a:solidFill>
                  <a:srgbClr val="404040"/>
                </a:solidFill>
                <a:latin typeface="Franklin Gothic Book"/>
                <a:cs typeface="Franklin Gothic Book"/>
              </a:rPr>
              <a:t>of</a:t>
            </a:r>
            <a:r>
              <a:rPr sz="1600" spc="35" dirty="0">
                <a:solidFill>
                  <a:srgbClr val="404040"/>
                </a:solidFill>
                <a:latin typeface="Franklin Gothic Book"/>
                <a:cs typeface="Franklin Gothic Book"/>
              </a:rPr>
              <a:t> </a:t>
            </a:r>
            <a:r>
              <a:rPr sz="1600" spc="-10" dirty="0">
                <a:solidFill>
                  <a:srgbClr val="404040"/>
                </a:solidFill>
                <a:latin typeface="Franklin Gothic Book"/>
                <a:cs typeface="Franklin Gothic Book"/>
              </a:rPr>
              <a:t>their</a:t>
            </a:r>
            <a:r>
              <a:rPr sz="1600" spc="-95" dirty="0">
                <a:solidFill>
                  <a:srgbClr val="404040"/>
                </a:solidFill>
                <a:latin typeface="Franklin Gothic Book"/>
                <a:cs typeface="Franklin Gothic Book"/>
              </a:rPr>
              <a:t> </a:t>
            </a:r>
            <a:r>
              <a:rPr sz="1600" spc="-10" dirty="0">
                <a:solidFill>
                  <a:srgbClr val="404040"/>
                </a:solidFill>
                <a:latin typeface="Franklin Gothic Book"/>
                <a:cs typeface="Franklin Gothic Book"/>
              </a:rPr>
              <a:t>impact</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165" dirty="0">
                <a:solidFill>
                  <a:srgbClr val="404040"/>
                </a:solidFill>
                <a:latin typeface="Franklin Gothic Book"/>
                <a:cs typeface="Franklin Gothic Book"/>
              </a:rPr>
              <a:t> </a:t>
            </a:r>
            <a:r>
              <a:rPr sz="1600" spc="-25" dirty="0">
                <a:solidFill>
                  <a:srgbClr val="404040"/>
                </a:solidFill>
                <a:latin typeface="Franklin Gothic Book"/>
                <a:cs typeface="Franklin Gothic Book"/>
              </a:rPr>
              <a:t>performance</a:t>
            </a:r>
            <a:r>
              <a:rPr sz="1600" spc="-135" dirty="0">
                <a:solidFill>
                  <a:srgbClr val="404040"/>
                </a:solidFill>
                <a:latin typeface="Franklin Gothic Book"/>
                <a:cs typeface="Franklin Gothic Book"/>
              </a:rPr>
              <a:t> </a:t>
            </a:r>
            <a:r>
              <a:rPr sz="1600" spc="-30" dirty="0">
                <a:solidFill>
                  <a:srgbClr val="404040"/>
                </a:solidFill>
                <a:latin typeface="Franklin Gothic Book"/>
                <a:cs typeface="Franklin Gothic Book"/>
              </a:rPr>
              <a:t>on</a:t>
            </a:r>
            <a:r>
              <a:rPr sz="1600" spc="-85" dirty="0">
                <a:solidFill>
                  <a:srgbClr val="404040"/>
                </a:solidFill>
                <a:latin typeface="Franklin Gothic Book"/>
                <a:cs typeface="Franklin Gothic Book"/>
              </a:rPr>
              <a:t> </a:t>
            </a:r>
            <a:r>
              <a:rPr sz="1600" spc="-25" dirty="0">
                <a:solidFill>
                  <a:srgbClr val="404040"/>
                </a:solidFill>
                <a:latin typeface="Franklin Gothic Book"/>
                <a:cs typeface="Franklin Gothic Book"/>
              </a:rPr>
              <a:t>ESG</a:t>
            </a:r>
            <a:r>
              <a:rPr sz="1600" spc="-70" dirty="0">
                <a:solidFill>
                  <a:srgbClr val="404040"/>
                </a:solidFill>
                <a:latin typeface="Franklin Gothic Book"/>
                <a:cs typeface="Franklin Gothic Book"/>
              </a:rPr>
              <a:t> </a:t>
            </a:r>
            <a:r>
              <a:rPr sz="1600" spc="-10" dirty="0">
                <a:solidFill>
                  <a:srgbClr val="404040"/>
                </a:solidFill>
                <a:latin typeface="Franklin Gothic Book"/>
                <a:cs typeface="Franklin Gothic Book"/>
              </a:rPr>
              <a:t>factors.</a:t>
            </a:r>
            <a:endParaRPr sz="1600" dirty="0">
              <a:solidFill>
                <a:srgbClr val="404040"/>
              </a:solidFill>
              <a:latin typeface="Franklin Gothic Book"/>
              <a:cs typeface="Franklin Gothic Book"/>
            </a:endParaRPr>
          </a:p>
          <a:p>
            <a:pPr marL="297180" marR="83820" indent="-285115">
              <a:spcBef>
                <a:spcPts val="600"/>
              </a:spcBef>
              <a:buClr>
                <a:srgbClr val="1A595A"/>
              </a:buClr>
              <a:buSzPct val="150000"/>
              <a:buFont typeface="Arial"/>
              <a:buChar char="•"/>
              <a:tabLst>
                <a:tab pos="297180" algn="l"/>
              </a:tabLst>
            </a:pPr>
            <a:r>
              <a:rPr sz="1600" dirty="0">
                <a:solidFill>
                  <a:srgbClr val="404040"/>
                </a:solidFill>
                <a:latin typeface="Franklin Gothic Book"/>
                <a:cs typeface="Franklin Gothic Book"/>
              </a:rPr>
              <a:t>Applies</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a</a:t>
            </a:r>
            <a:r>
              <a:rPr sz="1600" spc="10" dirty="0">
                <a:solidFill>
                  <a:srgbClr val="404040"/>
                </a:solidFill>
                <a:latin typeface="Franklin Gothic Book"/>
                <a:cs typeface="Franklin Gothic Book"/>
              </a:rPr>
              <a:t> </a:t>
            </a:r>
            <a:r>
              <a:rPr sz="1600" spc="-25" dirty="0">
                <a:solidFill>
                  <a:srgbClr val="404040"/>
                </a:solidFill>
                <a:latin typeface="Franklin Gothic Book"/>
                <a:cs typeface="Franklin Gothic Book"/>
              </a:rPr>
              <a:t>double</a:t>
            </a:r>
            <a:r>
              <a:rPr sz="1600" spc="-55" dirty="0">
                <a:solidFill>
                  <a:srgbClr val="404040"/>
                </a:solidFill>
                <a:latin typeface="Franklin Gothic Book"/>
                <a:cs typeface="Franklin Gothic Book"/>
              </a:rPr>
              <a:t> </a:t>
            </a:r>
            <a:r>
              <a:rPr sz="1600" spc="-25" dirty="0">
                <a:solidFill>
                  <a:srgbClr val="404040"/>
                </a:solidFill>
                <a:latin typeface="Franklin Gothic Book"/>
                <a:cs typeface="Franklin Gothic Book"/>
              </a:rPr>
              <a:t>materiality</a:t>
            </a:r>
            <a:r>
              <a:rPr sz="1600" spc="-70" dirty="0">
                <a:solidFill>
                  <a:srgbClr val="404040"/>
                </a:solidFill>
                <a:latin typeface="Franklin Gothic Book"/>
                <a:cs typeface="Franklin Gothic Book"/>
              </a:rPr>
              <a:t> </a:t>
            </a:r>
            <a:r>
              <a:rPr sz="1600" spc="-25" dirty="0">
                <a:solidFill>
                  <a:srgbClr val="404040"/>
                </a:solidFill>
                <a:latin typeface="Franklin Gothic Book"/>
                <a:cs typeface="Franklin Gothic Book"/>
              </a:rPr>
              <a:t>approach</a:t>
            </a:r>
            <a:r>
              <a:rPr sz="1600" spc="30" dirty="0">
                <a:solidFill>
                  <a:srgbClr val="404040"/>
                </a:solidFill>
                <a:latin typeface="Franklin Gothic Book"/>
                <a:cs typeface="Franklin Gothic Book"/>
              </a:rPr>
              <a:t> </a:t>
            </a:r>
            <a:r>
              <a:rPr sz="1600" spc="-55" dirty="0" smtClean="0">
                <a:solidFill>
                  <a:srgbClr val="404040"/>
                </a:solidFill>
                <a:latin typeface="Franklin Gothic Book"/>
                <a:cs typeface="Franklin Gothic Book"/>
              </a:rPr>
              <a:t>-</a:t>
            </a:r>
            <a:r>
              <a:rPr sz="1600" spc="15" dirty="0" smtClean="0">
                <a:solidFill>
                  <a:srgbClr val="404040"/>
                </a:solidFill>
                <a:latin typeface="Franklin Gothic Book"/>
                <a:cs typeface="Franklin Gothic Book"/>
              </a:rPr>
              <a:t> </a:t>
            </a:r>
            <a:r>
              <a:rPr sz="1600" spc="-10" dirty="0">
                <a:solidFill>
                  <a:srgbClr val="404040"/>
                </a:solidFill>
                <a:latin typeface="Franklin Gothic Book"/>
                <a:cs typeface="Franklin Gothic Book"/>
              </a:rPr>
              <a:t>i.e.</a:t>
            </a:r>
            <a:r>
              <a:rPr sz="1600" spc="-155" dirty="0">
                <a:solidFill>
                  <a:srgbClr val="404040"/>
                </a:solidFill>
                <a:latin typeface="Franklin Gothic Book"/>
                <a:cs typeface="Franklin Gothic Book"/>
              </a:rPr>
              <a:t> </a:t>
            </a:r>
            <a:r>
              <a:rPr sz="1600" spc="-10" dirty="0">
                <a:solidFill>
                  <a:srgbClr val="404040"/>
                </a:solidFill>
                <a:latin typeface="Franklin Gothic Book"/>
                <a:cs typeface="Franklin Gothic Book"/>
              </a:rPr>
              <a:t>entities</a:t>
            </a:r>
            <a:r>
              <a:rPr sz="1600" spc="-140" dirty="0">
                <a:solidFill>
                  <a:srgbClr val="404040"/>
                </a:solidFill>
                <a:latin typeface="Franklin Gothic Book"/>
                <a:cs typeface="Franklin Gothic Book"/>
              </a:rPr>
              <a:t> </a:t>
            </a:r>
            <a:r>
              <a:rPr sz="1600" spc="-20" dirty="0">
                <a:solidFill>
                  <a:srgbClr val="404040"/>
                </a:solidFill>
                <a:latin typeface="Franklin Gothic Book"/>
                <a:cs typeface="Franklin Gothic Book"/>
              </a:rPr>
              <a:t>should</a:t>
            </a:r>
            <a:r>
              <a:rPr sz="1600" spc="-90" dirty="0">
                <a:solidFill>
                  <a:srgbClr val="404040"/>
                </a:solidFill>
                <a:latin typeface="Franklin Gothic Book"/>
                <a:cs typeface="Franklin Gothic Book"/>
              </a:rPr>
              <a:t> </a:t>
            </a:r>
            <a:r>
              <a:rPr sz="1600" spc="-10" dirty="0">
                <a:solidFill>
                  <a:srgbClr val="404040"/>
                </a:solidFill>
                <a:latin typeface="Franklin Gothic Book"/>
                <a:cs typeface="Franklin Gothic Book"/>
              </a:rPr>
              <a:t>report </a:t>
            </a:r>
            <a:r>
              <a:rPr sz="1600" spc="-20" dirty="0">
                <a:solidFill>
                  <a:srgbClr val="404040"/>
                </a:solidFill>
                <a:latin typeface="Franklin Gothic Book"/>
                <a:cs typeface="Franklin Gothic Book"/>
              </a:rPr>
              <a:t>not</a:t>
            </a:r>
            <a:r>
              <a:rPr sz="1600" spc="-60" dirty="0">
                <a:solidFill>
                  <a:srgbClr val="404040"/>
                </a:solidFill>
                <a:latin typeface="Franklin Gothic Book"/>
                <a:cs typeface="Franklin Gothic Book"/>
              </a:rPr>
              <a:t> </a:t>
            </a:r>
            <a:r>
              <a:rPr sz="1600" spc="-20" dirty="0">
                <a:solidFill>
                  <a:srgbClr val="404040"/>
                </a:solidFill>
                <a:latin typeface="Franklin Gothic Book"/>
                <a:cs typeface="Franklin Gothic Book"/>
              </a:rPr>
              <a:t>only</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how</a:t>
            </a:r>
            <a:r>
              <a:rPr sz="1600" spc="-5" dirty="0">
                <a:solidFill>
                  <a:srgbClr val="404040"/>
                </a:solidFill>
                <a:latin typeface="Franklin Gothic Book"/>
                <a:cs typeface="Franklin Gothic Book"/>
              </a:rPr>
              <a:t> </a:t>
            </a:r>
            <a:r>
              <a:rPr sz="1600" spc="-10" dirty="0">
                <a:solidFill>
                  <a:srgbClr val="404040"/>
                </a:solidFill>
                <a:latin typeface="Franklin Gothic Book"/>
                <a:cs typeface="Franklin Gothic Book"/>
              </a:rPr>
              <a:t>sustainability</a:t>
            </a:r>
            <a:r>
              <a:rPr sz="1600" spc="-145" dirty="0">
                <a:solidFill>
                  <a:srgbClr val="404040"/>
                </a:solidFill>
                <a:latin typeface="Franklin Gothic Book"/>
                <a:cs typeface="Franklin Gothic Book"/>
              </a:rPr>
              <a:t> </a:t>
            </a:r>
            <a:r>
              <a:rPr sz="1600" spc="-30" dirty="0">
                <a:solidFill>
                  <a:srgbClr val="404040"/>
                </a:solidFill>
                <a:latin typeface="Franklin Gothic Book"/>
                <a:cs typeface="Franklin Gothic Book"/>
              </a:rPr>
              <a:t>issues</a:t>
            </a:r>
            <a:r>
              <a:rPr sz="1600" spc="-125" dirty="0">
                <a:solidFill>
                  <a:srgbClr val="404040"/>
                </a:solidFill>
                <a:latin typeface="Franklin Gothic Book"/>
                <a:cs typeface="Franklin Gothic Book"/>
              </a:rPr>
              <a:t> </a:t>
            </a:r>
            <a:r>
              <a:rPr sz="1600" spc="-20" dirty="0">
                <a:solidFill>
                  <a:srgbClr val="404040"/>
                </a:solidFill>
                <a:latin typeface="Franklin Gothic Book"/>
                <a:cs typeface="Franklin Gothic Book"/>
              </a:rPr>
              <a:t>(i.e.</a:t>
            </a:r>
            <a:r>
              <a:rPr sz="1600" spc="-60" dirty="0">
                <a:solidFill>
                  <a:srgbClr val="404040"/>
                </a:solidFill>
                <a:latin typeface="Franklin Gothic Book"/>
                <a:cs typeface="Franklin Gothic Book"/>
              </a:rPr>
              <a:t> </a:t>
            </a:r>
            <a:r>
              <a:rPr sz="1600" spc="-10" dirty="0">
                <a:solidFill>
                  <a:srgbClr val="404040"/>
                </a:solidFill>
                <a:latin typeface="Franklin Gothic Book"/>
                <a:cs typeface="Franklin Gothic Book"/>
              </a:rPr>
              <a:t>sustainability</a:t>
            </a:r>
            <a:r>
              <a:rPr sz="1600" spc="-140" dirty="0">
                <a:solidFill>
                  <a:srgbClr val="404040"/>
                </a:solidFill>
                <a:latin typeface="Franklin Gothic Book"/>
                <a:cs typeface="Franklin Gothic Book"/>
              </a:rPr>
              <a:t> </a:t>
            </a:r>
            <a:r>
              <a:rPr sz="1600" spc="-25" dirty="0">
                <a:solidFill>
                  <a:srgbClr val="404040"/>
                </a:solidFill>
                <a:latin typeface="Franklin Gothic Book"/>
                <a:cs typeface="Franklin Gothic Book"/>
              </a:rPr>
              <a:t>risks,</a:t>
            </a:r>
            <a:r>
              <a:rPr sz="1600" spc="-55" dirty="0">
                <a:solidFill>
                  <a:srgbClr val="404040"/>
                </a:solidFill>
                <a:latin typeface="Franklin Gothic Book"/>
                <a:cs typeface="Franklin Gothic Book"/>
              </a:rPr>
              <a:t> </a:t>
            </a:r>
            <a:r>
              <a:rPr sz="1600" spc="-20" dirty="0">
                <a:solidFill>
                  <a:srgbClr val="404040"/>
                </a:solidFill>
                <a:latin typeface="Franklin Gothic Book"/>
                <a:cs typeface="Franklin Gothic Book"/>
              </a:rPr>
              <a:t>like </a:t>
            </a:r>
            <a:r>
              <a:rPr sz="1600" spc="-10" dirty="0">
                <a:solidFill>
                  <a:srgbClr val="404040"/>
                </a:solidFill>
                <a:latin typeface="Franklin Gothic Book"/>
                <a:cs typeface="Franklin Gothic Book"/>
              </a:rPr>
              <a:t>climate-</a:t>
            </a:r>
            <a:r>
              <a:rPr sz="1600" spc="-40" dirty="0">
                <a:solidFill>
                  <a:srgbClr val="404040"/>
                </a:solidFill>
                <a:latin typeface="Franklin Gothic Book"/>
                <a:cs typeface="Franklin Gothic Book"/>
              </a:rPr>
              <a:t>related</a:t>
            </a:r>
            <a:r>
              <a:rPr sz="1600" spc="-60" dirty="0">
                <a:solidFill>
                  <a:srgbClr val="404040"/>
                </a:solidFill>
                <a:latin typeface="Franklin Gothic Book"/>
                <a:cs typeface="Franklin Gothic Book"/>
              </a:rPr>
              <a:t> </a:t>
            </a:r>
            <a:r>
              <a:rPr sz="1600" spc="-25" dirty="0">
                <a:solidFill>
                  <a:srgbClr val="404040"/>
                </a:solidFill>
                <a:latin typeface="Franklin Gothic Book"/>
                <a:cs typeface="Franklin Gothic Book"/>
              </a:rPr>
              <a:t>risks)</a:t>
            </a:r>
            <a:r>
              <a:rPr sz="1600" spc="-114" dirty="0">
                <a:solidFill>
                  <a:srgbClr val="404040"/>
                </a:solidFill>
                <a:latin typeface="Franklin Gothic Book"/>
                <a:cs typeface="Franklin Gothic Book"/>
              </a:rPr>
              <a:t> </a:t>
            </a:r>
            <a:r>
              <a:rPr sz="1600" spc="-30" dirty="0">
                <a:solidFill>
                  <a:srgbClr val="404040"/>
                </a:solidFill>
                <a:latin typeface="Franklin Gothic Book"/>
                <a:cs typeface="Franklin Gothic Book"/>
              </a:rPr>
              <a:t>affect</a:t>
            </a:r>
            <a:r>
              <a:rPr sz="1600" spc="-40" dirty="0">
                <a:solidFill>
                  <a:srgbClr val="404040"/>
                </a:solidFill>
                <a:latin typeface="Franklin Gothic Book"/>
                <a:cs typeface="Franklin Gothic Book"/>
              </a:rPr>
              <a:t> </a:t>
            </a:r>
            <a:r>
              <a:rPr sz="1600" spc="-10" dirty="0">
                <a:solidFill>
                  <a:srgbClr val="404040"/>
                </a:solidFill>
                <a:latin typeface="Franklin Gothic Book"/>
                <a:cs typeface="Franklin Gothic Book"/>
              </a:rPr>
              <a:t>their</a:t>
            </a:r>
            <a:r>
              <a:rPr sz="1600" spc="-75" dirty="0">
                <a:solidFill>
                  <a:srgbClr val="404040"/>
                </a:solidFill>
                <a:latin typeface="Franklin Gothic Book"/>
                <a:cs typeface="Franklin Gothic Book"/>
              </a:rPr>
              <a:t> </a:t>
            </a:r>
            <a:r>
              <a:rPr sz="1600" spc="-20" dirty="0">
                <a:solidFill>
                  <a:srgbClr val="404040"/>
                </a:solidFill>
                <a:latin typeface="Franklin Gothic Book"/>
                <a:cs typeface="Franklin Gothic Book"/>
              </a:rPr>
              <a:t>business</a:t>
            </a:r>
            <a:r>
              <a:rPr sz="1600" spc="-120" dirty="0">
                <a:solidFill>
                  <a:srgbClr val="404040"/>
                </a:solidFill>
                <a:latin typeface="Franklin Gothic Book"/>
                <a:cs typeface="Franklin Gothic Book"/>
              </a:rPr>
              <a:t> </a:t>
            </a:r>
            <a:r>
              <a:rPr sz="1600" spc="-10" dirty="0">
                <a:solidFill>
                  <a:srgbClr val="404040"/>
                </a:solidFill>
                <a:latin typeface="Franklin Gothic Book"/>
                <a:cs typeface="Franklin Gothic Book"/>
              </a:rPr>
              <a:t>model</a:t>
            </a:r>
            <a:r>
              <a:rPr sz="1600" dirty="0">
                <a:solidFill>
                  <a:srgbClr val="404040"/>
                </a:solidFill>
                <a:latin typeface="Franklin Gothic Book"/>
                <a:cs typeface="Franklin Gothic Book"/>
              </a:rPr>
              <a:t> </a:t>
            </a:r>
            <a:r>
              <a:rPr sz="1600" spc="-10" dirty="0">
                <a:solidFill>
                  <a:srgbClr val="404040"/>
                </a:solidFill>
                <a:latin typeface="Franklin Gothic Book"/>
                <a:cs typeface="Franklin Gothic Book"/>
              </a:rPr>
              <a:t>(“financial </a:t>
            </a:r>
            <a:r>
              <a:rPr sz="1600" spc="-20" dirty="0">
                <a:solidFill>
                  <a:srgbClr val="404040"/>
                </a:solidFill>
                <a:latin typeface="Franklin Gothic Book"/>
                <a:cs typeface="Franklin Gothic Book"/>
              </a:rPr>
              <a:t>materiality”)</a:t>
            </a:r>
            <a:r>
              <a:rPr sz="1600" spc="-114" dirty="0">
                <a:solidFill>
                  <a:srgbClr val="404040"/>
                </a:solidFill>
                <a:latin typeface="Franklin Gothic Book"/>
                <a:cs typeface="Franklin Gothic Book"/>
              </a:rPr>
              <a:t> </a:t>
            </a:r>
            <a:r>
              <a:rPr sz="1600" dirty="0">
                <a:solidFill>
                  <a:srgbClr val="404040"/>
                </a:solidFill>
                <a:latin typeface="Franklin Gothic Book"/>
                <a:cs typeface="Franklin Gothic Book"/>
              </a:rPr>
              <a:t>but</a:t>
            </a:r>
            <a:r>
              <a:rPr sz="1600" spc="-45" dirty="0">
                <a:solidFill>
                  <a:srgbClr val="404040"/>
                </a:solidFill>
                <a:latin typeface="Franklin Gothic Book"/>
                <a:cs typeface="Franklin Gothic Book"/>
              </a:rPr>
              <a:t> </a:t>
            </a:r>
            <a:r>
              <a:rPr sz="1600" spc="-10" dirty="0">
                <a:solidFill>
                  <a:srgbClr val="404040"/>
                </a:solidFill>
                <a:latin typeface="Franklin Gothic Book"/>
                <a:cs typeface="Franklin Gothic Book"/>
              </a:rPr>
              <a:t>also</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20" dirty="0">
                <a:solidFill>
                  <a:srgbClr val="404040"/>
                </a:solidFill>
                <a:latin typeface="Franklin Gothic Book"/>
                <a:cs typeface="Franklin Gothic Book"/>
              </a:rPr>
              <a:t> </a:t>
            </a:r>
            <a:r>
              <a:rPr sz="1600" spc="-10" dirty="0">
                <a:solidFill>
                  <a:srgbClr val="404040"/>
                </a:solidFill>
                <a:latin typeface="Franklin Gothic Book"/>
                <a:cs typeface="Franklin Gothic Book"/>
              </a:rPr>
              <a:t>impact</a:t>
            </a:r>
            <a:r>
              <a:rPr sz="1600" spc="-135" dirty="0">
                <a:solidFill>
                  <a:srgbClr val="404040"/>
                </a:solidFill>
                <a:latin typeface="Franklin Gothic Book"/>
                <a:cs typeface="Franklin Gothic Book"/>
              </a:rPr>
              <a:t> </a:t>
            </a:r>
            <a:r>
              <a:rPr sz="1600" spc="-25" dirty="0">
                <a:solidFill>
                  <a:srgbClr val="404040"/>
                </a:solidFill>
                <a:latin typeface="Franklin Gothic Book"/>
                <a:cs typeface="Franklin Gothic Book"/>
              </a:rPr>
              <a:t>of</a:t>
            </a:r>
            <a:r>
              <a:rPr sz="1600" spc="-30" dirty="0">
                <a:solidFill>
                  <a:srgbClr val="404040"/>
                </a:solidFill>
                <a:latin typeface="Franklin Gothic Book"/>
                <a:cs typeface="Franklin Gothic Book"/>
              </a:rPr>
              <a:t> </a:t>
            </a:r>
            <a:r>
              <a:rPr sz="1600" spc="-10" dirty="0">
                <a:solidFill>
                  <a:srgbClr val="404040"/>
                </a:solidFill>
                <a:latin typeface="Franklin Gothic Book"/>
                <a:cs typeface="Franklin Gothic Book"/>
              </a:rPr>
              <a:t>their</a:t>
            </a:r>
            <a:r>
              <a:rPr sz="1600" spc="-80" dirty="0">
                <a:solidFill>
                  <a:srgbClr val="404040"/>
                </a:solidFill>
                <a:latin typeface="Franklin Gothic Book"/>
                <a:cs typeface="Franklin Gothic Book"/>
              </a:rPr>
              <a:t> </a:t>
            </a:r>
            <a:r>
              <a:rPr sz="1600" spc="-20" dirty="0">
                <a:solidFill>
                  <a:srgbClr val="404040"/>
                </a:solidFill>
                <a:latin typeface="Franklin Gothic Book"/>
                <a:cs typeface="Franklin Gothic Book"/>
              </a:rPr>
              <a:t>business</a:t>
            </a:r>
            <a:r>
              <a:rPr sz="1600" spc="-120" dirty="0">
                <a:solidFill>
                  <a:srgbClr val="404040"/>
                </a:solidFill>
                <a:latin typeface="Franklin Gothic Book"/>
                <a:cs typeface="Franklin Gothic Book"/>
              </a:rPr>
              <a:t> </a:t>
            </a:r>
            <a:r>
              <a:rPr sz="1600" spc="-10" dirty="0">
                <a:solidFill>
                  <a:srgbClr val="404040"/>
                </a:solidFill>
                <a:latin typeface="Franklin Gothic Book"/>
                <a:cs typeface="Franklin Gothic Book"/>
              </a:rPr>
              <a:t>activity</a:t>
            </a:r>
            <a:r>
              <a:rPr sz="1600" spc="-130" dirty="0">
                <a:solidFill>
                  <a:srgbClr val="404040"/>
                </a:solidFill>
                <a:latin typeface="Franklin Gothic Book"/>
                <a:cs typeface="Franklin Gothic Book"/>
              </a:rPr>
              <a:t> </a:t>
            </a:r>
            <a:r>
              <a:rPr sz="1600" spc="-30" dirty="0">
                <a:solidFill>
                  <a:srgbClr val="404040"/>
                </a:solidFill>
                <a:latin typeface="Franklin Gothic Book"/>
                <a:cs typeface="Franklin Gothic Book"/>
              </a:rPr>
              <a:t>on</a:t>
            </a:r>
            <a:r>
              <a:rPr sz="1600" spc="-65" dirty="0">
                <a:solidFill>
                  <a:srgbClr val="404040"/>
                </a:solidFill>
                <a:latin typeface="Franklin Gothic Book"/>
                <a:cs typeface="Franklin Gothic Book"/>
              </a:rPr>
              <a:t> </a:t>
            </a:r>
            <a:r>
              <a:rPr sz="1600" spc="-25" dirty="0">
                <a:solidFill>
                  <a:srgbClr val="404040"/>
                </a:solidFill>
                <a:latin typeface="Franklin Gothic Book"/>
                <a:cs typeface="Franklin Gothic Book"/>
              </a:rPr>
              <a:t>the </a:t>
            </a:r>
            <a:r>
              <a:rPr sz="1600" spc="-20" dirty="0">
                <a:solidFill>
                  <a:srgbClr val="404040"/>
                </a:solidFill>
                <a:latin typeface="Franklin Gothic Book"/>
                <a:cs typeface="Franklin Gothic Book"/>
              </a:rPr>
              <a:t>people</a:t>
            </a:r>
            <a:r>
              <a:rPr sz="1600" spc="-114"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55"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14" dirty="0">
                <a:solidFill>
                  <a:srgbClr val="404040"/>
                </a:solidFill>
                <a:latin typeface="Franklin Gothic Book"/>
                <a:cs typeface="Franklin Gothic Book"/>
              </a:rPr>
              <a:t> </a:t>
            </a:r>
            <a:r>
              <a:rPr sz="1600" spc="-20" dirty="0">
                <a:solidFill>
                  <a:srgbClr val="404040"/>
                </a:solidFill>
                <a:latin typeface="Franklin Gothic Book"/>
                <a:cs typeface="Franklin Gothic Book"/>
              </a:rPr>
              <a:t>environment</a:t>
            </a:r>
            <a:r>
              <a:rPr sz="1600" spc="-135" dirty="0">
                <a:solidFill>
                  <a:srgbClr val="404040"/>
                </a:solidFill>
                <a:latin typeface="Franklin Gothic Book"/>
                <a:cs typeface="Franklin Gothic Book"/>
              </a:rPr>
              <a:t> </a:t>
            </a:r>
            <a:r>
              <a:rPr sz="1600" spc="-10" dirty="0">
                <a:solidFill>
                  <a:srgbClr val="404040"/>
                </a:solidFill>
                <a:latin typeface="Franklin Gothic Book"/>
                <a:cs typeface="Franklin Gothic Book"/>
              </a:rPr>
              <a:t>(”impact</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materiality</a:t>
            </a:r>
            <a:r>
              <a:rPr sz="1600" spc="-10" dirty="0" smtClean="0">
                <a:solidFill>
                  <a:srgbClr val="404040"/>
                </a:solidFill>
                <a:latin typeface="Franklin Gothic Book"/>
                <a:cs typeface="Franklin Gothic Book"/>
              </a:rPr>
              <a:t>”).</a:t>
            </a:r>
            <a:endParaRPr lang="en-US" sz="1600" spc="-10" dirty="0" smtClean="0">
              <a:solidFill>
                <a:srgbClr val="404040"/>
              </a:solidFill>
              <a:latin typeface="Franklin Gothic Book"/>
              <a:cs typeface="Franklin Gothic Book"/>
            </a:endParaRPr>
          </a:p>
          <a:p>
            <a:pPr marL="297180" marR="83820" indent="-285115">
              <a:spcBef>
                <a:spcPts val="600"/>
              </a:spcBef>
              <a:buClr>
                <a:srgbClr val="1A595A"/>
              </a:buClr>
              <a:buSzPct val="150000"/>
              <a:buFont typeface="Arial"/>
              <a:buChar char="•"/>
              <a:tabLst>
                <a:tab pos="297180" algn="l"/>
              </a:tabLst>
            </a:pPr>
            <a:r>
              <a:rPr lang="en-US" sz="1600" dirty="0">
                <a:solidFill>
                  <a:srgbClr val="404040"/>
                </a:solidFill>
              </a:rPr>
              <a:t>Requires</a:t>
            </a:r>
            <a:r>
              <a:rPr lang="en-US" sz="1600" spc="-65" dirty="0">
                <a:solidFill>
                  <a:srgbClr val="404040"/>
                </a:solidFill>
              </a:rPr>
              <a:t> </a:t>
            </a:r>
            <a:r>
              <a:rPr lang="en-US" sz="1600" dirty="0">
                <a:solidFill>
                  <a:srgbClr val="404040"/>
                </a:solidFill>
              </a:rPr>
              <a:t>a</a:t>
            </a:r>
            <a:r>
              <a:rPr lang="en-US" sz="1600" spc="5" dirty="0">
                <a:solidFill>
                  <a:srgbClr val="404040"/>
                </a:solidFill>
              </a:rPr>
              <a:t> </a:t>
            </a:r>
            <a:r>
              <a:rPr lang="en-US" sz="1600" spc="-20" dirty="0">
                <a:solidFill>
                  <a:srgbClr val="404040"/>
                </a:solidFill>
              </a:rPr>
              <a:t>transition</a:t>
            </a:r>
            <a:r>
              <a:rPr lang="en-US" sz="1600" spc="15" dirty="0">
                <a:solidFill>
                  <a:srgbClr val="404040"/>
                </a:solidFill>
              </a:rPr>
              <a:t> </a:t>
            </a:r>
            <a:r>
              <a:rPr lang="en-US" sz="1600" dirty="0">
                <a:solidFill>
                  <a:srgbClr val="404040"/>
                </a:solidFill>
              </a:rPr>
              <a:t>plan</a:t>
            </a:r>
            <a:r>
              <a:rPr lang="en-US" sz="1600" spc="80" dirty="0">
                <a:solidFill>
                  <a:srgbClr val="404040"/>
                </a:solidFill>
              </a:rPr>
              <a:t> </a:t>
            </a:r>
            <a:r>
              <a:rPr lang="en-US" sz="1600" i="1" baseline="23391" dirty="0">
                <a:solidFill>
                  <a:srgbClr val="404040"/>
                </a:solidFill>
                <a:cs typeface="Franklin Gothic Book"/>
              </a:rPr>
              <a:t>-</a:t>
            </a:r>
            <a:r>
              <a:rPr lang="en-US" sz="1600" i="1" spc="142" baseline="23391" dirty="0">
                <a:solidFill>
                  <a:srgbClr val="404040"/>
                </a:solidFill>
                <a:cs typeface="Franklin Gothic Book"/>
              </a:rPr>
              <a:t> </a:t>
            </a:r>
            <a:r>
              <a:rPr lang="en-US" sz="1600" spc="-35" dirty="0">
                <a:solidFill>
                  <a:srgbClr val="404040"/>
                </a:solidFill>
              </a:rPr>
              <a:t>to</a:t>
            </a:r>
            <a:r>
              <a:rPr lang="en-US" sz="1600" spc="-150" dirty="0">
                <a:solidFill>
                  <a:srgbClr val="404040"/>
                </a:solidFill>
              </a:rPr>
              <a:t> </a:t>
            </a:r>
            <a:r>
              <a:rPr lang="en-US" sz="1600" spc="-20" dirty="0">
                <a:solidFill>
                  <a:srgbClr val="404040"/>
                </a:solidFill>
              </a:rPr>
              <a:t>ensure</a:t>
            </a:r>
            <a:r>
              <a:rPr lang="en-US" sz="1600" spc="-145" dirty="0">
                <a:solidFill>
                  <a:srgbClr val="404040"/>
                </a:solidFill>
              </a:rPr>
              <a:t> </a:t>
            </a:r>
            <a:r>
              <a:rPr lang="en-US" sz="1600" dirty="0">
                <a:solidFill>
                  <a:srgbClr val="404040"/>
                </a:solidFill>
              </a:rPr>
              <a:t>that</a:t>
            </a:r>
            <a:r>
              <a:rPr lang="en-US" sz="1600" spc="-75" dirty="0">
                <a:solidFill>
                  <a:srgbClr val="404040"/>
                </a:solidFill>
              </a:rPr>
              <a:t> </a:t>
            </a:r>
            <a:r>
              <a:rPr lang="en-US" sz="1600" dirty="0">
                <a:solidFill>
                  <a:srgbClr val="404040"/>
                </a:solidFill>
              </a:rPr>
              <a:t>its</a:t>
            </a:r>
            <a:r>
              <a:rPr lang="en-US" sz="1600" spc="-150" dirty="0">
                <a:solidFill>
                  <a:srgbClr val="404040"/>
                </a:solidFill>
              </a:rPr>
              <a:t> </a:t>
            </a:r>
            <a:r>
              <a:rPr lang="en-US" sz="1600" spc="-20" dirty="0">
                <a:solidFill>
                  <a:srgbClr val="404040"/>
                </a:solidFill>
              </a:rPr>
              <a:t>business</a:t>
            </a:r>
            <a:r>
              <a:rPr lang="en-US" sz="1600" spc="-145" dirty="0">
                <a:solidFill>
                  <a:srgbClr val="404040"/>
                </a:solidFill>
              </a:rPr>
              <a:t> </a:t>
            </a:r>
            <a:r>
              <a:rPr lang="en-US" sz="1600" spc="-10" dirty="0">
                <a:solidFill>
                  <a:srgbClr val="404040"/>
                </a:solidFill>
              </a:rPr>
              <a:t>model </a:t>
            </a:r>
            <a:r>
              <a:rPr lang="en-US" sz="1600" dirty="0">
                <a:solidFill>
                  <a:srgbClr val="404040"/>
                </a:solidFill>
              </a:rPr>
              <a:t>and</a:t>
            </a:r>
            <a:r>
              <a:rPr lang="en-US" sz="1600" spc="-60" dirty="0">
                <a:solidFill>
                  <a:srgbClr val="404040"/>
                </a:solidFill>
              </a:rPr>
              <a:t> </a:t>
            </a:r>
            <a:r>
              <a:rPr lang="en-US" sz="1600" dirty="0">
                <a:solidFill>
                  <a:srgbClr val="404040"/>
                </a:solidFill>
              </a:rPr>
              <a:t>strategy</a:t>
            </a:r>
            <a:r>
              <a:rPr lang="en-US" sz="1600" spc="-125" dirty="0">
                <a:solidFill>
                  <a:srgbClr val="404040"/>
                </a:solidFill>
              </a:rPr>
              <a:t> </a:t>
            </a:r>
            <a:r>
              <a:rPr lang="en-US" sz="1600" dirty="0">
                <a:solidFill>
                  <a:srgbClr val="404040"/>
                </a:solidFill>
              </a:rPr>
              <a:t>are</a:t>
            </a:r>
            <a:r>
              <a:rPr lang="en-US" sz="1600" spc="-114" dirty="0">
                <a:solidFill>
                  <a:srgbClr val="404040"/>
                </a:solidFill>
              </a:rPr>
              <a:t> </a:t>
            </a:r>
            <a:r>
              <a:rPr lang="en-US" sz="1600" spc="-25" dirty="0">
                <a:solidFill>
                  <a:srgbClr val="404040"/>
                </a:solidFill>
              </a:rPr>
              <a:t>compatible</a:t>
            </a:r>
            <a:r>
              <a:rPr lang="en-US" sz="1600" spc="-120" dirty="0">
                <a:solidFill>
                  <a:srgbClr val="404040"/>
                </a:solidFill>
              </a:rPr>
              <a:t> </a:t>
            </a:r>
            <a:r>
              <a:rPr lang="en-US" sz="1600" spc="-10" dirty="0">
                <a:solidFill>
                  <a:srgbClr val="404040"/>
                </a:solidFill>
              </a:rPr>
              <a:t>with</a:t>
            </a:r>
            <a:r>
              <a:rPr lang="en-US" sz="1600" spc="-65" dirty="0">
                <a:solidFill>
                  <a:srgbClr val="404040"/>
                </a:solidFill>
              </a:rPr>
              <a:t> </a:t>
            </a:r>
            <a:r>
              <a:rPr lang="en-US" sz="1600" dirty="0">
                <a:solidFill>
                  <a:srgbClr val="404040"/>
                </a:solidFill>
              </a:rPr>
              <a:t>the</a:t>
            </a:r>
            <a:r>
              <a:rPr lang="en-US" sz="1600" spc="-114" dirty="0">
                <a:solidFill>
                  <a:srgbClr val="404040"/>
                </a:solidFill>
              </a:rPr>
              <a:t> </a:t>
            </a:r>
            <a:r>
              <a:rPr lang="en-US" sz="1600" spc="-20" dirty="0">
                <a:solidFill>
                  <a:srgbClr val="404040"/>
                </a:solidFill>
              </a:rPr>
              <a:t>transition</a:t>
            </a:r>
            <a:r>
              <a:rPr lang="en-US" sz="1600" spc="-65" dirty="0">
                <a:solidFill>
                  <a:srgbClr val="404040"/>
                </a:solidFill>
              </a:rPr>
              <a:t> </a:t>
            </a:r>
            <a:r>
              <a:rPr lang="en-US" sz="1600" dirty="0">
                <a:solidFill>
                  <a:srgbClr val="404040"/>
                </a:solidFill>
              </a:rPr>
              <a:t>to</a:t>
            </a:r>
            <a:r>
              <a:rPr lang="en-US" sz="1600" spc="-120" dirty="0">
                <a:solidFill>
                  <a:srgbClr val="404040"/>
                </a:solidFill>
              </a:rPr>
              <a:t> </a:t>
            </a:r>
            <a:r>
              <a:rPr lang="en-US" sz="1600" spc="-50" dirty="0">
                <a:solidFill>
                  <a:srgbClr val="404040"/>
                </a:solidFill>
              </a:rPr>
              <a:t>a </a:t>
            </a:r>
            <a:r>
              <a:rPr lang="en-US" sz="1600" spc="-10" dirty="0">
                <a:solidFill>
                  <a:srgbClr val="404040"/>
                </a:solidFill>
              </a:rPr>
              <a:t>sustainable</a:t>
            </a:r>
            <a:r>
              <a:rPr lang="en-US" sz="1600" spc="-114" dirty="0">
                <a:solidFill>
                  <a:srgbClr val="404040"/>
                </a:solidFill>
              </a:rPr>
              <a:t> </a:t>
            </a:r>
            <a:r>
              <a:rPr lang="en-US" sz="1600" spc="-10" dirty="0" smtClean="0">
                <a:solidFill>
                  <a:srgbClr val="404040"/>
                </a:solidFill>
              </a:rPr>
              <a:t>economy</a:t>
            </a:r>
            <a:endParaRPr lang="en-US" sz="1600" dirty="0">
              <a:solidFill>
                <a:srgbClr val="404040"/>
              </a:solidFill>
            </a:endParaRPr>
          </a:p>
        </p:txBody>
      </p:sp>
      <p:sp>
        <p:nvSpPr>
          <p:cNvPr id="4" name="object 4"/>
          <p:cNvSpPr txBox="1">
            <a:spLocks noGrp="1"/>
          </p:cNvSpPr>
          <p:nvPr>
            <p:ph sz="half" idx="3"/>
          </p:nvPr>
        </p:nvSpPr>
        <p:spPr>
          <a:xfrm>
            <a:off x="6227645" y="1116689"/>
            <a:ext cx="4570983" cy="5257208"/>
          </a:xfrm>
          <a:prstGeom prst="rect">
            <a:avLst/>
          </a:prstGeom>
          <a:solidFill>
            <a:schemeClr val="bg1"/>
          </a:solidFill>
        </p:spPr>
        <p:txBody>
          <a:bodyPr vert="horz" wrap="square" lIns="0" tIns="24765" rIns="0" bIns="0" rtlCol="0">
            <a:spAutoFit/>
          </a:bodyPr>
          <a:lstStyle/>
          <a:p>
            <a:pPr marL="297180" marR="5080" indent="-285115">
              <a:spcBef>
                <a:spcPts val="600"/>
              </a:spcBef>
              <a:buSzPct val="150000"/>
              <a:buFont typeface="Arial"/>
              <a:buChar char="•"/>
              <a:tabLst>
                <a:tab pos="297180" algn="l"/>
              </a:tabLst>
            </a:pPr>
            <a:r>
              <a:rPr sz="1600" dirty="0">
                <a:solidFill>
                  <a:srgbClr val="404040"/>
                </a:solidFill>
              </a:rPr>
              <a:t>Requires disclosure of due diligence information/</a:t>
            </a:r>
            <a:r>
              <a:rPr lang="en-US" sz="1600" dirty="0">
                <a:solidFill>
                  <a:srgbClr val="404040"/>
                </a:solidFill>
              </a:rPr>
              <a:t> </a:t>
            </a:r>
            <a:r>
              <a:rPr sz="1600" dirty="0">
                <a:solidFill>
                  <a:srgbClr val="404040"/>
                </a:solidFill>
              </a:rPr>
              <a:t>sustainability risks in value chain – sustainability risks within entities’ value chain, covering the upstream value chain </a:t>
            </a:r>
            <a:r>
              <a:rPr sz="1600" dirty="0" smtClean="0">
                <a:solidFill>
                  <a:srgbClr val="404040"/>
                </a:solidFill>
              </a:rPr>
              <a:t>(</a:t>
            </a:r>
            <a:r>
              <a:rPr lang="en-US" sz="1600" dirty="0" smtClean="0">
                <a:solidFill>
                  <a:srgbClr val="404040"/>
                </a:solidFill>
              </a:rPr>
              <a:t>i</a:t>
            </a:r>
            <a:r>
              <a:rPr sz="1600" dirty="0" smtClean="0">
                <a:solidFill>
                  <a:srgbClr val="404040"/>
                </a:solidFill>
              </a:rPr>
              <a:t>.e</a:t>
            </a:r>
            <a:r>
              <a:rPr sz="1600" dirty="0">
                <a:solidFill>
                  <a:srgbClr val="404040"/>
                </a:solidFill>
              </a:rPr>
              <a:t>. suppliers) and the downstream value chain </a:t>
            </a:r>
            <a:r>
              <a:rPr sz="1600" dirty="0" smtClean="0">
                <a:solidFill>
                  <a:srgbClr val="404040"/>
                </a:solidFill>
              </a:rPr>
              <a:t>(</a:t>
            </a:r>
            <a:r>
              <a:rPr lang="en-US" sz="1600" dirty="0" smtClean="0">
                <a:solidFill>
                  <a:srgbClr val="404040"/>
                </a:solidFill>
              </a:rPr>
              <a:t>i</a:t>
            </a:r>
            <a:r>
              <a:rPr sz="1600" dirty="0" smtClean="0">
                <a:solidFill>
                  <a:srgbClr val="404040"/>
                </a:solidFill>
              </a:rPr>
              <a:t>.e</a:t>
            </a:r>
            <a:r>
              <a:rPr sz="1600" dirty="0">
                <a:solidFill>
                  <a:srgbClr val="404040"/>
                </a:solidFill>
              </a:rPr>
              <a:t>. consumers).</a:t>
            </a:r>
          </a:p>
          <a:p>
            <a:pPr marL="372745" indent="-283845">
              <a:spcBef>
                <a:spcPts val="600"/>
              </a:spcBef>
              <a:buSzPct val="150000"/>
              <a:buFont typeface="Arial"/>
              <a:buChar char="•"/>
              <a:tabLst>
                <a:tab pos="372745" algn="l"/>
              </a:tabLst>
            </a:pPr>
            <a:r>
              <a:rPr sz="1600" dirty="0" smtClean="0">
                <a:solidFill>
                  <a:srgbClr val="404040"/>
                </a:solidFill>
              </a:rPr>
              <a:t>Provides</a:t>
            </a:r>
            <a:r>
              <a:rPr sz="1600" spc="-30" dirty="0" smtClean="0">
                <a:solidFill>
                  <a:srgbClr val="404040"/>
                </a:solidFill>
              </a:rPr>
              <a:t> </a:t>
            </a:r>
            <a:r>
              <a:rPr sz="1600" dirty="0">
                <a:solidFill>
                  <a:srgbClr val="404040"/>
                </a:solidFill>
              </a:rPr>
              <a:t>an</a:t>
            </a:r>
            <a:r>
              <a:rPr sz="1600" spc="-55" dirty="0">
                <a:solidFill>
                  <a:srgbClr val="404040"/>
                </a:solidFill>
              </a:rPr>
              <a:t> </a:t>
            </a:r>
            <a:r>
              <a:rPr sz="1600" spc="-20" dirty="0">
                <a:solidFill>
                  <a:srgbClr val="404040"/>
                </a:solidFill>
              </a:rPr>
              <a:t>audit</a:t>
            </a:r>
            <a:r>
              <a:rPr sz="1600" spc="-30" dirty="0">
                <a:solidFill>
                  <a:srgbClr val="404040"/>
                </a:solidFill>
              </a:rPr>
              <a:t> requirement </a:t>
            </a:r>
            <a:r>
              <a:rPr sz="1600" dirty="0">
                <a:solidFill>
                  <a:srgbClr val="404040"/>
                </a:solidFill>
              </a:rPr>
              <a:t>on</a:t>
            </a:r>
            <a:r>
              <a:rPr sz="1600" spc="-55" dirty="0">
                <a:solidFill>
                  <a:srgbClr val="404040"/>
                </a:solidFill>
              </a:rPr>
              <a:t> </a:t>
            </a:r>
            <a:r>
              <a:rPr sz="1600" spc="-25" dirty="0">
                <a:solidFill>
                  <a:srgbClr val="404040"/>
                </a:solidFill>
              </a:rPr>
              <a:t>sustainability</a:t>
            </a:r>
            <a:r>
              <a:rPr sz="1600" spc="-40" dirty="0">
                <a:solidFill>
                  <a:srgbClr val="404040"/>
                </a:solidFill>
              </a:rPr>
              <a:t> </a:t>
            </a:r>
            <a:r>
              <a:rPr sz="1600" spc="-10" dirty="0">
                <a:solidFill>
                  <a:srgbClr val="404040"/>
                </a:solidFill>
              </a:rPr>
              <a:t>reporting</a:t>
            </a:r>
          </a:p>
          <a:p>
            <a:pPr marL="739775" marR="234315" lvl="1" indent="-336550">
              <a:spcBef>
                <a:spcPts val="600"/>
              </a:spcBef>
              <a:buSzPct val="120000"/>
              <a:buFont typeface="Courier New"/>
              <a:buChar char="o"/>
              <a:tabLst>
                <a:tab pos="993775" algn="l"/>
              </a:tabLst>
            </a:pPr>
            <a:r>
              <a:rPr dirty="0">
                <a:solidFill>
                  <a:srgbClr val="404040"/>
                </a:solidFill>
                <a:latin typeface="Franklin Gothic Book"/>
                <a:cs typeface="Franklin Gothic Book"/>
              </a:rPr>
              <a:t>“limited</a:t>
            </a:r>
            <a:r>
              <a:rPr spc="-50" dirty="0">
                <a:solidFill>
                  <a:srgbClr val="404040"/>
                </a:solidFill>
                <a:latin typeface="Franklin Gothic Book"/>
                <a:cs typeface="Franklin Gothic Book"/>
              </a:rPr>
              <a:t> </a:t>
            </a:r>
            <a:r>
              <a:rPr spc="-30" dirty="0">
                <a:solidFill>
                  <a:srgbClr val="404040"/>
                </a:solidFill>
                <a:latin typeface="Franklin Gothic Book"/>
                <a:cs typeface="Franklin Gothic Book"/>
              </a:rPr>
              <a:t>assurance”:</a:t>
            </a:r>
            <a:r>
              <a:rPr spc="-40" dirty="0">
                <a:solidFill>
                  <a:srgbClr val="404040"/>
                </a:solidFill>
                <a:latin typeface="Franklin Gothic Book"/>
                <a:cs typeface="Franklin Gothic Book"/>
              </a:rPr>
              <a:t> </a:t>
            </a:r>
            <a:r>
              <a:rPr spc="-10" dirty="0">
                <a:solidFill>
                  <a:srgbClr val="404040"/>
                </a:solidFill>
                <a:latin typeface="Franklin Gothic Book"/>
                <a:cs typeface="Franklin Gothic Book"/>
              </a:rPr>
              <a:t>a</a:t>
            </a:r>
            <a:r>
              <a:rPr spc="-35" dirty="0">
                <a:solidFill>
                  <a:srgbClr val="404040"/>
                </a:solidFill>
                <a:latin typeface="Franklin Gothic Book"/>
                <a:cs typeface="Franklin Gothic Book"/>
              </a:rPr>
              <a:t> </a:t>
            </a:r>
            <a:r>
              <a:rPr spc="-30" dirty="0">
                <a:solidFill>
                  <a:srgbClr val="404040"/>
                </a:solidFill>
                <a:latin typeface="Franklin Gothic Book"/>
                <a:cs typeface="Franklin Gothic Book"/>
              </a:rPr>
              <a:t>second</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party</a:t>
            </a:r>
            <a:r>
              <a:rPr spc="-130" dirty="0">
                <a:solidFill>
                  <a:srgbClr val="404040"/>
                </a:solidFill>
                <a:latin typeface="Franklin Gothic Book"/>
                <a:cs typeface="Franklin Gothic Book"/>
              </a:rPr>
              <a:t> </a:t>
            </a:r>
            <a:r>
              <a:rPr spc="-20" dirty="0">
                <a:solidFill>
                  <a:srgbClr val="404040"/>
                </a:solidFill>
                <a:latin typeface="Franklin Gothic Book"/>
                <a:cs typeface="Franklin Gothic Book"/>
              </a:rPr>
              <a:t>confirms</a:t>
            </a:r>
            <a:r>
              <a:rPr spc="-120" dirty="0">
                <a:solidFill>
                  <a:srgbClr val="404040"/>
                </a:solidFill>
                <a:latin typeface="Franklin Gothic Book"/>
                <a:cs typeface="Franklin Gothic Book"/>
              </a:rPr>
              <a:t> </a:t>
            </a:r>
            <a:r>
              <a:rPr spc="-20" dirty="0">
                <a:solidFill>
                  <a:srgbClr val="404040"/>
                </a:solidFill>
                <a:latin typeface="Franklin Gothic Book"/>
                <a:cs typeface="Franklin Gothic Book"/>
              </a:rPr>
              <a:t>that </a:t>
            </a:r>
            <a:r>
              <a:rPr spc="-10" dirty="0">
                <a:solidFill>
                  <a:srgbClr val="404040"/>
                </a:solidFill>
                <a:latin typeface="Franklin Gothic Book"/>
                <a:cs typeface="Franklin Gothic Book"/>
              </a:rPr>
              <a:t>nothing</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has</a:t>
            </a:r>
            <a:r>
              <a:rPr spc="-120" dirty="0">
                <a:solidFill>
                  <a:srgbClr val="404040"/>
                </a:solidFill>
                <a:latin typeface="Franklin Gothic Book"/>
                <a:cs typeface="Franklin Gothic Book"/>
              </a:rPr>
              <a:t> </a:t>
            </a:r>
            <a:r>
              <a:rPr spc="-25" dirty="0">
                <a:solidFill>
                  <a:srgbClr val="404040"/>
                </a:solidFill>
                <a:latin typeface="Franklin Gothic Book"/>
                <a:cs typeface="Franklin Gothic Book"/>
              </a:rPr>
              <a:t>come</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125" dirty="0">
                <a:solidFill>
                  <a:srgbClr val="404040"/>
                </a:solidFill>
                <a:latin typeface="Franklin Gothic Book"/>
                <a:cs typeface="Franklin Gothic Book"/>
              </a:rPr>
              <a:t> </a:t>
            </a:r>
            <a:r>
              <a:rPr spc="-10" dirty="0">
                <a:solidFill>
                  <a:srgbClr val="404040"/>
                </a:solidFill>
                <a:latin typeface="Franklin Gothic Book"/>
                <a:cs typeface="Franklin Gothic Book"/>
              </a:rPr>
              <a:t>their</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attention</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120" dirty="0">
                <a:solidFill>
                  <a:srgbClr val="404040"/>
                </a:solidFill>
                <a:latin typeface="Franklin Gothic Book"/>
                <a:cs typeface="Franklin Gothic Book"/>
              </a:rPr>
              <a:t> </a:t>
            </a:r>
            <a:r>
              <a:rPr spc="-20" dirty="0">
                <a:solidFill>
                  <a:srgbClr val="404040"/>
                </a:solidFill>
                <a:latin typeface="Franklin Gothic Book"/>
                <a:cs typeface="Franklin Gothic Book"/>
              </a:rPr>
              <a:t>indicate</a:t>
            </a:r>
            <a:r>
              <a:rPr spc="-120" dirty="0">
                <a:solidFill>
                  <a:srgbClr val="404040"/>
                </a:solidFill>
                <a:latin typeface="Franklin Gothic Book"/>
                <a:cs typeface="Franklin Gothic Book"/>
              </a:rPr>
              <a:t> </a:t>
            </a:r>
            <a:r>
              <a:rPr spc="-20" dirty="0">
                <a:solidFill>
                  <a:srgbClr val="404040"/>
                </a:solidFill>
                <a:latin typeface="Franklin Gothic Book"/>
                <a:cs typeface="Franklin Gothic Book"/>
              </a:rPr>
              <a:t>that </a:t>
            </a:r>
            <a:r>
              <a:rPr dirty="0">
                <a:solidFill>
                  <a:srgbClr val="404040"/>
                </a:solidFill>
                <a:latin typeface="Franklin Gothic Book"/>
                <a:cs typeface="Franklin Gothic Book"/>
              </a:rPr>
              <a:t>the</a:t>
            </a:r>
            <a:r>
              <a:rPr spc="-140" dirty="0">
                <a:solidFill>
                  <a:srgbClr val="404040"/>
                </a:solidFill>
                <a:latin typeface="Franklin Gothic Book"/>
                <a:cs typeface="Franklin Gothic Book"/>
              </a:rPr>
              <a:t> </a:t>
            </a:r>
            <a:r>
              <a:rPr spc="-10" dirty="0">
                <a:solidFill>
                  <a:srgbClr val="404040"/>
                </a:solidFill>
                <a:latin typeface="Franklin Gothic Book"/>
                <a:cs typeface="Franklin Gothic Book"/>
              </a:rPr>
              <a:t>information</a:t>
            </a:r>
            <a:r>
              <a:rPr spc="-85" dirty="0">
                <a:solidFill>
                  <a:srgbClr val="404040"/>
                </a:solidFill>
                <a:latin typeface="Franklin Gothic Book"/>
                <a:cs typeface="Franklin Gothic Book"/>
              </a:rPr>
              <a:t> </a:t>
            </a:r>
            <a:r>
              <a:rPr spc="-20" dirty="0">
                <a:solidFill>
                  <a:srgbClr val="404040"/>
                </a:solidFill>
                <a:latin typeface="Franklin Gothic Book"/>
                <a:cs typeface="Franklin Gothic Book"/>
              </a:rPr>
              <a:t>is</a:t>
            </a:r>
            <a:r>
              <a:rPr spc="-135" dirty="0">
                <a:solidFill>
                  <a:srgbClr val="404040"/>
                </a:solidFill>
                <a:latin typeface="Franklin Gothic Book"/>
                <a:cs typeface="Franklin Gothic Book"/>
              </a:rPr>
              <a:t> </a:t>
            </a:r>
            <a:r>
              <a:rPr spc="-10" dirty="0">
                <a:solidFill>
                  <a:srgbClr val="404040"/>
                </a:solidFill>
                <a:latin typeface="Franklin Gothic Book"/>
                <a:cs typeface="Franklin Gothic Book"/>
              </a:rPr>
              <a:t>materially</a:t>
            </a:r>
            <a:r>
              <a:rPr spc="-150" dirty="0">
                <a:solidFill>
                  <a:srgbClr val="404040"/>
                </a:solidFill>
                <a:latin typeface="Franklin Gothic Book"/>
                <a:cs typeface="Franklin Gothic Book"/>
              </a:rPr>
              <a:t> </a:t>
            </a:r>
            <a:r>
              <a:rPr spc="-10" dirty="0">
                <a:solidFill>
                  <a:srgbClr val="404040"/>
                </a:solidFill>
                <a:latin typeface="Franklin Gothic Book"/>
                <a:cs typeface="Franklin Gothic Book"/>
              </a:rPr>
              <a:t>misstated.</a:t>
            </a:r>
            <a:endParaRPr dirty="0">
              <a:solidFill>
                <a:srgbClr val="404040"/>
              </a:solidFill>
              <a:latin typeface="Franklin Gothic Book"/>
              <a:cs typeface="Franklin Gothic Book"/>
            </a:endParaRPr>
          </a:p>
          <a:p>
            <a:pPr marL="739775" lvl="1" indent="-336550">
              <a:spcBef>
                <a:spcPts val="600"/>
              </a:spcBef>
              <a:buSzPct val="120000"/>
              <a:buFont typeface="Courier New"/>
              <a:buChar char="o"/>
              <a:tabLst>
                <a:tab pos="993140" algn="l"/>
              </a:tabLst>
            </a:pPr>
            <a:r>
              <a:rPr dirty="0">
                <a:solidFill>
                  <a:srgbClr val="404040"/>
                </a:solidFill>
                <a:latin typeface="Franklin Gothic Book"/>
                <a:cs typeface="Franklin Gothic Book"/>
              </a:rPr>
              <a:t>EU </a:t>
            </a:r>
            <a:r>
              <a:rPr spc="-30" dirty="0">
                <a:solidFill>
                  <a:srgbClr val="404040"/>
                </a:solidFill>
                <a:latin typeface="Franklin Gothic Book"/>
                <a:cs typeface="Franklin Gothic Book"/>
              </a:rPr>
              <a:t>Commission</a:t>
            </a:r>
            <a:r>
              <a:rPr spc="-80" dirty="0">
                <a:solidFill>
                  <a:srgbClr val="404040"/>
                </a:solidFill>
                <a:latin typeface="Franklin Gothic Book"/>
                <a:cs typeface="Franklin Gothic Book"/>
              </a:rPr>
              <a:t> </a:t>
            </a:r>
            <a:r>
              <a:rPr spc="-20" dirty="0">
                <a:solidFill>
                  <a:srgbClr val="404040"/>
                </a:solidFill>
                <a:latin typeface="Franklin Gothic Book"/>
                <a:cs typeface="Franklin Gothic Book"/>
              </a:rPr>
              <a:t>expected</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130" dirty="0">
                <a:solidFill>
                  <a:srgbClr val="404040"/>
                </a:solidFill>
                <a:latin typeface="Franklin Gothic Book"/>
                <a:cs typeface="Franklin Gothic Book"/>
              </a:rPr>
              <a:t> </a:t>
            </a:r>
            <a:r>
              <a:rPr spc="-10" dirty="0">
                <a:solidFill>
                  <a:srgbClr val="404040"/>
                </a:solidFill>
                <a:latin typeface="Franklin Gothic Book"/>
                <a:cs typeface="Franklin Gothic Book"/>
              </a:rPr>
              <a:t>require</a:t>
            </a:r>
            <a:r>
              <a:rPr spc="-120" dirty="0">
                <a:solidFill>
                  <a:srgbClr val="404040"/>
                </a:solidFill>
                <a:latin typeface="Franklin Gothic Book"/>
                <a:cs typeface="Franklin Gothic Book"/>
              </a:rPr>
              <a:t> </a:t>
            </a:r>
            <a:r>
              <a:rPr spc="-10" dirty="0">
                <a:solidFill>
                  <a:srgbClr val="404040"/>
                </a:solidFill>
                <a:latin typeface="Franklin Gothic Book"/>
                <a:cs typeface="Franklin Gothic Book"/>
              </a:rPr>
              <a:t>“</a:t>
            </a:r>
            <a:r>
              <a:rPr spc="-10" dirty="0" smtClean="0">
                <a:solidFill>
                  <a:srgbClr val="404040"/>
                </a:solidFill>
                <a:latin typeface="Franklin Gothic Book"/>
                <a:cs typeface="Franklin Gothic Book"/>
              </a:rPr>
              <a:t>reasonable</a:t>
            </a:r>
            <a:r>
              <a:rPr lang="en-US" dirty="0">
                <a:solidFill>
                  <a:srgbClr val="404040"/>
                </a:solidFill>
                <a:latin typeface="Franklin Gothic Book"/>
                <a:cs typeface="Franklin Gothic Book"/>
              </a:rPr>
              <a:t> </a:t>
            </a:r>
            <a:r>
              <a:rPr spc="-10" dirty="0" smtClean="0">
                <a:solidFill>
                  <a:srgbClr val="404040"/>
                </a:solidFill>
              </a:rPr>
              <a:t>assurance</a:t>
            </a:r>
            <a:r>
              <a:rPr spc="-10" dirty="0">
                <a:solidFill>
                  <a:srgbClr val="404040"/>
                </a:solidFill>
              </a:rPr>
              <a:t>”,</a:t>
            </a:r>
            <a:r>
              <a:rPr spc="-114" dirty="0">
                <a:solidFill>
                  <a:srgbClr val="404040"/>
                </a:solidFill>
              </a:rPr>
              <a:t> </a:t>
            </a:r>
            <a:r>
              <a:rPr spc="-10" dirty="0">
                <a:solidFill>
                  <a:srgbClr val="404040"/>
                </a:solidFill>
              </a:rPr>
              <a:t>i.e.</a:t>
            </a:r>
            <a:r>
              <a:rPr spc="-20" dirty="0">
                <a:solidFill>
                  <a:srgbClr val="404040"/>
                </a:solidFill>
              </a:rPr>
              <a:t> </a:t>
            </a:r>
            <a:r>
              <a:rPr spc="-25" dirty="0">
                <a:solidFill>
                  <a:srgbClr val="404040"/>
                </a:solidFill>
              </a:rPr>
              <a:t>verification</a:t>
            </a:r>
            <a:r>
              <a:rPr spc="-45" dirty="0">
                <a:solidFill>
                  <a:srgbClr val="404040"/>
                </a:solidFill>
              </a:rPr>
              <a:t> </a:t>
            </a:r>
            <a:r>
              <a:rPr spc="-30" dirty="0">
                <a:solidFill>
                  <a:srgbClr val="404040"/>
                </a:solidFill>
              </a:rPr>
              <a:t>of</a:t>
            </a:r>
            <a:r>
              <a:rPr spc="-105" dirty="0">
                <a:solidFill>
                  <a:srgbClr val="404040"/>
                </a:solidFill>
              </a:rPr>
              <a:t> </a:t>
            </a:r>
            <a:r>
              <a:rPr dirty="0">
                <a:solidFill>
                  <a:srgbClr val="404040"/>
                </a:solidFill>
              </a:rPr>
              <a:t>the</a:t>
            </a:r>
            <a:r>
              <a:rPr spc="-100" dirty="0">
                <a:solidFill>
                  <a:srgbClr val="404040"/>
                </a:solidFill>
              </a:rPr>
              <a:t> </a:t>
            </a:r>
            <a:r>
              <a:rPr spc="-20" dirty="0">
                <a:solidFill>
                  <a:srgbClr val="404040"/>
                </a:solidFill>
              </a:rPr>
              <a:t>compliance</a:t>
            </a:r>
            <a:r>
              <a:rPr spc="-105" dirty="0">
                <a:solidFill>
                  <a:srgbClr val="404040"/>
                </a:solidFill>
              </a:rPr>
              <a:t> </a:t>
            </a:r>
            <a:r>
              <a:rPr spc="-20" dirty="0">
                <a:solidFill>
                  <a:srgbClr val="404040"/>
                </a:solidFill>
              </a:rPr>
              <a:t>with </a:t>
            </a:r>
            <a:r>
              <a:rPr spc="-10" dirty="0">
                <a:solidFill>
                  <a:srgbClr val="404040"/>
                </a:solidFill>
              </a:rPr>
              <a:t>substantive</a:t>
            </a:r>
            <a:r>
              <a:rPr spc="-110" dirty="0">
                <a:solidFill>
                  <a:srgbClr val="404040"/>
                </a:solidFill>
              </a:rPr>
              <a:t> </a:t>
            </a:r>
            <a:r>
              <a:rPr spc="-30" dirty="0">
                <a:solidFill>
                  <a:srgbClr val="404040"/>
                </a:solidFill>
              </a:rPr>
              <a:t>requirements, </a:t>
            </a:r>
            <a:r>
              <a:rPr dirty="0">
                <a:solidFill>
                  <a:srgbClr val="404040"/>
                </a:solidFill>
              </a:rPr>
              <a:t>by</a:t>
            </a:r>
            <a:r>
              <a:rPr spc="-120" dirty="0">
                <a:solidFill>
                  <a:srgbClr val="404040"/>
                </a:solidFill>
              </a:rPr>
              <a:t> </a:t>
            </a:r>
            <a:r>
              <a:rPr spc="-20" dirty="0">
                <a:solidFill>
                  <a:srgbClr val="404040"/>
                </a:solidFill>
              </a:rPr>
              <a:t>2028</a:t>
            </a:r>
          </a:p>
          <a:p>
            <a:pPr marL="297180" marR="5080" indent="-285115">
              <a:spcBef>
                <a:spcPts val="600"/>
              </a:spcBef>
              <a:buSzPct val="150000"/>
              <a:buFont typeface="Arial"/>
              <a:buChar char="•"/>
              <a:tabLst>
                <a:tab pos="297180" algn="l"/>
              </a:tabLst>
            </a:pPr>
            <a:r>
              <a:rPr sz="1600" dirty="0">
                <a:solidFill>
                  <a:srgbClr val="404040"/>
                </a:solidFill>
              </a:rPr>
              <a:t>Promotes digitalisation –requires financial statements and the management report to be in a single XHTML format, tagged in accordance with a digital taxonomy, to make information simple and more accessible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080" y="0"/>
            <a:ext cx="10628841" cy="600164"/>
          </a:xfrm>
          <a:prstGeom prst="rect">
            <a:avLst/>
          </a:prstGeom>
        </p:spPr>
        <p:txBody>
          <a:bodyPr vert="horz" wrap="square" lIns="640080" tIns="45720" rIns="0" bIns="0" rtlCol="0">
            <a:spAutoFit/>
          </a:bodyPr>
          <a:lstStyle/>
          <a:p>
            <a:pPr>
              <a:lnSpc>
                <a:spcPct val="100000"/>
              </a:lnSpc>
              <a:spcBef>
                <a:spcPts val="105"/>
              </a:spcBef>
            </a:pPr>
            <a:r>
              <a:rPr dirty="0">
                <a:latin typeface="Franklin Gothic Demi Cond" panose="020B0706030402020204" pitchFamily="34" charset="0"/>
              </a:rPr>
              <a:t>CSRD:</a:t>
            </a:r>
            <a:r>
              <a:rPr spc="-80" dirty="0">
                <a:latin typeface="Franklin Gothic Demi Cond" panose="020B0706030402020204" pitchFamily="34" charset="0"/>
              </a:rPr>
              <a:t> </a:t>
            </a:r>
            <a:r>
              <a:rPr dirty="0">
                <a:latin typeface="Franklin Gothic Demi Cond" panose="020B0706030402020204" pitchFamily="34" charset="0"/>
              </a:rPr>
              <a:t>Who</a:t>
            </a:r>
            <a:r>
              <a:rPr spc="40" dirty="0">
                <a:latin typeface="Franklin Gothic Demi Cond" panose="020B0706030402020204" pitchFamily="34" charset="0"/>
              </a:rPr>
              <a:t> </a:t>
            </a:r>
            <a:r>
              <a:rPr dirty="0">
                <a:latin typeface="Franklin Gothic Demi Cond" panose="020B0706030402020204" pitchFamily="34" charset="0"/>
              </a:rPr>
              <a:t>does</a:t>
            </a:r>
            <a:r>
              <a:rPr spc="-30" dirty="0">
                <a:latin typeface="Franklin Gothic Demi Cond" panose="020B0706030402020204" pitchFamily="34" charset="0"/>
              </a:rPr>
              <a:t> </a:t>
            </a:r>
            <a:r>
              <a:rPr dirty="0">
                <a:latin typeface="Franklin Gothic Demi Cond" panose="020B0706030402020204" pitchFamily="34" charset="0"/>
              </a:rPr>
              <a:t>it</a:t>
            </a:r>
            <a:r>
              <a:rPr spc="-35" dirty="0">
                <a:latin typeface="Franklin Gothic Demi Cond" panose="020B0706030402020204" pitchFamily="34" charset="0"/>
              </a:rPr>
              <a:t> </a:t>
            </a:r>
            <a:r>
              <a:rPr dirty="0">
                <a:latin typeface="Franklin Gothic Demi Cond" panose="020B0706030402020204" pitchFamily="34" charset="0"/>
              </a:rPr>
              <a:t>apply</a:t>
            </a:r>
            <a:r>
              <a:rPr spc="-20" dirty="0">
                <a:latin typeface="Franklin Gothic Demi Cond" panose="020B0706030402020204" pitchFamily="34" charset="0"/>
              </a:rPr>
              <a:t> </a:t>
            </a:r>
            <a:r>
              <a:rPr spc="-25" dirty="0">
                <a:latin typeface="Franklin Gothic Demi Cond" panose="020B0706030402020204" pitchFamily="34" charset="0"/>
              </a:rPr>
              <a:t>to?</a:t>
            </a:r>
          </a:p>
        </p:txBody>
      </p:sp>
      <p:sp>
        <p:nvSpPr>
          <p:cNvPr id="6" name="object 6"/>
          <p:cNvSpPr txBox="1"/>
          <p:nvPr/>
        </p:nvSpPr>
        <p:spPr>
          <a:xfrm>
            <a:off x="600073" y="5740181"/>
            <a:ext cx="9801225" cy="567463"/>
          </a:xfrm>
          <a:prstGeom prst="rect">
            <a:avLst/>
          </a:prstGeom>
          <a:solidFill>
            <a:schemeClr val="bg1"/>
          </a:solidFill>
        </p:spPr>
        <p:txBody>
          <a:bodyPr vert="horz" wrap="square" lIns="0" tIns="13335" rIns="0" bIns="0" rtlCol="0">
            <a:spAutoFit/>
          </a:bodyPr>
          <a:lstStyle/>
          <a:p>
            <a:pPr>
              <a:lnSpc>
                <a:spcPct val="100000"/>
              </a:lnSpc>
              <a:spcBef>
                <a:spcPts val="105"/>
              </a:spcBef>
            </a:pPr>
            <a:r>
              <a:rPr dirty="0">
                <a:solidFill>
                  <a:srgbClr val="404040"/>
                </a:solidFill>
                <a:latin typeface="Franklin Gothic Book"/>
                <a:cs typeface="Franklin Gothic Book"/>
              </a:rPr>
              <a:t>The</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Directive</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will </a:t>
            </a:r>
            <a:r>
              <a:rPr dirty="0">
                <a:solidFill>
                  <a:srgbClr val="8BC81D"/>
                </a:solidFill>
                <a:latin typeface="Franklin Gothic Book"/>
                <a:cs typeface="Franklin Gothic Book"/>
              </a:rPr>
              <a:t>not</a:t>
            </a:r>
            <a:r>
              <a:rPr spc="165" dirty="0">
                <a:solidFill>
                  <a:srgbClr val="8BC81D"/>
                </a:solidFill>
                <a:latin typeface="Franklin Gothic Book"/>
                <a:cs typeface="Franklin Gothic Book"/>
              </a:rPr>
              <a:t> </a:t>
            </a:r>
            <a:r>
              <a:rPr dirty="0">
                <a:solidFill>
                  <a:srgbClr val="2C2C2D"/>
                </a:solidFill>
                <a:latin typeface="Franklin Gothic Book"/>
                <a:cs typeface="Franklin Gothic Book"/>
              </a:rPr>
              <a:t>apply</a:t>
            </a:r>
            <a:r>
              <a:rPr spc="30" dirty="0">
                <a:solidFill>
                  <a:srgbClr val="2C2C2D"/>
                </a:solidFill>
                <a:latin typeface="Franklin Gothic Book"/>
                <a:cs typeface="Franklin Gothic Book"/>
              </a:rPr>
              <a:t> </a:t>
            </a:r>
            <a:r>
              <a:rPr dirty="0">
                <a:solidFill>
                  <a:srgbClr val="2C2C2D"/>
                </a:solidFill>
                <a:latin typeface="Franklin Gothic Book"/>
                <a:cs typeface="Franklin Gothic Book"/>
              </a:rPr>
              <a:t>to</a:t>
            </a:r>
            <a:r>
              <a:rPr spc="60" dirty="0">
                <a:solidFill>
                  <a:srgbClr val="2C2C2D"/>
                </a:solidFill>
                <a:latin typeface="Franklin Gothic Book"/>
                <a:cs typeface="Franklin Gothic Book"/>
              </a:rPr>
              <a:t> </a:t>
            </a:r>
            <a:r>
              <a:rPr spc="-10" dirty="0">
                <a:solidFill>
                  <a:srgbClr val="8BC81D"/>
                </a:solidFill>
                <a:latin typeface="Franklin Gothic Book"/>
                <a:cs typeface="Franklin Gothic Book"/>
              </a:rPr>
              <a:t>micro-</a:t>
            </a:r>
            <a:r>
              <a:rPr dirty="0">
                <a:solidFill>
                  <a:srgbClr val="8BC81D"/>
                </a:solidFill>
                <a:latin typeface="Franklin Gothic Book"/>
                <a:cs typeface="Franklin Gothic Book"/>
              </a:rPr>
              <a:t>undertakings,</a:t>
            </a:r>
            <a:r>
              <a:rPr spc="55" dirty="0">
                <a:solidFill>
                  <a:srgbClr val="8BC81D"/>
                </a:solidFill>
                <a:latin typeface="Franklin Gothic Book"/>
                <a:cs typeface="Franklin Gothic Book"/>
              </a:rPr>
              <a:t> </a:t>
            </a:r>
            <a:r>
              <a:rPr dirty="0">
                <a:solidFill>
                  <a:srgbClr val="404040"/>
                </a:solidFill>
                <a:latin typeface="Franklin Gothic Book"/>
                <a:cs typeface="Franklin Gothic Book"/>
              </a:rPr>
              <a:t>which</a:t>
            </a:r>
            <a:r>
              <a:rPr spc="100" dirty="0">
                <a:solidFill>
                  <a:srgbClr val="404040"/>
                </a:solidFill>
                <a:latin typeface="Franklin Gothic Book"/>
                <a:cs typeface="Franklin Gothic Book"/>
              </a:rPr>
              <a:t> </a:t>
            </a:r>
            <a:r>
              <a:rPr dirty="0">
                <a:solidFill>
                  <a:srgbClr val="404040"/>
                </a:solidFill>
                <a:latin typeface="Franklin Gothic Book"/>
                <a:cs typeface="Franklin Gothic Book"/>
              </a:rPr>
              <a:t>do</a:t>
            </a:r>
            <a:r>
              <a:rPr spc="-25" dirty="0">
                <a:solidFill>
                  <a:srgbClr val="404040"/>
                </a:solidFill>
                <a:latin typeface="Franklin Gothic Book"/>
                <a:cs typeface="Franklin Gothic Book"/>
              </a:rPr>
              <a:t> </a:t>
            </a:r>
            <a:r>
              <a:rPr dirty="0">
                <a:solidFill>
                  <a:srgbClr val="8BC81D"/>
                </a:solidFill>
                <a:latin typeface="Franklin Gothic Book"/>
                <a:cs typeface="Franklin Gothic Book"/>
              </a:rPr>
              <a:t>not</a:t>
            </a:r>
            <a:r>
              <a:rPr spc="80" dirty="0">
                <a:solidFill>
                  <a:srgbClr val="8BC81D"/>
                </a:solidFill>
                <a:latin typeface="Franklin Gothic Book"/>
                <a:cs typeface="Franklin Gothic Book"/>
              </a:rPr>
              <a:t> </a:t>
            </a:r>
            <a:r>
              <a:rPr dirty="0">
                <a:solidFill>
                  <a:srgbClr val="8BC81D"/>
                </a:solidFill>
                <a:latin typeface="Franklin Gothic Book"/>
                <a:cs typeface="Franklin Gothic Book"/>
              </a:rPr>
              <a:t>meet</a:t>
            </a:r>
            <a:r>
              <a:rPr spc="75" dirty="0">
                <a:solidFill>
                  <a:srgbClr val="8BC81D"/>
                </a:solidFill>
                <a:latin typeface="Franklin Gothic Book"/>
                <a:cs typeface="Franklin Gothic Book"/>
              </a:rPr>
              <a:t> </a:t>
            </a:r>
            <a:r>
              <a:rPr dirty="0">
                <a:solidFill>
                  <a:srgbClr val="8BC81D"/>
                </a:solidFill>
                <a:latin typeface="Franklin Gothic Book"/>
                <a:cs typeface="Franklin Gothic Book"/>
              </a:rPr>
              <a:t>two</a:t>
            </a:r>
            <a:r>
              <a:rPr spc="70" dirty="0">
                <a:solidFill>
                  <a:srgbClr val="8BC81D"/>
                </a:solidFill>
                <a:latin typeface="Franklin Gothic Book"/>
                <a:cs typeface="Franklin Gothic Book"/>
              </a:rPr>
              <a:t> </a:t>
            </a:r>
            <a:r>
              <a:rPr spc="-25" dirty="0" smtClean="0">
                <a:solidFill>
                  <a:srgbClr val="404040"/>
                </a:solidFill>
                <a:latin typeface="Franklin Gothic Book"/>
                <a:cs typeface="Franklin Gothic Book"/>
              </a:rPr>
              <a:t>of</a:t>
            </a:r>
            <a:r>
              <a:rPr lang="en-US" spc="-25" dirty="0" smtClean="0">
                <a:solidFill>
                  <a:srgbClr val="404040"/>
                </a:solidFill>
                <a:latin typeface="Franklin Gothic Book"/>
                <a:cs typeface="Franklin Gothic Book"/>
              </a:rPr>
              <a:t> </a:t>
            </a:r>
            <a:r>
              <a:rPr dirty="0" smtClean="0">
                <a:solidFill>
                  <a:srgbClr val="404040"/>
                </a:solidFill>
                <a:latin typeface="Franklin Gothic Book"/>
                <a:cs typeface="Franklin Gothic Book"/>
              </a:rPr>
              <a:t>the</a:t>
            </a:r>
            <a:r>
              <a:rPr spc="55" dirty="0" smtClean="0">
                <a:solidFill>
                  <a:srgbClr val="404040"/>
                </a:solidFill>
                <a:latin typeface="Franklin Gothic Book"/>
                <a:cs typeface="Franklin Gothic Book"/>
              </a:rPr>
              <a:t> </a:t>
            </a:r>
            <a:r>
              <a:rPr dirty="0">
                <a:solidFill>
                  <a:srgbClr val="404040"/>
                </a:solidFill>
                <a:latin typeface="Franklin Gothic Book"/>
                <a:cs typeface="Franklin Gothic Book"/>
              </a:rPr>
              <a:t>following</a:t>
            </a:r>
            <a:r>
              <a:rPr spc="50" dirty="0">
                <a:solidFill>
                  <a:srgbClr val="404040"/>
                </a:solidFill>
                <a:latin typeface="Franklin Gothic Book"/>
                <a:cs typeface="Franklin Gothic Book"/>
              </a:rPr>
              <a:t> </a:t>
            </a:r>
            <a:r>
              <a:rPr dirty="0">
                <a:solidFill>
                  <a:srgbClr val="8BC81D"/>
                </a:solidFill>
                <a:latin typeface="Franklin Gothic Book"/>
                <a:cs typeface="Franklin Gothic Book"/>
              </a:rPr>
              <a:t>criteria:</a:t>
            </a:r>
            <a:r>
              <a:rPr spc="114" dirty="0">
                <a:solidFill>
                  <a:srgbClr val="8BC81D"/>
                </a:solidFill>
                <a:latin typeface="Franklin Gothic Book"/>
                <a:cs typeface="Franklin Gothic Book"/>
              </a:rPr>
              <a:t> </a:t>
            </a:r>
            <a:r>
              <a:rPr dirty="0">
                <a:solidFill>
                  <a:srgbClr val="2C2C2D"/>
                </a:solidFill>
                <a:latin typeface="Franklin Gothic Book"/>
                <a:cs typeface="Franklin Gothic Book"/>
              </a:rPr>
              <a:t>a</a:t>
            </a:r>
            <a:r>
              <a:rPr spc="40" dirty="0">
                <a:solidFill>
                  <a:srgbClr val="2C2C2D"/>
                </a:solidFill>
                <a:latin typeface="Franklin Gothic Book"/>
                <a:cs typeface="Franklin Gothic Book"/>
              </a:rPr>
              <a:t> </a:t>
            </a:r>
            <a:r>
              <a:rPr dirty="0">
                <a:solidFill>
                  <a:srgbClr val="333333"/>
                </a:solidFill>
                <a:latin typeface="Arial"/>
                <a:cs typeface="Arial"/>
              </a:rPr>
              <a:t>balance</a:t>
            </a:r>
            <a:r>
              <a:rPr spc="-55" dirty="0">
                <a:solidFill>
                  <a:srgbClr val="333333"/>
                </a:solidFill>
                <a:latin typeface="Arial"/>
                <a:cs typeface="Arial"/>
              </a:rPr>
              <a:t> </a:t>
            </a:r>
            <a:r>
              <a:rPr dirty="0">
                <a:solidFill>
                  <a:srgbClr val="333333"/>
                </a:solidFill>
                <a:latin typeface="Arial"/>
                <a:cs typeface="Arial"/>
              </a:rPr>
              <a:t>sheet</a:t>
            </a:r>
            <a:r>
              <a:rPr spc="20" dirty="0">
                <a:solidFill>
                  <a:srgbClr val="333333"/>
                </a:solidFill>
                <a:latin typeface="Arial"/>
                <a:cs typeface="Arial"/>
              </a:rPr>
              <a:t> </a:t>
            </a:r>
            <a:r>
              <a:rPr dirty="0">
                <a:solidFill>
                  <a:srgbClr val="333333"/>
                </a:solidFill>
                <a:latin typeface="Arial"/>
                <a:cs typeface="Arial"/>
              </a:rPr>
              <a:t>total</a:t>
            </a:r>
            <a:r>
              <a:rPr spc="40" dirty="0">
                <a:solidFill>
                  <a:srgbClr val="333333"/>
                </a:solidFill>
                <a:latin typeface="Arial"/>
                <a:cs typeface="Arial"/>
              </a:rPr>
              <a:t> </a:t>
            </a:r>
            <a:r>
              <a:rPr dirty="0">
                <a:solidFill>
                  <a:srgbClr val="333333"/>
                </a:solidFill>
                <a:latin typeface="Arial"/>
                <a:cs typeface="Arial"/>
              </a:rPr>
              <a:t>of €</a:t>
            </a:r>
            <a:r>
              <a:rPr spc="10" dirty="0">
                <a:solidFill>
                  <a:srgbClr val="333333"/>
                </a:solidFill>
                <a:latin typeface="Arial"/>
                <a:cs typeface="Arial"/>
              </a:rPr>
              <a:t> </a:t>
            </a:r>
            <a:r>
              <a:rPr dirty="0">
                <a:solidFill>
                  <a:srgbClr val="333333"/>
                </a:solidFill>
                <a:latin typeface="Arial"/>
                <a:cs typeface="Arial"/>
              </a:rPr>
              <a:t>350</a:t>
            </a:r>
            <a:r>
              <a:rPr spc="5" dirty="0">
                <a:solidFill>
                  <a:srgbClr val="333333"/>
                </a:solidFill>
                <a:latin typeface="Arial"/>
                <a:cs typeface="Arial"/>
              </a:rPr>
              <a:t> </a:t>
            </a:r>
            <a:r>
              <a:rPr dirty="0">
                <a:solidFill>
                  <a:srgbClr val="333333"/>
                </a:solidFill>
                <a:latin typeface="Arial"/>
                <a:cs typeface="Arial"/>
              </a:rPr>
              <a:t>000,</a:t>
            </a:r>
            <a:r>
              <a:rPr spc="5" dirty="0">
                <a:solidFill>
                  <a:srgbClr val="333333"/>
                </a:solidFill>
                <a:latin typeface="Arial"/>
                <a:cs typeface="Arial"/>
              </a:rPr>
              <a:t> </a:t>
            </a:r>
            <a:r>
              <a:rPr dirty="0">
                <a:solidFill>
                  <a:srgbClr val="333333"/>
                </a:solidFill>
                <a:latin typeface="Arial"/>
                <a:cs typeface="Arial"/>
              </a:rPr>
              <a:t>a</a:t>
            </a:r>
            <a:r>
              <a:rPr spc="85" dirty="0">
                <a:solidFill>
                  <a:srgbClr val="333333"/>
                </a:solidFill>
                <a:latin typeface="Arial"/>
                <a:cs typeface="Arial"/>
              </a:rPr>
              <a:t> </a:t>
            </a:r>
            <a:r>
              <a:rPr dirty="0">
                <a:solidFill>
                  <a:srgbClr val="333333"/>
                </a:solidFill>
                <a:latin typeface="Arial"/>
                <a:cs typeface="Arial"/>
              </a:rPr>
              <a:t>net</a:t>
            </a:r>
            <a:r>
              <a:rPr spc="5" dirty="0">
                <a:solidFill>
                  <a:srgbClr val="333333"/>
                </a:solidFill>
                <a:latin typeface="Arial"/>
                <a:cs typeface="Arial"/>
              </a:rPr>
              <a:t> </a:t>
            </a:r>
            <a:r>
              <a:rPr dirty="0">
                <a:solidFill>
                  <a:srgbClr val="333333"/>
                </a:solidFill>
                <a:latin typeface="Arial"/>
                <a:cs typeface="Arial"/>
              </a:rPr>
              <a:t>turnover</a:t>
            </a:r>
            <a:r>
              <a:rPr spc="70" dirty="0">
                <a:solidFill>
                  <a:srgbClr val="333333"/>
                </a:solidFill>
                <a:latin typeface="Arial"/>
                <a:cs typeface="Arial"/>
              </a:rPr>
              <a:t> </a:t>
            </a:r>
            <a:r>
              <a:rPr spc="-25" dirty="0" smtClean="0">
                <a:solidFill>
                  <a:srgbClr val="333333"/>
                </a:solidFill>
                <a:latin typeface="Arial"/>
                <a:cs typeface="Arial"/>
              </a:rPr>
              <a:t>of</a:t>
            </a:r>
            <a:r>
              <a:rPr lang="en-US" spc="-25" dirty="0" smtClean="0">
                <a:solidFill>
                  <a:srgbClr val="333333"/>
                </a:solidFill>
                <a:latin typeface="Arial"/>
                <a:cs typeface="Arial"/>
              </a:rPr>
              <a:t> </a:t>
            </a:r>
            <a:r>
              <a:rPr u="sng" dirty="0" smtClean="0">
                <a:solidFill>
                  <a:srgbClr val="333333"/>
                </a:solidFill>
                <a:uFill>
                  <a:solidFill>
                    <a:srgbClr val="00519B"/>
                  </a:solidFill>
                </a:uFill>
                <a:latin typeface="Arial"/>
                <a:cs typeface="Arial"/>
              </a:rPr>
              <a:t>€</a:t>
            </a:r>
            <a:r>
              <a:rPr u="sng" spc="-10" dirty="0" smtClean="0">
                <a:solidFill>
                  <a:srgbClr val="333333"/>
                </a:solidFill>
                <a:uFill>
                  <a:solidFill>
                    <a:srgbClr val="00519B"/>
                  </a:solidFill>
                </a:uFill>
                <a:latin typeface="Arial"/>
                <a:cs typeface="Arial"/>
              </a:rPr>
              <a:t> </a:t>
            </a:r>
            <a:r>
              <a:rPr u="sng" dirty="0" smtClean="0">
                <a:solidFill>
                  <a:srgbClr val="333333"/>
                </a:solidFill>
                <a:uFill>
                  <a:solidFill>
                    <a:srgbClr val="00519B"/>
                  </a:solidFill>
                </a:uFill>
                <a:latin typeface="Arial"/>
                <a:cs typeface="Arial"/>
              </a:rPr>
              <a:t>700</a:t>
            </a:r>
            <a:r>
              <a:rPr u="sng" spc="-85" dirty="0" smtClean="0">
                <a:solidFill>
                  <a:srgbClr val="333333"/>
                </a:solidFill>
                <a:uFill>
                  <a:solidFill>
                    <a:srgbClr val="00519B"/>
                  </a:solidFill>
                </a:uFill>
                <a:latin typeface="Arial"/>
                <a:cs typeface="Arial"/>
              </a:rPr>
              <a:t> </a:t>
            </a:r>
            <a:r>
              <a:rPr u="sng" dirty="0" smtClean="0">
                <a:solidFill>
                  <a:srgbClr val="333333"/>
                </a:solidFill>
                <a:uFill>
                  <a:solidFill>
                    <a:srgbClr val="00519B"/>
                  </a:solidFill>
                </a:uFill>
                <a:latin typeface="Arial"/>
                <a:cs typeface="Arial"/>
              </a:rPr>
              <a:t>000;</a:t>
            </a:r>
            <a:r>
              <a:rPr lang="en-US" u="sng" dirty="0" smtClean="0">
                <a:solidFill>
                  <a:srgbClr val="333333"/>
                </a:solidFill>
                <a:uFill>
                  <a:solidFill>
                    <a:srgbClr val="00519B"/>
                  </a:solidFill>
                </a:uFill>
                <a:latin typeface="Arial"/>
                <a:cs typeface="Arial"/>
              </a:rPr>
              <a:t> </a:t>
            </a:r>
            <a:r>
              <a:rPr u="sng" dirty="0" smtClean="0">
                <a:solidFill>
                  <a:srgbClr val="333333"/>
                </a:solidFill>
                <a:uFill>
                  <a:solidFill>
                    <a:srgbClr val="00519B"/>
                  </a:solidFill>
                </a:uFill>
                <a:latin typeface="Arial"/>
                <a:cs typeface="Arial"/>
              </a:rPr>
              <a:t>an</a:t>
            </a:r>
            <a:r>
              <a:rPr u="sng" spc="-10" dirty="0" smtClean="0">
                <a:solidFill>
                  <a:srgbClr val="333333"/>
                </a:solidFill>
                <a:uFill>
                  <a:solidFill>
                    <a:srgbClr val="00519B"/>
                  </a:solidFill>
                </a:uFill>
                <a:latin typeface="Arial"/>
                <a:cs typeface="Arial"/>
              </a:rPr>
              <a:t> </a:t>
            </a:r>
            <a:r>
              <a:rPr u="sng" dirty="0" smtClean="0">
                <a:solidFill>
                  <a:srgbClr val="333333"/>
                </a:solidFill>
                <a:uFill>
                  <a:solidFill>
                    <a:srgbClr val="00519B"/>
                  </a:solidFill>
                </a:uFill>
                <a:latin typeface="Arial"/>
                <a:cs typeface="Arial"/>
              </a:rPr>
              <a:t>average</a:t>
            </a:r>
            <a:r>
              <a:rPr u="sng" spc="85" dirty="0" smtClean="0">
                <a:solidFill>
                  <a:srgbClr val="333333"/>
                </a:solidFill>
                <a:uFill>
                  <a:solidFill>
                    <a:srgbClr val="00519B"/>
                  </a:solidFill>
                </a:uFill>
                <a:latin typeface="Arial"/>
                <a:cs typeface="Arial"/>
              </a:rPr>
              <a:t> </a:t>
            </a:r>
            <a:r>
              <a:rPr u="sng" dirty="0" smtClean="0">
                <a:solidFill>
                  <a:srgbClr val="333333"/>
                </a:solidFill>
                <a:uFill>
                  <a:solidFill>
                    <a:srgbClr val="00519B"/>
                  </a:solidFill>
                </a:uFill>
                <a:latin typeface="Arial"/>
                <a:cs typeface="Arial"/>
              </a:rPr>
              <a:t>of</a:t>
            </a:r>
            <a:r>
              <a:rPr u="sng" spc="-90" dirty="0" smtClean="0">
                <a:solidFill>
                  <a:srgbClr val="333333"/>
                </a:solidFill>
                <a:uFill>
                  <a:solidFill>
                    <a:srgbClr val="00519B"/>
                  </a:solidFill>
                </a:uFill>
                <a:latin typeface="Arial"/>
                <a:cs typeface="Arial"/>
              </a:rPr>
              <a:t> </a:t>
            </a:r>
            <a:r>
              <a:rPr u="sng" dirty="0" smtClean="0">
                <a:solidFill>
                  <a:srgbClr val="333333"/>
                </a:solidFill>
                <a:uFill>
                  <a:solidFill>
                    <a:srgbClr val="00519B"/>
                  </a:solidFill>
                </a:uFill>
                <a:latin typeface="Arial"/>
                <a:cs typeface="Arial"/>
              </a:rPr>
              <a:t>10</a:t>
            </a:r>
            <a:r>
              <a:rPr u="sng" spc="-5" dirty="0" smtClean="0">
                <a:solidFill>
                  <a:srgbClr val="333333"/>
                </a:solidFill>
                <a:uFill>
                  <a:solidFill>
                    <a:srgbClr val="00519B"/>
                  </a:solidFill>
                </a:uFill>
                <a:latin typeface="Arial"/>
                <a:cs typeface="Arial"/>
              </a:rPr>
              <a:t> </a:t>
            </a:r>
            <a:r>
              <a:rPr u="sng" spc="-10" dirty="0" smtClean="0">
                <a:solidFill>
                  <a:srgbClr val="333333"/>
                </a:solidFill>
                <a:uFill>
                  <a:solidFill>
                    <a:srgbClr val="00519B"/>
                  </a:solidFill>
                </a:uFill>
                <a:latin typeface="Arial"/>
                <a:cs typeface="Arial"/>
              </a:rPr>
              <a:t>employees</a:t>
            </a:r>
            <a:r>
              <a:rPr u="sng" spc="-10" dirty="0" smtClean="0">
                <a:solidFill>
                  <a:srgbClr val="2C2C2D"/>
                </a:solidFill>
                <a:uFill>
                  <a:solidFill>
                    <a:srgbClr val="00519B"/>
                  </a:solidFill>
                </a:uFill>
                <a:latin typeface="Franklin Gothic Book"/>
                <a:cs typeface="Franklin Gothic Book"/>
              </a:rPr>
              <a:t>.****</a:t>
            </a:r>
            <a:endParaRPr dirty="0">
              <a:latin typeface="Franklin Gothic Book"/>
              <a:cs typeface="Franklin Gothic Book"/>
            </a:endParaRPr>
          </a:p>
        </p:txBody>
      </p:sp>
      <p:graphicFrame>
        <p:nvGraphicFramePr>
          <p:cNvPr id="7" name="object 7"/>
          <p:cNvGraphicFramePr>
            <a:graphicFrameLocks noGrp="1"/>
          </p:cNvGraphicFramePr>
          <p:nvPr>
            <p:extLst>
              <p:ext uri="{D42A27DB-BD31-4B8C-83A1-F6EECF244321}">
                <p14:modId xmlns:p14="http://schemas.microsoft.com/office/powerpoint/2010/main" val="206630326"/>
              </p:ext>
            </p:extLst>
          </p:nvPr>
        </p:nvGraphicFramePr>
        <p:xfrm>
          <a:off x="600072" y="1232470"/>
          <a:ext cx="9801225" cy="4348480"/>
        </p:xfrm>
        <a:graphic>
          <a:graphicData uri="http://schemas.openxmlformats.org/drawingml/2006/table">
            <a:tbl>
              <a:tblPr firstRow="1" bandRow="1">
                <a:tableStyleId>{2D5ABB26-0587-4C30-8999-92F81FD0307C}</a:tableStyleId>
              </a:tblPr>
              <a:tblGrid>
                <a:gridCol w="2205388">
                  <a:extLst>
                    <a:ext uri="{9D8B030D-6E8A-4147-A177-3AD203B41FA5}">
                      <a16:colId xmlns:a16="http://schemas.microsoft.com/office/drawing/2014/main" val="20000"/>
                    </a:ext>
                  </a:extLst>
                </a:gridCol>
                <a:gridCol w="7595837">
                  <a:extLst>
                    <a:ext uri="{9D8B030D-6E8A-4147-A177-3AD203B41FA5}">
                      <a16:colId xmlns:a16="http://schemas.microsoft.com/office/drawing/2014/main" val="20001"/>
                    </a:ext>
                  </a:extLst>
                </a:gridCol>
              </a:tblGrid>
              <a:tr h="2337435">
                <a:tc>
                  <a:txBody>
                    <a:bodyPr/>
                    <a:lstStyle/>
                    <a:p>
                      <a:pPr>
                        <a:lnSpc>
                          <a:spcPct val="100000"/>
                        </a:lnSpc>
                      </a:pPr>
                      <a:endParaRPr sz="1600" dirty="0">
                        <a:latin typeface="+mn-lt"/>
                        <a:cs typeface="Times New Roman"/>
                      </a:endParaRPr>
                    </a:p>
                    <a:p>
                      <a:pPr>
                        <a:lnSpc>
                          <a:spcPct val="100000"/>
                        </a:lnSpc>
                      </a:pPr>
                      <a:endParaRPr sz="1600" dirty="0">
                        <a:latin typeface="+mn-lt"/>
                        <a:cs typeface="Times New Roman"/>
                      </a:endParaRPr>
                    </a:p>
                    <a:p>
                      <a:pPr>
                        <a:lnSpc>
                          <a:spcPct val="100000"/>
                        </a:lnSpc>
                      </a:pPr>
                      <a:endParaRPr sz="1600" dirty="0">
                        <a:latin typeface="+mn-lt"/>
                        <a:cs typeface="Times New Roman"/>
                      </a:endParaRPr>
                    </a:p>
                    <a:p>
                      <a:pPr>
                        <a:lnSpc>
                          <a:spcPct val="100000"/>
                        </a:lnSpc>
                        <a:spcBef>
                          <a:spcPts val="45"/>
                        </a:spcBef>
                      </a:pPr>
                      <a:endParaRPr sz="1600" dirty="0">
                        <a:latin typeface="+mn-lt"/>
                        <a:cs typeface="Times New Roman"/>
                      </a:endParaRPr>
                    </a:p>
                    <a:p>
                      <a:pPr marL="92710">
                        <a:lnSpc>
                          <a:spcPct val="100000"/>
                        </a:lnSpc>
                      </a:pPr>
                      <a:r>
                        <a:rPr sz="1600" dirty="0">
                          <a:latin typeface="+mn-lt"/>
                          <a:cs typeface="Franklin Gothic Book"/>
                        </a:rPr>
                        <a:t>EU</a:t>
                      </a:r>
                      <a:r>
                        <a:rPr sz="1600" spc="114" dirty="0">
                          <a:latin typeface="+mn-lt"/>
                          <a:cs typeface="Franklin Gothic Book"/>
                        </a:rPr>
                        <a:t> </a:t>
                      </a:r>
                      <a:r>
                        <a:rPr sz="1600" spc="-10" dirty="0">
                          <a:latin typeface="+mn-lt"/>
                          <a:cs typeface="Franklin Gothic Book"/>
                        </a:rPr>
                        <a:t>Undertakings</a:t>
                      </a:r>
                      <a:endParaRPr sz="1600" dirty="0">
                        <a:latin typeface="+mn-lt"/>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6E9"/>
                    </a:solidFill>
                  </a:tcPr>
                </a:tc>
                <a:tc>
                  <a:txBody>
                    <a:bodyPr/>
                    <a:lstStyle/>
                    <a:p>
                      <a:pPr marL="357505" indent="-172085">
                        <a:lnSpc>
                          <a:spcPts val="1710"/>
                        </a:lnSpc>
                        <a:spcBef>
                          <a:spcPts val="285"/>
                        </a:spcBef>
                        <a:buFont typeface="Arial"/>
                        <a:buChar char="•"/>
                        <a:tabLst>
                          <a:tab pos="357505" algn="l"/>
                        </a:tabLst>
                      </a:pPr>
                      <a:r>
                        <a:rPr sz="1600" dirty="0">
                          <a:latin typeface="+mn-lt"/>
                          <a:cs typeface="Franklin Gothic Book"/>
                        </a:rPr>
                        <a:t>Large</a:t>
                      </a:r>
                      <a:r>
                        <a:rPr sz="1600" spc="-35" dirty="0">
                          <a:latin typeface="+mn-lt"/>
                          <a:cs typeface="Franklin Gothic Book"/>
                        </a:rPr>
                        <a:t> </a:t>
                      </a:r>
                      <a:r>
                        <a:rPr sz="1600" spc="-25" dirty="0">
                          <a:latin typeface="+mn-lt"/>
                          <a:cs typeface="Franklin Gothic Book"/>
                        </a:rPr>
                        <a:t>undertakings</a:t>
                      </a:r>
                      <a:r>
                        <a:rPr sz="1600" spc="-30" dirty="0">
                          <a:latin typeface="+mn-lt"/>
                          <a:cs typeface="Franklin Gothic Book"/>
                        </a:rPr>
                        <a:t> </a:t>
                      </a:r>
                      <a:r>
                        <a:rPr sz="1600" dirty="0">
                          <a:latin typeface="+mn-lt"/>
                          <a:cs typeface="Franklin Gothic Book"/>
                        </a:rPr>
                        <a:t>as</a:t>
                      </a:r>
                      <a:r>
                        <a:rPr sz="1600" spc="-30" dirty="0">
                          <a:latin typeface="+mn-lt"/>
                          <a:cs typeface="Franklin Gothic Book"/>
                        </a:rPr>
                        <a:t> </a:t>
                      </a:r>
                      <a:r>
                        <a:rPr sz="1600" spc="-25" dirty="0">
                          <a:latin typeface="+mn-lt"/>
                          <a:cs typeface="Franklin Gothic Book"/>
                        </a:rPr>
                        <a:t>defined</a:t>
                      </a:r>
                      <a:r>
                        <a:rPr sz="1600" spc="-65" dirty="0">
                          <a:latin typeface="+mn-lt"/>
                          <a:cs typeface="Franklin Gothic Book"/>
                        </a:rPr>
                        <a:t> </a:t>
                      </a:r>
                      <a:r>
                        <a:rPr sz="1600" dirty="0">
                          <a:latin typeface="+mn-lt"/>
                          <a:cs typeface="Franklin Gothic Book"/>
                        </a:rPr>
                        <a:t>in</a:t>
                      </a:r>
                      <a:r>
                        <a:rPr sz="1600" spc="30" dirty="0">
                          <a:latin typeface="+mn-lt"/>
                          <a:cs typeface="Franklin Gothic Book"/>
                        </a:rPr>
                        <a:t> </a:t>
                      </a:r>
                      <a:r>
                        <a:rPr sz="1600" dirty="0">
                          <a:latin typeface="+mn-lt"/>
                          <a:cs typeface="Franklin Gothic Book"/>
                        </a:rPr>
                        <a:t>the</a:t>
                      </a:r>
                      <a:r>
                        <a:rPr sz="1600" spc="-35" dirty="0">
                          <a:latin typeface="+mn-lt"/>
                          <a:cs typeface="Franklin Gothic Book"/>
                        </a:rPr>
                        <a:t> </a:t>
                      </a:r>
                      <a:r>
                        <a:rPr sz="1600" spc="-30" dirty="0">
                          <a:latin typeface="+mn-lt"/>
                          <a:cs typeface="Franklin Gothic Book"/>
                        </a:rPr>
                        <a:t>Accounting</a:t>
                      </a:r>
                      <a:r>
                        <a:rPr sz="1600" spc="-75" dirty="0">
                          <a:latin typeface="+mn-lt"/>
                          <a:cs typeface="Franklin Gothic Book"/>
                        </a:rPr>
                        <a:t> </a:t>
                      </a:r>
                      <a:r>
                        <a:rPr sz="1600" spc="-10" dirty="0">
                          <a:latin typeface="+mn-lt"/>
                          <a:cs typeface="Franklin Gothic Book"/>
                        </a:rPr>
                        <a:t>Directive:</a:t>
                      </a:r>
                      <a:endParaRPr sz="1600" dirty="0">
                        <a:latin typeface="+mn-lt"/>
                        <a:cs typeface="Franklin Gothic Book"/>
                      </a:endParaRPr>
                    </a:p>
                    <a:p>
                      <a:pPr marL="988694" marR="85090" lvl="1" indent="-264795">
                        <a:lnSpc>
                          <a:spcPts val="1680"/>
                        </a:lnSpc>
                        <a:spcBef>
                          <a:spcPts val="80"/>
                        </a:spcBef>
                        <a:buFont typeface="Arial"/>
                        <a:buChar char="•"/>
                        <a:tabLst>
                          <a:tab pos="988694" algn="l"/>
                        </a:tabLst>
                      </a:pPr>
                      <a:r>
                        <a:rPr sz="1600" spc="-35" dirty="0">
                          <a:latin typeface="+mn-lt"/>
                          <a:cs typeface="Franklin Gothic Book"/>
                        </a:rPr>
                        <a:t>exceed</a:t>
                      </a:r>
                      <a:r>
                        <a:rPr sz="1600" spc="-85" dirty="0">
                          <a:latin typeface="+mn-lt"/>
                          <a:cs typeface="Franklin Gothic Book"/>
                        </a:rPr>
                        <a:t> </a:t>
                      </a:r>
                      <a:r>
                        <a:rPr sz="1600" dirty="0">
                          <a:latin typeface="+mn-lt"/>
                          <a:cs typeface="Franklin Gothic Book"/>
                        </a:rPr>
                        <a:t>at</a:t>
                      </a:r>
                      <a:r>
                        <a:rPr sz="1600" spc="-70" dirty="0">
                          <a:latin typeface="+mn-lt"/>
                          <a:cs typeface="Franklin Gothic Book"/>
                        </a:rPr>
                        <a:t> </a:t>
                      </a:r>
                      <a:r>
                        <a:rPr sz="1600" spc="-20" dirty="0">
                          <a:latin typeface="+mn-lt"/>
                          <a:cs typeface="Franklin Gothic Book"/>
                        </a:rPr>
                        <a:t>least</a:t>
                      </a:r>
                      <a:r>
                        <a:rPr sz="1600" spc="-70" dirty="0">
                          <a:latin typeface="+mn-lt"/>
                          <a:cs typeface="Franklin Gothic Book"/>
                        </a:rPr>
                        <a:t> </a:t>
                      </a:r>
                      <a:r>
                        <a:rPr sz="1600" dirty="0">
                          <a:latin typeface="+mn-lt"/>
                          <a:cs typeface="Franklin Gothic Book"/>
                        </a:rPr>
                        <a:t>two</a:t>
                      </a:r>
                      <a:r>
                        <a:rPr sz="1600" spc="-130" dirty="0">
                          <a:latin typeface="+mn-lt"/>
                          <a:cs typeface="Franklin Gothic Book"/>
                        </a:rPr>
                        <a:t> </a:t>
                      </a:r>
                      <a:r>
                        <a:rPr sz="1600" dirty="0">
                          <a:latin typeface="+mn-lt"/>
                          <a:cs typeface="Franklin Gothic Book"/>
                        </a:rPr>
                        <a:t>of</a:t>
                      </a:r>
                      <a:r>
                        <a:rPr sz="1600" spc="30" dirty="0">
                          <a:latin typeface="+mn-lt"/>
                          <a:cs typeface="Franklin Gothic Book"/>
                        </a:rPr>
                        <a:t> </a:t>
                      </a:r>
                      <a:r>
                        <a:rPr sz="1600" dirty="0">
                          <a:latin typeface="+mn-lt"/>
                          <a:cs typeface="Franklin Gothic Book"/>
                        </a:rPr>
                        <a:t>the</a:t>
                      </a:r>
                      <a:r>
                        <a:rPr sz="1600" spc="-140" dirty="0">
                          <a:latin typeface="+mn-lt"/>
                          <a:cs typeface="Franklin Gothic Book"/>
                        </a:rPr>
                        <a:t> </a:t>
                      </a:r>
                      <a:r>
                        <a:rPr sz="1600" spc="-25" dirty="0">
                          <a:latin typeface="+mn-lt"/>
                          <a:cs typeface="Franklin Gothic Book"/>
                        </a:rPr>
                        <a:t>following</a:t>
                      </a:r>
                      <a:r>
                        <a:rPr sz="1600" spc="-95" dirty="0">
                          <a:latin typeface="+mn-lt"/>
                          <a:cs typeface="Franklin Gothic Book"/>
                        </a:rPr>
                        <a:t> </a:t>
                      </a:r>
                      <a:r>
                        <a:rPr sz="1600" spc="-10" dirty="0">
                          <a:latin typeface="+mn-lt"/>
                          <a:cs typeface="Franklin Gothic Book"/>
                        </a:rPr>
                        <a:t>three</a:t>
                      </a:r>
                      <a:r>
                        <a:rPr sz="1600" spc="-140" dirty="0">
                          <a:latin typeface="+mn-lt"/>
                          <a:cs typeface="Franklin Gothic Book"/>
                        </a:rPr>
                        <a:t> </a:t>
                      </a:r>
                      <a:r>
                        <a:rPr sz="1600" spc="-10" dirty="0">
                          <a:latin typeface="+mn-lt"/>
                          <a:cs typeface="Franklin Gothic Book"/>
                        </a:rPr>
                        <a:t>criteria:</a:t>
                      </a:r>
                      <a:r>
                        <a:rPr sz="1600" spc="-65" dirty="0">
                          <a:latin typeface="+mn-lt"/>
                          <a:cs typeface="Franklin Gothic Book"/>
                        </a:rPr>
                        <a:t> </a:t>
                      </a:r>
                      <a:r>
                        <a:rPr sz="1600" dirty="0">
                          <a:latin typeface="+mn-lt"/>
                          <a:cs typeface="Franklin Gothic Book"/>
                        </a:rPr>
                        <a:t>(i)</a:t>
                      </a:r>
                      <a:r>
                        <a:rPr sz="1600" spc="-45" dirty="0">
                          <a:latin typeface="+mn-lt"/>
                          <a:cs typeface="Franklin Gothic Book"/>
                        </a:rPr>
                        <a:t> </a:t>
                      </a:r>
                      <a:r>
                        <a:rPr sz="1600" dirty="0">
                          <a:latin typeface="+mn-lt"/>
                          <a:cs typeface="Franklin Gothic Book"/>
                        </a:rPr>
                        <a:t>balance</a:t>
                      </a:r>
                      <a:r>
                        <a:rPr sz="1600" spc="-140" dirty="0">
                          <a:latin typeface="+mn-lt"/>
                          <a:cs typeface="Franklin Gothic Book"/>
                        </a:rPr>
                        <a:t> </a:t>
                      </a:r>
                      <a:r>
                        <a:rPr sz="1600" spc="-30" dirty="0">
                          <a:latin typeface="+mn-lt"/>
                          <a:cs typeface="Franklin Gothic Book"/>
                        </a:rPr>
                        <a:t>sheet</a:t>
                      </a:r>
                      <a:r>
                        <a:rPr sz="1600" spc="-70" dirty="0">
                          <a:latin typeface="+mn-lt"/>
                          <a:cs typeface="Franklin Gothic Book"/>
                        </a:rPr>
                        <a:t> </a:t>
                      </a:r>
                      <a:r>
                        <a:rPr sz="1600" spc="-10" dirty="0">
                          <a:latin typeface="+mn-lt"/>
                          <a:cs typeface="Franklin Gothic Book"/>
                        </a:rPr>
                        <a:t>total </a:t>
                      </a:r>
                      <a:r>
                        <a:rPr sz="1600" dirty="0">
                          <a:latin typeface="+mn-lt"/>
                          <a:cs typeface="Franklin Gothic Book"/>
                        </a:rPr>
                        <a:t>of</a:t>
                      </a:r>
                      <a:r>
                        <a:rPr sz="1600" spc="10" dirty="0">
                          <a:latin typeface="+mn-lt"/>
                          <a:cs typeface="Franklin Gothic Book"/>
                        </a:rPr>
                        <a:t> </a:t>
                      </a:r>
                      <a:r>
                        <a:rPr sz="1600" spc="-10" dirty="0">
                          <a:latin typeface="+mn-lt"/>
                          <a:cs typeface="Franklin Gothic Book"/>
                        </a:rPr>
                        <a:t>EUR</a:t>
                      </a:r>
                      <a:r>
                        <a:rPr sz="1600" spc="-120" dirty="0">
                          <a:latin typeface="+mn-lt"/>
                          <a:cs typeface="Franklin Gothic Book"/>
                        </a:rPr>
                        <a:t> </a:t>
                      </a:r>
                      <a:r>
                        <a:rPr sz="1600" dirty="0">
                          <a:latin typeface="+mn-lt"/>
                          <a:cs typeface="Franklin Gothic Book"/>
                        </a:rPr>
                        <a:t>20</a:t>
                      </a:r>
                      <a:r>
                        <a:rPr sz="1600" spc="-90" dirty="0">
                          <a:latin typeface="+mn-lt"/>
                          <a:cs typeface="Franklin Gothic Book"/>
                        </a:rPr>
                        <a:t> </a:t>
                      </a:r>
                      <a:r>
                        <a:rPr sz="1600" spc="-20" dirty="0">
                          <a:latin typeface="+mn-lt"/>
                          <a:cs typeface="Franklin Gothic Book"/>
                        </a:rPr>
                        <a:t>million;</a:t>
                      </a:r>
                      <a:r>
                        <a:rPr sz="1600" spc="-80" dirty="0">
                          <a:latin typeface="+mn-lt"/>
                          <a:cs typeface="Franklin Gothic Book"/>
                        </a:rPr>
                        <a:t> </a:t>
                      </a:r>
                      <a:r>
                        <a:rPr sz="1600" dirty="0">
                          <a:latin typeface="+mn-lt"/>
                          <a:cs typeface="Franklin Gothic Book"/>
                        </a:rPr>
                        <a:t>(ii)</a:t>
                      </a:r>
                      <a:r>
                        <a:rPr sz="1600" spc="25" dirty="0">
                          <a:latin typeface="+mn-lt"/>
                          <a:cs typeface="Franklin Gothic Book"/>
                        </a:rPr>
                        <a:t> </a:t>
                      </a:r>
                      <a:r>
                        <a:rPr sz="1600" spc="-20" dirty="0">
                          <a:latin typeface="+mn-lt"/>
                          <a:cs typeface="Franklin Gothic Book"/>
                        </a:rPr>
                        <a:t>net</a:t>
                      </a:r>
                      <a:r>
                        <a:rPr sz="1600" spc="-80" dirty="0">
                          <a:latin typeface="+mn-lt"/>
                          <a:cs typeface="Franklin Gothic Book"/>
                        </a:rPr>
                        <a:t> </a:t>
                      </a:r>
                      <a:r>
                        <a:rPr sz="1600" spc="-10" dirty="0">
                          <a:latin typeface="+mn-lt"/>
                          <a:cs typeface="Franklin Gothic Book"/>
                        </a:rPr>
                        <a:t>turnover</a:t>
                      </a:r>
                      <a:r>
                        <a:rPr sz="1600" spc="-114" dirty="0">
                          <a:latin typeface="+mn-lt"/>
                          <a:cs typeface="Franklin Gothic Book"/>
                        </a:rPr>
                        <a:t> </a:t>
                      </a:r>
                      <a:r>
                        <a:rPr sz="1600" spc="-30" dirty="0">
                          <a:latin typeface="+mn-lt"/>
                          <a:cs typeface="Franklin Gothic Book"/>
                        </a:rPr>
                        <a:t>of</a:t>
                      </a:r>
                      <a:r>
                        <a:rPr sz="1600" spc="-150" dirty="0">
                          <a:latin typeface="+mn-lt"/>
                          <a:cs typeface="Franklin Gothic Book"/>
                        </a:rPr>
                        <a:t> </a:t>
                      </a:r>
                      <a:r>
                        <a:rPr sz="1600" dirty="0">
                          <a:latin typeface="+mn-lt"/>
                          <a:cs typeface="Franklin Gothic Book"/>
                        </a:rPr>
                        <a:t>EUR</a:t>
                      </a:r>
                      <a:r>
                        <a:rPr sz="1600" spc="-40" dirty="0">
                          <a:latin typeface="+mn-lt"/>
                          <a:cs typeface="Franklin Gothic Book"/>
                        </a:rPr>
                        <a:t> </a:t>
                      </a:r>
                      <a:r>
                        <a:rPr sz="1600" dirty="0">
                          <a:latin typeface="+mn-lt"/>
                          <a:cs typeface="Franklin Gothic Book"/>
                        </a:rPr>
                        <a:t>40</a:t>
                      </a:r>
                      <a:r>
                        <a:rPr sz="1600" spc="-85" dirty="0">
                          <a:latin typeface="+mn-lt"/>
                          <a:cs typeface="Franklin Gothic Book"/>
                        </a:rPr>
                        <a:t> </a:t>
                      </a:r>
                      <a:r>
                        <a:rPr sz="1600" spc="-20" dirty="0">
                          <a:latin typeface="+mn-lt"/>
                          <a:cs typeface="Franklin Gothic Book"/>
                        </a:rPr>
                        <a:t>million;</a:t>
                      </a:r>
                      <a:r>
                        <a:rPr sz="1600" spc="-80" dirty="0">
                          <a:latin typeface="+mn-lt"/>
                          <a:cs typeface="Franklin Gothic Book"/>
                        </a:rPr>
                        <a:t> </a:t>
                      </a:r>
                      <a:r>
                        <a:rPr sz="1600" dirty="0">
                          <a:latin typeface="+mn-lt"/>
                          <a:cs typeface="Franklin Gothic Book"/>
                        </a:rPr>
                        <a:t>and</a:t>
                      </a:r>
                      <a:r>
                        <a:rPr sz="1600" spc="-100" dirty="0">
                          <a:latin typeface="+mn-lt"/>
                          <a:cs typeface="Franklin Gothic Book"/>
                        </a:rPr>
                        <a:t> </a:t>
                      </a:r>
                      <a:r>
                        <a:rPr sz="1600" spc="-20" dirty="0">
                          <a:latin typeface="+mn-lt"/>
                          <a:cs typeface="Franklin Gothic Book"/>
                        </a:rPr>
                        <a:t>(iii)</a:t>
                      </a:r>
                      <a:r>
                        <a:rPr sz="1600" spc="-60" dirty="0">
                          <a:latin typeface="+mn-lt"/>
                          <a:cs typeface="Franklin Gothic Book"/>
                        </a:rPr>
                        <a:t> </a:t>
                      </a:r>
                      <a:r>
                        <a:rPr sz="1600" spc="-25" dirty="0">
                          <a:latin typeface="+mn-lt"/>
                          <a:cs typeface="Franklin Gothic Book"/>
                        </a:rPr>
                        <a:t>an</a:t>
                      </a:r>
                      <a:r>
                        <a:rPr sz="1600" spc="500" dirty="0">
                          <a:latin typeface="+mn-lt"/>
                          <a:cs typeface="Franklin Gothic Book"/>
                        </a:rPr>
                        <a:t> </a:t>
                      </a:r>
                      <a:r>
                        <a:rPr sz="1600" spc="-10" dirty="0">
                          <a:latin typeface="+mn-lt"/>
                          <a:cs typeface="Franklin Gothic Book"/>
                        </a:rPr>
                        <a:t>average</a:t>
                      </a:r>
                      <a:r>
                        <a:rPr sz="1600" spc="-125" dirty="0">
                          <a:latin typeface="+mn-lt"/>
                          <a:cs typeface="Franklin Gothic Book"/>
                        </a:rPr>
                        <a:t> </a:t>
                      </a:r>
                      <a:r>
                        <a:rPr sz="1600" spc="-20" dirty="0">
                          <a:latin typeface="+mn-lt"/>
                          <a:cs typeface="Franklin Gothic Book"/>
                        </a:rPr>
                        <a:t>number</a:t>
                      </a:r>
                      <a:r>
                        <a:rPr sz="1600" spc="-80" dirty="0">
                          <a:latin typeface="+mn-lt"/>
                          <a:cs typeface="Franklin Gothic Book"/>
                        </a:rPr>
                        <a:t> </a:t>
                      </a:r>
                      <a:r>
                        <a:rPr sz="1600" spc="-30" dirty="0">
                          <a:latin typeface="+mn-lt"/>
                          <a:cs typeface="Franklin Gothic Book"/>
                        </a:rPr>
                        <a:t>of</a:t>
                      </a:r>
                      <a:r>
                        <a:rPr sz="1600" spc="-130" dirty="0">
                          <a:latin typeface="+mn-lt"/>
                          <a:cs typeface="Franklin Gothic Book"/>
                        </a:rPr>
                        <a:t> </a:t>
                      </a:r>
                      <a:r>
                        <a:rPr sz="1600" spc="-30" dirty="0">
                          <a:latin typeface="+mn-lt"/>
                          <a:cs typeface="Franklin Gothic Book"/>
                        </a:rPr>
                        <a:t>employees</a:t>
                      </a:r>
                      <a:r>
                        <a:rPr sz="1600" spc="-120" dirty="0">
                          <a:latin typeface="+mn-lt"/>
                          <a:cs typeface="Franklin Gothic Book"/>
                        </a:rPr>
                        <a:t> </a:t>
                      </a:r>
                      <a:r>
                        <a:rPr sz="1600" spc="-10" dirty="0">
                          <a:latin typeface="+mn-lt"/>
                          <a:cs typeface="Franklin Gothic Book"/>
                        </a:rPr>
                        <a:t>during</a:t>
                      </a:r>
                      <a:r>
                        <a:rPr sz="1600" spc="-75" dirty="0">
                          <a:latin typeface="+mn-lt"/>
                          <a:cs typeface="Franklin Gothic Book"/>
                        </a:rPr>
                        <a:t> </a:t>
                      </a:r>
                      <a:r>
                        <a:rPr sz="1600" dirty="0">
                          <a:latin typeface="+mn-lt"/>
                          <a:cs typeface="Franklin Gothic Book"/>
                        </a:rPr>
                        <a:t>the</a:t>
                      </a:r>
                      <a:r>
                        <a:rPr sz="1600" spc="-120" dirty="0">
                          <a:latin typeface="+mn-lt"/>
                          <a:cs typeface="Franklin Gothic Book"/>
                        </a:rPr>
                        <a:t> </a:t>
                      </a:r>
                      <a:r>
                        <a:rPr sz="1600" spc="-10" dirty="0">
                          <a:latin typeface="+mn-lt"/>
                          <a:cs typeface="Franklin Gothic Book"/>
                        </a:rPr>
                        <a:t>financial</a:t>
                      </a:r>
                      <a:r>
                        <a:rPr sz="1600" spc="-100" dirty="0">
                          <a:latin typeface="+mn-lt"/>
                          <a:cs typeface="Franklin Gothic Book"/>
                        </a:rPr>
                        <a:t> </a:t>
                      </a:r>
                      <a:r>
                        <a:rPr sz="1600" spc="-25" dirty="0">
                          <a:latin typeface="+mn-lt"/>
                          <a:cs typeface="Franklin Gothic Book"/>
                        </a:rPr>
                        <a:t>year</a:t>
                      </a:r>
                      <a:r>
                        <a:rPr sz="1600" spc="-80" dirty="0">
                          <a:latin typeface="+mn-lt"/>
                          <a:cs typeface="Franklin Gothic Book"/>
                        </a:rPr>
                        <a:t> </a:t>
                      </a:r>
                      <a:r>
                        <a:rPr sz="1600" spc="-25" dirty="0">
                          <a:latin typeface="+mn-lt"/>
                          <a:cs typeface="Franklin Gothic Book"/>
                        </a:rPr>
                        <a:t>of</a:t>
                      </a:r>
                      <a:r>
                        <a:rPr sz="1600" spc="-35" dirty="0">
                          <a:latin typeface="+mn-lt"/>
                          <a:cs typeface="Franklin Gothic Book"/>
                        </a:rPr>
                        <a:t> </a:t>
                      </a:r>
                      <a:r>
                        <a:rPr sz="1600" spc="-20" dirty="0">
                          <a:latin typeface="+mn-lt"/>
                          <a:cs typeface="Franklin Gothic Book"/>
                        </a:rPr>
                        <a:t>250.</a:t>
                      </a:r>
                      <a:endParaRPr sz="1600" dirty="0">
                        <a:latin typeface="+mn-lt"/>
                        <a:cs typeface="Franklin Gothic Book"/>
                      </a:endParaRPr>
                    </a:p>
                    <a:p>
                      <a:pPr lvl="1">
                        <a:lnSpc>
                          <a:spcPct val="100000"/>
                        </a:lnSpc>
                        <a:spcBef>
                          <a:spcPts val="20"/>
                        </a:spcBef>
                        <a:buFont typeface="Arial"/>
                        <a:buChar char="•"/>
                      </a:pPr>
                      <a:endParaRPr sz="1600" dirty="0">
                        <a:latin typeface="+mn-lt"/>
                        <a:cs typeface="Times New Roman"/>
                      </a:endParaRPr>
                    </a:p>
                    <a:p>
                      <a:pPr marL="358775" marR="404495" indent="-172720">
                        <a:lnSpc>
                          <a:spcPts val="1680"/>
                        </a:lnSpc>
                        <a:buFont typeface="Arial"/>
                        <a:buChar char="•"/>
                        <a:tabLst>
                          <a:tab pos="358775" algn="l"/>
                        </a:tabLst>
                      </a:pPr>
                      <a:r>
                        <a:rPr sz="1600" dirty="0">
                          <a:latin typeface="+mn-lt"/>
                          <a:cs typeface="Franklin Gothic Book"/>
                        </a:rPr>
                        <a:t>Small</a:t>
                      </a:r>
                      <a:r>
                        <a:rPr sz="1600" spc="70" dirty="0">
                          <a:latin typeface="+mn-lt"/>
                          <a:cs typeface="Franklin Gothic Book"/>
                        </a:rPr>
                        <a:t> </a:t>
                      </a:r>
                      <a:r>
                        <a:rPr sz="1600" spc="-25" dirty="0">
                          <a:latin typeface="+mn-lt"/>
                          <a:cs typeface="Franklin Gothic Book"/>
                        </a:rPr>
                        <a:t>and</a:t>
                      </a:r>
                      <a:r>
                        <a:rPr sz="1600" spc="-70" dirty="0">
                          <a:latin typeface="+mn-lt"/>
                          <a:cs typeface="Franklin Gothic Book"/>
                        </a:rPr>
                        <a:t> </a:t>
                      </a:r>
                      <a:r>
                        <a:rPr sz="1600" spc="-40" dirty="0">
                          <a:latin typeface="+mn-lt"/>
                          <a:cs typeface="Franklin Gothic Book"/>
                        </a:rPr>
                        <a:t>medium-</a:t>
                      </a:r>
                      <a:r>
                        <a:rPr sz="1600" spc="-25" dirty="0">
                          <a:latin typeface="+mn-lt"/>
                          <a:cs typeface="Franklin Gothic Book"/>
                        </a:rPr>
                        <a:t>sized</a:t>
                      </a:r>
                      <a:r>
                        <a:rPr sz="1600" spc="-70" dirty="0">
                          <a:latin typeface="+mn-lt"/>
                          <a:cs typeface="Franklin Gothic Book"/>
                        </a:rPr>
                        <a:t> </a:t>
                      </a:r>
                      <a:r>
                        <a:rPr sz="1600" spc="-25" dirty="0">
                          <a:latin typeface="+mn-lt"/>
                          <a:cs typeface="Franklin Gothic Book"/>
                        </a:rPr>
                        <a:t>undertakings </a:t>
                      </a:r>
                      <a:r>
                        <a:rPr sz="1600" spc="-30" dirty="0">
                          <a:latin typeface="+mn-lt"/>
                          <a:cs typeface="Franklin Gothic Book"/>
                        </a:rPr>
                        <a:t>with</a:t>
                      </a:r>
                      <a:r>
                        <a:rPr sz="1600" spc="-75" dirty="0">
                          <a:latin typeface="+mn-lt"/>
                          <a:cs typeface="Franklin Gothic Book"/>
                        </a:rPr>
                        <a:t> </a:t>
                      </a:r>
                      <a:r>
                        <a:rPr sz="1600" spc="-20" dirty="0">
                          <a:latin typeface="+mn-lt"/>
                          <a:cs typeface="Franklin Gothic Book"/>
                        </a:rPr>
                        <a:t>securities</a:t>
                      </a:r>
                      <a:r>
                        <a:rPr sz="1600" spc="-25" dirty="0">
                          <a:latin typeface="+mn-lt"/>
                          <a:cs typeface="Franklin Gothic Book"/>
                        </a:rPr>
                        <a:t> </a:t>
                      </a:r>
                      <a:r>
                        <a:rPr sz="1600" spc="-10" dirty="0">
                          <a:latin typeface="+mn-lt"/>
                          <a:cs typeface="Franklin Gothic Book"/>
                        </a:rPr>
                        <a:t>listed</a:t>
                      </a:r>
                      <a:r>
                        <a:rPr sz="1600" spc="25" dirty="0">
                          <a:latin typeface="+mn-lt"/>
                          <a:cs typeface="Franklin Gothic Book"/>
                        </a:rPr>
                        <a:t> </a:t>
                      </a:r>
                      <a:r>
                        <a:rPr sz="1600" spc="-30" dirty="0">
                          <a:latin typeface="+mn-lt"/>
                          <a:cs typeface="Franklin Gothic Book"/>
                        </a:rPr>
                        <a:t>on</a:t>
                      </a:r>
                      <a:r>
                        <a:rPr sz="1600" spc="-85" dirty="0">
                          <a:latin typeface="+mn-lt"/>
                          <a:cs typeface="Franklin Gothic Book"/>
                        </a:rPr>
                        <a:t> </a:t>
                      </a:r>
                      <a:r>
                        <a:rPr sz="1600" spc="-10" dirty="0">
                          <a:latin typeface="+mn-lt"/>
                          <a:cs typeface="Franklin Gothic Book"/>
                        </a:rPr>
                        <a:t>EU</a:t>
                      </a:r>
                      <a:r>
                        <a:rPr sz="1600" spc="-90" dirty="0">
                          <a:latin typeface="+mn-lt"/>
                          <a:cs typeface="Franklin Gothic Book"/>
                        </a:rPr>
                        <a:t> </a:t>
                      </a:r>
                      <a:r>
                        <a:rPr sz="1600" spc="-10" dirty="0">
                          <a:latin typeface="+mn-lt"/>
                          <a:cs typeface="Franklin Gothic Book"/>
                        </a:rPr>
                        <a:t>markets, </a:t>
                      </a:r>
                      <a:r>
                        <a:rPr sz="1600" spc="-25" dirty="0">
                          <a:latin typeface="+mn-lt"/>
                          <a:cs typeface="Franklin Gothic Book"/>
                        </a:rPr>
                        <a:t>subject</a:t>
                      </a:r>
                      <a:r>
                        <a:rPr sz="1600" spc="-50" dirty="0">
                          <a:latin typeface="+mn-lt"/>
                          <a:cs typeface="Franklin Gothic Book"/>
                        </a:rPr>
                        <a:t> </a:t>
                      </a:r>
                      <a:r>
                        <a:rPr sz="1600" dirty="0">
                          <a:latin typeface="+mn-lt"/>
                          <a:cs typeface="Franklin Gothic Book"/>
                        </a:rPr>
                        <a:t>to</a:t>
                      </a:r>
                      <a:r>
                        <a:rPr sz="1600" spc="-125" dirty="0">
                          <a:latin typeface="+mn-lt"/>
                          <a:cs typeface="Franklin Gothic Book"/>
                        </a:rPr>
                        <a:t> </a:t>
                      </a:r>
                      <a:r>
                        <a:rPr sz="1600" dirty="0">
                          <a:latin typeface="+mn-lt"/>
                          <a:cs typeface="Franklin Gothic Book"/>
                        </a:rPr>
                        <a:t>simplified</a:t>
                      </a:r>
                      <a:r>
                        <a:rPr sz="1600" spc="-60" dirty="0">
                          <a:latin typeface="+mn-lt"/>
                          <a:cs typeface="Franklin Gothic Book"/>
                        </a:rPr>
                        <a:t> </a:t>
                      </a:r>
                      <a:r>
                        <a:rPr sz="1600" spc="-20" dirty="0">
                          <a:latin typeface="+mn-lt"/>
                          <a:cs typeface="Franklin Gothic Book"/>
                        </a:rPr>
                        <a:t>disclosure</a:t>
                      </a:r>
                      <a:r>
                        <a:rPr sz="1600" spc="-10" dirty="0">
                          <a:latin typeface="+mn-lt"/>
                          <a:cs typeface="Franklin Gothic Book"/>
                        </a:rPr>
                        <a:t> requirements.</a:t>
                      </a:r>
                      <a:endParaRPr sz="1600" dirty="0">
                        <a:latin typeface="+mn-lt"/>
                        <a:cs typeface="Franklin Gothic Book"/>
                      </a:endParaRPr>
                    </a:p>
                    <a:p>
                      <a:pPr>
                        <a:lnSpc>
                          <a:spcPct val="100000"/>
                        </a:lnSpc>
                        <a:spcBef>
                          <a:spcPts val="20"/>
                        </a:spcBef>
                        <a:buFont typeface="Arial"/>
                        <a:buChar char="•"/>
                      </a:pPr>
                      <a:endParaRPr sz="1600" dirty="0">
                        <a:latin typeface="+mn-lt"/>
                        <a:cs typeface="Times New Roman"/>
                      </a:endParaRPr>
                    </a:p>
                    <a:p>
                      <a:pPr marL="358775" marR="169545" indent="-172720">
                        <a:lnSpc>
                          <a:spcPts val="1680"/>
                        </a:lnSpc>
                        <a:buFont typeface="Arial"/>
                        <a:buChar char="•"/>
                        <a:tabLst>
                          <a:tab pos="358775" algn="l"/>
                        </a:tabLst>
                      </a:pPr>
                      <a:r>
                        <a:rPr sz="1600" dirty="0">
                          <a:latin typeface="+mn-lt"/>
                          <a:cs typeface="Franklin Gothic Book"/>
                        </a:rPr>
                        <a:t>In</a:t>
                      </a:r>
                      <a:r>
                        <a:rPr sz="1600" spc="-85" dirty="0">
                          <a:latin typeface="+mn-lt"/>
                          <a:cs typeface="Franklin Gothic Book"/>
                        </a:rPr>
                        <a:t> </a:t>
                      </a:r>
                      <a:r>
                        <a:rPr sz="1600" spc="-20" dirty="0">
                          <a:latin typeface="+mn-lt"/>
                          <a:cs typeface="Franklin Gothic Book"/>
                        </a:rPr>
                        <a:t>case</a:t>
                      </a:r>
                      <a:r>
                        <a:rPr sz="1600" spc="-45" dirty="0">
                          <a:latin typeface="+mn-lt"/>
                          <a:cs typeface="Franklin Gothic Book"/>
                        </a:rPr>
                        <a:t> </a:t>
                      </a:r>
                      <a:r>
                        <a:rPr sz="1600" dirty="0">
                          <a:latin typeface="+mn-lt"/>
                          <a:cs typeface="Franklin Gothic Book"/>
                        </a:rPr>
                        <a:t>of</a:t>
                      </a:r>
                      <a:r>
                        <a:rPr sz="1600" spc="50" dirty="0">
                          <a:latin typeface="+mn-lt"/>
                          <a:cs typeface="Franklin Gothic Book"/>
                        </a:rPr>
                        <a:t> </a:t>
                      </a:r>
                      <a:r>
                        <a:rPr sz="1600" dirty="0">
                          <a:latin typeface="+mn-lt"/>
                          <a:cs typeface="Franklin Gothic Book"/>
                        </a:rPr>
                        <a:t>“large”</a:t>
                      </a:r>
                      <a:r>
                        <a:rPr sz="1600" spc="-30" dirty="0">
                          <a:latin typeface="+mn-lt"/>
                          <a:cs typeface="Franklin Gothic Book"/>
                        </a:rPr>
                        <a:t> groups*,</a:t>
                      </a:r>
                      <a:r>
                        <a:rPr sz="1600" spc="-145" dirty="0">
                          <a:latin typeface="+mn-lt"/>
                          <a:cs typeface="Franklin Gothic Book"/>
                        </a:rPr>
                        <a:t> </a:t>
                      </a:r>
                      <a:r>
                        <a:rPr sz="1600" dirty="0">
                          <a:latin typeface="+mn-lt"/>
                          <a:cs typeface="Franklin Gothic Book"/>
                        </a:rPr>
                        <a:t>the</a:t>
                      </a:r>
                      <a:r>
                        <a:rPr sz="1600" spc="-130" dirty="0">
                          <a:latin typeface="+mn-lt"/>
                          <a:cs typeface="Franklin Gothic Book"/>
                        </a:rPr>
                        <a:t> </a:t>
                      </a:r>
                      <a:r>
                        <a:rPr sz="1600" spc="-10" dirty="0">
                          <a:latin typeface="+mn-lt"/>
                          <a:cs typeface="Franklin Gothic Book"/>
                        </a:rPr>
                        <a:t>EU</a:t>
                      </a:r>
                      <a:r>
                        <a:rPr sz="1600" spc="-95" dirty="0">
                          <a:latin typeface="+mn-lt"/>
                          <a:cs typeface="Franklin Gothic Book"/>
                        </a:rPr>
                        <a:t> </a:t>
                      </a:r>
                      <a:r>
                        <a:rPr sz="1600" dirty="0">
                          <a:latin typeface="+mn-lt"/>
                          <a:cs typeface="Franklin Gothic Book"/>
                        </a:rPr>
                        <a:t>parent</a:t>
                      </a:r>
                      <a:r>
                        <a:rPr sz="1600" spc="-150" dirty="0">
                          <a:latin typeface="+mn-lt"/>
                          <a:cs typeface="Franklin Gothic Book"/>
                        </a:rPr>
                        <a:t> </a:t>
                      </a:r>
                      <a:r>
                        <a:rPr sz="1600" spc="-20" dirty="0">
                          <a:latin typeface="+mn-lt"/>
                          <a:cs typeface="Franklin Gothic Book"/>
                        </a:rPr>
                        <a:t>company</a:t>
                      </a:r>
                      <a:r>
                        <a:rPr sz="1600" spc="-140" dirty="0">
                          <a:latin typeface="+mn-lt"/>
                          <a:cs typeface="Franklin Gothic Book"/>
                        </a:rPr>
                        <a:t> </a:t>
                      </a:r>
                      <a:r>
                        <a:rPr sz="1600" spc="-20" dirty="0">
                          <a:latin typeface="+mn-lt"/>
                          <a:cs typeface="Franklin Gothic Book"/>
                        </a:rPr>
                        <a:t>will</a:t>
                      </a:r>
                      <a:r>
                        <a:rPr sz="1600" spc="-110" dirty="0">
                          <a:latin typeface="+mn-lt"/>
                          <a:cs typeface="Franklin Gothic Book"/>
                        </a:rPr>
                        <a:t> </a:t>
                      </a:r>
                      <a:r>
                        <a:rPr sz="1600" spc="-10" dirty="0">
                          <a:latin typeface="+mn-lt"/>
                          <a:cs typeface="Franklin Gothic Book"/>
                        </a:rPr>
                        <a:t>produce</a:t>
                      </a:r>
                      <a:r>
                        <a:rPr sz="1600" spc="-135" dirty="0">
                          <a:latin typeface="+mn-lt"/>
                          <a:cs typeface="Franklin Gothic Book"/>
                        </a:rPr>
                        <a:t> </a:t>
                      </a:r>
                      <a:r>
                        <a:rPr sz="1600" spc="-10" dirty="0">
                          <a:latin typeface="+mn-lt"/>
                          <a:cs typeface="Franklin Gothic Book"/>
                        </a:rPr>
                        <a:t>a</a:t>
                      </a:r>
                      <a:r>
                        <a:rPr sz="1600" spc="-65" dirty="0">
                          <a:latin typeface="+mn-lt"/>
                          <a:cs typeface="Franklin Gothic Book"/>
                        </a:rPr>
                        <a:t> </a:t>
                      </a:r>
                      <a:r>
                        <a:rPr sz="1600" spc="-10" dirty="0">
                          <a:latin typeface="+mn-lt"/>
                          <a:cs typeface="Franklin Gothic Book"/>
                        </a:rPr>
                        <a:t>consolidated sustainability</a:t>
                      </a:r>
                      <a:r>
                        <a:rPr sz="1600" spc="35" dirty="0">
                          <a:latin typeface="+mn-lt"/>
                          <a:cs typeface="Franklin Gothic Book"/>
                        </a:rPr>
                        <a:t> </a:t>
                      </a:r>
                      <a:r>
                        <a:rPr sz="1600" spc="-10" dirty="0">
                          <a:latin typeface="+mn-lt"/>
                          <a:cs typeface="Franklin Gothic Book"/>
                        </a:rPr>
                        <a:t>report.</a:t>
                      </a:r>
                      <a:endParaRPr sz="1600" dirty="0">
                        <a:latin typeface="+mn-lt"/>
                        <a:cs typeface="Franklin Gothic Book"/>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6E9"/>
                    </a:solidFill>
                  </a:tcPr>
                </a:tc>
                <a:extLst>
                  <a:ext uri="{0D108BD9-81ED-4DB2-BD59-A6C34878D82A}">
                    <a16:rowId xmlns:a16="http://schemas.microsoft.com/office/drawing/2014/main" val="10000"/>
                  </a:ext>
                </a:extLst>
              </a:tr>
              <a:tr h="2011045">
                <a:tc>
                  <a:txBody>
                    <a:bodyPr/>
                    <a:lstStyle/>
                    <a:p>
                      <a:pPr>
                        <a:lnSpc>
                          <a:spcPct val="100000"/>
                        </a:lnSpc>
                      </a:pPr>
                      <a:endParaRPr sz="1600" dirty="0">
                        <a:latin typeface="+mn-lt"/>
                        <a:cs typeface="Times New Roman"/>
                      </a:endParaRPr>
                    </a:p>
                    <a:p>
                      <a:pPr>
                        <a:lnSpc>
                          <a:spcPct val="100000"/>
                        </a:lnSpc>
                      </a:pPr>
                      <a:endParaRPr sz="1600" dirty="0">
                        <a:latin typeface="+mn-lt"/>
                        <a:cs typeface="Times New Roman"/>
                      </a:endParaRPr>
                    </a:p>
                    <a:p>
                      <a:pPr>
                        <a:lnSpc>
                          <a:spcPct val="100000"/>
                        </a:lnSpc>
                      </a:pPr>
                      <a:endParaRPr sz="1600" dirty="0">
                        <a:latin typeface="+mn-lt"/>
                        <a:cs typeface="Times New Roman"/>
                      </a:endParaRPr>
                    </a:p>
                    <a:p>
                      <a:pPr>
                        <a:lnSpc>
                          <a:spcPct val="100000"/>
                        </a:lnSpc>
                        <a:spcBef>
                          <a:spcPts val="30"/>
                        </a:spcBef>
                      </a:pPr>
                      <a:endParaRPr sz="1600" dirty="0">
                        <a:latin typeface="+mn-lt"/>
                        <a:cs typeface="Times New Roman"/>
                      </a:endParaRPr>
                    </a:p>
                    <a:p>
                      <a:pPr marL="92710">
                        <a:lnSpc>
                          <a:spcPct val="100000"/>
                        </a:lnSpc>
                      </a:pPr>
                      <a:r>
                        <a:rPr sz="1600" dirty="0">
                          <a:latin typeface="+mn-lt"/>
                          <a:cs typeface="Franklin Gothic Book"/>
                        </a:rPr>
                        <a:t>Non-</a:t>
                      </a:r>
                      <a:r>
                        <a:rPr sz="1600" spc="-50" dirty="0">
                          <a:latin typeface="+mn-lt"/>
                          <a:cs typeface="Franklin Gothic Book"/>
                        </a:rPr>
                        <a:t>EU</a:t>
                      </a:r>
                      <a:r>
                        <a:rPr sz="1600" spc="125" dirty="0">
                          <a:latin typeface="+mn-lt"/>
                          <a:cs typeface="Franklin Gothic Book"/>
                        </a:rPr>
                        <a:t> </a:t>
                      </a:r>
                      <a:r>
                        <a:rPr sz="1600" spc="-10" dirty="0">
                          <a:latin typeface="+mn-lt"/>
                          <a:cs typeface="Franklin Gothic Book"/>
                        </a:rPr>
                        <a:t>Undertakings</a:t>
                      </a:r>
                      <a:endParaRPr sz="1600" dirty="0">
                        <a:latin typeface="+mn-lt"/>
                        <a:cs typeface="Franklin Gothic Book"/>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4"/>
                    </a:solidFill>
                  </a:tcPr>
                </a:tc>
                <a:tc>
                  <a:txBody>
                    <a:bodyPr/>
                    <a:lstStyle/>
                    <a:p>
                      <a:pPr>
                        <a:lnSpc>
                          <a:spcPct val="100000"/>
                        </a:lnSpc>
                        <a:spcBef>
                          <a:spcPts val="30"/>
                        </a:spcBef>
                      </a:pPr>
                      <a:endParaRPr sz="1600" dirty="0">
                        <a:latin typeface="+mn-lt"/>
                        <a:cs typeface="Times New Roman"/>
                      </a:endParaRPr>
                    </a:p>
                    <a:p>
                      <a:pPr marL="266700" marR="119380" indent="-173355">
                        <a:lnSpc>
                          <a:spcPts val="1680"/>
                        </a:lnSpc>
                        <a:spcBef>
                          <a:spcPts val="5"/>
                        </a:spcBef>
                        <a:buFont typeface="Arial"/>
                        <a:buChar char="•"/>
                        <a:tabLst>
                          <a:tab pos="266700" algn="l"/>
                        </a:tabLst>
                      </a:pPr>
                      <a:r>
                        <a:rPr sz="1600" spc="-10" dirty="0">
                          <a:latin typeface="+mn-lt"/>
                          <a:cs typeface="Franklin Gothic Book"/>
                        </a:rPr>
                        <a:t>Parent</a:t>
                      </a:r>
                      <a:r>
                        <a:rPr sz="1600" spc="-45" dirty="0">
                          <a:latin typeface="+mn-lt"/>
                          <a:cs typeface="Franklin Gothic Book"/>
                        </a:rPr>
                        <a:t> </a:t>
                      </a:r>
                      <a:r>
                        <a:rPr sz="1600" spc="-10" dirty="0">
                          <a:latin typeface="+mn-lt"/>
                          <a:cs typeface="Franklin Gothic Book"/>
                        </a:rPr>
                        <a:t>institutions</a:t>
                      </a:r>
                      <a:r>
                        <a:rPr sz="1600" spc="-125" dirty="0">
                          <a:latin typeface="+mn-lt"/>
                          <a:cs typeface="Franklin Gothic Book"/>
                        </a:rPr>
                        <a:t> </a:t>
                      </a:r>
                      <a:r>
                        <a:rPr sz="1600" spc="-30" dirty="0">
                          <a:latin typeface="+mn-lt"/>
                          <a:cs typeface="Franklin Gothic Book"/>
                        </a:rPr>
                        <a:t>or</a:t>
                      </a:r>
                      <a:r>
                        <a:rPr sz="1600" spc="-80" dirty="0">
                          <a:latin typeface="+mn-lt"/>
                          <a:cs typeface="Franklin Gothic Book"/>
                        </a:rPr>
                        <a:t> </a:t>
                      </a:r>
                      <a:r>
                        <a:rPr sz="1600" spc="-20" dirty="0">
                          <a:latin typeface="+mn-lt"/>
                          <a:cs typeface="Franklin Gothic Book"/>
                        </a:rPr>
                        <a:t>Subsidiaries</a:t>
                      </a:r>
                      <a:r>
                        <a:rPr sz="1600" spc="-120" dirty="0">
                          <a:latin typeface="+mn-lt"/>
                          <a:cs typeface="Franklin Gothic Book"/>
                        </a:rPr>
                        <a:t> </a:t>
                      </a:r>
                      <a:r>
                        <a:rPr sz="1600" spc="-25" dirty="0">
                          <a:latin typeface="+mn-lt"/>
                          <a:cs typeface="Franklin Gothic Book"/>
                        </a:rPr>
                        <a:t>of</a:t>
                      </a:r>
                      <a:r>
                        <a:rPr sz="1600" spc="-30" dirty="0">
                          <a:latin typeface="+mn-lt"/>
                          <a:cs typeface="Franklin Gothic Book"/>
                        </a:rPr>
                        <a:t> </a:t>
                      </a:r>
                      <a:r>
                        <a:rPr sz="1600" dirty="0">
                          <a:latin typeface="+mn-lt"/>
                          <a:cs typeface="Franklin Gothic Book"/>
                        </a:rPr>
                        <a:t>non-</a:t>
                      </a:r>
                      <a:r>
                        <a:rPr sz="1600" spc="-10" dirty="0">
                          <a:latin typeface="+mn-lt"/>
                          <a:cs typeface="Franklin Gothic Book"/>
                        </a:rPr>
                        <a:t>EU</a:t>
                      </a:r>
                      <a:r>
                        <a:rPr sz="1600" spc="-80" dirty="0">
                          <a:latin typeface="+mn-lt"/>
                          <a:cs typeface="Franklin Gothic Book"/>
                        </a:rPr>
                        <a:t> </a:t>
                      </a:r>
                      <a:r>
                        <a:rPr sz="1600" spc="-10" dirty="0">
                          <a:latin typeface="+mn-lt"/>
                          <a:cs typeface="Franklin Gothic Book"/>
                        </a:rPr>
                        <a:t>groups</a:t>
                      </a:r>
                      <a:r>
                        <a:rPr sz="1600" spc="-125" dirty="0">
                          <a:latin typeface="+mn-lt"/>
                          <a:cs typeface="Franklin Gothic Book"/>
                        </a:rPr>
                        <a:t> </a:t>
                      </a:r>
                      <a:r>
                        <a:rPr sz="1600" spc="-20" dirty="0">
                          <a:latin typeface="+mn-lt"/>
                          <a:cs typeface="Franklin Gothic Book"/>
                        </a:rPr>
                        <a:t>(i.e.</a:t>
                      </a:r>
                      <a:r>
                        <a:rPr sz="1600" spc="-45" dirty="0">
                          <a:latin typeface="+mn-lt"/>
                          <a:cs typeface="Franklin Gothic Book"/>
                        </a:rPr>
                        <a:t> </a:t>
                      </a:r>
                      <a:r>
                        <a:rPr sz="1600" spc="-10" dirty="0">
                          <a:latin typeface="+mn-lt"/>
                          <a:cs typeface="Franklin Gothic Book"/>
                        </a:rPr>
                        <a:t>groups</a:t>
                      </a:r>
                      <a:r>
                        <a:rPr sz="1600" spc="-120" dirty="0">
                          <a:latin typeface="+mn-lt"/>
                          <a:cs typeface="Franklin Gothic Book"/>
                        </a:rPr>
                        <a:t> </a:t>
                      </a:r>
                      <a:r>
                        <a:rPr sz="1600" spc="-25" dirty="0">
                          <a:latin typeface="+mn-lt"/>
                          <a:cs typeface="Franklin Gothic Book"/>
                        </a:rPr>
                        <a:t>whose</a:t>
                      </a:r>
                      <a:r>
                        <a:rPr sz="1600" spc="-120" dirty="0">
                          <a:latin typeface="+mn-lt"/>
                          <a:cs typeface="Franklin Gothic Book"/>
                        </a:rPr>
                        <a:t> </a:t>
                      </a:r>
                      <a:r>
                        <a:rPr sz="1600" spc="-10" dirty="0">
                          <a:latin typeface="+mn-lt"/>
                          <a:cs typeface="Franklin Gothic Book"/>
                        </a:rPr>
                        <a:t>parent company</a:t>
                      </a:r>
                      <a:r>
                        <a:rPr sz="1600" spc="-140" dirty="0">
                          <a:latin typeface="+mn-lt"/>
                          <a:cs typeface="Franklin Gothic Book"/>
                        </a:rPr>
                        <a:t> </a:t>
                      </a:r>
                      <a:r>
                        <a:rPr sz="1600" spc="-20" dirty="0">
                          <a:latin typeface="+mn-lt"/>
                          <a:cs typeface="Franklin Gothic Book"/>
                        </a:rPr>
                        <a:t>is</a:t>
                      </a:r>
                      <a:r>
                        <a:rPr sz="1600" spc="-125" dirty="0">
                          <a:latin typeface="+mn-lt"/>
                          <a:cs typeface="Franklin Gothic Book"/>
                        </a:rPr>
                        <a:t> </a:t>
                      </a:r>
                      <a:r>
                        <a:rPr sz="1600" spc="-20" dirty="0">
                          <a:latin typeface="+mn-lt"/>
                          <a:cs typeface="Franklin Gothic Book"/>
                        </a:rPr>
                        <a:t>not</a:t>
                      </a:r>
                      <a:r>
                        <a:rPr sz="1600" spc="-55" dirty="0">
                          <a:latin typeface="+mn-lt"/>
                          <a:cs typeface="Franklin Gothic Book"/>
                        </a:rPr>
                        <a:t> </a:t>
                      </a:r>
                      <a:r>
                        <a:rPr sz="1600" spc="-25" dirty="0">
                          <a:latin typeface="+mn-lt"/>
                          <a:cs typeface="Franklin Gothic Book"/>
                        </a:rPr>
                        <a:t>governed</a:t>
                      </a:r>
                      <a:r>
                        <a:rPr sz="1600" spc="-70" dirty="0">
                          <a:latin typeface="+mn-lt"/>
                          <a:cs typeface="Franklin Gothic Book"/>
                        </a:rPr>
                        <a:t> </a:t>
                      </a:r>
                      <a:r>
                        <a:rPr sz="1600" dirty="0">
                          <a:latin typeface="+mn-lt"/>
                          <a:cs typeface="Franklin Gothic Book"/>
                        </a:rPr>
                        <a:t>by</a:t>
                      </a:r>
                      <a:r>
                        <a:rPr sz="1600" spc="-135" dirty="0">
                          <a:latin typeface="+mn-lt"/>
                          <a:cs typeface="Franklin Gothic Book"/>
                        </a:rPr>
                        <a:t> </a:t>
                      </a:r>
                      <a:r>
                        <a:rPr sz="1600" dirty="0">
                          <a:latin typeface="+mn-lt"/>
                          <a:cs typeface="Franklin Gothic Book"/>
                        </a:rPr>
                        <a:t>EU</a:t>
                      </a:r>
                      <a:r>
                        <a:rPr sz="1600" spc="5" dirty="0">
                          <a:latin typeface="+mn-lt"/>
                          <a:cs typeface="Franklin Gothic Book"/>
                        </a:rPr>
                        <a:t> </a:t>
                      </a:r>
                      <a:r>
                        <a:rPr sz="1600" spc="-10" dirty="0">
                          <a:latin typeface="+mn-lt"/>
                          <a:cs typeface="Franklin Gothic Book"/>
                        </a:rPr>
                        <a:t>law)</a:t>
                      </a:r>
                      <a:r>
                        <a:rPr sz="1600" spc="-114" dirty="0">
                          <a:latin typeface="+mn-lt"/>
                          <a:cs typeface="Franklin Gothic Book"/>
                        </a:rPr>
                        <a:t> </a:t>
                      </a:r>
                      <a:r>
                        <a:rPr sz="1600" spc="-10" dirty="0">
                          <a:latin typeface="+mn-lt"/>
                          <a:cs typeface="Franklin Gothic Book"/>
                        </a:rPr>
                        <a:t>with</a:t>
                      </a:r>
                      <a:r>
                        <a:rPr sz="1600" spc="-70" dirty="0">
                          <a:latin typeface="+mn-lt"/>
                          <a:cs typeface="Franklin Gothic Book"/>
                        </a:rPr>
                        <a:t> </a:t>
                      </a:r>
                      <a:r>
                        <a:rPr sz="1600" spc="-20" dirty="0">
                          <a:latin typeface="+mn-lt"/>
                          <a:cs typeface="Franklin Gothic Book"/>
                        </a:rPr>
                        <a:t>substantial</a:t>
                      </a:r>
                      <a:r>
                        <a:rPr sz="1600" spc="-105" dirty="0">
                          <a:latin typeface="+mn-lt"/>
                          <a:cs typeface="Franklin Gothic Book"/>
                        </a:rPr>
                        <a:t> </a:t>
                      </a:r>
                      <a:r>
                        <a:rPr sz="1600" spc="-25" dirty="0">
                          <a:latin typeface="+mn-lt"/>
                          <a:cs typeface="Franklin Gothic Book"/>
                        </a:rPr>
                        <a:t>presence</a:t>
                      </a:r>
                      <a:r>
                        <a:rPr sz="1600" spc="-125" dirty="0">
                          <a:latin typeface="+mn-lt"/>
                          <a:cs typeface="Franklin Gothic Book"/>
                        </a:rPr>
                        <a:t> </a:t>
                      </a:r>
                      <a:r>
                        <a:rPr sz="1600" spc="-20" dirty="0">
                          <a:latin typeface="+mn-lt"/>
                          <a:cs typeface="Franklin Gothic Book"/>
                        </a:rPr>
                        <a:t>in</a:t>
                      </a:r>
                      <a:r>
                        <a:rPr sz="1600" spc="-75" dirty="0">
                          <a:latin typeface="+mn-lt"/>
                          <a:cs typeface="Franklin Gothic Book"/>
                        </a:rPr>
                        <a:t> </a:t>
                      </a:r>
                      <a:r>
                        <a:rPr sz="1600" dirty="0">
                          <a:latin typeface="+mn-lt"/>
                          <a:cs typeface="Franklin Gothic Book"/>
                        </a:rPr>
                        <a:t>the</a:t>
                      </a:r>
                      <a:r>
                        <a:rPr sz="1600" spc="-130" dirty="0">
                          <a:latin typeface="+mn-lt"/>
                          <a:cs typeface="Franklin Gothic Book"/>
                        </a:rPr>
                        <a:t> </a:t>
                      </a:r>
                      <a:r>
                        <a:rPr sz="1600" spc="-10" dirty="0">
                          <a:latin typeface="+mn-lt"/>
                          <a:cs typeface="Franklin Gothic Book"/>
                        </a:rPr>
                        <a:t>EU,</a:t>
                      </a:r>
                      <a:r>
                        <a:rPr sz="1600" spc="-50" dirty="0">
                          <a:latin typeface="+mn-lt"/>
                          <a:cs typeface="Franklin Gothic Book"/>
                        </a:rPr>
                        <a:t> </a:t>
                      </a:r>
                      <a:r>
                        <a:rPr sz="1600" spc="-10" dirty="0">
                          <a:latin typeface="+mn-lt"/>
                          <a:cs typeface="Franklin Gothic Book"/>
                        </a:rPr>
                        <a:t>namely:</a:t>
                      </a:r>
                      <a:endParaRPr sz="1600" dirty="0">
                        <a:latin typeface="+mn-lt"/>
                        <a:cs typeface="Franklin Gothic Book"/>
                      </a:endParaRPr>
                    </a:p>
                    <a:p>
                      <a:pPr>
                        <a:lnSpc>
                          <a:spcPct val="100000"/>
                        </a:lnSpc>
                        <a:spcBef>
                          <a:spcPts val="15"/>
                        </a:spcBef>
                        <a:buFont typeface="Arial"/>
                        <a:buChar char="•"/>
                      </a:pPr>
                      <a:endParaRPr sz="1600" dirty="0">
                        <a:latin typeface="+mn-lt"/>
                        <a:cs typeface="Times New Roman"/>
                      </a:endParaRPr>
                    </a:p>
                    <a:p>
                      <a:pPr marL="805815" marR="167005" lvl="1" indent="273050">
                        <a:lnSpc>
                          <a:spcPts val="1680"/>
                        </a:lnSpc>
                        <a:buAutoNum type="romanLcParenR"/>
                        <a:tabLst>
                          <a:tab pos="1078865" algn="l"/>
                        </a:tabLst>
                      </a:pPr>
                      <a:r>
                        <a:rPr sz="1600" spc="-10" dirty="0">
                          <a:latin typeface="+mn-lt"/>
                          <a:cs typeface="Franklin Gothic Book"/>
                        </a:rPr>
                        <a:t>substantial </a:t>
                      </a:r>
                      <a:r>
                        <a:rPr sz="1600" spc="-20" dirty="0">
                          <a:latin typeface="+mn-lt"/>
                          <a:cs typeface="Franklin Gothic Book"/>
                        </a:rPr>
                        <a:t>operations:</a:t>
                      </a:r>
                      <a:r>
                        <a:rPr sz="1600" spc="70" dirty="0">
                          <a:latin typeface="+mn-lt"/>
                          <a:cs typeface="Franklin Gothic Book"/>
                        </a:rPr>
                        <a:t> </a:t>
                      </a:r>
                      <a:r>
                        <a:rPr sz="1600" spc="-20" dirty="0">
                          <a:latin typeface="+mn-lt"/>
                          <a:cs typeface="Franklin Gothic Book"/>
                        </a:rPr>
                        <a:t>net</a:t>
                      </a:r>
                      <a:r>
                        <a:rPr sz="1600" spc="-140" dirty="0">
                          <a:latin typeface="+mn-lt"/>
                          <a:cs typeface="Franklin Gothic Book"/>
                        </a:rPr>
                        <a:t> </a:t>
                      </a:r>
                      <a:r>
                        <a:rPr sz="1600" spc="-25" dirty="0">
                          <a:latin typeface="+mn-lt"/>
                          <a:cs typeface="Franklin Gothic Book"/>
                        </a:rPr>
                        <a:t>turnover</a:t>
                      </a:r>
                      <a:r>
                        <a:rPr sz="1600" spc="-85" dirty="0">
                          <a:latin typeface="+mn-lt"/>
                          <a:cs typeface="Franklin Gothic Book"/>
                        </a:rPr>
                        <a:t> </a:t>
                      </a:r>
                      <a:r>
                        <a:rPr sz="1600" spc="-30" dirty="0">
                          <a:latin typeface="+mn-lt"/>
                          <a:cs typeface="Franklin Gothic Book"/>
                        </a:rPr>
                        <a:t>of</a:t>
                      </a:r>
                      <a:r>
                        <a:rPr sz="1600" spc="-130" dirty="0">
                          <a:latin typeface="+mn-lt"/>
                          <a:cs typeface="Franklin Gothic Book"/>
                        </a:rPr>
                        <a:t> </a:t>
                      </a:r>
                      <a:r>
                        <a:rPr sz="1600" spc="-20" dirty="0">
                          <a:latin typeface="+mn-lt"/>
                          <a:cs typeface="Franklin Gothic Book"/>
                        </a:rPr>
                        <a:t>more</a:t>
                      </a:r>
                      <a:r>
                        <a:rPr sz="1600" spc="-114" dirty="0">
                          <a:latin typeface="+mn-lt"/>
                          <a:cs typeface="Franklin Gothic Book"/>
                        </a:rPr>
                        <a:t> </a:t>
                      </a:r>
                      <a:r>
                        <a:rPr sz="1600" dirty="0">
                          <a:latin typeface="+mn-lt"/>
                          <a:cs typeface="Franklin Gothic Book"/>
                        </a:rPr>
                        <a:t>than</a:t>
                      </a:r>
                      <a:r>
                        <a:rPr sz="1600" spc="-75" dirty="0">
                          <a:latin typeface="+mn-lt"/>
                          <a:cs typeface="Franklin Gothic Book"/>
                        </a:rPr>
                        <a:t> </a:t>
                      </a:r>
                      <a:r>
                        <a:rPr sz="1600" dirty="0">
                          <a:latin typeface="+mn-lt"/>
                          <a:cs typeface="Franklin Gothic Book"/>
                        </a:rPr>
                        <a:t>€150</a:t>
                      </a:r>
                      <a:r>
                        <a:rPr sz="1600" spc="-140" dirty="0">
                          <a:latin typeface="+mn-lt"/>
                          <a:cs typeface="Franklin Gothic Book"/>
                        </a:rPr>
                        <a:t> </a:t>
                      </a:r>
                      <a:r>
                        <a:rPr sz="1600" spc="-25" dirty="0">
                          <a:latin typeface="+mn-lt"/>
                          <a:cs typeface="Franklin Gothic Book"/>
                        </a:rPr>
                        <a:t>million</a:t>
                      </a:r>
                      <a:r>
                        <a:rPr sz="1600" spc="-70" dirty="0">
                          <a:latin typeface="+mn-lt"/>
                          <a:cs typeface="Franklin Gothic Book"/>
                        </a:rPr>
                        <a:t> </a:t>
                      </a:r>
                      <a:r>
                        <a:rPr sz="1600" spc="-20" dirty="0">
                          <a:latin typeface="+mn-lt"/>
                          <a:cs typeface="Franklin Gothic Book"/>
                        </a:rPr>
                        <a:t>in</a:t>
                      </a:r>
                      <a:r>
                        <a:rPr sz="1600" spc="-70" dirty="0">
                          <a:latin typeface="+mn-lt"/>
                          <a:cs typeface="Franklin Gothic Book"/>
                        </a:rPr>
                        <a:t> </a:t>
                      </a:r>
                      <a:r>
                        <a:rPr sz="1600" spc="-25" dirty="0">
                          <a:latin typeface="+mn-lt"/>
                          <a:cs typeface="Franklin Gothic Book"/>
                        </a:rPr>
                        <a:t>the </a:t>
                      </a:r>
                      <a:r>
                        <a:rPr sz="1600" dirty="0">
                          <a:latin typeface="+mn-lt"/>
                          <a:cs typeface="Franklin Gothic Book"/>
                        </a:rPr>
                        <a:t>EU</a:t>
                      </a:r>
                      <a:r>
                        <a:rPr sz="1600" spc="-20" dirty="0">
                          <a:latin typeface="+mn-lt"/>
                          <a:cs typeface="Franklin Gothic Book"/>
                        </a:rPr>
                        <a:t> for </a:t>
                      </a:r>
                      <a:r>
                        <a:rPr sz="1600" spc="-25" dirty="0">
                          <a:latin typeface="+mn-lt"/>
                          <a:cs typeface="Franklin Gothic Book"/>
                        </a:rPr>
                        <a:t>each</a:t>
                      </a:r>
                      <a:r>
                        <a:rPr sz="1600" spc="-95" dirty="0">
                          <a:latin typeface="+mn-lt"/>
                          <a:cs typeface="Franklin Gothic Book"/>
                        </a:rPr>
                        <a:t> </a:t>
                      </a:r>
                      <a:r>
                        <a:rPr sz="1600" dirty="0">
                          <a:latin typeface="+mn-lt"/>
                          <a:cs typeface="Franklin Gothic Book"/>
                        </a:rPr>
                        <a:t>of</a:t>
                      </a:r>
                      <a:r>
                        <a:rPr sz="1600" spc="20" dirty="0">
                          <a:latin typeface="+mn-lt"/>
                          <a:cs typeface="Franklin Gothic Book"/>
                        </a:rPr>
                        <a:t> </a:t>
                      </a:r>
                      <a:r>
                        <a:rPr sz="1600" dirty="0">
                          <a:latin typeface="+mn-lt"/>
                          <a:cs typeface="Franklin Gothic Book"/>
                        </a:rPr>
                        <a:t>the</a:t>
                      </a:r>
                      <a:r>
                        <a:rPr sz="1600" spc="-140" dirty="0">
                          <a:latin typeface="+mn-lt"/>
                          <a:cs typeface="Franklin Gothic Book"/>
                        </a:rPr>
                        <a:t> </a:t>
                      </a:r>
                      <a:r>
                        <a:rPr sz="1600" spc="-10" dirty="0">
                          <a:latin typeface="+mn-lt"/>
                          <a:cs typeface="Franklin Gothic Book"/>
                        </a:rPr>
                        <a:t>last</a:t>
                      </a:r>
                      <a:r>
                        <a:rPr sz="1600" spc="-75" dirty="0">
                          <a:latin typeface="+mn-lt"/>
                          <a:cs typeface="Franklin Gothic Book"/>
                        </a:rPr>
                        <a:t> </a:t>
                      </a:r>
                      <a:r>
                        <a:rPr sz="1600" dirty="0">
                          <a:latin typeface="+mn-lt"/>
                          <a:cs typeface="Franklin Gothic Book"/>
                        </a:rPr>
                        <a:t>two</a:t>
                      </a:r>
                      <a:r>
                        <a:rPr sz="1600" spc="-140" dirty="0">
                          <a:latin typeface="+mn-lt"/>
                          <a:cs typeface="Franklin Gothic Book"/>
                        </a:rPr>
                        <a:t> </a:t>
                      </a:r>
                      <a:r>
                        <a:rPr sz="1600" spc="-25" dirty="0">
                          <a:latin typeface="+mn-lt"/>
                          <a:cs typeface="Franklin Gothic Book"/>
                        </a:rPr>
                        <a:t>consecutive</a:t>
                      </a:r>
                      <a:r>
                        <a:rPr sz="1600" spc="-145" dirty="0">
                          <a:latin typeface="+mn-lt"/>
                          <a:cs typeface="Franklin Gothic Book"/>
                        </a:rPr>
                        <a:t> </a:t>
                      </a:r>
                      <a:r>
                        <a:rPr sz="1600" spc="-10" dirty="0">
                          <a:latin typeface="+mn-lt"/>
                          <a:cs typeface="Franklin Gothic Book"/>
                        </a:rPr>
                        <a:t>financial</a:t>
                      </a:r>
                      <a:r>
                        <a:rPr sz="1600" spc="-120" dirty="0">
                          <a:latin typeface="+mn-lt"/>
                          <a:cs typeface="Franklin Gothic Book"/>
                        </a:rPr>
                        <a:t> </a:t>
                      </a:r>
                      <a:r>
                        <a:rPr sz="1600" spc="-10" dirty="0">
                          <a:latin typeface="+mn-lt"/>
                          <a:cs typeface="Franklin Gothic Book"/>
                        </a:rPr>
                        <a:t>years.</a:t>
                      </a:r>
                      <a:endParaRPr sz="1600" dirty="0">
                        <a:latin typeface="+mn-lt"/>
                        <a:cs typeface="Franklin Gothic Book"/>
                      </a:endParaRPr>
                    </a:p>
                    <a:p>
                      <a:pPr marL="805815" marR="260985" lvl="1" indent="273050">
                        <a:lnSpc>
                          <a:spcPts val="1680"/>
                        </a:lnSpc>
                        <a:spcBef>
                          <a:spcPts val="10"/>
                        </a:spcBef>
                        <a:buFont typeface="Franklin Gothic Book"/>
                        <a:buAutoNum type="romanLcParenR"/>
                        <a:tabLst>
                          <a:tab pos="1078865" algn="l"/>
                        </a:tabLst>
                      </a:pPr>
                      <a:r>
                        <a:rPr sz="1600" dirty="0">
                          <a:latin typeface="+mn-lt"/>
                          <a:cs typeface="Franklin Gothic Book"/>
                        </a:rPr>
                        <a:t>branch</a:t>
                      </a:r>
                      <a:r>
                        <a:rPr sz="1600" spc="-70" dirty="0">
                          <a:latin typeface="+mn-lt"/>
                          <a:cs typeface="Franklin Gothic Book"/>
                        </a:rPr>
                        <a:t> </a:t>
                      </a:r>
                      <a:r>
                        <a:rPr sz="1600" dirty="0">
                          <a:latin typeface="+mn-lt"/>
                          <a:cs typeface="Franklin Gothic Book"/>
                        </a:rPr>
                        <a:t>in</a:t>
                      </a:r>
                      <a:r>
                        <a:rPr sz="1600" spc="25" dirty="0">
                          <a:latin typeface="+mn-lt"/>
                          <a:cs typeface="Franklin Gothic Book"/>
                        </a:rPr>
                        <a:t> </a:t>
                      </a:r>
                      <a:r>
                        <a:rPr sz="1600" dirty="0">
                          <a:latin typeface="+mn-lt"/>
                          <a:cs typeface="Franklin Gothic Book"/>
                        </a:rPr>
                        <a:t>the</a:t>
                      </a:r>
                      <a:r>
                        <a:rPr sz="1600" spc="-30" dirty="0">
                          <a:latin typeface="+mn-lt"/>
                          <a:cs typeface="Franklin Gothic Book"/>
                        </a:rPr>
                        <a:t> </a:t>
                      </a:r>
                      <a:r>
                        <a:rPr sz="1600" spc="-10" dirty="0">
                          <a:latin typeface="+mn-lt"/>
                          <a:cs typeface="Franklin Gothic Book"/>
                        </a:rPr>
                        <a:t>EU</a:t>
                      </a:r>
                      <a:r>
                        <a:rPr sz="1600" spc="-65" dirty="0">
                          <a:latin typeface="+mn-lt"/>
                          <a:cs typeface="Franklin Gothic Book"/>
                        </a:rPr>
                        <a:t> </a:t>
                      </a:r>
                      <a:r>
                        <a:rPr sz="1600" spc="-30" dirty="0">
                          <a:latin typeface="+mn-lt"/>
                          <a:cs typeface="Franklin Gothic Book"/>
                        </a:rPr>
                        <a:t>generating</a:t>
                      </a:r>
                      <a:r>
                        <a:rPr sz="1600" spc="-170" dirty="0">
                          <a:latin typeface="+mn-lt"/>
                          <a:cs typeface="Franklin Gothic Book"/>
                        </a:rPr>
                        <a:t> </a:t>
                      </a:r>
                      <a:r>
                        <a:rPr sz="1600" spc="-10" dirty="0">
                          <a:latin typeface="+mn-lt"/>
                          <a:cs typeface="Franklin Gothic Book"/>
                        </a:rPr>
                        <a:t>more</a:t>
                      </a:r>
                      <a:r>
                        <a:rPr sz="1600" spc="-120" dirty="0">
                          <a:latin typeface="+mn-lt"/>
                          <a:cs typeface="Franklin Gothic Book"/>
                        </a:rPr>
                        <a:t> </a:t>
                      </a:r>
                      <a:r>
                        <a:rPr sz="1600" dirty="0">
                          <a:latin typeface="+mn-lt"/>
                          <a:cs typeface="Franklin Gothic Book"/>
                        </a:rPr>
                        <a:t>than</a:t>
                      </a:r>
                      <a:r>
                        <a:rPr sz="1600" spc="-55" dirty="0">
                          <a:latin typeface="+mn-lt"/>
                          <a:cs typeface="Franklin Gothic Book"/>
                        </a:rPr>
                        <a:t> </a:t>
                      </a:r>
                      <a:r>
                        <a:rPr sz="1600" dirty="0">
                          <a:latin typeface="+mn-lt"/>
                          <a:cs typeface="Franklin Gothic Book"/>
                        </a:rPr>
                        <a:t>€40</a:t>
                      </a:r>
                      <a:r>
                        <a:rPr sz="1600" spc="-140" dirty="0">
                          <a:latin typeface="+mn-lt"/>
                          <a:cs typeface="Franklin Gothic Book"/>
                        </a:rPr>
                        <a:t> </a:t>
                      </a:r>
                      <a:r>
                        <a:rPr sz="1600" spc="-25" dirty="0">
                          <a:latin typeface="+mn-lt"/>
                          <a:cs typeface="Franklin Gothic Book"/>
                        </a:rPr>
                        <a:t>million</a:t>
                      </a:r>
                      <a:r>
                        <a:rPr sz="1600" spc="-75" dirty="0">
                          <a:latin typeface="+mn-lt"/>
                          <a:cs typeface="Franklin Gothic Book"/>
                        </a:rPr>
                        <a:t> </a:t>
                      </a:r>
                      <a:r>
                        <a:rPr sz="1600" spc="-20" dirty="0">
                          <a:latin typeface="+mn-lt"/>
                          <a:cs typeface="Franklin Gothic Book"/>
                        </a:rPr>
                        <a:t>in</a:t>
                      </a:r>
                      <a:r>
                        <a:rPr sz="1600" spc="-70" dirty="0">
                          <a:latin typeface="+mn-lt"/>
                          <a:cs typeface="Franklin Gothic Book"/>
                        </a:rPr>
                        <a:t> </a:t>
                      </a:r>
                      <a:r>
                        <a:rPr sz="1600" dirty="0">
                          <a:latin typeface="+mn-lt"/>
                          <a:cs typeface="Franklin Gothic Book"/>
                        </a:rPr>
                        <a:t>the</a:t>
                      </a:r>
                      <a:r>
                        <a:rPr sz="1600" spc="-125" dirty="0">
                          <a:latin typeface="+mn-lt"/>
                          <a:cs typeface="Franklin Gothic Book"/>
                        </a:rPr>
                        <a:t> </a:t>
                      </a:r>
                      <a:r>
                        <a:rPr sz="1600" spc="-10" dirty="0">
                          <a:latin typeface="+mn-lt"/>
                          <a:cs typeface="Franklin Gothic Book"/>
                        </a:rPr>
                        <a:t>preceding financial</a:t>
                      </a:r>
                      <a:r>
                        <a:rPr sz="1600" spc="-100" dirty="0">
                          <a:latin typeface="+mn-lt"/>
                          <a:cs typeface="Franklin Gothic Book"/>
                        </a:rPr>
                        <a:t> </a:t>
                      </a:r>
                      <a:r>
                        <a:rPr sz="1600" spc="-20" dirty="0">
                          <a:latin typeface="+mn-lt"/>
                          <a:cs typeface="Franklin Gothic Book"/>
                        </a:rPr>
                        <a:t>year.</a:t>
                      </a:r>
                      <a:endParaRPr sz="1600" dirty="0">
                        <a:latin typeface="+mn-lt"/>
                        <a:cs typeface="Franklin Gothic Book"/>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4"/>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72600" cy="1154162"/>
          </a:xfrm>
          <a:prstGeom prst="rect">
            <a:avLst/>
          </a:prstGeom>
        </p:spPr>
        <p:txBody>
          <a:bodyPr vert="horz" wrap="square" lIns="640080" tIns="45720" rIns="0" bIns="0" rtlCol="0">
            <a:spAutoFit/>
          </a:bodyPr>
          <a:lstStyle/>
          <a:p>
            <a:pPr marL="1270">
              <a:lnSpc>
                <a:spcPct val="100000"/>
              </a:lnSpc>
              <a:spcBef>
                <a:spcPts val="105"/>
              </a:spcBef>
            </a:pPr>
            <a:r>
              <a:rPr dirty="0">
                <a:latin typeface="Franklin Gothic Demi Cond" panose="020B0706030402020204" pitchFamily="34" charset="0"/>
              </a:rPr>
              <a:t>European</a:t>
            </a:r>
            <a:r>
              <a:rPr spc="-120" dirty="0">
                <a:latin typeface="Franklin Gothic Demi Cond" panose="020B0706030402020204" pitchFamily="34" charset="0"/>
              </a:rPr>
              <a:t> </a:t>
            </a:r>
            <a:r>
              <a:rPr dirty="0">
                <a:latin typeface="Franklin Gothic Demi Cond" panose="020B0706030402020204" pitchFamily="34" charset="0"/>
              </a:rPr>
              <a:t>Sustainability</a:t>
            </a:r>
            <a:r>
              <a:rPr spc="110" dirty="0">
                <a:latin typeface="Franklin Gothic Demi Cond" panose="020B0706030402020204" pitchFamily="34" charset="0"/>
              </a:rPr>
              <a:t> </a:t>
            </a:r>
            <a:r>
              <a:rPr dirty="0">
                <a:latin typeface="Franklin Gothic Demi Cond" panose="020B0706030402020204" pitchFamily="34" charset="0"/>
              </a:rPr>
              <a:t>Reporting</a:t>
            </a:r>
            <a:r>
              <a:rPr spc="-65" dirty="0">
                <a:latin typeface="Franklin Gothic Demi Cond" panose="020B0706030402020204" pitchFamily="34" charset="0"/>
              </a:rPr>
              <a:t> </a:t>
            </a:r>
            <a:r>
              <a:rPr dirty="0">
                <a:latin typeface="Franklin Gothic Demi Cond" panose="020B0706030402020204" pitchFamily="34" charset="0"/>
              </a:rPr>
              <a:t>Standards</a:t>
            </a:r>
            <a:r>
              <a:rPr spc="-35" dirty="0">
                <a:latin typeface="Franklin Gothic Demi Cond" panose="020B0706030402020204" pitchFamily="34" charset="0"/>
              </a:rPr>
              <a:t> </a:t>
            </a:r>
            <a:r>
              <a:rPr dirty="0">
                <a:latin typeface="Franklin Gothic Demi Cond" panose="020B0706030402020204" pitchFamily="34" charset="0"/>
              </a:rPr>
              <a:t>(ESRS)</a:t>
            </a:r>
          </a:p>
        </p:txBody>
      </p:sp>
      <p:sp>
        <p:nvSpPr>
          <p:cNvPr id="3" name="object 3"/>
          <p:cNvSpPr txBox="1"/>
          <p:nvPr/>
        </p:nvSpPr>
        <p:spPr>
          <a:xfrm>
            <a:off x="639235" y="1907222"/>
            <a:ext cx="9308422" cy="3706143"/>
          </a:xfrm>
          <a:prstGeom prst="rect">
            <a:avLst/>
          </a:prstGeom>
        </p:spPr>
        <p:txBody>
          <a:bodyPr vert="horz" wrap="square" lIns="0" tIns="12700" rIns="0" bIns="0" rtlCol="0">
            <a:spAutoFit/>
          </a:bodyPr>
          <a:lstStyle/>
          <a:p>
            <a:pPr marL="266700" marR="95885" indent="-254000">
              <a:lnSpc>
                <a:spcPct val="100000"/>
              </a:lnSpc>
              <a:spcBef>
                <a:spcPts val="1200"/>
              </a:spcBef>
              <a:spcAft>
                <a:spcPts val="1200"/>
              </a:spcAft>
              <a:buClr>
                <a:srgbClr val="1A595A"/>
              </a:buClr>
              <a:buSzPct val="120000"/>
              <a:buFont typeface="Arial"/>
              <a:buChar char="•"/>
              <a:tabLst>
                <a:tab pos="266700" algn="l"/>
              </a:tabLst>
            </a:pPr>
            <a:r>
              <a:rPr sz="2000" dirty="0">
                <a:solidFill>
                  <a:srgbClr val="404040"/>
                </a:solidFill>
                <a:latin typeface="Franklin Gothic Book"/>
                <a:cs typeface="Franklin Gothic Book"/>
              </a:rPr>
              <a:t>The</a:t>
            </a:r>
            <a:r>
              <a:rPr sz="2000" spc="114" dirty="0">
                <a:solidFill>
                  <a:srgbClr val="404040"/>
                </a:solidFill>
                <a:latin typeface="Franklin Gothic Book"/>
                <a:cs typeface="Franklin Gothic Book"/>
              </a:rPr>
              <a:t> </a:t>
            </a:r>
            <a:r>
              <a:rPr sz="2000" spc="50" dirty="0">
                <a:solidFill>
                  <a:srgbClr val="404040"/>
                </a:solidFill>
                <a:latin typeface="Franklin Gothic Book"/>
                <a:cs typeface="Franklin Gothic Book"/>
              </a:rPr>
              <a:t>draft</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European</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Sustainability</a:t>
            </a:r>
            <a:r>
              <a:rPr sz="2000" spc="-114" dirty="0">
                <a:solidFill>
                  <a:srgbClr val="404040"/>
                </a:solidFill>
                <a:latin typeface="Franklin Gothic Book"/>
                <a:cs typeface="Franklin Gothic Book"/>
              </a:rPr>
              <a:t> </a:t>
            </a:r>
            <a:r>
              <a:rPr sz="2000" dirty="0">
                <a:solidFill>
                  <a:srgbClr val="404040"/>
                </a:solidFill>
                <a:latin typeface="Franklin Gothic Book"/>
                <a:cs typeface="Franklin Gothic Book"/>
              </a:rPr>
              <a:t>Reporting</a:t>
            </a:r>
            <a:r>
              <a:rPr sz="2000" spc="-110" dirty="0">
                <a:solidFill>
                  <a:srgbClr val="404040"/>
                </a:solidFill>
                <a:latin typeface="Franklin Gothic Book"/>
                <a:cs typeface="Franklin Gothic Book"/>
              </a:rPr>
              <a:t> </a:t>
            </a:r>
            <a:r>
              <a:rPr sz="2000" dirty="0">
                <a:solidFill>
                  <a:srgbClr val="404040"/>
                </a:solidFill>
                <a:latin typeface="Franklin Gothic Book"/>
                <a:cs typeface="Franklin Gothic Book"/>
              </a:rPr>
              <a:t>Standards</a:t>
            </a:r>
            <a:r>
              <a:rPr sz="2000" spc="-45" dirty="0">
                <a:solidFill>
                  <a:srgbClr val="404040"/>
                </a:solidFill>
                <a:latin typeface="Franklin Gothic Book"/>
                <a:cs typeface="Franklin Gothic Book"/>
              </a:rPr>
              <a:t> </a:t>
            </a:r>
            <a:r>
              <a:rPr sz="2000" dirty="0">
                <a:solidFill>
                  <a:srgbClr val="404040"/>
                </a:solidFill>
                <a:latin typeface="Franklin Gothic Book"/>
                <a:cs typeface="Franklin Gothic Book"/>
              </a:rPr>
              <a:t>(ESRS)</a:t>
            </a:r>
            <a:r>
              <a:rPr sz="2000" spc="-114" dirty="0">
                <a:solidFill>
                  <a:srgbClr val="404040"/>
                </a:solidFill>
                <a:latin typeface="Franklin Gothic Book"/>
                <a:cs typeface="Franklin Gothic Book"/>
              </a:rPr>
              <a:t> </a:t>
            </a:r>
            <a:r>
              <a:rPr sz="2000" dirty="0">
                <a:solidFill>
                  <a:srgbClr val="404040"/>
                </a:solidFill>
                <a:latin typeface="Franklin Gothic Book"/>
                <a:cs typeface="Franklin Gothic Book"/>
              </a:rPr>
              <a:t>sets</a:t>
            </a:r>
            <a:r>
              <a:rPr sz="2000" spc="-30" dirty="0">
                <a:solidFill>
                  <a:srgbClr val="404040"/>
                </a:solidFill>
                <a:latin typeface="Franklin Gothic Book"/>
                <a:cs typeface="Franklin Gothic Book"/>
              </a:rPr>
              <a:t> </a:t>
            </a:r>
            <a:r>
              <a:rPr sz="2000" spc="-25" dirty="0">
                <a:solidFill>
                  <a:srgbClr val="404040"/>
                </a:solidFill>
                <a:latin typeface="Franklin Gothic Book"/>
                <a:cs typeface="Franklin Gothic Book"/>
              </a:rPr>
              <a:t>out </a:t>
            </a:r>
            <a:r>
              <a:rPr sz="2000" dirty="0">
                <a:solidFill>
                  <a:srgbClr val="404040"/>
                </a:solidFill>
                <a:latin typeface="Franklin Gothic Book"/>
                <a:cs typeface="Franklin Gothic Book"/>
              </a:rPr>
              <a:t>the</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detailed</a:t>
            </a:r>
            <a:r>
              <a:rPr sz="2000" spc="70" dirty="0">
                <a:solidFill>
                  <a:srgbClr val="404040"/>
                </a:solidFill>
                <a:latin typeface="Franklin Gothic Book"/>
                <a:cs typeface="Franklin Gothic Book"/>
              </a:rPr>
              <a:t> </a:t>
            </a:r>
            <a:r>
              <a:rPr sz="2000" dirty="0">
                <a:solidFill>
                  <a:srgbClr val="404040"/>
                </a:solidFill>
                <a:latin typeface="Franklin Gothic Book"/>
                <a:cs typeface="Franklin Gothic Book"/>
              </a:rPr>
              <a:t>disclosure</a:t>
            </a:r>
            <a:r>
              <a:rPr sz="2000" spc="-60" dirty="0">
                <a:solidFill>
                  <a:srgbClr val="404040"/>
                </a:solidFill>
                <a:latin typeface="Franklin Gothic Book"/>
                <a:cs typeface="Franklin Gothic Book"/>
              </a:rPr>
              <a:t> </a:t>
            </a:r>
            <a:r>
              <a:rPr sz="2000" dirty="0">
                <a:solidFill>
                  <a:srgbClr val="404040"/>
                </a:solidFill>
                <a:latin typeface="Franklin Gothic Book"/>
                <a:cs typeface="Franklin Gothic Book"/>
              </a:rPr>
              <a:t>requirements</a:t>
            </a:r>
            <a:r>
              <a:rPr sz="2000" spc="-30" dirty="0">
                <a:solidFill>
                  <a:srgbClr val="404040"/>
                </a:solidFill>
                <a:latin typeface="Franklin Gothic Book"/>
                <a:cs typeface="Franklin Gothic Book"/>
              </a:rPr>
              <a:t> </a:t>
            </a:r>
            <a:r>
              <a:rPr sz="2000" dirty="0">
                <a:solidFill>
                  <a:srgbClr val="404040"/>
                </a:solidFill>
                <a:latin typeface="Franklin Gothic Book"/>
                <a:cs typeface="Franklin Gothic Book"/>
              </a:rPr>
              <a:t>under</a:t>
            </a:r>
            <a:r>
              <a:rPr sz="2000" spc="5"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60" dirty="0">
                <a:solidFill>
                  <a:srgbClr val="404040"/>
                </a:solidFill>
                <a:latin typeface="Franklin Gothic Book"/>
                <a:cs typeface="Franklin Gothic Book"/>
              </a:rPr>
              <a:t> </a:t>
            </a:r>
            <a:r>
              <a:rPr sz="2000" spc="-10" dirty="0">
                <a:solidFill>
                  <a:srgbClr val="404040"/>
                </a:solidFill>
                <a:latin typeface="Franklin Gothic Book"/>
                <a:cs typeface="Franklin Gothic Book"/>
              </a:rPr>
              <a:t>CSRD.</a:t>
            </a:r>
            <a:endParaRPr sz="2000" dirty="0">
              <a:solidFill>
                <a:srgbClr val="404040"/>
              </a:solidFill>
              <a:latin typeface="Franklin Gothic Book"/>
              <a:cs typeface="Franklin Gothic Book"/>
            </a:endParaRPr>
          </a:p>
          <a:p>
            <a:pPr marL="266700" marR="5080" indent="-254000">
              <a:lnSpc>
                <a:spcPct val="100000"/>
              </a:lnSpc>
              <a:spcBef>
                <a:spcPts val="1200"/>
              </a:spcBef>
              <a:spcAft>
                <a:spcPts val="1200"/>
              </a:spcAft>
              <a:buClr>
                <a:srgbClr val="1A595A"/>
              </a:buClr>
              <a:buSzPct val="120000"/>
              <a:buFont typeface="Arial"/>
              <a:buChar char="•"/>
              <a:tabLst>
                <a:tab pos="266700" algn="l"/>
              </a:tabLst>
            </a:pPr>
            <a:r>
              <a:rPr sz="2000" dirty="0">
                <a:solidFill>
                  <a:srgbClr val="404040"/>
                </a:solidFill>
                <a:latin typeface="Franklin Gothic Book"/>
                <a:cs typeface="Franklin Gothic Book"/>
              </a:rPr>
              <a:t>Developed</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by</a:t>
            </a:r>
            <a:r>
              <a:rPr sz="2000" spc="18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European</a:t>
            </a:r>
            <a:r>
              <a:rPr sz="2000" spc="-50" dirty="0">
                <a:solidFill>
                  <a:srgbClr val="404040"/>
                </a:solidFill>
                <a:latin typeface="Franklin Gothic Book"/>
                <a:cs typeface="Franklin Gothic Book"/>
              </a:rPr>
              <a:t> </a:t>
            </a:r>
            <a:r>
              <a:rPr sz="2000" dirty="0">
                <a:solidFill>
                  <a:srgbClr val="404040"/>
                </a:solidFill>
                <a:latin typeface="Franklin Gothic Book"/>
                <a:cs typeface="Franklin Gothic Book"/>
              </a:rPr>
              <a:t>Financial</a:t>
            </a:r>
            <a:r>
              <a:rPr sz="2000" spc="-65" dirty="0">
                <a:solidFill>
                  <a:srgbClr val="404040"/>
                </a:solidFill>
                <a:latin typeface="Franklin Gothic Book"/>
                <a:cs typeface="Franklin Gothic Book"/>
              </a:rPr>
              <a:t> </a:t>
            </a:r>
            <a:r>
              <a:rPr sz="2000" dirty="0">
                <a:solidFill>
                  <a:srgbClr val="404040"/>
                </a:solidFill>
                <a:latin typeface="Franklin Gothic Book"/>
                <a:cs typeface="Franklin Gothic Book"/>
              </a:rPr>
              <a:t>Reporting</a:t>
            </a:r>
            <a:r>
              <a:rPr sz="2000" spc="-125" dirty="0">
                <a:solidFill>
                  <a:srgbClr val="404040"/>
                </a:solidFill>
                <a:latin typeface="Franklin Gothic Book"/>
                <a:cs typeface="Franklin Gothic Book"/>
              </a:rPr>
              <a:t> </a:t>
            </a:r>
            <a:r>
              <a:rPr sz="2000" dirty="0">
                <a:solidFill>
                  <a:srgbClr val="404040"/>
                </a:solidFill>
                <a:latin typeface="Franklin Gothic Book"/>
                <a:cs typeface="Franklin Gothic Book"/>
              </a:rPr>
              <a:t>Advisory</a:t>
            </a:r>
            <a:r>
              <a:rPr sz="2000" spc="-125" dirty="0">
                <a:solidFill>
                  <a:srgbClr val="404040"/>
                </a:solidFill>
                <a:latin typeface="Franklin Gothic Book"/>
                <a:cs typeface="Franklin Gothic Book"/>
              </a:rPr>
              <a:t> </a:t>
            </a:r>
            <a:r>
              <a:rPr sz="2000" spc="-10" dirty="0">
                <a:solidFill>
                  <a:srgbClr val="404040"/>
                </a:solidFill>
                <a:latin typeface="Franklin Gothic Book"/>
                <a:cs typeface="Franklin Gothic Book"/>
              </a:rPr>
              <a:t>Group </a:t>
            </a:r>
            <a:r>
              <a:rPr sz="2000" dirty="0">
                <a:solidFill>
                  <a:srgbClr val="404040"/>
                </a:solidFill>
                <a:latin typeface="Franklin Gothic Book"/>
                <a:cs typeface="Franklin Gothic Book"/>
              </a:rPr>
              <a:t>(EFRAG).</a:t>
            </a:r>
            <a:r>
              <a:rPr sz="2000" spc="-12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standards</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are</a:t>
            </a:r>
            <a:r>
              <a:rPr sz="2000" spc="80" dirty="0">
                <a:solidFill>
                  <a:srgbClr val="404040"/>
                </a:solidFill>
                <a:latin typeface="Franklin Gothic Book"/>
                <a:cs typeface="Franklin Gothic Book"/>
              </a:rPr>
              <a:t> </a:t>
            </a:r>
            <a:r>
              <a:rPr sz="2000" dirty="0">
                <a:solidFill>
                  <a:srgbClr val="404040"/>
                </a:solidFill>
                <a:latin typeface="Franklin Gothic Book"/>
                <a:cs typeface="Franklin Gothic Book"/>
              </a:rPr>
              <a:t>tailored</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85" dirty="0">
                <a:solidFill>
                  <a:srgbClr val="404040"/>
                </a:solidFill>
                <a:latin typeface="Franklin Gothic Book"/>
                <a:cs typeface="Franklin Gothic Book"/>
              </a:rPr>
              <a:t> </a:t>
            </a:r>
            <a:r>
              <a:rPr sz="2000" dirty="0">
                <a:solidFill>
                  <a:srgbClr val="404040"/>
                </a:solidFill>
                <a:latin typeface="Franklin Gothic Book"/>
                <a:cs typeface="Franklin Gothic Book"/>
              </a:rPr>
              <a:t>EU</a:t>
            </a:r>
            <a:r>
              <a:rPr sz="2000" spc="70" dirty="0">
                <a:solidFill>
                  <a:srgbClr val="404040"/>
                </a:solidFill>
                <a:latin typeface="Franklin Gothic Book"/>
                <a:cs typeface="Franklin Gothic Book"/>
              </a:rPr>
              <a:t> </a:t>
            </a:r>
            <a:r>
              <a:rPr sz="2000" dirty="0">
                <a:solidFill>
                  <a:srgbClr val="404040"/>
                </a:solidFill>
                <a:latin typeface="Franklin Gothic Book"/>
                <a:cs typeface="Franklin Gothic Book"/>
              </a:rPr>
              <a:t>policies</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while</a:t>
            </a:r>
            <a:r>
              <a:rPr sz="2000" spc="-165" dirty="0">
                <a:solidFill>
                  <a:srgbClr val="404040"/>
                </a:solidFill>
                <a:latin typeface="Franklin Gothic Book"/>
                <a:cs typeface="Franklin Gothic Book"/>
              </a:rPr>
              <a:t> </a:t>
            </a:r>
            <a:r>
              <a:rPr sz="2000" dirty="0">
                <a:solidFill>
                  <a:srgbClr val="404040"/>
                </a:solidFill>
                <a:latin typeface="Franklin Gothic Book"/>
                <a:cs typeface="Franklin Gothic Book"/>
              </a:rPr>
              <a:t>building</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on</a:t>
            </a:r>
            <a:r>
              <a:rPr sz="2000" spc="40" dirty="0">
                <a:solidFill>
                  <a:srgbClr val="404040"/>
                </a:solidFill>
                <a:latin typeface="Franklin Gothic Book"/>
                <a:cs typeface="Franklin Gothic Book"/>
              </a:rPr>
              <a:t> </a:t>
            </a:r>
            <a:r>
              <a:rPr sz="2000" spc="-25" dirty="0">
                <a:solidFill>
                  <a:srgbClr val="404040"/>
                </a:solidFill>
                <a:latin typeface="Franklin Gothic Book"/>
                <a:cs typeface="Franklin Gothic Book"/>
              </a:rPr>
              <a:t>and </a:t>
            </a:r>
            <a:r>
              <a:rPr sz="2000" dirty="0">
                <a:solidFill>
                  <a:srgbClr val="404040"/>
                </a:solidFill>
                <a:latin typeface="Franklin Gothic Book"/>
                <a:cs typeface="Franklin Gothic Book"/>
              </a:rPr>
              <a:t>contributing</a:t>
            </a:r>
            <a:r>
              <a:rPr sz="2000" spc="-55"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international</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standardisation</a:t>
            </a:r>
            <a:r>
              <a:rPr sz="2000" spc="25" dirty="0">
                <a:solidFill>
                  <a:srgbClr val="404040"/>
                </a:solidFill>
                <a:latin typeface="Franklin Gothic Book"/>
                <a:cs typeface="Franklin Gothic Book"/>
              </a:rPr>
              <a:t> </a:t>
            </a:r>
            <a:r>
              <a:rPr sz="2000" spc="-10" dirty="0">
                <a:solidFill>
                  <a:srgbClr val="404040"/>
                </a:solidFill>
                <a:latin typeface="Franklin Gothic Book"/>
                <a:cs typeface="Franklin Gothic Book"/>
              </a:rPr>
              <a:t>initiatives.</a:t>
            </a:r>
            <a:endParaRPr sz="2000" dirty="0">
              <a:solidFill>
                <a:srgbClr val="404040"/>
              </a:solidFill>
              <a:latin typeface="Franklin Gothic Book"/>
              <a:cs typeface="Franklin Gothic Book"/>
            </a:endParaRPr>
          </a:p>
          <a:p>
            <a:pPr marL="812165" marR="617220" lvl="1" indent="-342900">
              <a:spcBef>
                <a:spcPts val="1200"/>
              </a:spcBef>
              <a:spcAft>
                <a:spcPts val="1200"/>
              </a:spcAft>
              <a:buClr>
                <a:srgbClr val="1A595A"/>
              </a:buClr>
              <a:buSzPct val="80000"/>
              <a:buFont typeface="Franklin Gothic Book" panose="020B0503020102020204" pitchFamily="34" charset="0"/>
              <a:buChar char="►"/>
              <a:tabLst>
                <a:tab pos="297180" algn="l"/>
              </a:tabLst>
            </a:pPr>
            <a:r>
              <a:rPr sz="2000" b="1" dirty="0">
                <a:solidFill>
                  <a:srgbClr val="404040"/>
                </a:solidFill>
                <a:latin typeface="Franklin Gothic Book"/>
                <a:cs typeface="Franklin Gothic Book"/>
              </a:rPr>
              <a:t>Aim:</a:t>
            </a:r>
            <a:r>
              <a:rPr sz="2000" b="1" spc="-114" dirty="0">
                <a:solidFill>
                  <a:srgbClr val="404040"/>
                </a:solidFill>
                <a:latin typeface="Franklin Gothic Book"/>
                <a:cs typeface="Franklin Gothic Book"/>
              </a:rPr>
              <a:t> </a:t>
            </a:r>
            <a:r>
              <a:rPr sz="2000" spc="-10" dirty="0">
                <a:solidFill>
                  <a:srgbClr val="404040"/>
                </a:solidFill>
                <a:latin typeface="Franklin Gothic Book"/>
                <a:cs typeface="Franklin Gothic Book"/>
              </a:rPr>
              <a:t>Provide</a:t>
            </a:r>
            <a:r>
              <a:rPr sz="2000" spc="-95" dirty="0">
                <a:solidFill>
                  <a:srgbClr val="404040"/>
                </a:solidFill>
                <a:latin typeface="Franklin Gothic Book"/>
                <a:cs typeface="Franklin Gothic Book"/>
              </a:rPr>
              <a:t> </a:t>
            </a:r>
            <a:r>
              <a:rPr sz="2000" dirty="0">
                <a:solidFill>
                  <a:srgbClr val="404040"/>
                </a:solidFill>
                <a:latin typeface="Franklin Gothic Book"/>
                <a:cs typeface="Franklin Gothic Book"/>
              </a:rPr>
              <a:t>common,</a:t>
            </a:r>
            <a:r>
              <a:rPr sz="2000" spc="-40" dirty="0">
                <a:solidFill>
                  <a:srgbClr val="404040"/>
                </a:solidFill>
                <a:latin typeface="Franklin Gothic Book"/>
                <a:cs typeface="Franklin Gothic Book"/>
              </a:rPr>
              <a:t> </a:t>
            </a:r>
            <a:r>
              <a:rPr sz="2000" dirty="0">
                <a:solidFill>
                  <a:srgbClr val="404040"/>
                </a:solidFill>
                <a:latin typeface="Franklin Gothic Book"/>
                <a:cs typeface="Franklin Gothic Book"/>
              </a:rPr>
              <a:t>coherent</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standards</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make</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ESG</a:t>
            </a:r>
            <a:r>
              <a:rPr sz="2000" spc="45" dirty="0">
                <a:solidFill>
                  <a:srgbClr val="404040"/>
                </a:solidFill>
                <a:latin typeface="Franklin Gothic Book"/>
                <a:cs typeface="Franklin Gothic Book"/>
              </a:rPr>
              <a:t> </a:t>
            </a:r>
            <a:r>
              <a:rPr sz="2000" spc="-10" dirty="0">
                <a:solidFill>
                  <a:srgbClr val="404040"/>
                </a:solidFill>
                <a:latin typeface="Franklin Gothic Book"/>
                <a:cs typeface="Franklin Gothic Book"/>
              </a:rPr>
              <a:t>reporting </a:t>
            </a:r>
            <a:r>
              <a:rPr sz="2000" dirty="0">
                <a:solidFill>
                  <a:srgbClr val="404040"/>
                </a:solidFill>
                <a:latin typeface="Franklin Gothic Book"/>
                <a:cs typeface="Franklin Gothic Book"/>
              </a:rPr>
              <a:t>within</a:t>
            </a:r>
            <a:r>
              <a:rPr sz="2000" spc="-13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EU</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more</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accurate,</a:t>
            </a:r>
            <a:r>
              <a:rPr sz="2000" spc="-15" dirty="0">
                <a:solidFill>
                  <a:srgbClr val="404040"/>
                </a:solidFill>
                <a:latin typeface="Franklin Gothic Book"/>
                <a:cs typeface="Franklin Gothic Book"/>
              </a:rPr>
              <a:t> </a:t>
            </a:r>
            <a:r>
              <a:rPr sz="2000" dirty="0">
                <a:solidFill>
                  <a:srgbClr val="404040"/>
                </a:solidFill>
                <a:latin typeface="Franklin Gothic Book"/>
                <a:cs typeface="Franklin Gothic Book"/>
              </a:rPr>
              <a:t>consistent,</a:t>
            </a:r>
            <a:r>
              <a:rPr sz="2000" spc="-180" dirty="0">
                <a:solidFill>
                  <a:srgbClr val="404040"/>
                </a:solidFill>
                <a:latin typeface="Franklin Gothic Book"/>
                <a:cs typeface="Franklin Gothic Book"/>
              </a:rPr>
              <a:t> </a:t>
            </a:r>
            <a:r>
              <a:rPr sz="2000" dirty="0">
                <a:solidFill>
                  <a:srgbClr val="404040"/>
                </a:solidFill>
                <a:latin typeface="Franklin Gothic Book"/>
                <a:cs typeface="Franklin Gothic Book"/>
              </a:rPr>
              <a:t>comparable,</a:t>
            </a:r>
            <a:r>
              <a:rPr sz="2000" spc="70" dirty="0">
                <a:solidFill>
                  <a:srgbClr val="404040"/>
                </a:solidFill>
                <a:latin typeface="Franklin Gothic Book"/>
                <a:cs typeface="Franklin Gothic Book"/>
              </a:rPr>
              <a:t> </a:t>
            </a:r>
            <a:r>
              <a:rPr sz="2000" spc="-25" dirty="0">
                <a:solidFill>
                  <a:srgbClr val="404040"/>
                </a:solidFill>
                <a:latin typeface="Franklin Gothic Book"/>
                <a:cs typeface="Franklin Gothic Book"/>
              </a:rPr>
              <a:t>and </a:t>
            </a:r>
            <a:r>
              <a:rPr sz="2000" dirty="0">
                <a:solidFill>
                  <a:srgbClr val="404040"/>
                </a:solidFill>
                <a:latin typeface="Franklin Gothic Book"/>
                <a:cs typeface="Franklin Gothic Book"/>
              </a:rPr>
              <a:t>standardized,</a:t>
            </a:r>
            <a:r>
              <a:rPr sz="2000" spc="-10" dirty="0">
                <a:solidFill>
                  <a:srgbClr val="404040"/>
                </a:solidFill>
                <a:latin typeface="Franklin Gothic Book"/>
                <a:cs typeface="Franklin Gothic Book"/>
              </a:rPr>
              <a:t> </a:t>
            </a:r>
            <a:r>
              <a:rPr sz="2000" dirty="0">
                <a:solidFill>
                  <a:srgbClr val="404040"/>
                </a:solidFill>
                <a:latin typeface="Franklin Gothic Book"/>
                <a:cs typeface="Franklin Gothic Book"/>
              </a:rPr>
              <a:t>just</a:t>
            </a:r>
            <a:r>
              <a:rPr sz="2000" spc="-35" dirty="0">
                <a:solidFill>
                  <a:srgbClr val="404040"/>
                </a:solidFill>
                <a:latin typeface="Franklin Gothic Book"/>
                <a:cs typeface="Franklin Gothic Book"/>
              </a:rPr>
              <a:t> </a:t>
            </a:r>
            <a:r>
              <a:rPr sz="2000" dirty="0">
                <a:solidFill>
                  <a:srgbClr val="404040"/>
                </a:solidFill>
                <a:latin typeface="Franklin Gothic Book"/>
                <a:cs typeface="Franklin Gothic Book"/>
              </a:rPr>
              <a:t>like</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financial</a:t>
            </a:r>
            <a:r>
              <a:rPr sz="2000" spc="-45" dirty="0">
                <a:solidFill>
                  <a:srgbClr val="404040"/>
                </a:solidFill>
                <a:latin typeface="Franklin Gothic Book"/>
                <a:cs typeface="Franklin Gothic Book"/>
              </a:rPr>
              <a:t> </a:t>
            </a:r>
            <a:r>
              <a:rPr sz="2000" dirty="0">
                <a:solidFill>
                  <a:srgbClr val="404040"/>
                </a:solidFill>
                <a:latin typeface="Franklin Gothic Book"/>
                <a:cs typeface="Franklin Gothic Book"/>
              </a:rPr>
              <a:t>accounting</a:t>
            </a:r>
            <a:r>
              <a:rPr sz="2000" spc="-175" dirty="0">
                <a:solidFill>
                  <a:srgbClr val="404040"/>
                </a:solidFill>
                <a:latin typeface="Franklin Gothic Book"/>
                <a:cs typeface="Franklin Gothic Book"/>
              </a:rPr>
              <a:t> </a:t>
            </a:r>
            <a:r>
              <a:rPr sz="2000" dirty="0">
                <a:solidFill>
                  <a:srgbClr val="404040"/>
                </a:solidFill>
                <a:latin typeface="Franklin Gothic Book"/>
                <a:cs typeface="Franklin Gothic Book"/>
              </a:rPr>
              <a:t>and</a:t>
            </a:r>
            <a:r>
              <a:rPr sz="2000" spc="65" dirty="0">
                <a:solidFill>
                  <a:srgbClr val="404040"/>
                </a:solidFill>
                <a:latin typeface="Franklin Gothic Book"/>
                <a:cs typeface="Franklin Gothic Book"/>
              </a:rPr>
              <a:t> </a:t>
            </a:r>
            <a:r>
              <a:rPr sz="2000" spc="-10" dirty="0">
                <a:solidFill>
                  <a:srgbClr val="404040"/>
                </a:solidFill>
                <a:latin typeface="Franklin Gothic Book"/>
                <a:cs typeface="Franklin Gothic Book"/>
              </a:rPr>
              <a:t>reporting.</a:t>
            </a:r>
            <a:endParaRPr sz="2000" dirty="0">
              <a:solidFill>
                <a:srgbClr val="404040"/>
              </a:solidFill>
              <a:latin typeface="Franklin Gothic Book"/>
              <a:cs typeface="Franklin Gothic Book"/>
            </a:endParaRPr>
          </a:p>
          <a:p>
            <a:pPr marL="812800" lvl="1" indent="-342900">
              <a:spcBef>
                <a:spcPts val="1200"/>
              </a:spcBef>
              <a:spcAft>
                <a:spcPts val="1200"/>
              </a:spcAft>
              <a:buClr>
                <a:srgbClr val="1A595A"/>
              </a:buClr>
              <a:buSzPct val="80000"/>
              <a:buFont typeface="Franklin Gothic Book" panose="020B0503020102020204" pitchFamily="34" charset="0"/>
              <a:buChar char="►"/>
              <a:tabLst>
                <a:tab pos="297180" algn="l"/>
              </a:tabLst>
            </a:pPr>
            <a:r>
              <a:rPr sz="2000" b="1" dirty="0">
                <a:solidFill>
                  <a:srgbClr val="404040"/>
                </a:solidFill>
                <a:latin typeface="Franklin Gothic Book"/>
                <a:cs typeface="Franklin Gothic Book"/>
              </a:rPr>
              <a:t>Application:</a:t>
            </a:r>
            <a:r>
              <a:rPr sz="2000" b="1" spc="-160"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65" dirty="0">
                <a:solidFill>
                  <a:srgbClr val="404040"/>
                </a:solidFill>
                <a:latin typeface="Franklin Gothic Book"/>
                <a:cs typeface="Franklin Gothic Book"/>
              </a:rPr>
              <a:t> </a:t>
            </a:r>
            <a:r>
              <a:rPr sz="2000" dirty="0">
                <a:solidFill>
                  <a:srgbClr val="404040"/>
                </a:solidFill>
                <a:latin typeface="Franklin Gothic Book"/>
                <a:cs typeface="Franklin Gothic Book"/>
              </a:rPr>
              <a:t>ESRS</a:t>
            </a:r>
            <a:r>
              <a:rPr sz="2000" spc="90" dirty="0">
                <a:solidFill>
                  <a:srgbClr val="404040"/>
                </a:solidFill>
                <a:latin typeface="Franklin Gothic Book"/>
                <a:cs typeface="Franklin Gothic Book"/>
              </a:rPr>
              <a:t> </a:t>
            </a:r>
            <a:r>
              <a:rPr sz="2000" dirty="0">
                <a:solidFill>
                  <a:srgbClr val="404040"/>
                </a:solidFill>
                <a:latin typeface="Franklin Gothic Book"/>
                <a:cs typeface="Franklin Gothic Book"/>
              </a:rPr>
              <a:t>will</a:t>
            </a:r>
            <a:r>
              <a:rPr sz="2000" spc="-45" dirty="0">
                <a:solidFill>
                  <a:srgbClr val="404040"/>
                </a:solidFill>
                <a:latin typeface="Franklin Gothic Book"/>
                <a:cs typeface="Franklin Gothic Book"/>
              </a:rPr>
              <a:t> </a:t>
            </a:r>
            <a:r>
              <a:rPr sz="2000" dirty="0">
                <a:solidFill>
                  <a:srgbClr val="404040"/>
                </a:solidFill>
                <a:latin typeface="Franklin Gothic Book"/>
                <a:cs typeface="Franklin Gothic Book"/>
              </a:rPr>
              <a:t>apply</a:t>
            </a:r>
            <a:r>
              <a:rPr sz="2000" spc="75" dirty="0">
                <a:solidFill>
                  <a:srgbClr val="404040"/>
                </a:solidFill>
                <a:latin typeface="Franklin Gothic Book"/>
                <a:cs typeface="Franklin Gothic Book"/>
              </a:rPr>
              <a:t> </a:t>
            </a:r>
            <a:r>
              <a:rPr sz="2000" dirty="0">
                <a:solidFill>
                  <a:srgbClr val="404040"/>
                </a:solidFill>
                <a:latin typeface="Franklin Gothic Book"/>
                <a:cs typeface="Franklin Gothic Book"/>
              </a:rPr>
              <a:t>to</a:t>
            </a:r>
            <a:r>
              <a:rPr sz="2000" spc="25" dirty="0">
                <a:solidFill>
                  <a:srgbClr val="404040"/>
                </a:solidFill>
                <a:latin typeface="Franklin Gothic Book"/>
                <a:cs typeface="Franklin Gothic Book"/>
              </a:rPr>
              <a:t> </a:t>
            </a:r>
            <a:r>
              <a:rPr sz="2000" dirty="0">
                <a:solidFill>
                  <a:srgbClr val="404040"/>
                </a:solidFill>
                <a:latin typeface="Franklin Gothic Book"/>
                <a:cs typeface="Franklin Gothic Book"/>
              </a:rPr>
              <a:t>entities</a:t>
            </a:r>
            <a:r>
              <a:rPr sz="2000" spc="-120" dirty="0">
                <a:solidFill>
                  <a:srgbClr val="404040"/>
                </a:solidFill>
                <a:latin typeface="Franklin Gothic Book"/>
                <a:cs typeface="Franklin Gothic Book"/>
              </a:rPr>
              <a:t> </a:t>
            </a:r>
            <a:r>
              <a:rPr sz="2000" dirty="0">
                <a:solidFill>
                  <a:srgbClr val="404040"/>
                </a:solidFill>
                <a:latin typeface="Franklin Gothic Book"/>
                <a:cs typeface="Franklin Gothic Book"/>
              </a:rPr>
              <a:t>within</a:t>
            </a:r>
            <a:r>
              <a:rPr sz="2000" spc="-114" dirty="0">
                <a:solidFill>
                  <a:srgbClr val="404040"/>
                </a:solidFill>
                <a:latin typeface="Franklin Gothic Book"/>
                <a:cs typeface="Franklin Gothic Book"/>
              </a:rPr>
              <a:t> </a:t>
            </a:r>
            <a:r>
              <a:rPr sz="2000" dirty="0">
                <a:solidFill>
                  <a:srgbClr val="404040"/>
                </a:solidFill>
                <a:latin typeface="Franklin Gothic Book"/>
                <a:cs typeface="Franklin Gothic Book"/>
              </a:rPr>
              <a:t>the</a:t>
            </a:r>
            <a:r>
              <a:rPr sz="2000" spc="-65" dirty="0">
                <a:solidFill>
                  <a:srgbClr val="404040"/>
                </a:solidFill>
                <a:latin typeface="Franklin Gothic Book"/>
                <a:cs typeface="Franklin Gothic Book"/>
              </a:rPr>
              <a:t> </a:t>
            </a:r>
            <a:r>
              <a:rPr sz="2000" dirty="0">
                <a:solidFill>
                  <a:srgbClr val="404040"/>
                </a:solidFill>
                <a:latin typeface="Franklin Gothic Book"/>
                <a:cs typeface="Franklin Gothic Book"/>
              </a:rPr>
              <a:t>scope</a:t>
            </a:r>
            <a:r>
              <a:rPr sz="2000" spc="20" dirty="0">
                <a:solidFill>
                  <a:srgbClr val="404040"/>
                </a:solidFill>
                <a:latin typeface="Franklin Gothic Book"/>
                <a:cs typeface="Franklin Gothic Book"/>
              </a:rPr>
              <a:t> </a:t>
            </a:r>
            <a:r>
              <a:rPr sz="2000" dirty="0">
                <a:solidFill>
                  <a:srgbClr val="404040"/>
                </a:solidFill>
                <a:latin typeface="Franklin Gothic Book"/>
                <a:cs typeface="Franklin Gothic Book"/>
              </a:rPr>
              <a:t>of</a:t>
            </a:r>
            <a:r>
              <a:rPr sz="2000" spc="65" dirty="0">
                <a:solidFill>
                  <a:srgbClr val="404040"/>
                </a:solidFill>
                <a:latin typeface="Franklin Gothic Book"/>
                <a:cs typeface="Franklin Gothic Book"/>
              </a:rPr>
              <a:t> </a:t>
            </a:r>
            <a:r>
              <a:rPr sz="2000" spc="-25" dirty="0" smtClean="0">
                <a:solidFill>
                  <a:srgbClr val="404040"/>
                </a:solidFill>
                <a:latin typeface="Franklin Gothic Book"/>
                <a:cs typeface="Franklin Gothic Book"/>
              </a:rPr>
              <a:t>the</a:t>
            </a:r>
            <a:r>
              <a:rPr lang="en-US" sz="2000" spc="-25" dirty="0" smtClean="0">
                <a:solidFill>
                  <a:srgbClr val="404040"/>
                </a:solidFill>
                <a:latin typeface="Franklin Gothic Book"/>
                <a:cs typeface="Franklin Gothic Book"/>
              </a:rPr>
              <a:t> </a:t>
            </a:r>
            <a:r>
              <a:rPr sz="2000" spc="-10" dirty="0" smtClean="0">
                <a:solidFill>
                  <a:srgbClr val="404040"/>
                </a:solidFill>
                <a:latin typeface="Franklin Gothic Book"/>
                <a:cs typeface="Franklin Gothic Book"/>
              </a:rPr>
              <a:t>CSRD</a:t>
            </a:r>
            <a:r>
              <a:rPr sz="2000" spc="-10" dirty="0">
                <a:solidFill>
                  <a:srgbClr val="404040"/>
                </a:solidFill>
                <a:latin typeface="Franklin Gothic Book"/>
                <a:cs typeface="Franklin Gothic Book"/>
              </a:rPr>
              <a:t>.</a:t>
            </a:r>
            <a:endParaRPr sz="2000" dirty="0">
              <a:solidFill>
                <a:srgbClr val="404040"/>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60816" cy="1154162"/>
          </a:xfrm>
          <a:prstGeom prst="rect">
            <a:avLst/>
          </a:prstGeom>
        </p:spPr>
        <p:txBody>
          <a:bodyPr vert="horz" wrap="square" lIns="640080" tIns="45720" rIns="0" bIns="0" rtlCol="0">
            <a:spAutoFit/>
          </a:bodyPr>
          <a:lstStyle/>
          <a:p>
            <a:pPr marL="12700">
              <a:lnSpc>
                <a:spcPct val="100000"/>
              </a:lnSpc>
              <a:spcBef>
                <a:spcPts val="0"/>
              </a:spcBef>
            </a:pPr>
            <a:r>
              <a:rPr dirty="0">
                <a:latin typeface="Franklin Gothic Demi Cond" panose="020B0706030402020204" pitchFamily="34" charset="0"/>
              </a:rPr>
              <a:t>Responsible Investing </a:t>
            </a:r>
            <a:r>
              <a:rPr lang="en-US" dirty="0">
                <a:latin typeface="Franklin Gothic Demi Cond" panose="020B0706030402020204" pitchFamily="34" charset="0"/>
              </a:rPr>
              <a:t> - </a:t>
            </a:r>
            <a:r>
              <a:rPr lang="en-US" dirty="0" smtClean="0">
                <a:latin typeface="Franklin Gothic Demi Cond" panose="020B0706030402020204" pitchFamily="34" charset="0"/>
              </a:rPr>
              <a:t/>
            </a:r>
            <a:br>
              <a:rPr lang="en-US" dirty="0" smtClean="0">
                <a:latin typeface="Franklin Gothic Demi Cond" panose="020B0706030402020204" pitchFamily="34" charset="0"/>
              </a:rPr>
            </a:br>
            <a:r>
              <a:rPr dirty="0" smtClean="0">
                <a:latin typeface="Franklin Gothic Demi Cond" panose="020B0706030402020204" pitchFamily="34" charset="0"/>
              </a:rPr>
              <a:t>ESG </a:t>
            </a:r>
            <a:r>
              <a:rPr dirty="0">
                <a:latin typeface="Franklin Gothic Demi Cond" panose="020B0706030402020204" pitchFamily="34" charset="0"/>
              </a:rPr>
              <a:t>relevant Material Factors</a:t>
            </a:r>
          </a:p>
        </p:txBody>
      </p:sp>
      <p:graphicFrame>
        <p:nvGraphicFramePr>
          <p:cNvPr id="3" name="object 3"/>
          <p:cNvGraphicFramePr>
            <a:graphicFrameLocks noGrp="1"/>
          </p:cNvGraphicFramePr>
          <p:nvPr>
            <p:extLst>
              <p:ext uri="{D42A27DB-BD31-4B8C-83A1-F6EECF244321}">
                <p14:modId xmlns:p14="http://schemas.microsoft.com/office/powerpoint/2010/main" val="1322427598"/>
              </p:ext>
            </p:extLst>
          </p:nvPr>
        </p:nvGraphicFramePr>
        <p:xfrm>
          <a:off x="539750" y="1640268"/>
          <a:ext cx="10042525" cy="4378885"/>
        </p:xfrm>
        <a:graphic>
          <a:graphicData uri="http://schemas.openxmlformats.org/drawingml/2006/table">
            <a:tbl>
              <a:tblPr firstRow="1" bandRow="1">
                <a:tableStyleId>{2D5ABB26-0587-4C30-8999-92F81FD0307C}</a:tableStyleId>
              </a:tblPr>
              <a:tblGrid>
                <a:gridCol w="3092605">
                  <a:extLst>
                    <a:ext uri="{9D8B030D-6E8A-4147-A177-3AD203B41FA5}">
                      <a16:colId xmlns:a16="http://schemas.microsoft.com/office/drawing/2014/main" val="20000"/>
                    </a:ext>
                  </a:extLst>
                </a:gridCol>
                <a:gridCol w="3410692">
                  <a:extLst>
                    <a:ext uri="{9D8B030D-6E8A-4147-A177-3AD203B41FA5}">
                      <a16:colId xmlns:a16="http://schemas.microsoft.com/office/drawing/2014/main" val="20001"/>
                    </a:ext>
                  </a:extLst>
                </a:gridCol>
                <a:gridCol w="3539228">
                  <a:extLst>
                    <a:ext uri="{9D8B030D-6E8A-4147-A177-3AD203B41FA5}">
                      <a16:colId xmlns:a16="http://schemas.microsoft.com/office/drawing/2014/main" val="20002"/>
                    </a:ext>
                  </a:extLst>
                </a:gridCol>
              </a:tblGrid>
              <a:tr h="433629">
                <a:tc>
                  <a:txBody>
                    <a:bodyPr/>
                    <a:lstStyle/>
                    <a:p>
                      <a:pPr marL="269875" algn="ctr">
                        <a:lnSpc>
                          <a:spcPct val="100000"/>
                        </a:lnSpc>
                        <a:spcBef>
                          <a:spcPts val="600"/>
                        </a:spcBef>
                        <a:spcAft>
                          <a:spcPts val="600"/>
                        </a:spcAft>
                      </a:pPr>
                      <a:r>
                        <a:rPr sz="1800" b="1" spc="-25" dirty="0">
                          <a:solidFill>
                            <a:schemeClr val="bg1"/>
                          </a:solidFill>
                          <a:latin typeface="Franklin Gothic Book"/>
                          <a:cs typeface="Franklin Gothic Book"/>
                        </a:rPr>
                        <a:t>Environmental</a:t>
                      </a:r>
                      <a:r>
                        <a:rPr sz="1800" b="1" spc="-90" dirty="0">
                          <a:solidFill>
                            <a:schemeClr val="bg1"/>
                          </a:solidFill>
                          <a:latin typeface="Franklin Gothic Book"/>
                          <a:cs typeface="Franklin Gothic Book"/>
                        </a:rPr>
                        <a:t> </a:t>
                      </a:r>
                      <a:r>
                        <a:rPr sz="1800" b="1" spc="-25" dirty="0">
                          <a:solidFill>
                            <a:schemeClr val="bg1"/>
                          </a:solidFill>
                          <a:latin typeface="Franklin Gothic Book"/>
                          <a:cs typeface="Franklin Gothic Book"/>
                        </a:rPr>
                        <a:t>(E)</a:t>
                      </a:r>
                      <a:endParaRPr sz="1800" b="1" dirty="0">
                        <a:solidFill>
                          <a:schemeClr val="bg1"/>
                        </a:solidFill>
                        <a:latin typeface="Franklin Gothic Book"/>
                        <a:cs typeface="Franklin Gothic Book"/>
                      </a:endParaRPr>
                    </a:p>
                  </a:txBody>
                  <a:tcPr marL="0" marR="0" marT="3683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246C8F"/>
                    </a:solidFill>
                  </a:tcPr>
                </a:tc>
                <a:tc>
                  <a:txBody>
                    <a:bodyPr/>
                    <a:lstStyle/>
                    <a:p>
                      <a:pPr marL="27940" algn="ctr">
                        <a:lnSpc>
                          <a:spcPct val="100000"/>
                        </a:lnSpc>
                        <a:spcBef>
                          <a:spcPts val="600"/>
                        </a:spcBef>
                        <a:spcAft>
                          <a:spcPts val="600"/>
                        </a:spcAft>
                      </a:pPr>
                      <a:r>
                        <a:rPr sz="1800" b="1" dirty="0">
                          <a:solidFill>
                            <a:schemeClr val="bg1"/>
                          </a:solidFill>
                          <a:latin typeface="Franklin Gothic Book"/>
                          <a:cs typeface="Franklin Gothic Book"/>
                        </a:rPr>
                        <a:t>Social</a:t>
                      </a:r>
                      <a:r>
                        <a:rPr sz="1800" b="1" spc="-90" dirty="0">
                          <a:solidFill>
                            <a:schemeClr val="bg1"/>
                          </a:solidFill>
                          <a:latin typeface="Franklin Gothic Book"/>
                          <a:cs typeface="Franklin Gothic Book"/>
                        </a:rPr>
                        <a:t> </a:t>
                      </a:r>
                      <a:r>
                        <a:rPr sz="1800" b="1" spc="-25" dirty="0">
                          <a:solidFill>
                            <a:schemeClr val="bg1"/>
                          </a:solidFill>
                          <a:latin typeface="Franklin Gothic Book"/>
                          <a:cs typeface="Franklin Gothic Book"/>
                        </a:rPr>
                        <a:t>(S)</a:t>
                      </a:r>
                      <a:endParaRPr sz="1800" b="1" dirty="0">
                        <a:solidFill>
                          <a:schemeClr val="bg1"/>
                        </a:solidFill>
                        <a:latin typeface="Franklin Gothic Book"/>
                        <a:cs typeface="Franklin Gothic Book"/>
                      </a:endParaRPr>
                    </a:p>
                  </a:txBody>
                  <a:tcPr marL="0" marR="0" marT="3683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246C8F"/>
                    </a:solidFill>
                  </a:tcPr>
                </a:tc>
                <a:tc>
                  <a:txBody>
                    <a:bodyPr/>
                    <a:lstStyle/>
                    <a:p>
                      <a:pPr marR="232410" algn="ctr">
                        <a:lnSpc>
                          <a:spcPct val="100000"/>
                        </a:lnSpc>
                        <a:spcBef>
                          <a:spcPts val="600"/>
                        </a:spcBef>
                        <a:spcAft>
                          <a:spcPts val="600"/>
                        </a:spcAft>
                      </a:pPr>
                      <a:r>
                        <a:rPr sz="1800" b="1" spc="-10" dirty="0">
                          <a:solidFill>
                            <a:schemeClr val="bg1"/>
                          </a:solidFill>
                          <a:latin typeface="Franklin Gothic Book"/>
                          <a:cs typeface="Franklin Gothic Book"/>
                        </a:rPr>
                        <a:t>Governance</a:t>
                      </a:r>
                      <a:r>
                        <a:rPr sz="1800" b="1" spc="-210" dirty="0">
                          <a:solidFill>
                            <a:schemeClr val="bg1"/>
                          </a:solidFill>
                          <a:latin typeface="Franklin Gothic Book"/>
                          <a:cs typeface="Franklin Gothic Book"/>
                        </a:rPr>
                        <a:t> </a:t>
                      </a:r>
                      <a:r>
                        <a:rPr sz="1800" b="1" spc="-25" dirty="0">
                          <a:solidFill>
                            <a:schemeClr val="bg1"/>
                          </a:solidFill>
                          <a:latin typeface="Franklin Gothic Book"/>
                          <a:cs typeface="Franklin Gothic Book"/>
                        </a:rPr>
                        <a:t>(G)</a:t>
                      </a:r>
                      <a:endParaRPr sz="1800" b="1" dirty="0">
                        <a:solidFill>
                          <a:schemeClr val="bg1"/>
                        </a:solidFill>
                        <a:latin typeface="Franklin Gothic Book"/>
                        <a:cs typeface="Franklin Gothic Book"/>
                      </a:endParaRPr>
                    </a:p>
                  </a:txBody>
                  <a:tcPr marL="0" marR="0" marT="3683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246C8F"/>
                    </a:solidFill>
                  </a:tcPr>
                </a:tc>
                <a:extLst>
                  <a:ext uri="{0D108BD9-81ED-4DB2-BD59-A6C34878D82A}">
                    <a16:rowId xmlns:a16="http://schemas.microsoft.com/office/drawing/2014/main" val="10000"/>
                  </a:ext>
                </a:extLst>
              </a:tr>
              <a:tr h="493157">
                <a:tc>
                  <a:txBody>
                    <a:bodyPr/>
                    <a:lstStyle/>
                    <a:p>
                      <a:pPr marL="260350" algn="ctr">
                        <a:lnSpc>
                          <a:spcPct val="100000"/>
                        </a:lnSpc>
                        <a:spcBef>
                          <a:spcPts val="600"/>
                        </a:spcBef>
                        <a:spcAft>
                          <a:spcPts val="600"/>
                        </a:spcAft>
                      </a:pPr>
                      <a:r>
                        <a:rPr sz="1800" spc="-10" dirty="0">
                          <a:solidFill>
                            <a:srgbClr val="404040"/>
                          </a:solidFill>
                          <a:latin typeface="Franklin Gothic Book"/>
                          <a:cs typeface="Franklin Gothic Book"/>
                        </a:rPr>
                        <a:t>Energy</a:t>
                      </a:r>
                      <a:r>
                        <a:rPr sz="1800" spc="-110" dirty="0">
                          <a:solidFill>
                            <a:srgbClr val="404040"/>
                          </a:solidFill>
                          <a:latin typeface="Franklin Gothic Book"/>
                          <a:cs typeface="Franklin Gothic Book"/>
                        </a:rPr>
                        <a:t> </a:t>
                      </a:r>
                      <a:r>
                        <a:rPr sz="1800" spc="-10" dirty="0">
                          <a:solidFill>
                            <a:srgbClr val="404040"/>
                          </a:solidFill>
                          <a:latin typeface="Franklin Gothic Book"/>
                          <a:cs typeface="Franklin Gothic Book"/>
                        </a:rPr>
                        <a:t>Efficiency</a:t>
                      </a:r>
                      <a:endParaRPr sz="1800" dirty="0">
                        <a:solidFill>
                          <a:srgbClr val="404040"/>
                        </a:solidFill>
                        <a:latin typeface="Franklin Gothic Book"/>
                        <a:cs typeface="Franklin Gothic Book"/>
                      </a:endParaRPr>
                    </a:p>
                  </a:txBody>
                  <a:tcPr marL="0" marR="0" marT="37465"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26034" algn="ctr">
                        <a:lnSpc>
                          <a:spcPct val="100000"/>
                        </a:lnSpc>
                        <a:spcBef>
                          <a:spcPts val="600"/>
                        </a:spcBef>
                        <a:spcAft>
                          <a:spcPts val="600"/>
                        </a:spcAft>
                      </a:pPr>
                      <a:r>
                        <a:rPr sz="1800" spc="-10" dirty="0">
                          <a:solidFill>
                            <a:srgbClr val="404040"/>
                          </a:solidFill>
                          <a:latin typeface="Franklin Gothic Book"/>
                          <a:cs typeface="Franklin Gothic Book"/>
                        </a:rPr>
                        <a:t>Employee</a:t>
                      </a:r>
                      <a:r>
                        <a:rPr sz="1800" spc="-185" dirty="0">
                          <a:solidFill>
                            <a:srgbClr val="404040"/>
                          </a:solidFill>
                          <a:latin typeface="Franklin Gothic Book"/>
                          <a:cs typeface="Franklin Gothic Book"/>
                        </a:rPr>
                        <a:t> </a:t>
                      </a:r>
                      <a:r>
                        <a:rPr sz="1800" spc="-10" dirty="0">
                          <a:solidFill>
                            <a:srgbClr val="404040"/>
                          </a:solidFill>
                          <a:latin typeface="Franklin Gothic Book"/>
                          <a:cs typeface="Franklin Gothic Book"/>
                        </a:rPr>
                        <a:t>Compensation</a:t>
                      </a:r>
                      <a:endParaRPr sz="1800">
                        <a:solidFill>
                          <a:srgbClr val="404040"/>
                        </a:solidFill>
                        <a:latin typeface="Franklin Gothic Book"/>
                        <a:cs typeface="Franklin Gothic Book"/>
                      </a:endParaRPr>
                    </a:p>
                  </a:txBody>
                  <a:tcPr marL="0" marR="0" marT="37465"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36854" algn="ctr">
                        <a:lnSpc>
                          <a:spcPct val="100000"/>
                        </a:lnSpc>
                        <a:spcBef>
                          <a:spcPts val="600"/>
                        </a:spcBef>
                        <a:spcAft>
                          <a:spcPts val="600"/>
                        </a:spcAft>
                      </a:pPr>
                      <a:r>
                        <a:rPr sz="1800" spc="-10" dirty="0">
                          <a:solidFill>
                            <a:srgbClr val="404040"/>
                          </a:solidFill>
                          <a:latin typeface="Franklin Gothic Book"/>
                          <a:cs typeface="Franklin Gothic Book"/>
                        </a:rPr>
                        <a:t>Board</a:t>
                      </a:r>
                      <a:r>
                        <a:rPr sz="1800" spc="-150" dirty="0">
                          <a:solidFill>
                            <a:srgbClr val="404040"/>
                          </a:solidFill>
                          <a:latin typeface="Franklin Gothic Book"/>
                          <a:cs typeface="Franklin Gothic Book"/>
                        </a:rPr>
                        <a:t> </a:t>
                      </a:r>
                      <a:r>
                        <a:rPr sz="1800" spc="-10" dirty="0">
                          <a:solidFill>
                            <a:srgbClr val="404040"/>
                          </a:solidFill>
                          <a:latin typeface="Franklin Gothic Book"/>
                          <a:cs typeface="Franklin Gothic Book"/>
                        </a:rPr>
                        <a:t>Independence</a:t>
                      </a:r>
                      <a:endParaRPr sz="1800" dirty="0">
                        <a:solidFill>
                          <a:srgbClr val="404040"/>
                        </a:solidFill>
                        <a:latin typeface="Franklin Gothic Book"/>
                        <a:cs typeface="Franklin Gothic Book"/>
                      </a:endParaRPr>
                    </a:p>
                  </a:txBody>
                  <a:tcPr marL="0" marR="0" marT="37465"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1"/>
                  </a:ext>
                </a:extLst>
              </a:tr>
              <a:tr h="493157">
                <a:tc>
                  <a:txBody>
                    <a:bodyPr/>
                    <a:lstStyle/>
                    <a:p>
                      <a:pPr marL="269240" algn="ctr">
                        <a:lnSpc>
                          <a:spcPct val="100000"/>
                        </a:lnSpc>
                        <a:spcBef>
                          <a:spcPts val="600"/>
                        </a:spcBef>
                        <a:spcAft>
                          <a:spcPts val="600"/>
                        </a:spcAft>
                      </a:pPr>
                      <a:r>
                        <a:rPr sz="1800" spc="-20" dirty="0">
                          <a:solidFill>
                            <a:srgbClr val="404040"/>
                          </a:solidFill>
                          <a:latin typeface="Franklin Gothic Book"/>
                          <a:cs typeface="Franklin Gothic Book"/>
                        </a:rPr>
                        <a:t>Carbon</a:t>
                      </a:r>
                      <a:r>
                        <a:rPr sz="1800" spc="-85" dirty="0">
                          <a:solidFill>
                            <a:srgbClr val="404040"/>
                          </a:solidFill>
                          <a:latin typeface="Franklin Gothic Book"/>
                          <a:cs typeface="Franklin Gothic Book"/>
                        </a:rPr>
                        <a:t> </a:t>
                      </a:r>
                      <a:r>
                        <a:rPr sz="1800" spc="-10" dirty="0">
                          <a:solidFill>
                            <a:srgbClr val="404040"/>
                          </a:solidFill>
                          <a:latin typeface="Franklin Gothic Book"/>
                          <a:cs typeface="Franklin Gothic Book"/>
                        </a:rPr>
                        <a:t>Emissions</a:t>
                      </a:r>
                      <a:endParaRPr sz="1800" dirty="0">
                        <a:solidFill>
                          <a:srgbClr val="404040"/>
                        </a:solidFill>
                        <a:latin typeface="Franklin Gothic Book"/>
                        <a:cs typeface="Franklin Gothic Book"/>
                      </a:endParaRPr>
                    </a:p>
                  </a:txBody>
                  <a:tcPr marL="0" marR="0" marT="3810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28575" algn="ctr">
                        <a:lnSpc>
                          <a:spcPct val="100000"/>
                        </a:lnSpc>
                        <a:spcBef>
                          <a:spcPts val="600"/>
                        </a:spcBef>
                        <a:spcAft>
                          <a:spcPts val="600"/>
                        </a:spcAft>
                      </a:pPr>
                      <a:r>
                        <a:rPr sz="1800" spc="-10" dirty="0">
                          <a:solidFill>
                            <a:srgbClr val="404040"/>
                          </a:solidFill>
                          <a:latin typeface="Franklin Gothic Book"/>
                          <a:cs typeface="Franklin Gothic Book"/>
                        </a:rPr>
                        <a:t>Benefits</a:t>
                      </a:r>
                      <a:endParaRPr sz="1800" dirty="0">
                        <a:solidFill>
                          <a:srgbClr val="404040"/>
                        </a:solidFill>
                        <a:latin typeface="Franklin Gothic Book"/>
                        <a:cs typeface="Franklin Gothic Book"/>
                      </a:endParaRPr>
                    </a:p>
                  </a:txBody>
                  <a:tcPr marL="0" marR="0" marT="3810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26060" algn="ctr">
                        <a:lnSpc>
                          <a:spcPct val="100000"/>
                        </a:lnSpc>
                        <a:spcBef>
                          <a:spcPts val="600"/>
                        </a:spcBef>
                        <a:spcAft>
                          <a:spcPts val="600"/>
                        </a:spcAft>
                      </a:pPr>
                      <a:r>
                        <a:rPr sz="1800" spc="-10" dirty="0">
                          <a:solidFill>
                            <a:srgbClr val="404040"/>
                          </a:solidFill>
                          <a:latin typeface="Franklin Gothic Book"/>
                          <a:cs typeface="Franklin Gothic Book"/>
                        </a:rPr>
                        <a:t>Director</a:t>
                      </a:r>
                      <a:r>
                        <a:rPr sz="1800" spc="-75" dirty="0">
                          <a:solidFill>
                            <a:srgbClr val="404040"/>
                          </a:solidFill>
                          <a:latin typeface="Franklin Gothic Book"/>
                          <a:cs typeface="Franklin Gothic Book"/>
                        </a:rPr>
                        <a:t> </a:t>
                      </a:r>
                      <a:r>
                        <a:rPr sz="1800" spc="-10" dirty="0">
                          <a:solidFill>
                            <a:srgbClr val="404040"/>
                          </a:solidFill>
                          <a:latin typeface="Franklin Gothic Book"/>
                          <a:cs typeface="Franklin Gothic Book"/>
                        </a:rPr>
                        <a:t>Compensation</a:t>
                      </a:r>
                      <a:endParaRPr sz="1800" dirty="0">
                        <a:solidFill>
                          <a:srgbClr val="404040"/>
                        </a:solidFill>
                        <a:latin typeface="Franklin Gothic Book"/>
                        <a:cs typeface="Franklin Gothic Book"/>
                      </a:endParaRPr>
                    </a:p>
                  </a:txBody>
                  <a:tcPr marL="0" marR="0" marT="3810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3157">
                <a:tc>
                  <a:txBody>
                    <a:bodyPr/>
                    <a:lstStyle/>
                    <a:p>
                      <a:pPr marL="261620" algn="ctr">
                        <a:lnSpc>
                          <a:spcPct val="100000"/>
                        </a:lnSpc>
                        <a:spcBef>
                          <a:spcPts val="600"/>
                        </a:spcBef>
                        <a:spcAft>
                          <a:spcPts val="600"/>
                        </a:spcAft>
                      </a:pPr>
                      <a:r>
                        <a:rPr sz="1800" spc="-10" dirty="0">
                          <a:solidFill>
                            <a:srgbClr val="404040"/>
                          </a:solidFill>
                          <a:latin typeface="Franklin Gothic Book"/>
                          <a:cs typeface="Franklin Gothic Book"/>
                        </a:rPr>
                        <a:t>GHG</a:t>
                      </a:r>
                      <a:r>
                        <a:rPr sz="1800" spc="-130" dirty="0">
                          <a:solidFill>
                            <a:srgbClr val="404040"/>
                          </a:solidFill>
                          <a:latin typeface="Franklin Gothic Book"/>
                          <a:cs typeface="Franklin Gothic Book"/>
                        </a:rPr>
                        <a:t> </a:t>
                      </a:r>
                      <a:r>
                        <a:rPr sz="1800" spc="-10" dirty="0">
                          <a:solidFill>
                            <a:srgbClr val="404040"/>
                          </a:solidFill>
                          <a:latin typeface="Franklin Gothic Book"/>
                          <a:cs typeface="Franklin Gothic Book"/>
                        </a:rPr>
                        <a:t>Emissions</a:t>
                      </a:r>
                      <a:endParaRPr sz="1800" dirty="0">
                        <a:solidFill>
                          <a:srgbClr val="404040"/>
                        </a:solidFill>
                        <a:latin typeface="Franklin Gothic Book"/>
                        <a:cs typeface="Franklin Gothic Book"/>
                      </a:endParaRPr>
                    </a:p>
                  </a:txBody>
                  <a:tcPr marL="0" marR="0" marT="3810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24765" algn="ctr">
                        <a:lnSpc>
                          <a:spcPct val="100000"/>
                        </a:lnSpc>
                        <a:spcBef>
                          <a:spcPts val="600"/>
                        </a:spcBef>
                        <a:spcAft>
                          <a:spcPts val="600"/>
                        </a:spcAft>
                      </a:pPr>
                      <a:r>
                        <a:rPr sz="1800" dirty="0">
                          <a:solidFill>
                            <a:srgbClr val="404040"/>
                          </a:solidFill>
                          <a:latin typeface="Franklin Gothic Book"/>
                          <a:cs typeface="Franklin Gothic Book"/>
                        </a:rPr>
                        <a:t>Staff</a:t>
                      </a:r>
                      <a:r>
                        <a:rPr sz="1800" spc="-135" dirty="0">
                          <a:solidFill>
                            <a:srgbClr val="404040"/>
                          </a:solidFill>
                          <a:latin typeface="Franklin Gothic Book"/>
                          <a:cs typeface="Franklin Gothic Book"/>
                        </a:rPr>
                        <a:t> </a:t>
                      </a:r>
                      <a:r>
                        <a:rPr sz="1800" spc="-10" dirty="0">
                          <a:solidFill>
                            <a:srgbClr val="404040"/>
                          </a:solidFill>
                          <a:latin typeface="Franklin Gothic Book"/>
                          <a:cs typeface="Franklin Gothic Book"/>
                        </a:rPr>
                        <a:t>Turnover</a:t>
                      </a:r>
                      <a:endParaRPr sz="1800" dirty="0">
                        <a:solidFill>
                          <a:srgbClr val="404040"/>
                        </a:solidFill>
                        <a:latin typeface="Franklin Gothic Book"/>
                        <a:cs typeface="Franklin Gothic Book"/>
                      </a:endParaRPr>
                    </a:p>
                  </a:txBody>
                  <a:tcPr marL="0" marR="0" marT="3810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21615" algn="ctr">
                        <a:lnSpc>
                          <a:spcPct val="100000"/>
                        </a:lnSpc>
                        <a:spcBef>
                          <a:spcPts val="600"/>
                        </a:spcBef>
                        <a:spcAft>
                          <a:spcPts val="600"/>
                        </a:spcAft>
                      </a:pPr>
                      <a:r>
                        <a:rPr sz="1800" spc="-25" dirty="0">
                          <a:solidFill>
                            <a:srgbClr val="404040"/>
                          </a:solidFill>
                          <a:latin typeface="Franklin Gothic Book"/>
                          <a:cs typeface="Franklin Gothic Book"/>
                        </a:rPr>
                        <a:t>Shareholder</a:t>
                      </a:r>
                      <a:r>
                        <a:rPr sz="1800" spc="-60" dirty="0">
                          <a:solidFill>
                            <a:srgbClr val="404040"/>
                          </a:solidFill>
                          <a:latin typeface="Franklin Gothic Book"/>
                          <a:cs typeface="Franklin Gothic Book"/>
                        </a:rPr>
                        <a:t> </a:t>
                      </a:r>
                      <a:r>
                        <a:rPr sz="1800" spc="-10" dirty="0">
                          <a:solidFill>
                            <a:srgbClr val="404040"/>
                          </a:solidFill>
                          <a:latin typeface="Franklin Gothic Book"/>
                          <a:cs typeface="Franklin Gothic Book"/>
                        </a:rPr>
                        <a:t>Voting</a:t>
                      </a:r>
                      <a:endParaRPr sz="1800" dirty="0">
                        <a:solidFill>
                          <a:srgbClr val="404040"/>
                        </a:solidFill>
                        <a:latin typeface="Franklin Gothic Book"/>
                        <a:cs typeface="Franklin Gothic Book"/>
                      </a:endParaRPr>
                    </a:p>
                  </a:txBody>
                  <a:tcPr marL="0" marR="0" marT="3810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3"/>
                  </a:ext>
                </a:extLst>
              </a:tr>
              <a:tr h="493157">
                <a:tc>
                  <a:txBody>
                    <a:bodyPr/>
                    <a:lstStyle/>
                    <a:p>
                      <a:pPr marL="269240" algn="ctr">
                        <a:lnSpc>
                          <a:spcPct val="100000"/>
                        </a:lnSpc>
                        <a:spcBef>
                          <a:spcPts val="600"/>
                        </a:spcBef>
                        <a:spcAft>
                          <a:spcPts val="600"/>
                        </a:spcAft>
                      </a:pPr>
                      <a:r>
                        <a:rPr sz="1800" spc="-10" dirty="0">
                          <a:solidFill>
                            <a:srgbClr val="404040"/>
                          </a:solidFill>
                          <a:latin typeface="Franklin Gothic Book"/>
                          <a:cs typeface="Franklin Gothic Book"/>
                        </a:rPr>
                        <a:t>Biodiversity</a:t>
                      </a:r>
                      <a:endParaRPr sz="1800" dirty="0">
                        <a:solidFill>
                          <a:srgbClr val="404040"/>
                        </a:solidFill>
                        <a:latin typeface="Franklin Gothic Book"/>
                        <a:cs typeface="Franklin Gothic Book"/>
                      </a:endParaRPr>
                    </a:p>
                  </a:txBody>
                  <a:tcPr marL="0" marR="0" marT="3937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24765" algn="ctr">
                        <a:lnSpc>
                          <a:spcPct val="100000"/>
                        </a:lnSpc>
                        <a:spcBef>
                          <a:spcPts val="600"/>
                        </a:spcBef>
                        <a:spcAft>
                          <a:spcPts val="600"/>
                        </a:spcAft>
                      </a:pPr>
                      <a:r>
                        <a:rPr sz="1800" spc="-10" dirty="0">
                          <a:solidFill>
                            <a:srgbClr val="404040"/>
                          </a:solidFill>
                          <a:latin typeface="Franklin Gothic Book"/>
                          <a:cs typeface="Franklin Gothic Book"/>
                        </a:rPr>
                        <a:t>Employee</a:t>
                      </a:r>
                      <a:r>
                        <a:rPr sz="1800" spc="-185" dirty="0">
                          <a:solidFill>
                            <a:srgbClr val="404040"/>
                          </a:solidFill>
                          <a:latin typeface="Franklin Gothic Book"/>
                          <a:cs typeface="Franklin Gothic Book"/>
                        </a:rPr>
                        <a:t> </a:t>
                      </a:r>
                      <a:r>
                        <a:rPr sz="1800" spc="-10" dirty="0">
                          <a:solidFill>
                            <a:srgbClr val="404040"/>
                          </a:solidFill>
                          <a:latin typeface="Franklin Gothic Book"/>
                          <a:cs typeface="Franklin Gothic Book"/>
                        </a:rPr>
                        <a:t>Health</a:t>
                      </a:r>
                      <a:endParaRPr sz="1800" dirty="0">
                        <a:solidFill>
                          <a:srgbClr val="404040"/>
                        </a:solidFill>
                        <a:latin typeface="Franklin Gothic Book"/>
                        <a:cs typeface="Franklin Gothic Book"/>
                      </a:endParaRPr>
                    </a:p>
                  </a:txBody>
                  <a:tcPr marL="0" marR="0" marT="3937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31775" algn="ctr">
                        <a:lnSpc>
                          <a:spcPct val="100000"/>
                        </a:lnSpc>
                        <a:spcBef>
                          <a:spcPts val="600"/>
                        </a:spcBef>
                        <a:spcAft>
                          <a:spcPts val="600"/>
                        </a:spcAft>
                      </a:pPr>
                      <a:r>
                        <a:rPr sz="1800" spc="-20" dirty="0">
                          <a:solidFill>
                            <a:srgbClr val="404040"/>
                          </a:solidFill>
                          <a:latin typeface="Franklin Gothic Book"/>
                          <a:cs typeface="Franklin Gothic Book"/>
                        </a:rPr>
                        <a:t>Litigation</a:t>
                      </a:r>
                      <a:r>
                        <a:rPr sz="1800" spc="-60" dirty="0">
                          <a:solidFill>
                            <a:srgbClr val="404040"/>
                          </a:solidFill>
                          <a:latin typeface="Franklin Gothic Book"/>
                          <a:cs typeface="Franklin Gothic Book"/>
                        </a:rPr>
                        <a:t> </a:t>
                      </a:r>
                      <a:r>
                        <a:rPr sz="1800" spc="-20" dirty="0">
                          <a:solidFill>
                            <a:srgbClr val="404040"/>
                          </a:solidFill>
                          <a:latin typeface="Franklin Gothic Book"/>
                          <a:cs typeface="Franklin Gothic Book"/>
                        </a:rPr>
                        <a:t>Risks</a:t>
                      </a:r>
                      <a:endParaRPr sz="1800" dirty="0">
                        <a:solidFill>
                          <a:srgbClr val="404040"/>
                        </a:solidFill>
                        <a:latin typeface="Franklin Gothic Book"/>
                        <a:cs typeface="Franklin Gothic Book"/>
                      </a:endParaRPr>
                    </a:p>
                  </a:txBody>
                  <a:tcPr marL="0" marR="0" marT="3937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3157">
                <a:tc>
                  <a:txBody>
                    <a:bodyPr/>
                    <a:lstStyle/>
                    <a:p>
                      <a:pPr marL="273685" algn="ctr">
                        <a:lnSpc>
                          <a:spcPct val="100000"/>
                        </a:lnSpc>
                        <a:spcBef>
                          <a:spcPts val="600"/>
                        </a:spcBef>
                        <a:spcAft>
                          <a:spcPts val="600"/>
                        </a:spcAft>
                      </a:pPr>
                      <a:r>
                        <a:rPr sz="1800" spc="-35" dirty="0">
                          <a:solidFill>
                            <a:srgbClr val="404040"/>
                          </a:solidFill>
                          <a:latin typeface="Franklin Gothic Book"/>
                          <a:cs typeface="Franklin Gothic Book"/>
                        </a:rPr>
                        <a:t>Water</a:t>
                      </a:r>
                      <a:r>
                        <a:rPr sz="1800" spc="-85" dirty="0">
                          <a:solidFill>
                            <a:srgbClr val="404040"/>
                          </a:solidFill>
                          <a:latin typeface="Franklin Gothic Book"/>
                          <a:cs typeface="Franklin Gothic Book"/>
                        </a:rPr>
                        <a:t> </a:t>
                      </a:r>
                      <a:r>
                        <a:rPr sz="1800" spc="-20" dirty="0">
                          <a:solidFill>
                            <a:srgbClr val="404040"/>
                          </a:solidFill>
                          <a:latin typeface="Franklin Gothic Book"/>
                          <a:cs typeface="Franklin Gothic Book"/>
                        </a:rPr>
                        <a:t>Usage</a:t>
                      </a:r>
                      <a:endParaRPr sz="1800" dirty="0">
                        <a:solidFill>
                          <a:srgbClr val="404040"/>
                        </a:solidFill>
                        <a:latin typeface="Franklin Gothic Book"/>
                        <a:cs typeface="Franklin Gothic Book"/>
                      </a:endParaRPr>
                    </a:p>
                  </a:txBody>
                  <a:tcPr marL="0" marR="0" marT="3937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22860" algn="ctr">
                        <a:lnSpc>
                          <a:spcPct val="100000"/>
                        </a:lnSpc>
                        <a:spcBef>
                          <a:spcPts val="600"/>
                        </a:spcBef>
                        <a:spcAft>
                          <a:spcPts val="600"/>
                        </a:spcAft>
                      </a:pPr>
                      <a:r>
                        <a:rPr sz="1800" spc="-35" dirty="0">
                          <a:solidFill>
                            <a:srgbClr val="404040"/>
                          </a:solidFill>
                          <a:latin typeface="Franklin Gothic Book"/>
                          <a:cs typeface="Franklin Gothic Book"/>
                        </a:rPr>
                        <a:t>Safety</a:t>
                      </a:r>
                      <a:r>
                        <a:rPr sz="1800" spc="-80" dirty="0">
                          <a:solidFill>
                            <a:srgbClr val="404040"/>
                          </a:solidFill>
                          <a:latin typeface="Franklin Gothic Book"/>
                          <a:cs typeface="Franklin Gothic Book"/>
                        </a:rPr>
                        <a:t> </a:t>
                      </a:r>
                      <a:r>
                        <a:rPr sz="1800" spc="-10" dirty="0">
                          <a:solidFill>
                            <a:srgbClr val="404040"/>
                          </a:solidFill>
                          <a:latin typeface="Franklin Gothic Book"/>
                          <a:cs typeface="Franklin Gothic Book"/>
                        </a:rPr>
                        <a:t>Practi</a:t>
                      </a:r>
                      <a:r>
                        <a:rPr lang="en-US" sz="1800" spc="-10" dirty="0">
                          <a:solidFill>
                            <a:srgbClr val="404040"/>
                          </a:solidFill>
                          <a:latin typeface="Franklin Gothic Book"/>
                          <a:cs typeface="Franklin Gothic Book"/>
                        </a:rPr>
                        <a:t>c</a:t>
                      </a:r>
                      <a:r>
                        <a:rPr sz="1800" spc="-10" dirty="0">
                          <a:solidFill>
                            <a:srgbClr val="404040"/>
                          </a:solidFill>
                          <a:latin typeface="Franklin Gothic Book"/>
                          <a:cs typeface="Franklin Gothic Book"/>
                        </a:rPr>
                        <a:t>es</a:t>
                      </a:r>
                      <a:r>
                        <a:rPr sz="1800" spc="-85" dirty="0">
                          <a:solidFill>
                            <a:srgbClr val="404040"/>
                          </a:solidFill>
                          <a:latin typeface="Franklin Gothic Book"/>
                          <a:cs typeface="Franklin Gothic Book"/>
                        </a:rPr>
                        <a:t> </a:t>
                      </a:r>
                      <a:r>
                        <a:rPr sz="1800" spc="-30" dirty="0">
                          <a:solidFill>
                            <a:srgbClr val="404040"/>
                          </a:solidFill>
                          <a:latin typeface="Franklin Gothic Book"/>
                          <a:cs typeface="Franklin Gothic Book"/>
                        </a:rPr>
                        <a:t>and</a:t>
                      </a:r>
                      <a:r>
                        <a:rPr sz="1800" spc="-70" dirty="0">
                          <a:solidFill>
                            <a:srgbClr val="404040"/>
                          </a:solidFill>
                          <a:latin typeface="Franklin Gothic Book"/>
                          <a:cs typeface="Franklin Gothic Book"/>
                        </a:rPr>
                        <a:t> </a:t>
                      </a:r>
                      <a:r>
                        <a:rPr sz="1800" spc="-10" dirty="0">
                          <a:solidFill>
                            <a:srgbClr val="404040"/>
                          </a:solidFill>
                          <a:latin typeface="Franklin Gothic Book"/>
                          <a:cs typeface="Franklin Gothic Book"/>
                        </a:rPr>
                        <a:t>Targets</a:t>
                      </a:r>
                      <a:endParaRPr sz="1800" dirty="0">
                        <a:solidFill>
                          <a:srgbClr val="404040"/>
                        </a:solidFill>
                        <a:latin typeface="Franklin Gothic Book"/>
                        <a:cs typeface="Franklin Gothic Book"/>
                      </a:endParaRPr>
                    </a:p>
                  </a:txBody>
                  <a:tcPr marL="0" marR="0" marT="3937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27329" algn="ctr">
                        <a:lnSpc>
                          <a:spcPct val="100000"/>
                        </a:lnSpc>
                        <a:spcBef>
                          <a:spcPts val="600"/>
                        </a:spcBef>
                        <a:spcAft>
                          <a:spcPts val="600"/>
                        </a:spcAft>
                      </a:pPr>
                      <a:r>
                        <a:rPr sz="1800" spc="-25" dirty="0">
                          <a:solidFill>
                            <a:srgbClr val="404040"/>
                          </a:solidFill>
                          <a:latin typeface="Franklin Gothic Book"/>
                          <a:cs typeface="Franklin Gothic Book"/>
                        </a:rPr>
                        <a:t>Corruption/</a:t>
                      </a:r>
                      <a:r>
                        <a:rPr sz="1800" spc="-125" dirty="0">
                          <a:solidFill>
                            <a:srgbClr val="404040"/>
                          </a:solidFill>
                          <a:latin typeface="Franklin Gothic Book"/>
                          <a:cs typeface="Franklin Gothic Book"/>
                        </a:rPr>
                        <a:t> </a:t>
                      </a:r>
                      <a:r>
                        <a:rPr sz="1800" dirty="0">
                          <a:solidFill>
                            <a:srgbClr val="404040"/>
                          </a:solidFill>
                          <a:latin typeface="Franklin Gothic Book"/>
                          <a:cs typeface="Franklin Gothic Book"/>
                        </a:rPr>
                        <a:t>Bribery</a:t>
                      </a:r>
                      <a:r>
                        <a:rPr sz="1800" spc="-35" dirty="0">
                          <a:solidFill>
                            <a:srgbClr val="404040"/>
                          </a:solidFill>
                          <a:latin typeface="Franklin Gothic Book"/>
                          <a:cs typeface="Franklin Gothic Book"/>
                        </a:rPr>
                        <a:t> </a:t>
                      </a:r>
                      <a:r>
                        <a:rPr sz="1800" spc="-10" dirty="0">
                          <a:solidFill>
                            <a:srgbClr val="404040"/>
                          </a:solidFill>
                          <a:latin typeface="Franklin Gothic Book"/>
                          <a:cs typeface="Franklin Gothic Book"/>
                        </a:rPr>
                        <a:t>policies</a:t>
                      </a:r>
                      <a:endParaRPr sz="1800" dirty="0">
                        <a:solidFill>
                          <a:srgbClr val="404040"/>
                        </a:solidFill>
                        <a:latin typeface="Franklin Gothic Book"/>
                        <a:cs typeface="Franklin Gothic Book"/>
                      </a:endParaRPr>
                    </a:p>
                  </a:txBody>
                  <a:tcPr marL="0" marR="0" marT="3937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5"/>
                  </a:ext>
                </a:extLst>
              </a:tr>
              <a:tr h="493157">
                <a:tc>
                  <a:txBody>
                    <a:bodyPr/>
                    <a:lstStyle/>
                    <a:p>
                      <a:pPr marL="262255" algn="ctr">
                        <a:lnSpc>
                          <a:spcPct val="100000"/>
                        </a:lnSpc>
                        <a:spcBef>
                          <a:spcPts val="600"/>
                        </a:spcBef>
                        <a:spcAft>
                          <a:spcPts val="600"/>
                        </a:spcAft>
                      </a:pPr>
                      <a:r>
                        <a:rPr sz="1800" spc="-20" dirty="0">
                          <a:solidFill>
                            <a:srgbClr val="404040"/>
                          </a:solidFill>
                          <a:latin typeface="Franklin Gothic Book"/>
                          <a:cs typeface="Franklin Gothic Book"/>
                        </a:rPr>
                        <a:t>Natural</a:t>
                      </a:r>
                      <a:r>
                        <a:rPr sz="1800" spc="-65" dirty="0">
                          <a:solidFill>
                            <a:srgbClr val="404040"/>
                          </a:solidFill>
                          <a:latin typeface="Franklin Gothic Book"/>
                          <a:cs typeface="Franklin Gothic Book"/>
                        </a:rPr>
                        <a:t> </a:t>
                      </a:r>
                      <a:r>
                        <a:rPr sz="1800" spc="-10" dirty="0">
                          <a:solidFill>
                            <a:srgbClr val="404040"/>
                          </a:solidFill>
                          <a:latin typeface="Franklin Gothic Book"/>
                          <a:cs typeface="Franklin Gothic Book"/>
                        </a:rPr>
                        <a:t>Resource</a:t>
                      </a:r>
                      <a:r>
                        <a:rPr sz="1800" spc="-210" dirty="0">
                          <a:solidFill>
                            <a:srgbClr val="404040"/>
                          </a:solidFill>
                          <a:latin typeface="Franklin Gothic Book"/>
                          <a:cs typeface="Franklin Gothic Book"/>
                        </a:rPr>
                        <a:t> </a:t>
                      </a:r>
                      <a:r>
                        <a:rPr sz="1800" spc="-25" dirty="0">
                          <a:solidFill>
                            <a:srgbClr val="404040"/>
                          </a:solidFill>
                          <a:latin typeface="Franklin Gothic Book"/>
                          <a:cs typeface="Franklin Gothic Book"/>
                        </a:rPr>
                        <a:t>Use</a:t>
                      </a:r>
                      <a:endParaRPr sz="1800" dirty="0">
                        <a:solidFill>
                          <a:srgbClr val="404040"/>
                        </a:solidFill>
                        <a:latin typeface="Franklin Gothic Book"/>
                        <a:cs typeface="Franklin Gothic Book"/>
                      </a:endParaRPr>
                    </a:p>
                  </a:txBody>
                  <a:tcPr marL="0" marR="0" marT="4064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24765" algn="ctr">
                        <a:lnSpc>
                          <a:spcPct val="100000"/>
                        </a:lnSpc>
                        <a:spcBef>
                          <a:spcPts val="600"/>
                        </a:spcBef>
                        <a:spcAft>
                          <a:spcPts val="600"/>
                        </a:spcAft>
                      </a:pPr>
                      <a:r>
                        <a:rPr sz="1800" spc="-40" dirty="0">
                          <a:solidFill>
                            <a:srgbClr val="404040"/>
                          </a:solidFill>
                          <a:latin typeface="Franklin Gothic Book"/>
                          <a:cs typeface="Franklin Gothic Book"/>
                        </a:rPr>
                        <a:t>Training</a:t>
                      </a:r>
                      <a:r>
                        <a:rPr sz="1800" spc="-45" dirty="0">
                          <a:solidFill>
                            <a:srgbClr val="404040"/>
                          </a:solidFill>
                          <a:latin typeface="Franklin Gothic Book"/>
                          <a:cs typeface="Franklin Gothic Book"/>
                        </a:rPr>
                        <a:t> </a:t>
                      </a:r>
                      <a:endParaRPr sz="1800" dirty="0">
                        <a:solidFill>
                          <a:srgbClr val="404040"/>
                        </a:solidFill>
                        <a:latin typeface="Franklin Gothic Book"/>
                        <a:cs typeface="Franklin Gothic Book"/>
                      </a:endParaRPr>
                    </a:p>
                  </a:txBody>
                  <a:tcPr marL="0" marR="0" marT="4064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28600" algn="ctr">
                        <a:lnSpc>
                          <a:spcPct val="100000"/>
                        </a:lnSpc>
                        <a:spcBef>
                          <a:spcPts val="600"/>
                        </a:spcBef>
                        <a:spcAft>
                          <a:spcPts val="600"/>
                        </a:spcAft>
                      </a:pPr>
                      <a:r>
                        <a:rPr sz="1800" spc="-10" dirty="0">
                          <a:solidFill>
                            <a:srgbClr val="404040"/>
                          </a:solidFill>
                          <a:latin typeface="Franklin Gothic Book"/>
                          <a:cs typeface="Franklin Gothic Book"/>
                        </a:rPr>
                        <a:t>Codes</a:t>
                      </a:r>
                      <a:r>
                        <a:rPr sz="1800" spc="-80" dirty="0">
                          <a:solidFill>
                            <a:srgbClr val="404040"/>
                          </a:solidFill>
                          <a:latin typeface="Franklin Gothic Book"/>
                          <a:cs typeface="Franklin Gothic Book"/>
                        </a:rPr>
                        <a:t> </a:t>
                      </a:r>
                      <a:r>
                        <a:rPr sz="1800" dirty="0">
                          <a:solidFill>
                            <a:srgbClr val="404040"/>
                          </a:solidFill>
                          <a:latin typeface="Franklin Gothic Book"/>
                          <a:cs typeface="Franklin Gothic Book"/>
                        </a:rPr>
                        <a:t>of</a:t>
                      </a:r>
                      <a:r>
                        <a:rPr sz="1800" spc="-95" dirty="0">
                          <a:solidFill>
                            <a:srgbClr val="404040"/>
                          </a:solidFill>
                          <a:latin typeface="Franklin Gothic Book"/>
                          <a:cs typeface="Franklin Gothic Book"/>
                        </a:rPr>
                        <a:t> </a:t>
                      </a:r>
                      <a:r>
                        <a:rPr sz="1800" spc="-10" dirty="0">
                          <a:solidFill>
                            <a:srgbClr val="404040"/>
                          </a:solidFill>
                          <a:latin typeface="Franklin Gothic Book"/>
                          <a:cs typeface="Franklin Gothic Book"/>
                        </a:rPr>
                        <a:t>Conduct</a:t>
                      </a:r>
                      <a:endParaRPr sz="1800" dirty="0">
                        <a:solidFill>
                          <a:srgbClr val="404040"/>
                        </a:solidFill>
                        <a:latin typeface="Franklin Gothic Book"/>
                        <a:cs typeface="Franklin Gothic Book"/>
                      </a:endParaRPr>
                    </a:p>
                  </a:txBody>
                  <a:tcPr marL="0" marR="0" marT="4064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3157">
                <a:tc>
                  <a:txBody>
                    <a:bodyPr/>
                    <a:lstStyle/>
                    <a:p>
                      <a:pPr marL="268605" algn="ctr">
                        <a:lnSpc>
                          <a:spcPct val="100000"/>
                        </a:lnSpc>
                        <a:spcBef>
                          <a:spcPts val="600"/>
                        </a:spcBef>
                        <a:spcAft>
                          <a:spcPts val="600"/>
                        </a:spcAft>
                      </a:pPr>
                      <a:r>
                        <a:rPr sz="1800" spc="-20" dirty="0">
                          <a:solidFill>
                            <a:srgbClr val="404040"/>
                          </a:solidFill>
                          <a:latin typeface="Franklin Gothic Book"/>
                          <a:cs typeface="Franklin Gothic Book"/>
                        </a:rPr>
                        <a:t>Recycling</a:t>
                      </a:r>
                      <a:r>
                        <a:rPr sz="1800" spc="-95" dirty="0">
                          <a:solidFill>
                            <a:srgbClr val="404040"/>
                          </a:solidFill>
                          <a:latin typeface="Franklin Gothic Book"/>
                          <a:cs typeface="Franklin Gothic Book"/>
                        </a:rPr>
                        <a:t> </a:t>
                      </a:r>
                      <a:r>
                        <a:rPr sz="1800" spc="-10" dirty="0">
                          <a:solidFill>
                            <a:srgbClr val="404040"/>
                          </a:solidFill>
                          <a:latin typeface="Franklin Gothic Book"/>
                          <a:cs typeface="Franklin Gothic Book"/>
                        </a:rPr>
                        <a:t>Practi</a:t>
                      </a:r>
                      <a:r>
                        <a:rPr lang="en-US" sz="1800" spc="-10" dirty="0">
                          <a:solidFill>
                            <a:srgbClr val="404040"/>
                          </a:solidFill>
                          <a:latin typeface="Franklin Gothic Book"/>
                          <a:cs typeface="Franklin Gothic Book"/>
                        </a:rPr>
                        <a:t>c</a:t>
                      </a:r>
                      <a:r>
                        <a:rPr sz="1800" spc="-10" dirty="0">
                          <a:solidFill>
                            <a:srgbClr val="404040"/>
                          </a:solidFill>
                          <a:latin typeface="Franklin Gothic Book"/>
                          <a:cs typeface="Franklin Gothic Book"/>
                        </a:rPr>
                        <a:t>es</a:t>
                      </a:r>
                      <a:endParaRPr sz="1800" dirty="0">
                        <a:solidFill>
                          <a:srgbClr val="404040"/>
                        </a:solidFill>
                        <a:latin typeface="Franklin Gothic Book"/>
                        <a:cs typeface="Franklin Gothic Book"/>
                      </a:endParaRPr>
                    </a:p>
                  </a:txBody>
                  <a:tcPr marL="0" marR="0" marT="4064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3970" algn="ctr">
                        <a:lnSpc>
                          <a:spcPct val="100000"/>
                        </a:lnSpc>
                        <a:spcBef>
                          <a:spcPts val="600"/>
                        </a:spcBef>
                        <a:spcAft>
                          <a:spcPts val="600"/>
                        </a:spcAft>
                      </a:pPr>
                      <a:r>
                        <a:rPr sz="1800" spc="-20" dirty="0">
                          <a:solidFill>
                            <a:srgbClr val="404040"/>
                          </a:solidFill>
                          <a:latin typeface="Franklin Gothic Book"/>
                          <a:cs typeface="Franklin Gothic Book"/>
                        </a:rPr>
                        <a:t>Diversity</a:t>
                      </a:r>
                      <a:r>
                        <a:rPr sz="1800" spc="-70" dirty="0">
                          <a:solidFill>
                            <a:srgbClr val="404040"/>
                          </a:solidFill>
                          <a:latin typeface="Franklin Gothic Book"/>
                          <a:cs typeface="Franklin Gothic Book"/>
                        </a:rPr>
                        <a:t> </a:t>
                      </a:r>
                      <a:r>
                        <a:rPr sz="1800" spc="-30" dirty="0">
                          <a:solidFill>
                            <a:srgbClr val="404040"/>
                          </a:solidFill>
                          <a:latin typeface="Franklin Gothic Book"/>
                          <a:cs typeface="Franklin Gothic Book"/>
                        </a:rPr>
                        <a:t>and</a:t>
                      </a:r>
                      <a:r>
                        <a:rPr sz="1800" spc="-60" dirty="0">
                          <a:solidFill>
                            <a:srgbClr val="404040"/>
                          </a:solidFill>
                          <a:latin typeface="Franklin Gothic Book"/>
                          <a:cs typeface="Franklin Gothic Book"/>
                        </a:rPr>
                        <a:t> </a:t>
                      </a:r>
                      <a:r>
                        <a:rPr sz="1800" spc="-10" dirty="0">
                          <a:solidFill>
                            <a:srgbClr val="404040"/>
                          </a:solidFill>
                          <a:latin typeface="Franklin Gothic Book"/>
                          <a:cs typeface="Franklin Gothic Book"/>
                        </a:rPr>
                        <a:t>Targets</a:t>
                      </a:r>
                      <a:endParaRPr sz="1800" dirty="0">
                        <a:solidFill>
                          <a:srgbClr val="404040"/>
                        </a:solidFill>
                        <a:latin typeface="Franklin Gothic Book"/>
                        <a:cs typeface="Franklin Gothic Book"/>
                      </a:endParaRPr>
                    </a:p>
                  </a:txBody>
                  <a:tcPr marL="0" marR="0" marT="4064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43840" algn="ctr">
                        <a:lnSpc>
                          <a:spcPct val="100000"/>
                        </a:lnSpc>
                        <a:spcBef>
                          <a:spcPts val="600"/>
                        </a:spcBef>
                        <a:spcAft>
                          <a:spcPts val="600"/>
                        </a:spcAft>
                      </a:pPr>
                      <a:r>
                        <a:rPr sz="1800" spc="-35" dirty="0">
                          <a:solidFill>
                            <a:srgbClr val="404040"/>
                          </a:solidFill>
                          <a:latin typeface="Franklin Gothic Book"/>
                          <a:cs typeface="Franklin Gothic Book"/>
                        </a:rPr>
                        <a:t>Transparency</a:t>
                      </a:r>
                      <a:r>
                        <a:rPr sz="1800" spc="-10" dirty="0">
                          <a:solidFill>
                            <a:srgbClr val="404040"/>
                          </a:solidFill>
                          <a:latin typeface="Franklin Gothic Book"/>
                          <a:cs typeface="Franklin Gothic Book"/>
                        </a:rPr>
                        <a:t> Policies</a:t>
                      </a:r>
                      <a:endParaRPr sz="1800" dirty="0">
                        <a:solidFill>
                          <a:srgbClr val="404040"/>
                        </a:solidFill>
                        <a:latin typeface="Franklin Gothic Book"/>
                        <a:cs typeface="Franklin Gothic Book"/>
                      </a:endParaRPr>
                    </a:p>
                  </a:txBody>
                  <a:tcPr marL="0" marR="0" marT="4064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7"/>
                  </a:ext>
                </a:extLst>
              </a:tr>
              <a:tr h="493157">
                <a:tc>
                  <a:txBody>
                    <a:bodyPr/>
                    <a:lstStyle/>
                    <a:p>
                      <a:pPr marL="280035" algn="ctr">
                        <a:lnSpc>
                          <a:spcPct val="100000"/>
                        </a:lnSpc>
                        <a:spcBef>
                          <a:spcPts val="600"/>
                        </a:spcBef>
                        <a:spcAft>
                          <a:spcPts val="600"/>
                        </a:spcAft>
                      </a:pPr>
                      <a:r>
                        <a:rPr sz="1800" spc="-30" dirty="0">
                          <a:solidFill>
                            <a:srgbClr val="404040"/>
                          </a:solidFill>
                          <a:latin typeface="Franklin Gothic Book"/>
                          <a:cs typeface="Franklin Gothic Book"/>
                        </a:rPr>
                        <a:t>Waste</a:t>
                      </a:r>
                      <a:r>
                        <a:rPr sz="1800" spc="-110" dirty="0">
                          <a:solidFill>
                            <a:srgbClr val="404040"/>
                          </a:solidFill>
                          <a:latin typeface="Franklin Gothic Book"/>
                          <a:cs typeface="Franklin Gothic Book"/>
                        </a:rPr>
                        <a:t> </a:t>
                      </a:r>
                      <a:r>
                        <a:rPr sz="1800" spc="-10" dirty="0">
                          <a:solidFill>
                            <a:srgbClr val="404040"/>
                          </a:solidFill>
                          <a:latin typeface="Franklin Gothic Book"/>
                          <a:cs typeface="Franklin Gothic Book"/>
                        </a:rPr>
                        <a:t>Disposal</a:t>
                      </a:r>
                      <a:endParaRPr sz="1800" dirty="0">
                        <a:solidFill>
                          <a:srgbClr val="404040"/>
                        </a:solidFill>
                        <a:latin typeface="Franklin Gothic Book"/>
                        <a:cs typeface="Franklin Gothic Book"/>
                      </a:endParaRPr>
                    </a:p>
                  </a:txBody>
                  <a:tcPr marL="0" marR="0" marT="41275"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32384" algn="ctr">
                        <a:lnSpc>
                          <a:spcPct val="100000"/>
                        </a:lnSpc>
                        <a:spcBef>
                          <a:spcPts val="600"/>
                        </a:spcBef>
                        <a:spcAft>
                          <a:spcPts val="600"/>
                        </a:spcAft>
                      </a:pPr>
                      <a:r>
                        <a:rPr sz="1800" spc="-10" dirty="0">
                          <a:solidFill>
                            <a:srgbClr val="404040"/>
                          </a:solidFill>
                          <a:latin typeface="Franklin Gothic Book"/>
                          <a:cs typeface="Franklin Gothic Book"/>
                        </a:rPr>
                        <a:t>Local</a:t>
                      </a:r>
                      <a:r>
                        <a:rPr sz="1800" spc="-60" dirty="0">
                          <a:solidFill>
                            <a:srgbClr val="404040"/>
                          </a:solidFill>
                          <a:latin typeface="Franklin Gothic Book"/>
                          <a:cs typeface="Franklin Gothic Book"/>
                        </a:rPr>
                        <a:t> </a:t>
                      </a:r>
                      <a:r>
                        <a:rPr sz="1800" spc="-30" dirty="0">
                          <a:solidFill>
                            <a:srgbClr val="404040"/>
                          </a:solidFill>
                          <a:latin typeface="Franklin Gothic Book"/>
                          <a:cs typeface="Franklin Gothic Book"/>
                        </a:rPr>
                        <a:t>Community</a:t>
                      </a:r>
                      <a:r>
                        <a:rPr sz="1800" spc="-85" dirty="0">
                          <a:solidFill>
                            <a:srgbClr val="404040"/>
                          </a:solidFill>
                          <a:latin typeface="Franklin Gothic Book"/>
                          <a:cs typeface="Franklin Gothic Book"/>
                        </a:rPr>
                        <a:t> </a:t>
                      </a:r>
                      <a:r>
                        <a:rPr sz="1800" spc="-10" dirty="0">
                          <a:solidFill>
                            <a:srgbClr val="404040"/>
                          </a:solidFill>
                          <a:latin typeface="Franklin Gothic Book"/>
                          <a:cs typeface="Franklin Gothic Book"/>
                        </a:rPr>
                        <a:t>Support</a:t>
                      </a:r>
                      <a:endParaRPr sz="1800">
                        <a:solidFill>
                          <a:srgbClr val="404040"/>
                        </a:solidFill>
                        <a:latin typeface="Franklin Gothic Book"/>
                        <a:cs typeface="Franklin Gothic Book"/>
                      </a:endParaRPr>
                    </a:p>
                  </a:txBody>
                  <a:tcPr marL="0" marR="0" marT="41275"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28600" algn="ctr">
                        <a:lnSpc>
                          <a:spcPct val="100000"/>
                        </a:lnSpc>
                        <a:spcBef>
                          <a:spcPts val="600"/>
                        </a:spcBef>
                        <a:spcAft>
                          <a:spcPts val="600"/>
                        </a:spcAft>
                      </a:pPr>
                      <a:r>
                        <a:rPr sz="1800" spc="-20" dirty="0">
                          <a:solidFill>
                            <a:srgbClr val="404040"/>
                          </a:solidFill>
                          <a:latin typeface="Franklin Gothic Book"/>
                          <a:cs typeface="Franklin Gothic Book"/>
                        </a:rPr>
                        <a:t>Suppliers</a:t>
                      </a:r>
                      <a:r>
                        <a:rPr sz="1800" spc="-70" dirty="0">
                          <a:solidFill>
                            <a:srgbClr val="404040"/>
                          </a:solidFill>
                          <a:latin typeface="Franklin Gothic Book"/>
                          <a:cs typeface="Franklin Gothic Book"/>
                        </a:rPr>
                        <a:t> </a:t>
                      </a:r>
                      <a:r>
                        <a:rPr sz="1800" spc="-20" dirty="0">
                          <a:solidFill>
                            <a:srgbClr val="404040"/>
                          </a:solidFill>
                          <a:latin typeface="Franklin Gothic Book"/>
                          <a:cs typeface="Franklin Gothic Book"/>
                        </a:rPr>
                        <a:t>Code</a:t>
                      </a:r>
                      <a:endParaRPr sz="1800" dirty="0">
                        <a:solidFill>
                          <a:srgbClr val="404040"/>
                        </a:solidFill>
                        <a:latin typeface="Franklin Gothic Book"/>
                        <a:cs typeface="Franklin Gothic Book"/>
                      </a:endParaRPr>
                    </a:p>
                  </a:txBody>
                  <a:tcPr marL="0" marR="0" marT="41275"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object 4"/>
          <p:cNvSpPr txBox="1"/>
          <p:nvPr/>
        </p:nvSpPr>
        <p:spPr>
          <a:xfrm>
            <a:off x="8483600" y="6187480"/>
            <a:ext cx="20986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7585B"/>
                </a:solidFill>
                <a:latin typeface="Arial"/>
                <a:cs typeface="Arial"/>
              </a:rPr>
              <a:t>(Source:</a:t>
            </a:r>
            <a:r>
              <a:rPr sz="1200" spc="-25" dirty="0">
                <a:solidFill>
                  <a:srgbClr val="57585B"/>
                </a:solidFill>
                <a:latin typeface="Arial"/>
                <a:cs typeface="Arial"/>
              </a:rPr>
              <a:t> </a:t>
            </a:r>
            <a:r>
              <a:rPr sz="1200" dirty="0">
                <a:solidFill>
                  <a:srgbClr val="57585B"/>
                </a:solidFill>
                <a:latin typeface="Arial"/>
                <a:cs typeface="Arial"/>
              </a:rPr>
              <a:t>PRI</a:t>
            </a:r>
            <a:r>
              <a:rPr sz="1200" spc="-65" dirty="0">
                <a:solidFill>
                  <a:srgbClr val="57585B"/>
                </a:solidFill>
                <a:latin typeface="Arial"/>
                <a:cs typeface="Arial"/>
              </a:rPr>
              <a:t> </a:t>
            </a:r>
            <a:r>
              <a:rPr sz="1200" dirty="0">
                <a:solidFill>
                  <a:srgbClr val="57585B"/>
                </a:solidFill>
                <a:latin typeface="Arial"/>
                <a:cs typeface="Arial"/>
              </a:rPr>
              <a:t>–</a:t>
            </a:r>
            <a:r>
              <a:rPr sz="1200" spc="-85" dirty="0">
                <a:solidFill>
                  <a:srgbClr val="57585B"/>
                </a:solidFill>
                <a:latin typeface="Arial"/>
                <a:cs typeface="Arial"/>
              </a:rPr>
              <a:t> </a:t>
            </a:r>
            <a:r>
              <a:rPr sz="1200" dirty="0">
                <a:solidFill>
                  <a:srgbClr val="57585B"/>
                </a:solidFill>
                <a:latin typeface="Arial"/>
                <a:cs typeface="Arial"/>
              </a:rPr>
              <a:t>Global</a:t>
            </a:r>
            <a:r>
              <a:rPr sz="1200" spc="110" dirty="0">
                <a:solidFill>
                  <a:srgbClr val="57585B"/>
                </a:solidFill>
                <a:latin typeface="Arial"/>
                <a:cs typeface="Arial"/>
              </a:rPr>
              <a:t> </a:t>
            </a:r>
            <a:r>
              <a:rPr sz="1200" spc="-10" dirty="0">
                <a:solidFill>
                  <a:srgbClr val="57585B"/>
                </a:solidFill>
                <a:latin typeface="Arial"/>
                <a:cs typeface="Arial"/>
              </a:rPr>
              <a:t>Sustain)</a:t>
            </a:r>
            <a:endParaRPr sz="1200" dirty="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457266" cy="600164"/>
          </a:xfrm>
          <a:prstGeom prst="rect">
            <a:avLst/>
          </a:prstGeom>
        </p:spPr>
        <p:txBody>
          <a:bodyPr vert="horz" wrap="square" lIns="640080" tIns="45720" rIns="0" bIns="0" rtlCol="0">
            <a:spAutoFit/>
          </a:bodyPr>
          <a:lstStyle/>
          <a:p>
            <a:pPr>
              <a:lnSpc>
                <a:spcPct val="100000"/>
              </a:lnSpc>
              <a:spcBef>
                <a:spcPts val="105"/>
              </a:spcBef>
            </a:pPr>
            <a:r>
              <a:rPr dirty="0"/>
              <a:t>ESRS:</a:t>
            </a:r>
            <a:r>
              <a:rPr spc="-80" dirty="0"/>
              <a:t> </a:t>
            </a:r>
            <a:r>
              <a:rPr spc="-10" dirty="0"/>
              <a:t>Key</a:t>
            </a:r>
            <a:r>
              <a:rPr spc="-160" dirty="0"/>
              <a:t> </a:t>
            </a:r>
            <a:r>
              <a:rPr spc="-10" dirty="0"/>
              <a:t>Features</a:t>
            </a:r>
            <a:r>
              <a:rPr spc="-40" dirty="0"/>
              <a:t> </a:t>
            </a:r>
            <a:r>
              <a:rPr dirty="0"/>
              <a:t>and</a:t>
            </a:r>
            <a:r>
              <a:rPr spc="-65" dirty="0"/>
              <a:t> </a:t>
            </a:r>
            <a:r>
              <a:rPr spc="-10" dirty="0"/>
              <a:t>Provisions</a:t>
            </a:r>
          </a:p>
        </p:txBody>
      </p:sp>
      <p:sp>
        <p:nvSpPr>
          <p:cNvPr id="4" name="object 4"/>
          <p:cNvSpPr txBox="1"/>
          <p:nvPr/>
        </p:nvSpPr>
        <p:spPr>
          <a:xfrm>
            <a:off x="566054" y="1964092"/>
            <a:ext cx="3585322" cy="3771545"/>
          </a:xfrm>
          <a:prstGeom prst="rect">
            <a:avLst/>
          </a:prstGeom>
        </p:spPr>
        <p:txBody>
          <a:bodyPr vert="horz" wrap="square" lIns="0" tIns="107950" rIns="0" bIns="0" rtlCol="0" anchor="ctr" anchorCtr="0">
            <a:spAutoFit/>
          </a:bodyPr>
          <a:lstStyle/>
          <a:p>
            <a:pPr marL="297814" marR="234950" indent="-285750">
              <a:buClr>
                <a:srgbClr val="1A595A"/>
              </a:buClr>
              <a:buSzPct val="100000"/>
              <a:buFont typeface="Franklin Gothic Book" panose="020B0503020102020204" pitchFamily="34" charset="0"/>
              <a:buChar char="─"/>
              <a:tabLst>
                <a:tab pos="205104" algn="l"/>
              </a:tabLst>
            </a:pPr>
            <a:r>
              <a:rPr sz="1600" dirty="0">
                <a:solidFill>
                  <a:srgbClr val="404040"/>
                </a:solidFill>
                <a:latin typeface="Franklin Gothic Book"/>
                <a:cs typeface="Franklin Gothic Book"/>
              </a:rPr>
              <a:t>The ESRS shall consist of three layers of disclosures:</a:t>
            </a:r>
          </a:p>
          <a:p>
            <a:pPr marL="1273175" lvl="1" indent="-396875">
              <a:lnSpc>
                <a:spcPct val="100000"/>
              </a:lnSpc>
              <a:buAutoNum type="romanLcParenR"/>
              <a:tabLst>
                <a:tab pos="1273175" algn="l"/>
              </a:tabLst>
            </a:pPr>
            <a:r>
              <a:rPr sz="1600" dirty="0">
                <a:solidFill>
                  <a:srgbClr val="404040"/>
                </a:solidFill>
                <a:latin typeface="Franklin Gothic Book"/>
                <a:cs typeface="Franklin Gothic Book"/>
              </a:rPr>
              <a:t>sector-agnostic</a:t>
            </a:r>
          </a:p>
          <a:p>
            <a:pPr marL="1273175" lvl="1" indent="-396875">
              <a:lnSpc>
                <a:spcPct val="100000"/>
              </a:lnSpc>
              <a:spcBef>
                <a:spcPts val="5"/>
              </a:spcBef>
              <a:buAutoNum type="romanLcParenR"/>
              <a:tabLst>
                <a:tab pos="1273175" algn="l"/>
              </a:tabLst>
            </a:pPr>
            <a:r>
              <a:rPr sz="1600" dirty="0">
                <a:solidFill>
                  <a:srgbClr val="404040"/>
                </a:solidFill>
                <a:latin typeface="Franklin Gothic Book"/>
                <a:cs typeface="Franklin Gothic Book"/>
              </a:rPr>
              <a:t>sector-specific</a:t>
            </a:r>
          </a:p>
          <a:p>
            <a:pPr marL="1273175" lvl="1" indent="-396875">
              <a:lnSpc>
                <a:spcPct val="100000"/>
              </a:lnSpc>
              <a:spcBef>
                <a:spcPts val="5"/>
              </a:spcBef>
              <a:buAutoNum type="romanLcParenR"/>
              <a:tabLst>
                <a:tab pos="1273175" algn="l"/>
              </a:tabLst>
            </a:pPr>
            <a:r>
              <a:rPr sz="1600" dirty="0">
                <a:solidFill>
                  <a:srgbClr val="404040"/>
                </a:solidFill>
                <a:latin typeface="Franklin Gothic Book"/>
                <a:cs typeface="Franklin Gothic Book"/>
              </a:rPr>
              <a:t>entity-specific</a:t>
            </a:r>
          </a:p>
          <a:p>
            <a:pPr marL="297814" marR="234950" indent="-285750">
              <a:spcBef>
                <a:spcPts val="1200"/>
              </a:spcBef>
              <a:buClr>
                <a:srgbClr val="1A595A"/>
              </a:buClr>
              <a:buSzPct val="100000"/>
              <a:buFont typeface="Franklin Gothic Book" panose="020B0503020102020204" pitchFamily="34" charset="0"/>
              <a:buChar char="─"/>
              <a:tabLst>
                <a:tab pos="205104" algn="l"/>
              </a:tabLst>
            </a:pPr>
            <a:r>
              <a:rPr sz="1600" dirty="0" smtClean="0">
                <a:solidFill>
                  <a:srgbClr val="404040"/>
                </a:solidFill>
                <a:latin typeface="Franklin Gothic Book"/>
                <a:cs typeface="Franklin Gothic Book"/>
              </a:rPr>
              <a:t>The </a:t>
            </a:r>
            <a:r>
              <a:rPr sz="1600" dirty="0">
                <a:solidFill>
                  <a:srgbClr val="404040"/>
                </a:solidFill>
                <a:latin typeface="Franklin Gothic Book"/>
                <a:cs typeface="Franklin Gothic Book"/>
              </a:rPr>
              <a:t>latest ESRS</a:t>
            </a:r>
            <a:r>
              <a:rPr lang="en-US" sz="1600" dirty="0">
                <a:solidFill>
                  <a:srgbClr val="404040"/>
                </a:solidFill>
                <a:latin typeface="Franklin Gothic Book"/>
                <a:cs typeface="Franklin Gothic Book"/>
              </a:rPr>
              <a:t> </a:t>
            </a:r>
            <a:r>
              <a:rPr sz="1600" dirty="0">
                <a:solidFill>
                  <a:srgbClr val="404040"/>
                </a:solidFill>
                <a:latin typeface="Franklin Gothic Book"/>
                <a:cs typeface="Franklin Gothic Book"/>
              </a:rPr>
              <a:t>version provides for 12 sector-agnostic standards.</a:t>
            </a:r>
          </a:p>
          <a:p>
            <a:pPr marL="297814" marR="234950" indent="-285750">
              <a:spcBef>
                <a:spcPts val="1200"/>
              </a:spcBef>
              <a:buClr>
                <a:srgbClr val="1A595A"/>
              </a:buClr>
              <a:buSzPct val="100000"/>
              <a:buFont typeface="Franklin Gothic Book" panose="020B0503020102020204" pitchFamily="34" charset="0"/>
              <a:buChar char="─"/>
              <a:tabLst>
                <a:tab pos="205104" algn="l"/>
              </a:tabLst>
            </a:pPr>
            <a:r>
              <a:rPr sz="1600" dirty="0">
                <a:solidFill>
                  <a:srgbClr val="404040"/>
                </a:solidFill>
                <a:latin typeface="Franklin Gothic Book"/>
                <a:cs typeface="Franklin Gothic Book"/>
              </a:rPr>
              <a:t>The first sector-agnostic set of the ESRS will become mandatory from 2024 along with the CSRD.</a:t>
            </a:r>
          </a:p>
          <a:p>
            <a:pPr marL="297814" marR="234950" indent="-285750">
              <a:spcBef>
                <a:spcPts val="1200"/>
              </a:spcBef>
              <a:buClr>
                <a:srgbClr val="1A595A"/>
              </a:buClr>
              <a:buSzPct val="100000"/>
              <a:buFont typeface="Franklin Gothic Book" panose="020B0503020102020204" pitchFamily="34" charset="0"/>
              <a:buChar char="─"/>
              <a:tabLst>
                <a:tab pos="205104" algn="l"/>
              </a:tabLst>
            </a:pPr>
            <a:r>
              <a:rPr sz="1600" dirty="0">
                <a:solidFill>
                  <a:srgbClr val="404040"/>
                </a:solidFill>
                <a:latin typeface="Franklin Gothic Book"/>
                <a:cs typeface="Franklin Gothic Book"/>
              </a:rPr>
              <a:t>Sector-specific standards for 41 identified sectors are expected in 2024, 2025 and </a:t>
            </a:r>
            <a:r>
              <a:rPr sz="1600" dirty="0" smtClean="0">
                <a:solidFill>
                  <a:srgbClr val="404040"/>
                </a:solidFill>
                <a:latin typeface="Franklin Gothic Book"/>
                <a:cs typeface="Franklin Gothic Book"/>
              </a:rPr>
              <a:t>2026</a:t>
            </a:r>
            <a:r>
              <a:rPr lang="en-US" sz="1600" dirty="0" smtClean="0">
                <a:solidFill>
                  <a:srgbClr val="404040"/>
                </a:solidFill>
                <a:latin typeface="Franklin Gothic Book"/>
                <a:cs typeface="Franklin Gothic Book"/>
              </a:rPr>
              <a:t>.</a:t>
            </a:r>
            <a:endParaRPr sz="1600" dirty="0">
              <a:solidFill>
                <a:srgbClr val="404040"/>
              </a:solidFill>
              <a:latin typeface="Franklin Gothic Book"/>
              <a:cs typeface="Franklin Gothic Book"/>
            </a:endParaRPr>
          </a:p>
        </p:txBody>
      </p:sp>
      <p:sp>
        <p:nvSpPr>
          <p:cNvPr id="6" name="Rectangle 5"/>
          <p:cNvSpPr/>
          <p:nvPr/>
        </p:nvSpPr>
        <p:spPr>
          <a:xfrm>
            <a:off x="4605797" y="1449892"/>
            <a:ext cx="6096000" cy="369332"/>
          </a:xfrm>
          <a:prstGeom prst="rect">
            <a:avLst/>
          </a:prstGeom>
        </p:spPr>
        <p:txBody>
          <a:bodyPr>
            <a:spAutoFit/>
          </a:bodyPr>
          <a:lstStyle/>
          <a:p>
            <a:pPr>
              <a:lnSpc>
                <a:spcPct val="100000"/>
              </a:lnSpc>
              <a:spcBef>
                <a:spcPts val="850"/>
              </a:spcBef>
            </a:pPr>
            <a:r>
              <a:rPr lang="en-GB" b="1" dirty="0">
                <a:solidFill>
                  <a:srgbClr val="404040"/>
                </a:solidFill>
                <a:cs typeface="Franklin Gothic Book"/>
              </a:rPr>
              <a:t>Current Draft</a:t>
            </a:r>
            <a:r>
              <a:rPr lang="en-GB" b="1" spc="5" dirty="0">
                <a:solidFill>
                  <a:srgbClr val="404040"/>
                </a:solidFill>
                <a:cs typeface="Franklin Gothic Book"/>
              </a:rPr>
              <a:t> </a:t>
            </a:r>
            <a:r>
              <a:rPr lang="en-GB" b="1" spc="-10" dirty="0">
                <a:solidFill>
                  <a:srgbClr val="404040"/>
                </a:solidFill>
                <a:cs typeface="Franklin Gothic Book"/>
              </a:rPr>
              <a:t>Standards</a:t>
            </a:r>
            <a:endParaRPr lang="en-GB" b="1" dirty="0">
              <a:solidFill>
                <a:srgbClr val="404040"/>
              </a:solidFill>
              <a:cs typeface="Franklin Gothic Book"/>
            </a:endParaRPr>
          </a:p>
        </p:txBody>
      </p:sp>
      <p:graphicFrame>
        <p:nvGraphicFramePr>
          <p:cNvPr id="9" name="object 3"/>
          <p:cNvGraphicFramePr>
            <a:graphicFrameLocks noGrp="1"/>
          </p:cNvGraphicFramePr>
          <p:nvPr>
            <p:extLst>
              <p:ext uri="{D42A27DB-BD31-4B8C-83A1-F6EECF244321}">
                <p14:modId xmlns:p14="http://schemas.microsoft.com/office/powerpoint/2010/main" val="2684129572"/>
              </p:ext>
            </p:extLst>
          </p:nvPr>
        </p:nvGraphicFramePr>
        <p:xfrm>
          <a:off x="4457700" y="1822707"/>
          <a:ext cx="7473043" cy="4014470"/>
        </p:xfrm>
        <a:graphic>
          <a:graphicData uri="http://schemas.openxmlformats.org/drawingml/2006/table">
            <a:tbl>
              <a:tblPr firstRow="1" bandRow="1">
                <a:tableStyleId>{2D5ABB26-0587-4C30-8999-92F81FD0307C}</a:tableStyleId>
              </a:tblPr>
              <a:tblGrid>
                <a:gridCol w="2474987">
                  <a:extLst>
                    <a:ext uri="{9D8B030D-6E8A-4147-A177-3AD203B41FA5}">
                      <a16:colId xmlns:a16="http://schemas.microsoft.com/office/drawing/2014/main" val="20000"/>
                    </a:ext>
                  </a:extLst>
                </a:gridCol>
                <a:gridCol w="4998056">
                  <a:extLst>
                    <a:ext uri="{9D8B030D-6E8A-4147-A177-3AD203B41FA5}">
                      <a16:colId xmlns:a16="http://schemas.microsoft.com/office/drawing/2014/main" val="20001"/>
                    </a:ext>
                  </a:extLst>
                </a:gridCol>
              </a:tblGrid>
              <a:tr h="644660">
                <a:tc>
                  <a:txBody>
                    <a:bodyPr/>
                    <a:lstStyle/>
                    <a:p>
                      <a:pPr marL="95885" marR="479425">
                        <a:lnSpc>
                          <a:spcPts val="1680"/>
                        </a:lnSpc>
                        <a:spcBef>
                          <a:spcPts val="400"/>
                        </a:spcBef>
                      </a:pPr>
                      <a:r>
                        <a:rPr sz="1600" dirty="0">
                          <a:solidFill>
                            <a:srgbClr val="404040"/>
                          </a:solidFill>
                          <a:latin typeface="Franklin Gothic Book"/>
                          <a:cs typeface="Franklin Gothic Book"/>
                        </a:rPr>
                        <a:t>Cross-</a:t>
                      </a:r>
                      <a:r>
                        <a:rPr sz="1600" spc="-10" dirty="0">
                          <a:solidFill>
                            <a:srgbClr val="404040"/>
                          </a:solidFill>
                          <a:latin typeface="Franklin Gothic Book"/>
                          <a:cs typeface="Franklin Gothic Book"/>
                        </a:rPr>
                        <a:t>Cutting Standards</a:t>
                      </a:r>
                      <a:endParaRPr sz="1600" dirty="0">
                        <a:solidFill>
                          <a:srgbClr val="404040"/>
                        </a:solidFill>
                        <a:latin typeface="Franklin Gothic Book"/>
                        <a:cs typeface="Franklin Gothic Book"/>
                      </a:endParaRPr>
                    </a:p>
                    <a:p>
                      <a:pPr marL="95885" marR="288925">
                        <a:lnSpc>
                          <a:spcPts val="1680"/>
                        </a:lnSpc>
                        <a:spcBef>
                          <a:spcPts val="5"/>
                        </a:spcBef>
                      </a:pPr>
                      <a:r>
                        <a:rPr sz="1600" dirty="0">
                          <a:solidFill>
                            <a:srgbClr val="404040"/>
                          </a:solidFill>
                          <a:latin typeface="Franklin Gothic Book"/>
                          <a:cs typeface="Franklin Gothic Book"/>
                        </a:rPr>
                        <a:t>(mandatory</a:t>
                      </a:r>
                      <a:r>
                        <a:rPr sz="1600" spc="-50" dirty="0">
                          <a:solidFill>
                            <a:srgbClr val="404040"/>
                          </a:solidFill>
                          <a:latin typeface="Franklin Gothic Book"/>
                          <a:cs typeface="Franklin Gothic Book"/>
                        </a:rPr>
                        <a:t> </a:t>
                      </a:r>
                      <a:r>
                        <a:rPr sz="1600" spc="-25" dirty="0">
                          <a:solidFill>
                            <a:srgbClr val="404040"/>
                          </a:solidFill>
                          <a:latin typeface="Franklin Gothic Book"/>
                          <a:cs typeface="Franklin Gothic Book"/>
                        </a:rPr>
                        <a:t>and </a:t>
                      </a:r>
                      <a:r>
                        <a:rPr sz="1600" spc="-10" dirty="0">
                          <a:solidFill>
                            <a:srgbClr val="404040"/>
                          </a:solidFill>
                          <a:latin typeface="Franklin Gothic Book"/>
                          <a:cs typeface="Franklin Gothic Book"/>
                        </a:rPr>
                        <a:t>covering</a:t>
                      </a:r>
                      <a:r>
                        <a:rPr sz="1600" spc="-45" dirty="0">
                          <a:solidFill>
                            <a:srgbClr val="404040"/>
                          </a:solidFill>
                          <a:latin typeface="Franklin Gothic Book"/>
                          <a:cs typeface="Franklin Gothic Book"/>
                        </a:rPr>
                        <a:t> </a:t>
                      </a:r>
                      <a:r>
                        <a:rPr sz="1600" spc="-25" dirty="0" smtClean="0">
                          <a:solidFill>
                            <a:srgbClr val="404040"/>
                          </a:solidFill>
                          <a:latin typeface="Franklin Gothic Book"/>
                          <a:cs typeface="Franklin Gothic Book"/>
                        </a:rPr>
                        <a:t>all</a:t>
                      </a:r>
                      <a:r>
                        <a:rPr lang="en-US" sz="1600" spc="-25" dirty="0" smtClean="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sustainability </a:t>
                      </a:r>
                      <a:r>
                        <a:rPr sz="1600" spc="-10" dirty="0">
                          <a:solidFill>
                            <a:srgbClr val="404040"/>
                          </a:solidFill>
                          <a:latin typeface="Franklin Gothic Book"/>
                          <a:cs typeface="Franklin Gothic Book"/>
                        </a:rPr>
                        <a:t>matters)</a:t>
                      </a:r>
                      <a:endParaRPr sz="1600" dirty="0">
                        <a:solidFill>
                          <a:srgbClr val="404040"/>
                        </a:solidFill>
                        <a:latin typeface="Franklin Gothic Book"/>
                        <a:cs typeface="Franklin Gothic Book"/>
                      </a:endParaRPr>
                    </a:p>
                  </a:txBody>
                  <a:tcPr marL="0" marR="0" marT="50800" marB="0">
                    <a:lnT w="12700">
                      <a:solidFill>
                        <a:srgbClr val="00529B"/>
                      </a:solidFill>
                      <a:prstDash val="solid"/>
                    </a:lnT>
                    <a:lnB w="12700">
                      <a:solidFill>
                        <a:srgbClr val="00529B"/>
                      </a:solidFill>
                      <a:prstDash val="solid"/>
                    </a:lnB>
                    <a:solidFill>
                      <a:schemeClr val="bg1"/>
                    </a:solidFill>
                  </a:tcPr>
                </a:tc>
                <a:tc>
                  <a:txBody>
                    <a:bodyPr/>
                    <a:lstStyle/>
                    <a:p>
                      <a:pPr marL="178435">
                        <a:lnSpc>
                          <a:spcPct val="100000"/>
                        </a:lnSpc>
                        <a:spcBef>
                          <a:spcPts val="295"/>
                        </a:spcBef>
                      </a:pPr>
                      <a:r>
                        <a:rPr sz="1600" spc="-20" dirty="0">
                          <a:solidFill>
                            <a:srgbClr val="404040"/>
                          </a:solidFill>
                          <a:latin typeface="Franklin Gothic Book"/>
                          <a:cs typeface="Franklin Gothic Book"/>
                        </a:rPr>
                        <a:t>ESRS</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1:</a:t>
                      </a:r>
                      <a:r>
                        <a:rPr sz="1600" spc="-65" dirty="0">
                          <a:solidFill>
                            <a:srgbClr val="404040"/>
                          </a:solidFill>
                          <a:latin typeface="Franklin Gothic Book"/>
                          <a:cs typeface="Franklin Gothic Book"/>
                        </a:rPr>
                        <a:t> </a:t>
                      </a:r>
                      <a:r>
                        <a:rPr sz="1600" spc="-10" dirty="0">
                          <a:solidFill>
                            <a:srgbClr val="404040"/>
                          </a:solidFill>
                          <a:latin typeface="Franklin Gothic Book"/>
                          <a:cs typeface="Franklin Gothic Book"/>
                        </a:rPr>
                        <a:t>General</a:t>
                      </a:r>
                      <a:r>
                        <a:rPr sz="1600" spc="-114" dirty="0">
                          <a:solidFill>
                            <a:srgbClr val="404040"/>
                          </a:solidFill>
                          <a:latin typeface="Franklin Gothic Book"/>
                          <a:cs typeface="Franklin Gothic Book"/>
                        </a:rPr>
                        <a:t> </a:t>
                      </a:r>
                      <a:r>
                        <a:rPr sz="1600" spc="-10" dirty="0">
                          <a:solidFill>
                            <a:srgbClr val="404040"/>
                          </a:solidFill>
                          <a:latin typeface="Franklin Gothic Book"/>
                          <a:cs typeface="Franklin Gothic Book"/>
                        </a:rPr>
                        <a:t>principles</a:t>
                      </a:r>
                      <a:endParaRPr sz="1600" dirty="0">
                        <a:solidFill>
                          <a:srgbClr val="404040"/>
                        </a:solidFill>
                        <a:latin typeface="Franklin Gothic Book"/>
                        <a:cs typeface="Franklin Gothic Book"/>
                      </a:endParaRPr>
                    </a:p>
                    <a:p>
                      <a:pPr marL="178435" marR="634365">
                        <a:lnSpc>
                          <a:spcPts val="1680"/>
                        </a:lnSpc>
                      </a:pPr>
                      <a:r>
                        <a:rPr sz="1600" spc="-20" dirty="0" smtClean="0">
                          <a:solidFill>
                            <a:srgbClr val="404040"/>
                          </a:solidFill>
                          <a:latin typeface="Franklin Gothic Book"/>
                          <a:cs typeface="Franklin Gothic Book"/>
                        </a:rPr>
                        <a:t>ESRS </a:t>
                      </a:r>
                      <a:r>
                        <a:rPr sz="1600" dirty="0">
                          <a:solidFill>
                            <a:srgbClr val="404040"/>
                          </a:solidFill>
                          <a:latin typeface="Franklin Gothic Book"/>
                          <a:cs typeface="Franklin Gothic Book"/>
                        </a:rPr>
                        <a:t>2:</a:t>
                      </a:r>
                      <a:r>
                        <a:rPr sz="1600" spc="-40" dirty="0">
                          <a:solidFill>
                            <a:srgbClr val="404040"/>
                          </a:solidFill>
                          <a:latin typeface="Franklin Gothic Book"/>
                          <a:cs typeface="Franklin Gothic Book"/>
                        </a:rPr>
                        <a:t> </a:t>
                      </a:r>
                      <a:r>
                        <a:rPr sz="1600" spc="-10" dirty="0">
                          <a:solidFill>
                            <a:srgbClr val="404040"/>
                          </a:solidFill>
                          <a:latin typeface="Franklin Gothic Book"/>
                          <a:cs typeface="Franklin Gothic Book"/>
                        </a:rPr>
                        <a:t>General,</a:t>
                      </a:r>
                      <a:r>
                        <a:rPr sz="1600" spc="-40" dirty="0">
                          <a:solidFill>
                            <a:srgbClr val="404040"/>
                          </a:solidFill>
                          <a:latin typeface="Franklin Gothic Book"/>
                          <a:cs typeface="Franklin Gothic Book"/>
                        </a:rPr>
                        <a:t> </a:t>
                      </a:r>
                      <a:r>
                        <a:rPr sz="1600" spc="-30" dirty="0">
                          <a:solidFill>
                            <a:srgbClr val="404040"/>
                          </a:solidFill>
                          <a:latin typeface="Franklin Gothic Book"/>
                          <a:cs typeface="Franklin Gothic Book"/>
                        </a:rPr>
                        <a:t>strategy,</a:t>
                      </a:r>
                      <a:r>
                        <a:rPr sz="1600" spc="-130" dirty="0">
                          <a:solidFill>
                            <a:srgbClr val="404040"/>
                          </a:solidFill>
                          <a:latin typeface="Franklin Gothic Book"/>
                          <a:cs typeface="Franklin Gothic Book"/>
                        </a:rPr>
                        <a:t> </a:t>
                      </a:r>
                      <a:r>
                        <a:rPr sz="1600" spc="-30" dirty="0">
                          <a:solidFill>
                            <a:srgbClr val="404040"/>
                          </a:solidFill>
                          <a:latin typeface="Franklin Gothic Book"/>
                          <a:cs typeface="Franklin Gothic Book"/>
                        </a:rPr>
                        <a:t>governance,</a:t>
                      </a:r>
                      <a:r>
                        <a:rPr sz="1600" spc="-125" dirty="0">
                          <a:solidFill>
                            <a:srgbClr val="404040"/>
                          </a:solidFill>
                          <a:latin typeface="Franklin Gothic Book"/>
                          <a:cs typeface="Franklin Gothic Book"/>
                        </a:rPr>
                        <a:t> </a:t>
                      </a:r>
                      <a:r>
                        <a:rPr sz="1600" spc="-25" dirty="0">
                          <a:solidFill>
                            <a:srgbClr val="404040"/>
                          </a:solidFill>
                          <a:latin typeface="Franklin Gothic Book"/>
                          <a:cs typeface="Franklin Gothic Book"/>
                        </a:rPr>
                        <a:t>and </a:t>
                      </a:r>
                      <a:r>
                        <a:rPr sz="1600" spc="-10" dirty="0">
                          <a:solidFill>
                            <a:srgbClr val="404040"/>
                          </a:solidFill>
                          <a:latin typeface="Franklin Gothic Book"/>
                          <a:cs typeface="Franklin Gothic Book"/>
                        </a:rPr>
                        <a:t>materiality</a:t>
                      </a:r>
                      <a:r>
                        <a:rPr sz="1600" spc="-114" dirty="0">
                          <a:solidFill>
                            <a:srgbClr val="404040"/>
                          </a:solidFill>
                          <a:latin typeface="Franklin Gothic Book"/>
                          <a:cs typeface="Franklin Gothic Book"/>
                        </a:rPr>
                        <a:t> </a:t>
                      </a:r>
                      <a:r>
                        <a:rPr sz="1600" spc="-10" dirty="0">
                          <a:solidFill>
                            <a:srgbClr val="404040"/>
                          </a:solidFill>
                          <a:latin typeface="Franklin Gothic Book"/>
                          <a:cs typeface="Franklin Gothic Book"/>
                        </a:rPr>
                        <a:t>assessment</a:t>
                      </a:r>
                      <a:endParaRPr sz="1600" dirty="0">
                        <a:solidFill>
                          <a:srgbClr val="404040"/>
                        </a:solidFill>
                        <a:latin typeface="Franklin Gothic Book"/>
                        <a:cs typeface="Franklin Gothic Book"/>
                      </a:endParaRPr>
                    </a:p>
                  </a:txBody>
                  <a:tcPr marL="0" marR="0" marT="37465" marB="0" anchor="ctr">
                    <a:lnT w="12700">
                      <a:solidFill>
                        <a:srgbClr val="00529B"/>
                      </a:solidFill>
                      <a:prstDash val="solid"/>
                    </a:lnT>
                    <a:lnB w="12700">
                      <a:solidFill>
                        <a:srgbClr val="00529B"/>
                      </a:solidFill>
                      <a:prstDash val="solid"/>
                    </a:lnB>
                    <a:solidFill>
                      <a:schemeClr val="bg1"/>
                    </a:solidFill>
                  </a:tcPr>
                </a:tc>
                <a:extLst>
                  <a:ext uri="{0D108BD9-81ED-4DB2-BD59-A6C34878D82A}">
                    <a16:rowId xmlns:a16="http://schemas.microsoft.com/office/drawing/2014/main" val="10000"/>
                  </a:ext>
                </a:extLst>
              </a:tr>
              <a:tr h="2333233">
                <a:tc>
                  <a:txBody>
                    <a:bodyPr/>
                    <a:lstStyle/>
                    <a:p>
                      <a:pPr marL="95885" marR="170815">
                        <a:lnSpc>
                          <a:spcPts val="1680"/>
                        </a:lnSpc>
                        <a:spcBef>
                          <a:spcPts val="415"/>
                        </a:spcBef>
                      </a:pPr>
                      <a:r>
                        <a:rPr sz="1600" spc="-10" dirty="0">
                          <a:solidFill>
                            <a:srgbClr val="404040"/>
                          </a:solidFill>
                          <a:latin typeface="Franklin Gothic Book"/>
                          <a:cs typeface="Franklin Gothic Book"/>
                        </a:rPr>
                        <a:t>Topical</a:t>
                      </a:r>
                      <a:r>
                        <a:rPr sz="1600" spc="-30" dirty="0">
                          <a:solidFill>
                            <a:srgbClr val="404040"/>
                          </a:solidFill>
                          <a:latin typeface="Franklin Gothic Book"/>
                          <a:cs typeface="Franklin Gothic Book"/>
                        </a:rPr>
                        <a:t> standards </a:t>
                      </a:r>
                      <a:r>
                        <a:rPr sz="1600" dirty="0">
                          <a:solidFill>
                            <a:srgbClr val="404040"/>
                          </a:solidFill>
                          <a:latin typeface="Franklin Gothic Book"/>
                          <a:cs typeface="Franklin Gothic Book"/>
                        </a:rPr>
                        <a:t>(when</a:t>
                      </a:r>
                      <a:r>
                        <a:rPr sz="1600" spc="60" dirty="0">
                          <a:solidFill>
                            <a:srgbClr val="404040"/>
                          </a:solidFill>
                          <a:latin typeface="Franklin Gothic Book"/>
                          <a:cs typeface="Franklin Gothic Book"/>
                        </a:rPr>
                        <a:t> </a:t>
                      </a:r>
                      <a:r>
                        <a:rPr sz="1600" spc="-10" dirty="0">
                          <a:solidFill>
                            <a:srgbClr val="404040"/>
                          </a:solidFill>
                          <a:latin typeface="Franklin Gothic Book"/>
                          <a:cs typeface="Franklin Gothic Book"/>
                        </a:rPr>
                        <a:t>material)</a:t>
                      </a:r>
                      <a:endParaRPr sz="1600" dirty="0">
                        <a:solidFill>
                          <a:srgbClr val="404040"/>
                        </a:solidFill>
                        <a:latin typeface="Franklin Gothic Book"/>
                        <a:cs typeface="Franklin Gothic Book"/>
                      </a:endParaRPr>
                    </a:p>
                  </a:txBody>
                  <a:tcPr marL="0" marR="0" marT="52705" marB="0">
                    <a:lnT w="12700">
                      <a:solidFill>
                        <a:srgbClr val="00529B"/>
                      </a:solidFill>
                      <a:prstDash val="solid"/>
                    </a:lnT>
                    <a:lnB w="12700">
                      <a:solidFill>
                        <a:srgbClr val="00529B"/>
                      </a:solidFill>
                      <a:prstDash val="solid"/>
                    </a:lnB>
                    <a:solidFill>
                      <a:srgbClr val="00529B">
                        <a:alpha val="19999"/>
                      </a:srgbClr>
                    </a:solidFill>
                  </a:tcPr>
                </a:tc>
                <a:tc>
                  <a:txBody>
                    <a:bodyPr/>
                    <a:lstStyle/>
                    <a:p>
                      <a:pPr marL="178435">
                        <a:lnSpc>
                          <a:spcPts val="1710"/>
                        </a:lnSpc>
                        <a:spcBef>
                          <a:spcPts val="310"/>
                        </a:spcBef>
                      </a:pPr>
                      <a:r>
                        <a:rPr sz="1600" spc="-10" dirty="0">
                          <a:solidFill>
                            <a:srgbClr val="404040"/>
                          </a:solidFill>
                          <a:latin typeface="Franklin Gothic Book"/>
                          <a:cs typeface="Franklin Gothic Book"/>
                        </a:rPr>
                        <a:t>Environment:</a:t>
                      </a:r>
                      <a:endParaRPr sz="1600" dirty="0">
                        <a:solidFill>
                          <a:srgbClr val="404040"/>
                        </a:solidFill>
                        <a:latin typeface="Franklin Gothic Book"/>
                        <a:cs typeface="Franklin Gothic Book"/>
                      </a:endParaRPr>
                    </a:p>
                    <a:p>
                      <a:pPr marL="635635" marR="1505585">
                        <a:lnSpc>
                          <a:spcPts val="1680"/>
                        </a:lnSpc>
                        <a:spcBef>
                          <a:spcPts val="80"/>
                        </a:spcBef>
                      </a:pPr>
                      <a:r>
                        <a:rPr sz="1600" spc="-10" dirty="0">
                          <a:solidFill>
                            <a:srgbClr val="404040"/>
                          </a:solidFill>
                          <a:latin typeface="Franklin Gothic Book"/>
                          <a:cs typeface="Franklin Gothic Book"/>
                        </a:rPr>
                        <a:t>ESRS</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E1:</a:t>
                      </a:r>
                      <a:r>
                        <a:rPr sz="1600" spc="-60" dirty="0">
                          <a:solidFill>
                            <a:srgbClr val="404040"/>
                          </a:solidFill>
                          <a:latin typeface="Franklin Gothic Book"/>
                          <a:cs typeface="Franklin Gothic Book"/>
                        </a:rPr>
                        <a:t> </a:t>
                      </a:r>
                      <a:r>
                        <a:rPr sz="1600" spc="-10" dirty="0">
                          <a:solidFill>
                            <a:srgbClr val="404040"/>
                          </a:solidFill>
                          <a:latin typeface="Franklin Gothic Book"/>
                          <a:cs typeface="Franklin Gothic Book"/>
                        </a:rPr>
                        <a:t>Climate</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change </a:t>
                      </a:r>
                      <a:endParaRPr sz="1600" spc="-10" dirty="0" smtClean="0">
                        <a:solidFill>
                          <a:srgbClr val="404040"/>
                        </a:solidFill>
                        <a:latin typeface="Franklin Gothic Book"/>
                        <a:cs typeface="Franklin Gothic Book"/>
                      </a:endParaRPr>
                    </a:p>
                    <a:p>
                      <a:pPr marL="635635" marR="1505585">
                        <a:lnSpc>
                          <a:spcPts val="1680"/>
                        </a:lnSpc>
                        <a:spcBef>
                          <a:spcPts val="80"/>
                        </a:spcBef>
                      </a:pPr>
                      <a:r>
                        <a:rPr sz="1600" spc="-10" dirty="0" smtClean="0">
                          <a:solidFill>
                            <a:srgbClr val="404040"/>
                          </a:solidFill>
                          <a:latin typeface="Franklin Gothic Book"/>
                          <a:cs typeface="Franklin Gothic Book"/>
                        </a:rPr>
                        <a:t>ESRS</a:t>
                      </a:r>
                      <a:r>
                        <a:rPr sz="1600" spc="-60" dirty="0" smtClean="0">
                          <a:solidFill>
                            <a:srgbClr val="404040"/>
                          </a:solidFill>
                          <a:latin typeface="Franklin Gothic Book"/>
                          <a:cs typeface="Franklin Gothic Book"/>
                        </a:rPr>
                        <a:t> </a:t>
                      </a:r>
                      <a:r>
                        <a:rPr sz="1600" dirty="0">
                          <a:solidFill>
                            <a:srgbClr val="404040"/>
                          </a:solidFill>
                          <a:latin typeface="Franklin Gothic Book"/>
                          <a:cs typeface="Franklin Gothic Book"/>
                        </a:rPr>
                        <a:t>E2:</a:t>
                      </a:r>
                      <a:r>
                        <a:rPr sz="1600" spc="-75" dirty="0">
                          <a:solidFill>
                            <a:srgbClr val="404040"/>
                          </a:solidFill>
                          <a:latin typeface="Franklin Gothic Book"/>
                          <a:cs typeface="Franklin Gothic Book"/>
                        </a:rPr>
                        <a:t> </a:t>
                      </a:r>
                      <a:r>
                        <a:rPr sz="1600" spc="-10" dirty="0">
                          <a:solidFill>
                            <a:srgbClr val="404040"/>
                          </a:solidFill>
                          <a:latin typeface="Franklin Gothic Book"/>
                          <a:cs typeface="Franklin Gothic Book"/>
                        </a:rPr>
                        <a:t>Pollution</a:t>
                      </a:r>
                      <a:endParaRPr sz="1600" dirty="0">
                        <a:solidFill>
                          <a:srgbClr val="404040"/>
                        </a:solidFill>
                        <a:latin typeface="Franklin Gothic Book"/>
                        <a:cs typeface="Franklin Gothic Book"/>
                      </a:endParaRPr>
                    </a:p>
                    <a:p>
                      <a:pPr marL="635635" marR="547370">
                        <a:lnSpc>
                          <a:spcPts val="1680"/>
                        </a:lnSpc>
                      </a:pPr>
                      <a:r>
                        <a:rPr sz="1600" spc="-10" dirty="0">
                          <a:solidFill>
                            <a:srgbClr val="404040"/>
                          </a:solidFill>
                          <a:latin typeface="Franklin Gothic Book"/>
                          <a:cs typeface="Franklin Gothic Book"/>
                        </a:rPr>
                        <a:t>ESRS</a:t>
                      </a:r>
                      <a:r>
                        <a:rPr sz="1600" spc="-45" dirty="0">
                          <a:solidFill>
                            <a:srgbClr val="404040"/>
                          </a:solidFill>
                          <a:latin typeface="Franklin Gothic Book"/>
                          <a:cs typeface="Franklin Gothic Book"/>
                        </a:rPr>
                        <a:t> </a:t>
                      </a:r>
                      <a:r>
                        <a:rPr sz="1600" dirty="0">
                          <a:solidFill>
                            <a:srgbClr val="404040"/>
                          </a:solidFill>
                          <a:latin typeface="Franklin Gothic Book"/>
                          <a:cs typeface="Franklin Gothic Book"/>
                        </a:rPr>
                        <a:t>E3:</a:t>
                      </a:r>
                      <a:r>
                        <a:rPr sz="1600" spc="-60" dirty="0">
                          <a:solidFill>
                            <a:srgbClr val="404040"/>
                          </a:solidFill>
                          <a:latin typeface="Franklin Gothic Book"/>
                          <a:cs typeface="Franklin Gothic Book"/>
                        </a:rPr>
                        <a:t> </a:t>
                      </a:r>
                      <a:r>
                        <a:rPr sz="1600" spc="-20" dirty="0">
                          <a:solidFill>
                            <a:srgbClr val="404040"/>
                          </a:solidFill>
                          <a:latin typeface="Franklin Gothic Book"/>
                          <a:cs typeface="Franklin Gothic Book"/>
                        </a:rPr>
                        <a:t>Water</a:t>
                      </a:r>
                      <a:r>
                        <a:rPr sz="1600" spc="-100"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80" dirty="0">
                          <a:solidFill>
                            <a:srgbClr val="404040"/>
                          </a:solidFill>
                          <a:latin typeface="Franklin Gothic Book"/>
                          <a:cs typeface="Franklin Gothic Book"/>
                        </a:rPr>
                        <a:t> </a:t>
                      </a:r>
                      <a:r>
                        <a:rPr sz="1600" spc="-10" dirty="0">
                          <a:solidFill>
                            <a:srgbClr val="404040"/>
                          </a:solidFill>
                          <a:latin typeface="Franklin Gothic Book"/>
                          <a:cs typeface="Franklin Gothic Book"/>
                        </a:rPr>
                        <a:t>marine</a:t>
                      </a:r>
                      <a:r>
                        <a:rPr sz="1600" spc="-135" dirty="0">
                          <a:solidFill>
                            <a:srgbClr val="404040"/>
                          </a:solidFill>
                          <a:latin typeface="Franklin Gothic Book"/>
                          <a:cs typeface="Franklin Gothic Book"/>
                        </a:rPr>
                        <a:t> </a:t>
                      </a:r>
                      <a:r>
                        <a:rPr sz="1600" spc="-10" dirty="0">
                          <a:solidFill>
                            <a:srgbClr val="404040"/>
                          </a:solidFill>
                          <a:latin typeface="Franklin Gothic Book"/>
                          <a:cs typeface="Franklin Gothic Book"/>
                        </a:rPr>
                        <a:t>resources </a:t>
                      </a:r>
                      <a:endParaRPr lang="en-US" sz="1600" spc="-10" dirty="0" smtClean="0">
                        <a:solidFill>
                          <a:srgbClr val="404040"/>
                        </a:solidFill>
                        <a:latin typeface="Franklin Gothic Book"/>
                        <a:cs typeface="Franklin Gothic Book"/>
                      </a:endParaRPr>
                    </a:p>
                    <a:p>
                      <a:pPr marL="635635" marR="547370">
                        <a:lnSpc>
                          <a:spcPts val="1680"/>
                        </a:lnSpc>
                      </a:pPr>
                      <a:r>
                        <a:rPr sz="1600" spc="-10" dirty="0" smtClean="0">
                          <a:solidFill>
                            <a:srgbClr val="404040"/>
                          </a:solidFill>
                          <a:latin typeface="Franklin Gothic Book"/>
                          <a:cs typeface="Franklin Gothic Book"/>
                        </a:rPr>
                        <a:t>ESRS</a:t>
                      </a:r>
                      <a:r>
                        <a:rPr lang="en-US" sz="1600" spc="-1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E4</a:t>
                      </a:r>
                      <a:r>
                        <a:rPr sz="1600" dirty="0">
                          <a:solidFill>
                            <a:srgbClr val="404040"/>
                          </a:solidFill>
                          <a:latin typeface="Franklin Gothic Book"/>
                          <a:cs typeface="Franklin Gothic Book"/>
                        </a:rPr>
                        <a:t>:</a:t>
                      </a:r>
                      <a:r>
                        <a:rPr sz="1600" spc="-45" dirty="0">
                          <a:solidFill>
                            <a:srgbClr val="404040"/>
                          </a:solidFill>
                          <a:latin typeface="Franklin Gothic Book"/>
                          <a:cs typeface="Franklin Gothic Book"/>
                        </a:rPr>
                        <a:t> </a:t>
                      </a:r>
                      <a:r>
                        <a:rPr sz="1600" spc="-20" dirty="0">
                          <a:solidFill>
                            <a:srgbClr val="404040"/>
                          </a:solidFill>
                          <a:latin typeface="Franklin Gothic Book"/>
                          <a:cs typeface="Franklin Gothic Book"/>
                        </a:rPr>
                        <a:t>Biodiversity</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65" dirty="0">
                          <a:solidFill>
                            <a:srgbClr val="404040"/>
                          </a:solidFill>
                          <a:latin typeface="Franklin Gothic Book"/>
                          <a:cs typeface="Franklin Gothic Book"/>
                        </a:rPr>
                        <a:t> </a:t>
                      </a:r>
                      <a:r>
                        <a:rPr sz="1600" spc="-10" dirty="0">
                          <a:solidFill>
                            <a:srgbClr val="404040"/>
                          </a:solidFill>
                          <a:latin typeface="Franklin Gothic Book"/>
                          <a:cs typeface="Franklin Gothic Book"/>
                        </a:rPr>
                        <a:t>ecosystems </a:t>
                      </a:r>
                      <a:endParaRPr lang="en-US" sz="1600" spc="-10" dirty="0" smtClean="0">
                        <a:solidFill>
                          <a:srgbClr val="404040"/>
                        </a:solidFill>
                        <a:latin typeface="Franklin Gothic Book"/>
                        <a:cs typeface="Franklin Gothic Book"/>
                      </a:endParaRPr>
                    </a:p>
                    <a:p>
                      <a:pPr marL="635635" marR="547370">
                        <a:lnSpc>
                          <a:spcPts val="1680"/>
                        </a:lnSpc>
                      </a:pPr>
                      <a:r>
                        <a:rPr sz="1600" spc="-10" dirty="0" smtClean="0">
                          <a:solidFill>
                            <a:srgbClr val="404040"/>
                          </a:solidFill>
                          <a:latin typeface="Franklin Gothic Book"/>
                          <a:cs typeface="Franklin Gothic Book"/>
                        </a:rPr>
                        <a:t>ESRS</a:t>
                      </a:r>
                      <a:r>
                        <a:rPr sz="1600" spc="-45"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E5</a:t>
                      </a:r>
                      <a:r>
                        <a:rPr sz="1600" dirty="0">
                          <a:solidFill>
                            <a:srgbClr val="404040"/>
                          </a:solidFill>
                          <a:latin typeface="Franklin Gothic Book"/>
                          <a:cs typeface="Franklin Gothic Book"/>
                        </a:rPr>
                        <a:t>:</a:t>
                      </a:r>
                      <a:r>
                        <a:rPr sz="1600" spc="-65" dirty="0">
                          <a:solidFill>
                            <a:srgbClr val="404040"/>
                          </a:solidFill>
                          <a:latin typeface="Franklin Gothic Book"/>
                          <a:cs typeface="Franklin Gothic Book"/>
                        </a:rPr>
                        <a:t> </a:t>
                      </a:r>
                      <a:r>
                        <a:rPr sz="1600" spc="-25" dirty="0">
                          <a:solidFill>
                            <a:srgbClr val="404040"/>
                          </a:solidFill>
                          <a:latin typeface="Franklin Gothic Book"/>
                          <a:cs typeface="Franklin Gothic Book"/>
                        </a:rPr>
                        <a:t>Resource</a:t>
                      </a:r>
                      <a:r>
                        <a:rPr sz="1600" spc="-140" dirty="0">
                          <a:solidFill>
                            <a:srgbClr val="404040"/>
                          </a:solidFill>
                          <a:latin typeface="Franklin Gothic Book"/>
                          <a:cs typeface="Franklin Gothic Book"/>
                        </a:rPr>
                        <a:t> </a:t>
                      </a:r>
                      <a:r>
                        <a:rPr sz="1600" spc="-10" dirty="0">
                          <a:solidFill>
                            <a:srgbClr val="404040"/>
                          </a:solidFill>
                          <a:latin typeface="Franklin Gothic Book"/>
                          <a:cs typeface="Franklin Gothic Book"/>
                        </a:rPr>
                        <a:t>use</a:t>
                      </a:r>
                      <a:r>
                        <a:rPr sz="1600" spc="-45"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85" dirty="0">
                          <a:solidFill>
                            <a:srgbClr val="404040"/>
                          </a:solidFill>
                          <a:latin typeface="Franklin Gothic Book"/>
                          <a:cs typeface="Franklin Gothic Book"/>
                        </a:rPr>
                        <a:t> </a:t>
                      </a:r>
                      <a:r>
                        <a:rPr sz="1600" spc="-10" dirty="0">
                          <a:solidFill>
                            <a:srgbClr val="404040"/>
                          </a:solidFill>
                          <a:latin typeface="Franklin Gothic Book"/>
                          <a:cs typeface="Franklin Gothic Book"/>
                        </a:rPr>
                        <a:t>circular economy</a:t>
                      </a:r>
                      <a:endParaRPr sz="1600" dirty="0">
                        <a:solidFill>
                          <a:srgbClr val="404040"/>
                        </a:solidFill>
                        <a:latin typeface="Franklin Gothic Book"/>
                        <a:cs typeface="Franklin Gothic Book"/>
                      </a:endParaRPr>
                    </a:p>
                    <a:p>
                      <a:pPr marL="178435">
                        <a:lnSpc>
                          <a:spcPts val="1614"/>
                        </a:lnSpc>
                      </a:pPr>
                      <a:r>
                        <a:rPr sz="1600" spc="-10" dirty="0">
                          <a:solidFill>
                            <a:srgbClr val="404040"/>
                          </a:solidFill>
                          <a:latin typeface="Franklin Gothic Book"/>
                          <a:cs typeface="Franklin Gothic Book"/>
                        </a:rPr>
                        <a:t>Social:</a:t>
                      </a:r>
                      <a:endParaRPr sz="1600" dirty="0">
                        <a:solidFill>
                          <a:srgbClr val="404040"/>
                        </a:solidFill>
                        <a:latin typeface="Franklin Gothic Book"/>
                        <a:cs typeface="Franklin Gothic Book"/>
                      </a:endParaRPr>
                    </a:p>
                    <a:p>
                      <a:pPr marL="635635">
                        <a:lnSpc>
                          <a:spcPts val="1680"/>
                        </a:lnSpc>
                      </a:pPr>
                      <a:r>
                        <a:rPr sz="1600" spc="-10" dirty="0">
                          <a:solidFill>
                            <a:srgbClr val="404040"/>
                          </a:solidFill>
                          <a:latin typeface="Franklin Gothic Book"/>
                          <a:cs typeface="Franklin Gothic Book"/>
                        </a:rPr>
                        <a:t>ESRS</a:t>
                      </a:r>
                      <a:r>
                        <a:rPr sz="1600" spc="-65" dirty="0">
                          <a:solidFill>
                            <a:srgbClr val="404040"/>
                          </a:solidFill>
                          <a:latin typeface="Franklin Gothic Book"/>
                          <a:cs typeface="Franklin Gothic Book"/>
                        </a:rPr>
                        <a:t> </a:t>
                      </a:r>
                      <a:r>
                        <a:rPr sz="1600" dirty="0">
                          <a:solidFill>
                            <a:srgbClr val="404040"/>
                          </a:solidFill>
                          <a:latin typeface="Franklin Gothic Book"/>
                          <a:cs typeface="Franklin Gothic Book"/>
                        </a:rPr>
                        <a:t>S1:</a:t>
                      </a:r>
                      <a:r>
                        <a:rPr sz="1600" spc="-85" dirty="0">
                          <a:solidFill>
                            <a:srgbClr val="404040"/>
                          </a:solidFill>
                          <a:latin typeface="Franklin Gothic Book"/>
                          <a:cs typeface="Franklin Gothic Book"/>
                        </a:rPr>
                        <a:t> </a:t>
                      </a:r>
                      <a:r>
                        <a:rPr sz="1600" spc="-25" dirty="0">
                          <a:solidFill>
                            <a:srgbClr val="404040"/>
                          </a:solidFill>
                          <a:latin typeface="Franklin Gothic Book"/>
                          <a:cs typeface="Franklin Gothic Book"/>
                        </a:rPr>
                        <a:t>Own</a:t>
                      </a:r>
                      <a:r>
                        <a:rPr sz="1600" spc="-105" dirty="0">
                          <a:solidFill>
                            <a:srgbClr val="404040"/>
                          </a:solidFill>
                          <a:latin typeface="Franklin Gothic Book"/>
                          <a:cs typeface="Franklin Gothic Book"/>
                        </a:rPr>
                        <a:t> </a:t>
                      </a:r>
                      <a:r>
                        <a:rPr sz="1600" spc="-10" dirty="0">
                          <a:solidFill>
                            <a:srgbClr val="404040"/>
                          </a:solidFill>
                          <a:latin typeface="Franklin Gothic Book"/>
                          <a:cs typeface="Franklin Gothic Book"/>
                        </a:rPr>
                        <a:t>workforce</a:t>
                      </a:r>
                      <a:endParaRPr sz="1600" dirty="0">
                        <a:solidFill>
                          <a:srgbClr val="404040"/>
                        </a:solidFill>
                        <a:latin typeface="Franklin Gothic Book"/>
                        <a:cs typeface="Franklin Gothic Book"/>
                      </a:endParaRPr>
                    </a:p>
                    <a:p>
                      <a:pPr marL="635635" marR="692785">
                        <a:lnSpc>
                          <a:spcPts val="1680"/>
                        </a:lnSpc>
                        <a:spcBef>
                          <a:spcPts val="80"/>
                        </a:spcBef>
                      </a:pPr>
                      <a:r>
                        <a:rPr sz="1600" spc="-10" dirty="0">
                          <a:solidFill>
                            <a:srgbClr val="404040"/>
                          </a:solidFill>
                          <a:latin typeface="Franklin Gothic Book"/>
                          <a:cs typeface="Franklin Gothic Book"/>
                        </a:rPr>
                        <a:t>ESRS</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S2:</a:t>
                      </a:r>
                      <a:r>
                        <a:rPr sz="1600" spc="-55" dirty="0">
                          <a:solidFill>
                            <a:srgbClr val="404040"/>
                          </a:solidFill>
                          <a:latin typeface="Franklin Gothic Book"/>
                          <a:cs typeface="Franklin Gothic Book"/>
                        </a:rPr>
                        <a:t> </a:t>
                      </a:r>
                      <a:r>
                        <a:rPr sz="1600" spc="-20" dirty="0">
                          <a:solidFill>
                            <a:srgbClr val="404040"/>
                          </a:solidFill>
                          <a:latin typeface="Franklin Gothic Book"/>
                          <a:cs typeface="Franklin Gothic Book"/>
                        </a:rPr>
                        <a:t>Workers</a:t>
                      </a:r>
                      <a:r>
                        <a:rPr sz="1600" spc="-130" dirty="0">
                          <a:solidFill>
                            <a:srgbClr val="404040"/>
                          </a:solidFill>
                          <a:latin typeface="Franklin Gothic Book"/>
                          <a:cs typeface="Franklin Gothic Book"/>
                        </a:rPr>
                        <a:t> </a:t>
                      </a:r>
                      <a:r>
                        <a:rPr sz="1600" spc="-20" dirty="0">
                          <a:solidFill>
                            <a:srgbClr val="404040"/>
                          </a:solidFill>
                          <a:latin typeface="Franklin Gothic Book"/>
                          <a:cs typeface="Franklin Gothic Book"/>
                        </a:rPr>
                        <a:t>in</a:t>
                      </a:r>
                      <a:r>
                        <a:rPr sz="1600" spc="-8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value</a:t>
                      </a:r>
                      <a:r>
                        <a:rPr sz="1600" spc="-130" dirty="0">
                          <a:solidFill>
                            <a:srgbClr val="404040"/>
                          </a:solidFill>
                          <a:latin typeface="Franklin Gothic Book"/>
                          <a:cs typeface="Franklin Gothic Book"/>
                        </a:rPr>
                        <a:t> </a:t>
                      </a:r>
                      <a:r>
                        <a:rPr sz="1600" spc="-20" dirty="0">
                          <a:solidFill>
                            <a:srgbClr val="404040"/>
                          </a:solidFill>
                          <a:latin typeface="Franklin Gothic Book"/>
                          <a:cs typeface="Franklin Gothic Book"/>
                        </a:rPr>
                        <a:t>chain </a:t>
                      </a:r>
                      <a:endParaRPr lang="ka-GE" sz="1600" spc="-20" dirty="0" smtClean="0">
                        <a:solidFill>
                          <a:srgbClr val="404040"/>
                        </a:solidFill>
                        <a:latin typeface="Franklin Gothic Book"/>
                        <a:cs typeface="Franklin Gothic Book"/>
                      </a:endParaRPr>
                    </a:p>
                    <a:p>
                      <a:pPr marL="635635" marR="692785">
                        <a:lnSpc>
                          <a:spcPts val="1680"/>
                        </a:lnSpc>
                        <a:spcBef>
                          <a:spcPts val="80"/>
                        </a:spcBef>
                      </a:pPr>
                      <a:r>
                        <a:rPr sz="1600" spc="-10" dirty="0" smtClean="0">
                          <a:solidFill>
                            <a:srgbClr val="404040"/>
                          </a:solidFill>
                          <a:latin typeface="Franklin Gothic Book"/>
                          <a:cs typeface="Franklin Gothic Book"/>
                        </a:rPr>
                        <a:t>ESRS</a:t>
                      </a:r>
                      <a:r>
                        <a:rPr sz="1600" spc="-50" dirty="0" smtClean="0">
                          <a:solidFill>
                            <a:srgbClr val="404040"/>
                          </a:solidFill>
                          <a:latin typeface="Franklin Gothic Book"/>
                          <a:cs typeface="Franklin Gothic Book"/>
                        </a:rPr>
                        <a:t> </a:t>
                      </a:r>
                      <a:r>
                        <a:rPr sz="1600" dirty="0">
                          <a:solidFill>
                            <a:srgbClr val="404040"/>
                          </a:solidFill>
                          <a:latin typeface="Franklin Gothic Book"/>
                          <a:cs typeface="Franklin Gothic Book"/>
                        </a:rPr>
                        <a:t>S3:</a:t>
                      </a:r>
                      <a:r>
                        <a:rPr sz="1600" spc="-70" dirty="0">
                          <a:solidFill>
                            <a:srgbClr val="404040"/>
                          </a:solidFill>
                          <a:latin typeface="Franklin Gothic Book"/>
                          <a:cs typeface="Franklin Gothic Book"/>
                        </a:rPr>
                        <a:t> </a:t>
                      </a:r>
                      <a:r>
                        <a:rPr sz="1600" spc="-25" dirty="0">
                          <a:solidFill>
                            <a:srgbClr val="404040"/>
                          </a:solidFill>
                          <a:latin typeface="Franklin Gothic Book"/>
                          <a:cs typeface="Franklin Gothic Book"/>
                        </a:rPr>
                        <a:t>Affected</a:t>
                      </a:r>
                      <a:r>
                        <a:rPr sz="1600" spc="-85" dirty="0">
                          <a:solidFill>
                            <a:srgbClr val="404040"/>
                          </a:solidFill>
                          <a:latin typeface="Franklin Gothic Book"/>
                          <a:cs typeface="Franklin Gothic Book"/>
                        </a:rPr>
                        <a:t> </a:t>
                      </a:r>
                      <a:r>
                        <a:rPr sz="1600" spc="-10" dirty="0">
                          <a:solidFill>
                            <a:srgbClr val="404040"/>
                          </a:solidFill>
                          <a:latin typeface="Franklin Gothic Book"/>
                          <a:cs typeface="Franklin Gothic Book"/>
                        </a:rPr>
                        <a:t>communities </a:t>
                      </a:r>
                      <a:endParaRPr lang="en-US" sz="1600" spc="-10" dirty="0" smtClean="0">
                        <a:solidFill>
                          <a:srgbClr val="404040"/>
                        </a:solidFill>
                        <a:latin typeface="Franklin Gothic Book"/>
                        <a:cs typeface="Franklin Gothic Book"/>
                      </a:endParaRPr>
                    </a:p>
                    <a:p>
                      <a:pPr marL="635635" marR="692785">
                        <a:lnSpc>
                          <a:spcPts val="1680"/>
                        </a:lnSpc>
                        <a:spcBef>
                          <a:spcPts val="80"/>
                        </a:spcBef>
                      </a:pPr>
                      <a:r>
                        <a:rPr sz="1600" spc="-10" dirty="0" smtClean="0">
                          <a:solidFill>
                            <a:srgbClr val="404040"/>
                          </a:solidFill>
                          <a:latin typeface="Franklin Gothic Book"/>
                          <a:cs typeface="Franklin Gothic Book"/>
                        </a:rPr>
                        <a:t>ESRS</a:t>
                      </a:r>
                      <a:r>
                        <a:rPr sz="1600" spc="-3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S</a:t>
                      </a:r>
                      <a:r>
                        <a:rPr lang="en-US" sz="1600" dirty="0" smtClean="0">
                          <a:solidFill>
                            <a:srgbClr val="404040"/>
                          </a:solidFill>
                          <a:latin typeface="Franklin Gothic Book"/>
                          <a:cs typeface="Franklin Gothic Book"/>
                        </a:rPr>
                        <a:t>4</a:t>
                      </a:r>
                      <a:r>
                        <a:rPr sz="1600" dirty="0" smtClean="0">
                          <a:solidFill>
                            <a:srgbClr val="404040"/>
                          </a:solidFill>
                          <a:latin typeface="Franklin Gothic Book"/>
                          <a:cs typeface="Franklin Gothic Book"/>
                        </a:rPr>
                        <a:t>:</a:t>
                      </a:r>
                      <a:r>
                        <a:rPr sz="1600" spc="-45" dirty="0" smtClean="0">
                          <a:solidFill>
                            <a:srgbClr val="404040"/>
                          </a:solidFill>
                          <a:latin typeface="Franklin Gothic Book"/>
                          <a:cs typeface="Franklin Gothic Book"/>
                        </a:rPr>
                        <a:t> </a:t>
                      </a:r>
                      <a:r>
                        <a:rPr sz="1600" spc="-25" dirty="0">
                          <a:solidFill>
                            <a:srgbClr val="404040"/>
                          </a:solidFill>
                          <a:latin typeface="Franklin Gothic Book"/>
                          <a:cs typeface="Franklin Gothic Book"/>
                        </a:rPr>
                        <a:t>Consumers</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65" dirty="0">
                          <a:solidFill>
                            <a:srgbClr val="404040"/>
                          </a:solidFill>
                          <a:latin typeface="Franklin Gothic Book"/>
                          <a:cs typeface="Franklin Gothic Book"/>
                        </a:rPr>
                        <a:t> </a:t>
                      </a:r>
                      <a:r>
                        <a:rPr sz="1600" spc="-10" dirty="0">
                          <a:solidFill>
                            <a:srgbClr val="404040"/>
                          </a:solidFill>
                          <a:latin typeface="Franklin Gothic Book"/>
                          <a:cs typeface="Franklin Gothic Book"/>
                        </a:rPr>
                        <a:t>end-</a:t>
                      </a:r>
                      <a:r>
                        <a:rPr sz="1600" spc="-20" dirty="0">
                          <a:solidFill>
                            <a:srgbClr val="404040"/>
                          </a:solidFill>
                          <a:latin typeface="Franklin Gothic Book"/>
                          <a:cs typeface="Franklin Gothic Book"/>
                        </a:rPr>
                        <a:t>users</a:t>
                      </a:r>
                      <a:endParaRPr sz="1600" dirty="0">
                        <a:solidFill>
                          <a:srgbClr val="404040"/>
                        </a:solidFill>
                        <a:latin typeface="Franklin Gothic Book"/>
                        <a:cs typeface="Franklin Gothic Book"/>
                      </a:endParaRPr>
                    </a:p>
                    <a:p>
                      <a:pPr marL="178435">
                        <a:lnSpc>
                          <a:spcPts val="1614"/>
                        </a:lnSpc>
                      </a:pPr>
                      <a:r>
                        <a:rPr sz="1600" spc="-10" dirty="0">
                          <a:solidFill>
                            <a:srgbClr val="404040"/>
                          </a:solidFill>
                          <a:latin typeface="Franklin Gothic Book"/>
                          <a:cs typeface="Franklin Gothic Book"/>
                        </a:rPr>
                        <a:t>Governance</a:t>
                      </a:r>
                      <a:endParaRPr sz="1600" dirty="0">
                        <a:solidFill>
                          <a:srgbClr val="404040"/>
                        </a:solidFill>
                        <a:latin typeface="Franklin Gothic Book"/>
                        <a:cs typeface="Franklin Gothic Book"/>
                      </a:endParaRPr>
                    </a:p>
                    <a:p>
                      <a:pPr marL="635635">
                        <a:lnSpc>
                          <a:spcPts val="1710"/>
                        </a:lnSpc>
                      </a:pPr>
                      <a:r>
                        <a:rPr sz="1600" spc="-10" dirty="0">
                          <a:solidFill>
                            <a:srgbClr val="404040"/>
                          </a:solidFill>
                          <a:latin typeface="Franklin Gothic Book"/>
                          <a:cs typeface="Franklin Gothic Book"/>
                        </a:rPr>
                        <a:t>ESRS</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G1:</a:t>
                      </a:r>
                      <a:r>
                        <a:rPr sz="1600" spc="-45" dirty="0">
                          <a:solidFill>
                            <a:srgbClr val="404040"/>
                          </a:solidFill>
                          <a:latin typeface="Franklin Gothic Book"/>
                          <a:cs typeface="Franklin Gothic Book"/>
                        </a:rPr>
                        <a:t> </a:t>
                      </a:r>
                      <a:r>
                        <a:rPr sz="1600" spc="-25" dirty="0">
                          <a:solidFill>
                            <a:srgbClr val="404040"/>
                          </a:solidFill>
                          <a:latin typeface="Franklin Gothic Book"/>
                          <a:cs typeface="Franklin Gothic Book"/>
                        </a:rPr>
                        <a:t>Business</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conduct</a:t>
                      </a:r>
                      <a:endParaRPr sz="1600" dirty="0">
                        <a:solidFill>
                          <a:srgbClr val="404040"/>
                        </a:solidFill>
                        <a:latin typeface="Franklin Gothic Book"/>
                        <a:cs typeface="Franklin Gothic Book"/>
                      </a:endParaRPr>
                    </a:p>
                  </a:txBody>
                  <a:tcPr marL="0" marR="0" marT="39370" marB="0">
                    <a:lnT w="12700">
                      <a:solidFill>
                        <a:srgbClr val="00529B"/>
                      </a:solidFill>
                      <a:prstDash val="solid"/>
                    </a:lnT>
                    <a:lnB w="12700">
                      <a:solidFill>
                        <a:srgbClr val="00529B"/>
                      </a:solidFill>
                      <a:prstDash val="solid"/>
                    </a:lnB>
                    <a:solidFill>
                      <a:srgbClr val="00529B">
                        <a:alpha val="19999"/>
                      </a:srgb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515368" cy="600164"/>
          </a:xfrm>
          <a:prstGeom prst="rect">
            <a:avLst/>
          </a:prstGeom>
        </p:spPr>
        <p:txBody>
          <a:bodyPr vert="horz" wrap="square" lIns="640080" tIns="45720" rIns="0" bIns="0" rtlCol="0">
            <a:spAutoFit/>
          </a:bodyPr>
          <a:lstStyle/>
          <a:p>
            <a:pPr>
              <a:lnSpc>
                <a:spcPct val="100000"/>
              </a:lnSpc>
              <a:spcBef>
                <a:spcPts val="105"/>
              </a:spcBef>
            </a:pPr>
            <a:r>
              <a:rPr dirty="0">
                <a:latin typeface="Franklin Gothic Demi Cond" panose="020B0706030402020204" pitchFamily="34" charset="0"/>
              </a:rPr>
              <a:t>CSRD</a:t>
            </a:r>
            <a:r>
              <a:rPr spc="-125" dirty="0">
                <a:latin typeface="Franklin Gothic Demi Cond" panose="020B0706030402020204" pitchFamily="34" charset="0"/>
              </a:rPr>
              <a:t> </a:t>
            </a:r>
            <a:r>
              <a:rPr dirty="0">
                <a:latin typeface="Franklin Gothic Demi Cond" panose="020B0706030402020204" pitchFamily="34" charset="0"/>
              </a:rPr>
              <a:t>interaction</a:t>
            </a:r>
            <a:r>
              <a:rPr spc="10" dirty="0">
                <a:latin typeface="Franklin Gothic Demi Cond" panose="020B0706030402020204" pitchFamily="34" charset="0"/>
              </a:rPr>
              <a:t> </a:t>
            </a:r>
            <a:r>
              <a:rPr dirty="0">
                <a:latin typeface="Franklin Gothic Demi Cond" panose="020B0706030402020204" pitchFamily="34" charset="0"/>
              </a:rPr>
              <a:t>with</a:t>
            </a:r>
            <a:r>
              <a:rPr spc="-90" dirty="0">
                <a:latin typeface="Franklin Gothic Demi Cond" panose="020B0706030402020204" pitchFamily="34" charset="0"/>
              </a:rPr>
              <a:t> </a:t>
            </a:r>
            <a:r>
              <a:rPr spc="-20" dirty="0">
                <a:latin typeface="Franklin Gothic Demi Cond" panose="020B0706030402020204" pitchFamily="34" charset="0"/>
              </a:rPr>
              <a:t>Taxonomy</a:t>
            </a:r>
            <a:r>
              <a:rPr spc="15" dirty="0">
                <a:latin typeface="Franklin Gothic Demi Cond" panose="020B0706030402020204" pitchFamily="34" charset="0"/>
              </a:rPr>
              <a:t> </a:t>
            </a:r>
            <a:r>
              <a:rPr spc="-10" dirty="0">
                <a:latin typeface="Franklin Gothic Demi Cond" panose="020B0706030402020204" pitchFamily="34" charset="0"/>
              </a:rPr>
              <a:t>Regime</a:t>
            </a:r>
          </a:p>
        </p:txBody>
      </p:sp>
      <p:sp>
        <p:nvSpPr>
          <p:cNvPr id="3" name="object 3"/>
          <p:cNvSpPr/>
          <p:nvPr/>
        </p:nvSpPr>
        <p:spPr>
          <a:xfrm>
            <a:off x="0" y="817326"/>
            <a:ext cx="7239000" cy="436880"/>
          </a:xfrm>
          <a:custGeom>
            <a:avLst/>
            <a:gdLst/>
            <a:ahLst/>
            <a:cxnLst/>
            <a:rect l="l" t="t" r="r" b="b"/>
            <a:pathLst>
              <a:path w="6431280" h="436880">
                <a:moveTo>
                  <a:pt x="6140196" y="0"/>
                </a:moveTo>
                <a:lnTo>
                  <a:pt x="0" y="0"/>
                </a:lnTo>
                <a:lnTo>
                  <a:pt x="0" y="436879"/>
                </a:lnTo>
                <a:lnTo>
                  <a:pt x="6140196" y="436879"/>
                </a:lnTo>
                <a:lnTo>
                  <a:pt x="6192524" y="433360"/>
                </a:lnTo>
                <a:lnTo>
                  <a:pt x="6241773" y="423214"/>
                </a:lnTo>
                <a:lnTo>
                  <a:pt x="6287120" y="407058"/>
                </a:lnTo>
                <a:lnTo>
                  <a:pt x="6327746" y="385508"/>
                </a:lnTo>
                <a:lnTo>
                  <a:pt x="6362827" y="359181"/>
                </a:lnTo>
                <a:lnTo>
                  <a:pt x="6391543" y="328694"/>
                </a:lnTo>
                <a:lnTo>
                  <a:pt x="6413071" y="294664"/>
                </a:lnTo>
                <a:lnTo>
                  <a:pt x="6426590" y="257707"/>
                </a:lnTo>
                <a:lnTo>
                  <a:pt x="6431280" y="218439"/>
                </a:lnTo>
                <a:lnTo>
                  <a:pt x="6426590" y="179172"/>
                </a:lnTo>
                <a:lnTo>
                  <a:pt x="6413071" y="142215"/>
                </a:lnTo>
                <a:lnTo>
                  <a:pt x="6391543" y="108185"/>
                </a:lnTo>
                <a:lnTo>
                  <a:pt x="6362827" y="77698"/>
                </a:lnTo>
                <a:lnTo>
                  <a:pt x="6327746" y="51371"/>
                </a:lnTo>
                <a:lnTo>
                  <a:pt x="6287120" y="29821"/>
                </a:lnTo>
                <a:lnTo>
                  <a:pt x="6241773" y="13665"/>
                </a:lnTo>
                <a:lnTo>
                  <a:pt x="6192524" y="3519"/>
                </a:lnTo>
                <a:lnTo>
                  <a:pt x="6140196" y="0"/>
                </a:lnTo>
                <a:close/>
              </a:path>
            </a:pathLst>
          </a:custGeom>
          <a:solidFill>
            <a:srgbClr val="246C8F"/>
          </a:solidFill>
        </p:spPr>
        <p:txBody>
          <a:bodyPr wrap="square" lIns="640080" tIns="0" rIns="0" bIns="0" rtlCol="0" anchor="ctr"/>
          <a:lstStyle/>
          <a:p>
            <a:pPr>
              <a:lnSpc>
                <a:spcPct val="100000"/>
              </a:lnSpc>
              <a:spcBef>
                <a:spcPts val="120"/>
              </a:spcBef>
            </a:pPr>
            <a:r>
              <a:rPr lang="en-US" b="1" dirty="0" smtClean="0">
                <a:solidFill>
                  <a:srgbClr val="FFFFFF"/>
                </a:solidFill>
                <a:latin typeface="Arial"/>
                <a:cs typeface="Arial"/>
              </a:rPr>
              <a:t>Taxonomy</a:t>
            </a:r>
            <a:r>
              <a:rPr lang="en-US" b="1" spc="-75" dirty="0" smtClean="0">
                <a:solidFill>
                  <a:srgbClr val="FFFFFF"/>
                </a:solidFill>
                <a:latin typeface="Arial"/>
                <a:cs typeface="Arial"/>
              </a:rPr>
              <a:t> </a:t>
            </a:r>
            <a:r>
              <a:rPr lang="en-US" b="1" dirty="0">
                <a:solidFill>
                  <a:srgbClr val="FFFFFF"/>
                </a:solidFill>
                <a:latin typeface="Arial"/>
                <a:cs typeface="Arial"/>
              </a:rPr>
              <a:t>Regulation</a:t>
            </a:r>
            <a:r>
              <a:rPr lang="en-US" b="1" spc="55" dirty="0">
                <a:solidFill>
                  <a:srgbClr val="FFFFFF"/>
                </a:solidFill>
                <a:latin typeface="Arial"/>
                <a:cs typeface="Arial"/>
              </a:rPr>
              <a:t> </a:t>
            </a:r>
            <a:r>
              <a:rPr lang="en-US" b="1" dirty="0">
                <a:solidFill>
                  <a:srgbClr val="FFFFFF"/>
                </a:solidFill>
                <a:latin typeface="Arial"/>
                <a:cs typeface="Arial"/>
              </a:rPr>
              <a:t>and</a:t>
            </a:r>
            <a:r>
              <a:rPr lang="en-US" b="1" spc="-50" dirty="0">
                <a:solidFill>
                  <a:srgbClr val="FFFFFF"/>
                </a:solidFill>
                <a:latin typeface="Arial"/>
                <a:cs typeface="Arial"/>
              </a:rPr>
              <a:t> </a:t>
            </a:r>
            <a:r>
              <a:rPr lang="en-US" b="1" dirty="0">
                <a:solidFill>
                  <a:srgbClr val="FFFFFF"/>
                </a:solidFill>
                <a:latin typeface="Arial"/>
                <a:cs typeface="Arial"/>
              </a:rPr>
              <a:t>Delegated</a:t>
            </a:r>
            <a:r>
              <a:rPr lang="en-US" b="1" spc="55" dirty="0">
                <a:solidFill>
                  <a:srgbClr val="FFFFFF"/>
                </a:solidFill>
                <a:latin typeface="Arial"/>
                <a:cs typeface="Arial"/>
              </a:rPr>
              <a:t> </a:t>
            </a:r>
            <a:r>
              <a:rPr lang="en-US" b="1" spc="-10" dirty="0">
                <a:solidFill>
                  <a:srgbClr val="FFFFFF"/>
                </a:solidFill>
                <a:latin typeface="Arial"/>
                <a:cs typeface="Arial"/>
              </a:rPr>
              <a:t>Regulation</a:t>
            </a:r>
            <a:r>
              <a:rPr lang="en-US" b="1" spc="-50" dirty="0">
                <a:solidFill>
                  <a:srgbClr val="FFFFFF"/>
                </a:solidFill>
                <a:latin typeface="Arial"/>
                <a:cs typeface="Arial"/>
              </a:rPr>
              <a:t> </a:t>
            </a:r>
            <a:r>
              <a:rPr lang="en-US" b="1" spc="-10" dirty="0">
                <a:solidFill>
                  <a:srgbClr val="FFFFFF"/>
                </a:solidFill>
                <a:latin typeface="Arial"/>
                <a:cs typeface="Arial"/>
              </a:rPr>
              <a:t>2021/2178</a:t>
            </a:r>
            <a:endParaRPr lang="en-US" dirty="0">
              <a:latin typeface="Arial"/>
              <a:cs typeface="Arial"/>
            </a:endParaRPr>
          </a:p>
        </p:txBody>
      </p:sp>
      <p:sp>
        <p:nvSpPr>
          <p:cNvPr id="4" name="object 4"/>
          <p:cNvSpPr txBox="1"/>
          <p:nvPr/>
        </p:nvSpPr>
        <p:spPr>
          <a:xfrm>
            <a:off x="662575" y="1332754"/>
            <a:ext cx="9682480" cy="5109091"/>
          </a:xfrm>
          <a:prstGeom prst="rect">
            <a:avLst/>
          </a:prstGeom>
          <a:solidFill>
            <a:schemeClr val="bg1"/>
          </a:solidFill>
        </p:spPr>
        <p:txBody>
          <a:bodyPr vert="horz" wrap="square" lIns="0" tIns="15240" rIns="0" bIns="0" rtlCol="0">
            <a:spAutoFit/>
          </a:bodyPr>
          <a:lstStyle/>
          <a:p>
            <a:pPr marL="226060" indent="-213360">
              <a:lnSpc>
                <a:spcPct val="100000"/>
              </a:lnSpc>
              <a:spcBef>
                <a:spcPts val="600"/>
              </a:spcBef>
              <a:spcAft>
                <a:spcPts val="600"/>
              </a:spcAft>
              <a:buClr>
                <a:srgbClr val="1A595A"/>
              </a:buClr>
              <a:buChar char="–"/>
              <a:tabLst>
                <a:tab pos="226060" algn="l"/>
              </a:tabLst>
            </a:pPr>
            <a:r>
              <a:rPr sz="1600" dirty="0" smtClean="0">
                <a:solidFill>
                  <a:srgbClr val="404040"/>
                </a:solidFill>
                <a:latin typeface="Arial"/>
                <a:cs typeface="Arial"/>
              </a:rPr>
              <a:t>The</a:t>
            </a:r>
            <a:r>
              <a:rPr sz="1600" spc="-35" dirty="0" smtClean="0">
                <a:solidFill>
                  <a:srgbClr val="404040"/>
                </a:solidFill>
                <a:latin typeface="Arial"/>
                <a:cs typeface="Arial"/>
              </a:rPr>
              <a:t> </a:t>
            </a:r>
            <a:r>
              <a:rPr sz="1600" spc="-10" dirty="0">
                <a:solidFill>
                  <a:srgbClr val="404040"/>
                </a:solidFill>
                <a:latin typeface="Arial"/>
                <a:cs typeface="Arial"/>
              </a:rPr>
              <a:t>Taxonomy</a:t>
            </a:r>
            <a:r>
              <a:rPr sz="1600" spc="125" dirty="0">
                <a:solidFill>
                  <a:srgbClr val="404040"/>
                </a:solidFill>
                <a:latin typeface="Arial"/>
                <a:cs typeface="Arial"/>
              </a:rPr>
              <a:t> </a:t>
            </a:r>
            <a:r>
              <a:rPr sz="1600" spc="-10" dirty="0">
                <a:solidFill>
                  <a:srgbClr val="404040"/>
                </a:solidFill>
                <a:latin typeface="Arial"/>
                <a:cs typeface="Arial"/>
              </a:rPr>
              <a:t>Regulation</a:t>
            </a:r>
            <a:r>
              <a:rPr sz="1600" spc="60" dirty="0">
                <a:solidFill>
                  <a:srgbClr val="404040"/>
                </a:solidFill>
                <a:latin typeface="Arial"/>
                <a:cs typeface="Arial"/>
              </a:rPr>
              <a:t> </a:t>
            </a:r>
            <a:r>
              <a:rPr sz="1600" dirty="0">
                <a:solidFill>
                  <a:srgbClr val="404040"/>
                </a:solidFill>
                <a:latin typeface="Arial"/>
                <a:cs typeface="Arial"/>
              </a:rPr>
              <a:t>applies to</a:t>
            </a:r>
            <a:r>
              <a:rPr sz="1600" spc="-110" dirty="0">
                <a:solidFill>
                  <a:srgbClr val="404040"/>
                </a:solidFill>
                <a:latin typeface="Arial"/>
                <a:cs typeface="Arial"/>
              </a:rPr>
              <a:t> </a:t>
            </a:r>
            <a:r>
              <a:rPr sz="1600" dirty="0">
                <a:solidFill>
                  <a:srgbClr val="404040"/>
                </a:solidFill>
                <a:latin typeface="Arial"/>
                <a:cs typeface="Arial"/>
              </a:rPr>
              <a:t>all</a:t>
            </a:r>
            <a:r>
              <a:rPr sz="1600" spc="-90" dirty="0">
                <a:solidFill>
                  <a:srgbClr val="404040"/>
                </a:solidFill>
                <a:latin typeface="Arial"/>
                <a:cs typeface="Arial"/>
              </a:rPr>
              <a:t> </a:t>
            </a:r>
            <a:r>
              <a:rPr sz="1600" dirty="0">
                <a:solidFill>
                  <a:srgbClr val="404040"/>
                </a:solidFill>
                <a:latin typeface="Arial"/>
                <a:cs typeface="Arial"/>
              </a:rPr>
              <a:t>entities that</a:t>
            </a:r>
            <a:r>
              <a:rPr sz="1600" spc="-35" dirty="0">
                <a:solidFill>
                  <a:srgbClr val="404040"/>
                </a:solidFill>
                <a:latin typeface="Arial"/>
                <a:cs typeface="Arial"/>
              </a:rPr>
              <a:t> </a:t>
            </a:r>
            <a:r>
              <a:rPr sz="1600" dirty="0">
                <a:solidFill>
                  <a:srgbClr val="404040"/>
                </a:solidFill>
                <a:latin typeface="Arial"/>
                <a:cs typeface="Arial"/>
              </a:rPr>
              <a:t>make</a:t>
            </a:r>
            <a:r>
              <a:rPr sz="1600" spc="-10" dirty="0">
                <a:solidFill>
                  <a:srgbClr val="404040"/>
                </a:solidFill>
                <a:latin typeface="Arial"/>
                <a:cs typeface="Arial"/>
              </a:rPr>
              <a:t> </a:t>
            </a:r>
            <a:r>
              <a:rPr sz="1600" dirty="0">
                <a:solidFill>
                  <a:srgbClr val="404040"/>
                </a:solidFill>
                <a:latin typeface="Arial"/>
                <a:cs typeface="Arial"/>
              </a:rPr>
              <a:t>NF</a:t>
            </a:r>
            <a:r>
              <a:rPr sz="1600" spc="-10" dirty="0">
                <a:solidFill>
                  <a:srgbClr val="404040"/>
                </a:solidFill>
                <a:latin typeface="Arial"/>
                <a:cs typeface="Arial"/>
              </a:rPr>
              <a:t> </a:t>
            </a:r>
            <a:r>
              <a:rPr sz="1600" dirty="0">
                <a:solidFill>
                  <a:srgbClr val="404040"/>
                </a:solidFill>
                <a:latin typeface="Arial"/>
                <a:cs typeface="Arial"/>
              </a:rPr>
              <a:t>statements (and</a:t>
            </a:r>
            <a:r>
              <a:rPr sz="1600" spc="-70" dirty="0">
                <a:solidFill>
                  <a:srgbClr val="404040"/>
                </a:solidFill>
                <a:latin typeface="Arial"/>
                <a:cs typeface="Arial"/>
              </a:rPr>
              <a:t> </a:t>
            </a:r>
            <a:r>
              <a:rPr sz="1600" spc="-10" dirty="0">
                <a:solidFill>
                  <a:srgbClr val="404040"/>
                </a:solidFill>
                <a:latin typeface="Arial"/>
                <a:cs typeface="Arial"/>
              </a:rPr>
              <a:t>others).</a:t>
            </a:r>
            <a:endParaRPr sz="1600" dirty="0">
              <a:solidFill>
                <a:srgbClr val="404040"/>
              </a:solidFill>
              <a:latin typeface="Arial"/>
              <a:cs typeface="Arial"/>
            </a:endParaRPr>
          </a:p>
          <a:p>
            <a:pPr marL="226060" marR="38735" indent="-213995">
              <a:lnSpc>
                <a:spcPct val="100000"/>
              </a:lnSpc>
              <a:spcBef>
                <a:spcPts val="600"/>
              </a:spcBef>
              <a:spcAft>
                <a:spcPts val="600"/>
              </a:spcAft>
              <a:buChar char="–"/>
              <a:tabLst>
                <a:tab pos="226060" algn="l"/>
              </a:tabLst>
            </a:pPr>
            <a:r>
              <a:rPr sz="1600" dirty="0">
                <a:solidFill>
                  <a:srgbClr val="404040"/>
                </a:solidFill>
                <a:latin typeface="Arial"/>
                <a:cs typeface="Arial"/>
              </a:rPr>
              <a:t>It</a:t>
            </a:r>
            <a:r>
              <a:rPr sz="1600" spc="-80" dirty="0">
                <a:solidFill>
                  <a:srgbClr val="404040"/>
                </a:solidFill>
                <a:latin typeface="Arial"/>
                <a:cs typeface="Arial"/>
              </a:rPr>
              <a:t> </a:t>
            </a:r>
            <a:r>
              <a:rPr sz="1600" spc="-10" dirty="0">
                <a:solidFill>
                  <a:srgbClr val="404040"/>
                </a:solidFill>
                <a:latin typeface="Arial"/>
                <a:cs typeface="Arial"/>
              </a:rPr>
              <a:t>establishes</a:t>
            </a:r>
            <a:r>
              <a:rPr sz="1600" spc="20" dirty="0">
                <a:solidFill>
                  <a:srgbClr val="404040"/>
                </a:solidFill>
                <a:latin typeface="Arial"/>
                <a:cs typeface="Arial"/>
              </a:rPr>
              <a:t> </a:t>
            </a:r>
            <a:r>
              <a:rPr sz="1600" spc="-10" dirty="0">
                <a:solidFill>
                  <a:srgbClr val="404040"/>
                </a:solidFill>
                <a:latin typeface="Arial"/>
                <a:cs typeface="Arial"/>
              </a:rPr>
              <a:t>additional</a:t>
            </a:r>
            <a:r>
              <a:rPr sz="1600" spc="60" dirty="0">
                <a:solidFill>
                  <a:srgbClr val="404040"/>
                </a:solidFill>
                <a:latin typeface="Arial"/>
                <a:cs typeface="Arial"/>
              </a:rPr>
              <a:t> </a:t>
            </a:r>
            <a:r>
              <a:rPr sz="1600" spc="-10" dirty="0">
                <a:solidFill>
                  <a:srgbClr val="404040"/>
                </a:solidFill>
                <a:latin typeface="Arial"/>
                <a:cs typeface="Arial"/>
              </a:rPr>
              <a:t>provisions</a:t>
            </a:r>
            <a:r>
              <a:rPr sz="1600" spc="185" dirty="0">
                <a:solidFill>
                  <a:srgbClr val="404040"/>
                </a:solidFill>
                <a:latin typeface="Arial"/>
                <a:cs typeface="Arial"/>
              </a:rPr>
              <a:t> </a:t>
            </a:r>
            <a:r>
              <a:rPr sz="1600" b="1" dirty="0">
                <a:solidFill>
                  <a:srgbClr val="404040"/>
                </a:solidFill>
                <a:latin typeface="Arial"/>
                <a:cs typeface="Arial"/>
              </a:rPr>
              <a:t>obliging</a:t>
            </a:r>
            <a:r>
              <a:rPr sz="1600" b="1" spc="75" dirty="0">
                <a:solidFill>
                  <a:srgbClr val="404040"/>
                </a:solidFill>
                <a:latin typeface="Arial"/>
                <a:cs typeface="Arial"/>
              </a:rPr>
              <a:t> </a:t>
            </a:r>
            <a:r>
              <a:rPr sz="1600" b="1" dirty="0">
                <a:solidFill>
                  <a:srgbClr val="404040"/>
                </a:solidFill>
                <a:latin typeface="Arial"/>
                <a:cs typeface="Arial"/>
              </a:rPr>
              <a:t>entities</a:t>
            </a:r>
            <a:r>
              <a:rPr sz="1600" b="1" spc="10" dirty="0">
                <a:solidFill>
                  <a:srgbClr val="404040"/>
                </a:solidFill>
                <a:latin typeface="Arial"/>
                <a:cs typeface="Arial"/>
              </a:rPr>
              <a:t> </a:t>
            </a:r>
            <a:r>
              <a:rPr sz="1600" b="1" dirty="0">
                <a:solidFill>
                  <a:srgbClr val="404040"/>
                </a:solidFill>
                <a:latin typeface="Arial"/>
                <a:cs typeface="Arial"/>
              </a:rPr>
              <a:t>that</a:t>
            </a:r>
            <a:r>
              <a:rPr sz="1600" b="1" spc="-85" dirty="0">
                <a:solidFill>
                  <a:srgbClr val="404040"/>
                </a:solidFill>
                <a:latin typeface="Arial"/>
                <a:cs typeface="Arial"/>
              </a:rPr>
              <a:t> </a:t>
            </a:r>
            <a:r>
              <a:rPr sz="1600" b="1" dirty="0">
                <a:solidFill>
                  <a:srgbClr val="404040"/>
                </a:solidFill>
                <a:latin typeface="Arial"/>
                <a:cs typeface="Arial"/>
              </a:rPr>
              <a:t>make</a:t>
            </a:r>
            <a:r>
              <a:rPr sz="1600" b="1" spc="15" dirty="0">
                <a:solidFill>
                  <a:srgbClr val="404040"/>
                </a:solidFill>
                <a:latin typeface="Arial"/>
                <a:cs typeface="Arial"/>
              </a:rPr>
              <a:t> </a:t>
            </a:r>
            <a:r>
              <a:rPr sz="1600" b="1" dirty="0">
                <a:solidFill>
                  <a:srgbClr val="404040"/>
                </a:solidFill>
                <a:latin typeface="Arial"/>
                <a:cs typeface="Arial"/>
              </a:rPr>
              <a:t>NF</a:t>
            </a:r>
            <a:r>
              <a:rPr sz="1600" b="1" spc="-60" dirty="0">
                <a:solidFill>
                  <a:srgbClr val="404040"/>
                </a:solidFill>
                <a:latin typeface="Arial"/>
                <a:cs typeface="Arial"/>
              </a:rPr>
              <a:t> </a:t>
            </a:r>
            <a:r>
              <a:rPr sz="1600" b="1" dirty="0">
                <a:solidFill>
                  <a:srgbClr val="404040"/>
                </a:solidFill>
                <a:latin typeface="Arial"/>
                <a:cs typeface="Arial"/>
              </a:rPr>
              <a:t>statements</a:t>
            </a:r>
            <a:r>
              <a:rPr sz="1600" b="1" spc="-50" dirty="0">
                <a:solidFill>
                  <a:srgbClr val="404040"/>
                </a:solidFill>
                <a:latin typeface="Arial"/>
                <a:cs typeface="Arial"/>
              </a:rPr>
              <a:t> </a:t>
            </a:r>
            <a:r>
              <a:rPr sz="1600" b="1" dirty="0">
                <a:solidFill>
                  <a:srgbClr val="404040"/>
                </a:solidFill>
                <a:latin typeface="Arial"/>
                <a:cs typeface="Arial"/>
              </a:rPr>
              <a:t>to</a:t>
            </a:r>
            <a:r>
              <a:rPr sz="1600" b="1" spc="-60" dirty="0">
                <a:solidFill>
                  <a:srgbClr val="404040"/>
                </a:solidFill>
                <a:latin typeface="Arial"/>
                <a:cs typeface="Arial"/>
              </a:rPr>
              <a:t> </a:t>
            </a:r>
            <a:r>
              <a:rPr sz="1600" b="1" dirty="0">
                <a:solidFill>
                  <a:srgbClr val="404040"/>
                </a:solidFill>
                <a:latin typeface="Arial"/>
                <a:cs typeface="Arial"/>
              </a:rPr>
              <a:t>disclose</a:t>
            </a:r>
            <a:r>
              <a:rPr sz="1600" b="1" spc="85" dirty="0">
                <a:solidFill>
                  <a:srgbClr val="404040"/>
                </a:solidFill>
                <a:latin typeface="Arial"/>
                <a:cs typeface="Arial"/>
              </a:rPr>
              <a:t> </a:t>
            </a:r>
            <a:r>
              <a:rPr sz="1600" b="1" dirty="0">
                <a:solidFill>
                  <a:srgbClr val="404040"/>
                </a:solidFill>
                <a:latin typeface="Arial"/>
                <a:cs typeface="Arial"/>
              </a:rPr>
              <a:t>how</a:t>
            </a:r>
            <a:r>
              <a:rPr sz="1600" b="1" spc="-85" dirty="0">
                <a:solidFill>
                  <a:srgbClr val="404040"/>
                </a:solidFill>
                <a:latin typeface="Arial"/>
                <a:cs typeface="Arial"/>
              </a:rPr>
              <a:t> </a:t>
            </a:r>
            <a:r>
              <a:rPr sz="1600" b="1" dirty="0">
                <a:solidFill>
                  <a:srgbClr val="404040"/>
                </a:solidFill>
                <a:latin typeface="Arial"/>
                <a:cs typeface="Arial"/>
              </a:rPr>
              <a:t>and</a:t>
            </a:r>
            <a:r>
              <a:rPr sz="1600" b="1" spc="-55" dirty="0">
                <a:solidFill>
                  <a:srgbClr val="404040"/>
                </a:solidFill>
                <a:latin typeface="Arial"/>
                <a:cs typeface="Arial"/>
              </a:rPr>
              <a:t> </a:t>
            </a:r>
            <a:r>
              <a:rPr sz="1600" b="1" spc="-25" dirty="0">
                <a:solidFill>
                  <a:srgbClr val="404040"/>
                </a:solidFill>
                <a:latin typeface="Arial"/>
                <a:cs typeface="Arial"/>
              </a:rPr>
              <a:t>to </a:t>
            </a:r>
            <a:r>
              <a:rPr sz="1600" b="1" dirty="0">
                <a:solidFill>
                  <a:srgbClr val="404040"/>
                </a:solidFill>
                <a:latin typeface="Arial"/>
                <a:cs typeface="Arial"/>
              </a:rPr>
              <a:t>what</a:t>
            </a:r>
            <a:r>
              <a:rPr sz="1600" b="1" spc="-60" dirty="0">
                <a:solidFill>
                  <a:srgbClr val="404040"/>
                </a:solidFill>
                <a:latin typeface="Arial"/>
                <a:cs typeface="Arial"/>
              </a:rPr>
              <a:t> </a:t>
            </a:r>
            <a:r>
              <a:rPr sz="1600" b="1" dirty="0">
                <a:solidFill>
                  <a:srgbClr val="404040"/>
                </a:solidFill>
                <a:latin typeface="Arial"/>
                <a:cs typeface="Arial"/>
              </a:rPr>
              <a:t>extent</a:t>
            </a:r>
            <a:r>
              <a:rPr sz="1600" b="1" spc="-45" dirty="0">
                <a:solidFill>
                  <a:srgbClr val="404040"/>
                </a:solidFill>
                <a:latin typeface="Arial"/>
                <a:cs typeface="Arial"/>
              </a:rPr>
              <a:t> </a:t>
            </a:r>
            <a:r>
              <a:rPr sz="1600" b="1" dirty="0">
                <a:solidFill>
                  <a:srgbClr val="404040"/>
                </a:solidFill>
                <a:latin typeface="Arial"/>
                <a:cs typeface="Arial"/>
              </a:rPr>
              <a:t>their</a:t>
            </a:r>
            <a:r>
              <a:rPr sz="1600" b="1" spc="-55" dirty="0">
                <a:solidFill>
                  <a:srgbClr val="404040"/>
                </a:solidFill>
                <a:latin typeface="Arial"/>
                <a:cs typeface="Arial"/>
              </a:rPr>
              <a:t> </a:t>
            </a:r>
            <a:r>
              <a:rPr sz="1600" b="1" dirty="0">
                <a:solidFill>
                  <a:srgbClr val="404040"/>
                </a:solidFill>
                <a:latin typeface="Arial"/>
                <a:cs typeface="Arial"/>
              </a:rPr>
              <a:t>activities</a:t>
            </a:r>
            <a:r>
              <a:rPr sz="1600" b="1" spc="-15" dirty="0">
                <a:solidFill>
                  <a:srgbClr val="404040"/>
                </a:solidFill>
                <a:latin typeface="Arial"/>
                <a:cs typeface="Arial"/>
              </a:rPr>
              <a:t> </a:t>
            </a:r>
            <a:r>
              <a:rPr sz="1600" b="1" dirty="0">
                <a:solidFill>
                  <a:srgbClr val="404040"/>
                </a:solidFill>
                <a:latin typeface="Arial"/>
                <a:cs typeface="Arial"/>
              </a:rPr>
              <a:t>are</a:t>
            </a:r>
            <a:r>
              <a:rPr sz="1600" b="1" spc="-75" dirty="0">
                <a:solidFill>
                  <a:srgbClr val="404040"/>
                </a:solidFill>
                <a:latin typeface="Arial"/>
                <a:cs typeface="Arial"/>
              </a:rPr>
              <a:t> </a:t>
            </a:r>
            <a:r>
              <a:rPr sz="1600" b="1" dirty="0">
                <a:solidFill>
                  <a:srgbClr val="404040"/>
                </a:solidFill>
                <a:latin typeface="Arial"/>
                <a:cs typeface="Arial"/>
              </a:rPr>
              <a:t>associated</a:t>
            </a:r>
            <a:r>
              <a:rPr sz="1600" b="1" spc="-15" dirty="0">
                <a:solidFill>
                  <a:srgbClr val="404040"/>
                </a:solidFill>
                <a:latin typeface="Arial"/>
                <a:cs typeface="Arial"/>
              </a:rPr>
              <a:t> </a:t>
            </a:r>
            <a:r>
              <a:rPr sz="1600" b="1" dirty="0">
                <a:solidFill>
                  <a:srgbClr val="404040"/>
                </a:solidFill>
                <a:latin typeface="Arial"/>
                <a:cs typeface="Arial"/>
              </a:rPr>
              <a:t>with</a:t>
            </a:r>
            <a:r>
              <a:rPr sz="1600" b="1" spc="-20" dirty="0">
                <a:solidFill>
                  <a:srgbClr val="404040"/>
                </a:solidFill>
                <a:latin typeface="Arial"/>
                <a:cs typeface="Arial"/>
              </a:rPr>
              <a:t> </a:t>
            </a:r>
            <a:r>
              <a:rPr sz="1600" b="1" spc="-10" dirty="0">
                <a:solidFill>
                  <a:srgbClr val="404040"/>
                </a:solidFill>
                <a:latin typeface="Arial"/>
                <a:cs typeface="Arial"/>
              </a:rPr>
              <a:t>environmentally</a:t>
            </a:r>
            <a:r>
              <a:rPr sz="1600" b="1" spc="110" dirty="0">
                <a:solidFill>
                  <a:srgbClr val="404040"/>
                </a:solidFill>
                <a:latin typeface="Arial"/>
                <a:cs typeface="Arial"/>
              </a:rPr>
              <a:t> </a:t>
            </a:r>
            <a:r>
              <a:rPr sz="1600" b="1" dirty="0">
                <a:solidFill>
                  <a:srgbClr val="404040"/>
                </a:solidFill>
                <a:latin typeface="Arial"/>
                <a:cs typeface="Arial"/>
              </a:rPr>
              <a:t>sustainable</a:t>
            </a:r>
            <a:r>
              <a:rPr sz="1600" b="1" spc="-10" dirty="0">
                <a:solidFill>
                  <a:srgbClr val="404040"/>
                </a:solidFill>
                <a:latin typeface="Arial"/>
                <a:cs typeface="Arial"/>
              </a:rPr>
              <a:t> </a:t>
            </a:r>
            <a:r>
              <a:rPr sz="1600" b="1" dirty="0">
                <a:solidFill>
                  <a:srgbClr val="404040"/>
                </a:solidFill>
                <a:latin typeface="Arial"/>
                <a:cs typeface="Arial"/>
              </a:rPr>
              <a:t>economic</a:t>
            </a:r>
            <a:r>
              <a:rPr sz="1600" b="1" spc="55" dirty="0">
                <a:solidFill>
                  <a:srgbClr val="404040"/>
                </a:solidFill>
                <a:latin typeface="Arial"/>
                <a:cs typeface="Arial"/>
              </a:rPr>
              <a:t> </a:t>
            </a:r>
            <a:r>
              <a:rPr sz="1600" b="1" spc="-10" dirty="0">
                <a:solidFill>
                  <a:srgbClr val="404040"/>
                </a:solidFill>
                <a:latin typeface="Arial"/>
                <a:cs typeface="Arial"/>
              </a:rPr>
              <a:t>activities </a:t>
            </a:r>
            <a:r>
              <a:rPr sz="1600" dirty="0">
                <a:solidFill>
                  <a:srgbClr val="404040"/>
                </a:solidFill>
                <a:latin typeface="Arial"/>
                <a:cs typeface="Arial"/>
              </a:rPr>
              <a:t>(Article</a:t>
            </a:r>
            <a:r>
              <a:rPr sz="1600" spc="-25" dirty="0">
                <a:solidFill>
                  <a:srgbClr val="404040"/>
                </a:solidFill>
                <a:latin typeface="Arial"/>
                <a:cs typeface="Arial"/>
              </a:rPr>
              <a:t> </a:t>
            </a:r>
            <a:r>
              <a:rPr sz="1600" spc="-10" dirty="0">
                <a:solidFill>
                  <a:srgbClr val="404040"/>
                </a:solidFill>
                <a:latin typeface="Arial"/>
                <a:cs typeface="Arial"/>
              </a:rPr>
              <a:t>8(1)).</a:t>
            </a:r>
            <a:endParaRPr sz="1600" dirty="0">
              <a:solidFill>
                <a:srgbClr val="404040"/>
              </a:solidFill>
              <a:latin typeface="Arial"/>
              <a:cs typeface="Arial"/>
            </a:endParaRPr>
          </a:p>
          <a:p>
            <a:pPr marL="226060" indent="-213360">
              <a:lnSpc>
                <a:spcPct val="100000"/>
              </a:lnSpc>
              <a:spcBef>
                <a:spcPts val="600"/>
              </a:spcBef>
              <a:spcAft>
                <a:spcPts val="600"/>
              </a:spcAft>
              <a:buChar char="–"/>
              <a:tabLst>
                <a:tab pos="226060" algn="l"/>
              </a:tabLst>
            </a:pPr>
            <a:r>
              <a:rPr sz="1600" dirty="0">
                <a:solidFill>
                  <a:srgbClr val="404040"/>
                </a:solidFill>
                <a:latin typeface="Arial"/>
                <a:cs typeface="Arial"/>
              </a:rPr>
              <a:t>The</a:t>
            </a:r>
            <a:r>
              <a:rPr sz="1600" spc="-10" dirty="0">
                <a:solidFill>
                  <a:srgbClr val="404040"/>
                </a:solidFill>
                <a:latin typeface="Arial"/>
                <a:cs typeface="Arial"/>
              </a:rPr>
              <a:t> </a:t>
            </a:r>
            <a:r>
              <a:rPr sz="1600" dirty="0">
                <a:solidFill>
                  <a:srgbClr val="404040"/>
                </a:solidFill>
                <a:latin typeface="Arial"/>
                <a:cs typeface="Arial"/>
              </a:rPr>
              <a:t>information</a:t>
            </a:r>
            <a:r>
              <a:rPr sz="1600" spc="95" dirty="0">
                <a:solidFill>
                  <a:srgbClr val="404040"/>
                </a:solidFill>
                <a:latin typeface="Arial"/>
                <a:cs typeface="Arial"/>
              </a:rPr>
              <a:t> </a:t>
            </a:r>
            <a:r>
              <a:rPr sz="1600" dirty="0">
                <a:solidFill>
                  <a:srgbClr val="404040"/>
                </a:solidFill>
                <a:latin typeface="Arial"/>
                <a:cs typeface="Arial"/>
              </a:rPr>
              <a:t>must,</a:t>
            </a:r>
            <a:r>
              <a:rPr sz="1600" spc="15" dirty="0">
                <a:solidFill>
                  <a:srgbClr val="404040"/>
                </a:solidFill>
                <a:latin typeface="Arial"/>
                <a:cs typeface="Arial"/>
              </a:rPr>
              <a:t> </a:t>
            </a:r>
            <a:r>
              <a:rPr sz="1600" i="1" dirty="0">
                <a:solidFill>
                  <a:srgbClr val="404040"/>
                </a:solidFill>
                <a:latin typeface="Arial"/>
                <a:cs typeface="Arial"/>
              </a:rPr>
              <a:t>for</a:t>
            </a:r>
            <a:r>
              <a:rPr sz="1600" i="1" spc="-75" dirty="0">
                <a:solidFill>
                  <a:srgbClr val="404040"/>
                </a:solidFill>
                <a:latin typeface="Arial"/>
                <a:cs typeface="Arial"/>
              </a:rPr>
              <a:t> </a:t>
            </a:r>
            <a:r>
              <a:rPr sz="1600" i="1" spc="-10" dirty="0">
                <a:solidFill>
                  <a:srgbClr val="404040"/>
                </a:solidFill>
                <a:latin typeface="Arial"/>
                <a:cs typeface="Arial"/>
              </a:rPr>
              <a:t>non-</a:t>
            </a:r>
            <a:r>
              <a:rPr sz="1600" i="1" dirty="0">
                <a:solidFill>
                  <a:srgbClr val="404040"/>
                </a:solidFill>
                <a:latin typeface="Arial"/>
                <a:cs typeface="Arial"/>
              </a:rPr>
              <a:t>financial</a:t>
            </a:r>
            <a:r>
              <a:rPr sz="1600" i="1" spc="-114" dirty="0">
                <a:solidFill>
                  <a:srgbClr val="404040"/>
                </a:solidFill>
                <a:latin typeface="Arial"/>
                <a:cs typeface="Arial"/>
              </a:rPr>
              <a:t> </a:t>
            </a:r>
            <a:r>
              <a:rPr sz="1600" i="1" dirty="0">
                <a:solidFill>
                  <a:srgbClr val="404040"/>
                </a:solidFill>
                <a:latin typeface="Arial"/>
                <a:cs typeface="Arial"/>
              </a:rPr>
              <a:t>undertakings</a:t>
            </a:r>
            <a:r>
              <a:rPr sz="1600" dirty="0">
                <a:solidFill>
                  <a:srgbClr val="404040"/>
                </a:solidFill>
                <a:latin typeface="Arial"/>
                <a:cs typeface="Arial"/>
              </a:rPr>
              <a:t>, </a:t>
            </a:r>
            <a:r>
              <a:rPr sz="1600" spc="-20" dirty="0">
                <a:solidFill>
                  <a:srgbClr val="404040"/>
                </a:solidFill>
                <a:latin typeface="Arial"/>
                <a:cs typeface="Arial"/>
              </a:rPr>
              <a:t>include</a:t>
            </a:r>
            <a:r>
              <a:rPr sz="1600" spc="90" dirty="0">
                <a:solidFill>
                  <a:srgbClr val="404040"/>
                </a:solidFill>
                <a:latin typeface="Arial"/>
                <a:cs typeface="Arial"/>
              </a:rPr>
              <a:t> </a:t>
            </a:r>
            <a:r>
              <a:rPr sz="1600" dirty="0">
                <a:solidFill>
                  <a:srgbClr val="404040"/>
                </a:solidFill>
                <a:latin typeface="Arial"/>
                <a:cs typeface="Arial"/>
              </a:rPr>
              <a:t>the</a:t>
            </a:r>
            <a:r>
              <a:rPr sz="1600" spc="30" dirty="0">
                <a:solidFill>
                  <a:srgbClr val="404040"/>
                </a:solidFill>
                <a:latin typeface="Arial"/>
                <a:cs typeface="Arial"/>
              </a:rPr>
              <a:t> </a:t>
            </a:r>
            <a:r>
              <a:rPr sz="1600" dirty="0">
                <a:solidFill>
                  <a:srgbClr val="404040"/>
                </a:solidFill>
                <a:latin typeface="Arial"/>
                <a:cs typeface="Arial"/>
              </a:rPr>
              <a:t>proportion</a:t>
            </a:r>
            <a:r>
              <a:rPr sz="1600" spc="-114" dirty="0">
                <a:solidFill>
                  <a:srgbClr val="404040"/>
                </a:solidFill>
                <a:latin typeface="Arial"/>
                <a:cs typeface="Arial"/>
              </a:rPr>
              <a:t> </a:t>
            </a:r>
            <a:r>
              <a:rPr sz="1600" dirty="0">
                <a:solidFill>
                  <a:srgbClr val="404040"/>
                </a:solidFill>
                <a:latin typeface="Arial"/>
                <a:cs typeface="Arial"/>
              </a:rPr>
              <a:t>of </a:t>
            </a:r>
            <a:r>
              <a:rPr sz="1600" spc="-10" dirty="0">
                <a:solidFill>
                  <a:srgbClr val="404040"/>
                </a:solidFill>
                <a:latin typeface="Arial"/>
                <a:cs typeface="Arial"/>
              </a:rPr>
              <a:t>their:</a:t>
            </a:r>
            <a:endParaRPr sz="1600" dirty="0">
              <a:solidFill>
                <a:srgbClr val="404040"/>
              </a:solidFill>
              <a:latin typeface="Arial"/>
              <a:cs typeface="Arial"/>
            </a:endParaRPr>
          </a:p>
          <a:p>
            <a:pPr marL="480059" marR="336550" lvl="1" indent="-121920">
              <a:lnSpc>
                <a:spcPct val="100000"/>
              </a:lnSpc>
              <a:spcBef>
                <a:spcPts val="600"/>
              </a:spcBef>
              <a:buClr>
                <a:srgbClr val="1A595A"/>
              </a:buClr>
              <a:buFont typeface="Arial"/>
              <a:buChar char="•"/>
              <a:tabLst>
                <a:tab pos="480059" algn="l"/>
              </a:tabLst>
            </a:pPr>
            <a:r>
              <a:rPr sz="1600" b="1" dirty="0">
                <a:solidFill>
                  <a:srgbClr val="404040"/>
                </a:solidFill>
                <a:latin typeface="Arial"/>
                <a:cs typeface="Arial"/>
              </a:rPr>
              <a:t>turnover</a:t>
            </a:r>
            <a:r>
              <a:rPr sz="1600" b="1" spc="-45" dirty="0">
                <a:solidFill>
                  <a:srgbClr val="404040"/>
                </a:solidFill>
                <a:latin typeface="Arial"/>
                <a:cs typeface="Arial"/>
              </a:rPr>
              <a:t> </a:t>
            </a:r>
            <a:r>
              <a:rPr sz="1600" b="1" dirty="0">
                <a:solidFill>
                  <a:srgbClr val="404040"/>
                </a:solidFill>
                <a:latin typeface="Arial"/>
                <a:cs typeface="Arial"/>
              </a:rPr>
              <a:t>derived</a:t>
            </a:r>
            <a:r>
              <a:rPr sz="1600" b="1" spc="-60" dirty="0">
                <a:solidFill>
                  <a:srgbClr val="404040"/>
                </a:solidFill>
                <a:latin typeface="Arial"/>
                <a:cs typeface="Arial"/>
              </a:rPr>
              <a:t> </a:t>
            </a:r>
            <a:r>
              <a:rPr sz="1600" b="1" dirty="0">
                <a:solidFill>
                  <a:srgbClr val="404040"/>
                </a:solidFill>
                <a:latin typeface="Arial"/>
                <a:cs typeface="Arial"/>
              </a:rPr>
              <a:t>from</a:t>
            </a:r>
            <a:r>
              <a:rPr sz="1600" b="1" spc="-30" dirty="0">
                <a:solidFill>
                  <a:srgbClr val="404040"/>
                </a:solidFill>
                <a:latin typeface="Arial"/>
                <a:cs typeface="Arial"/>
              </a:rPr>
              <a:t> </a:t>
            </a:r>
            <a:r>
              <a:rPr sz="1600" b="1" dirty="0">
                <a:solidFill>
                  <a:srgbClr val="404040"/>
                </a:solidFill>
                <a:latin typeface="Arial"/>
                <a:cs typeface="Arial"/>
              </a:rPr>
              <a:t>products/services</a:t>
            </a:r>
            <a:r>
              <a:rPr sz="1600" b="1" spc="-50" dirty="0">
                <a:solidFill>
                  <a:srgbClr val="404040"/>
                </a:solidFill>
                <a:latin typeface="Arial"/>
                <a:cs typeface="Arial"/>
              </a:rPr>
              <a:t> </a:t>
            </a:r>
            <a:r>
              <a:rPr sz="1600" b="1" dirty="0">
                <a:solidFill>
                  <a:srgbClr val="404040"/>
                </a:solidFill>
                <a:latin typeface="Arial"/>
                <a:cs typeface="Arial"/>
              </a:rPr>
              <a:t>associated</a:t>
            </a:r>
            <a:r>
              <a:rPr sz="1600" b="1" spc="5" dirty="0">
                <a:solidFill>
                  <a:srgbClr val="404040"/>
                </a:solidFill>
                <a:latin typeface="Arial"/>
                <a:cs typeface="Arial"/>
              </a:rPr>
              <a:t> </a:t>
            </a:r>
            <a:r>
              <a:rPr sz="1600" b="1" dirty="0">
                <a:solidFill>
                  <a:srgbClr val="404040"/>
                </a:solidFill>
                <a:latin typeface="Arial"/>
                <a:cs typeface="Arial"/>
              </a:rPr>
              <a:t>with</a:t>
            </a:r>
            <a:r>
              <a:rPr sz="1600" b="1" spc="5" dirty="0">
                <a:solidFill>
                  <a:srgbClr val="404040"/>
                </a:solidFill>
                <a:latin typeface="Arial"/>
                <a:cs typeface="Arial"/>
              </a:rPr>
              <a:t> </a:t>
            </a:r>
            <a:r>
              <a:rPr sz="1600" b="1" dirty="0">
                <a:solidFill>
                  <a:srgbClr val="404040"/>
                </a:solidFill>
                <a:latin typeface="Arial"/>
                <a:cs typeface="Arial"/>
              </a:rPr>
              <a:t>economic</a:t>
            </a:r>
            <a:r>
              <a:rPr sz="1600" b="1" spc="85" dirty="0">
                <a:solidFill>
                  <a:srgbClr val="404040"/>
                </a:solidFill>
                <a:latin typeface="Arial"/>
                <a:cs typeface="Arial"/>
              </a:rPr>
              <a:t> </a:t>
            </a:r>
            <a:r>
              <a:rPr sz="1600" b="1" dirty="0">
                <a:solidFill>
                  <a:srgbClr val="404040"/>
                </a:solidFill>
                <a:latin typeface="Arial"/>
                <a:cs typeface="Arial"/>
              </a:rPr>
              <a:t>activities</a:t>
            </a:r>
            <a:r>
              <a:rPr sz="1600" b="1" spc="10" dirty="0">
                <a:solidFill>
                  <a:srgbClr val="404040"/>
                </a:solidFill>
                <a:latin typeface="Arial"/>
                <a:cs typeface="Arial"/>
              </a:rPr>
              <a:t> </a:t>
            </a:r>
            <a:r>
              <a:rPr sz="1600" b="1" dirty="0">
                <a:solidFill>
                  <a:srgbClr val="404040"/>
                </a:solidFill>
                <a:latin typeface="Arial"/>
                <a:cs typeface="Arial"/>
              </a:rPr>
              <a:t>that</a:t>
            </a:r>
            <a:r>
              <a:rPr sz="1600" b="1" spc="-30" dirty="0">
                <a:solidFill>
                  <a:srgbClr val="404040"/>
                </a:solidFill>
                <a:latin typeface="Arial"/>
                <a:cs typeface="Arial"/>
              </a:rPr>
              <a:t> </a:t>
            </a:r>
            <a:r>
              <a:rPr sz="1600" b="1" dirty="0">
                <a:solidFill>
                  <a:srgbClr val="404040"/>
                </a:solidFill>
                <a:latin typeface="Arial"/>
                <a:cs typeface="Arial"/>
              </a:rPr>
              <a:t>qualify</a:t>
            </a:r>
            <a:r>
              <a:rPr sz="1600" b="1" spc="15" dirty="0">
                <a:solidFill>
                  <a:srgbClr val="404040"/>
                </a:solidFill>
                <a:latin typeface="Arial"/>
                <a:cs typeface="Arial"/>
              </a:rPr>
              <a:t> </a:t>
            </a:r>
            <a:r>
              <a:rPr sz="1600" b="1" spc="-25" dirty="0">
                <a:solidFill>
                  <a:srgbClr val="404040"/>
                </a:solidFill>
                <a:latin typeface="Arial"/>
                <a:cs typeface="Arial"/>
              </a:rPr>
              <a:t>as </a:t>
            </a:r>
            <a:r>
              <a:rPr sz="1600" b="1" spc="-10" dirty="0">
                <a:solidFill>
                  <a:srgbClr val="404040"/>
                </a:solidFill>
                <a:latin typeface="Arial"/>
                <a:cs typeface="Arial"/>
              </a:rPr>
              <a:t>environmentally</a:t>
            </a:r>
            <a:r>
              <a:rPr sz="1600" b="1" spc="85" dirty="0">
                <a:solidFill>
                  <a:srgbClr val="404040"/>
                </a:solidFill>
                <a:latin typeface="Arial"/>
                <a:cs typeface="Arial"/>
              </a:rPr>
              <a:t> </a:t>
            </a:r>
            <a:r>
              <a:rPr sz="1600" b="1" dirty="0">
                <a:solidFill>
                  <a:srgbClr val="404040"/>
                </a:solidFill>
                <a:latin typeface="Arial"/>
                <a:cs typeface="Arial"/>
              </a:rPr>
              <a:t>sustainable;</a:t>
            </a:r>
            <a:r>
              <a:rPr sz="1600" b="1" spc="-5" dirty="0">
                <a:solidFill>
                  <a:srgbClr val="404040"/>
                </a:solidFill>
                <a:latin typeface="Arial"/>
                <a:cs typeface="Arial"/>
              </a:rPr>
              <a:t> </a:t>
            </a:r>
            <a:r>
              <a:rPr sz="1600" b="1" spc="-25" dirty="0">
                <a:solidFill>
                  <a:srgbClr val="404040"/>
                </a:solidFill>
                <a:latin typeface="Arial"/>
                <a:cs typeface="Arial"/>
              </a:rPr>
              <a:t>and</a:t>
            </a:r>
            <a:endParaRPr sz="1600" dirty="0">
              <a:solidFill>
                <a:srgbClr val="404040"/>
              </a:solidFill>
              <a:latin typeface="Arial"/>
              <a:cs typeface="Arial"/>
            </a:endParaRPr>
          </a:p>
          <a:p>
            <a:pPr marL="480059" marR="466725" lvl="1" indent="-121920">
              <a:lnSpc>
                <a:spcPct val="100000"/>
              </a:lnSpc>
              <a:spcBef>
                <a:spcPts val="600"/>
              </a:spcBef>
              <a:spcAft>
                <a:spcPts val="600"/>
              </a:spcAft>
              <a:buClr>
                <a:srgbClr val="1A595A"/>
              </a:buClr>
              <a:buFont typeface="Arial"/>
              <a:buChar char="•"/>
              <a:tabLst>
                <a:tab pos="480059" algn="l"/>
              </a:tabLst>
            </a:pPr>
            <a:r>
              <a:rPr sz="1600" b="1" dirty="0">
                <a:solidFill>
                  <a:srgbClr val="404040"/>
                </a:solidFill>
                <a:latin typeface="Arial"/>
                <a:cs typeface="Arial"/>
              </a:rPr>
              <a:t>the</a:t>
            </a:r>
            <a:r>
              <a:rPr sz="1600" b="1" spc="-30" dirty="0">
                <a:solidFill>
                  <a:srgbClr val="404040"/>
                </a:solidFill>
                <a:latin typeface="Arial"/>
                <a:cs typeface="Arial"/>
              </a:rPr>
              <a:t> </a:t>
            </a:r>
            <a:r>
              <a:rPr sz="1600" b="1" dirty="0">
                <a:solidFill>
                  <a:srgbClr val="404040"/>
                </a:solidFill>
                <a:latin typeface="Arial"/>
                <a:cs typeface="Arial"/>
              </a:rPr>
              <a:t>proportion</a:t>
            </a:r>
            <a:r>
              <a:rPr sz="1600" b="1" spc="-35" dirty="0">
                <a:solidFill>
                  <a:srgbClr val="404040"/>
                </a:solidFill>
                <a:latin typeface="Arial"/>
                <a:cs typeface="Arial"/>
              </a:rPr>
              <a:t> </a:t>
            </a:r>
            <a:r>
              <a:rPr sz="1600" b="1" dirty="0">
                <a:solidFill>
                  <a:srgbClr val="404040"/>
                </a:solidFill>
                <a:latin typeface="Arial"/>
                <a:cs typeface="Arial"/>
              </a:rPr>
              <a:t>of their</a:t>
            </a:r>
            <a:r>
              <a:rPr sz="1600" b="1" spc="-5" dirty="0">
                <a:solidFill>
                  <a:srgbClr val="404040"/>
                </a:solidFill>
                <a:latin typeface="Arial"/>
                <a:cs typeface="Arial"/>
              </a:rPr>
              <a:t> </a:t>
            </a:r>
            <a:r>
              <a:rPr sz="1600" b="1" dirty="0">
                <a:solidFill>
                  <a:srgbClr val="404040"/>
                </a:solidFill>
                <a:latin typeface="Arial"/>
                <a:cs typeface="Arial"/>
              </a:rPr>
              <a:t>capital</a:t>
            </a:r>
            <a:r>
              <a:rPr sz="1600" b="1" spc="10" dirty="0">
                <a:solidFill>
                  <a:srgbClr val="404040"/>
                </a:solidFill>
                <a:latin typeface="Arial"/>
                <a:cs typeface="Arial"/>
              </a:rPr>
              <a:t> </a:t>
            </a:r>
            <a:r>
              <a:rPr sz="1600" b="1" dirty="0">
                <a:solidFill>
                  <a:srgbClr val="404040"/>
                </a:solidFill>
                <a:latin typeface="Arial"/>
                <a:cs typeface="Arial"/>
              </a:rPr>
              <a:t>expenditure</a:t>
            </a:r>
            <a:r>
              <a:rPr sz="1600" b="1" spc="40" dirty="0">
                <a:solidFill>
                  <a:srgbClr val="404040"/>
                </a:solidFill>
                <a:latin typeface="Arial"/>
                <a:cs typeface="Arial"/>
              </a:rPr>
              <a:t> </a:t>
            </a:r>
            <a:r>
              <a:rPr sz="1600" b="1" dirty="0">
                <a:solidFill>
                  <a:srgbClr val="404040"/>
                </a:solidFill>
                <a:latin typeface="Arial"/>
                <a:cs typeface="Arial"/>
              </a:rPr>
              <a:t>and</a:t>
            </a:r>
            <a:r>
              <a:rPr sz="1600" b="1" spc="-35" dirty="0">
                <a:solidFill>
                  <a:srgbClr val="404040"/>
                </a:solidFill>
                <a:latin typeface="Arial"/>
                <a:cs typeface="Arial"/>
              </a:rPr>
              <a:t> </a:t>
            </a:r>
            <a:r>
              <a:rPr sz="1600" b="1" dirty="0">
                <a:solidFill>
                  <a:srgbClr val="404040"/>
                </a:solidFill>
                <a:latin typeface="Arial"/>
                <a:cs typeface="Arial"/>
              </a:rPr>
              <a:t>operating</a:t>
            </a:r>
            <a:r>
              <a:rPr sz="1600" b="1" spc="35" dirty="0">
                <a:solidFill>
                  <a:srgbClr val="404040"/>
                </a:solidFill>
                <a:latin typeface="Arial"/>
                <a:cs typeface="Arial"/>
              </a:rPr>
              <a:t> </a:t>
            </a:r>
            <a:r>
              <a:rPr sz="1600" b="1" dirty="0">
                <a:solidFill>
                  <a:srgbClr val="404040"/>
                </a:solidFill>
                <a:latin typeface="Arial"/>
                <a:cs typeface="Arial"/>
              </a:rPr>
              <a:t>expenditure</a:t>
            </a:r>
            <a:r>
              <a:rPr sz="1600" b="1" spc="40" dirty="0">
                <a:solidFill>
                  <a:srgbClr val="404040"/>
                </a:solidFill>
                <a:latin typeface="Arial"/>
                <a:cs typeface="Arial"/>
              </a:rPr>
              <a:t> </a:t>
            </a:r>
            <a:r>
              <a:rPr sz="1600" b="1" dirty="0">
                <a:solidFill>
                  <a:srgbClr val="404040"/>
                </a:solidFill>
                <a:latin typeface="Arial"/>
                <a:cs typeface="Arial"/>
              </a:rPr>
              <a:t>related</a:t>
            </a:r>
            <a:r>
              <a:rPr sz="1600" b="1" spc="-40" dirty="0">
                <a:solidFill>
                  <a:srgbClr val="404040"/>
                </a:solidFill>
                <a:latin typeface="Arial"/>
                <a:cs typeface="Arial"/>
              </a:rPr>
              <a:t> </a:t>
            </a:r>
            <a:r>
              <a:rPr sz="1600" b="1" dirty="0">
                <a:solidFill>
                  <a:srgbClr val="404040"/>
                </a:solidFill>
                <a:latin typeface="Arial"/>
                <a:cs typeface="Arial"/>
              </a:rPr>
              <a:t>to</a:t>
            </a:r>
            <a:r>
              <a:rPr sz="1600" b="1" spc="-100" dirty="0">
                <a:solidFill>
                  <a:srgbClr val="404040"/>
                </a:solidFill>
                <a:latin typeface="Arial"/>
                <a:cs typeface="Arial"/>
              </a:rPr>
              <a:t> </a:t>
            </a:r>
            <a:r>
              <a:rPr sz="1600" b="1" dirty="0">
                <a:solidFill>
                  <a:srgbClr val="404040"/>
                </a:solidFill>
                <a:latin typeface="Arial"/>
                <a:cs typeface="Arial"/>
              </a:rPr>
              <a:t>assets</a:t>
            </a:r>
            <a:r>
              <a:rPr sz="1600" b="1" spc="-25" dirty="0">
                <a:solidFill>
                  <a:srgbClr val="404040"/>
                </a:solidFill>
                <a:latin typeface="Arial"/>
                <a:cs typeface="Arial"/>
              </a:rPr>
              <a:t> or </a:t>
            </a:r>
            <a:r>
              <a:rPr sz="1600" b="1" dirty="0">
                <a:solidFill>
                  <a:srgbClr val="404040"/>
                </a:solidFill>
                <a:latin typeface="Arial"/>
                <a:cs typeface="Arial"/>
              </a:rPr>
              <a:t>processes</a:t>
            </a:r>
            <a:r>
              <a:rPr sz="1600" b="1" spc="-70" dirty="0">
                <a:solidFill>
                  <a:srgbClr val="404040"/>
                </a:solidFill>
                <a:latin typeface="Arial"/>
                <a:cs typeface="Arial"/>
              </a:rPr>
              <a:t> </a:t>
            </a:r>
            <a:r>
              <a:rPr sz="1600" b="1" dirty="0">
                <a:solidFill>
                  <a:srgbClr val="404040"/>
                </a:solidFill>
                <a:latin typeface="Arial"/>
                <a:cs typeface="Arial"/>
              </a:rPr>
              <a:t>associated</a:t>
            </a:r>
            <a:r>
              <a:rPr sz="1600" b="1" spc="5" dirty="0">
                <a:solidFill>
                  <a:srgbClr val="404040"/>
                </a:solidFill>
                <a:latin typeface="Arial"/>
                <a:cs typeface="Arial"/>
              </a:rPr>
              <a:t> </a:t>
            </a:r>
            <a:r>
              <a:rPr sz="1600" b="1" dirty="0">
                <a:solidFill>
                  <a:srgbClr val="404040"/>
                </a:solidFill>
                <a:latin typeface="Arial"/>
                <a:cs typeface="Arial"/>
              </a:rPr>
              <a:t>with economic</a:t>
            </a:r>
            <a:r>
              <a:rPr sz="1600" b="1" spc="80" dirty="0">
                <a:solidFill>
                  <a:srgbClr val="404040"/>
                </a:solidFill>
                <a:latin typeface="Arial"/>
                <a:cs typeface="Arial"/>
              </a:rPr>
              <a:t> </a:t>
            </a:r>
            <a:r>
              <a:rPr sz="1600" b="1" dirty="0">
                <a:solidFill>
                  <a:srgbClr val="404040"/>
                </a:solidFill>
                <a:latin typeface="Arial"/>
                <a:cs typeface="Arial"/>
              </a:rPr>
              <a:t>activities</a:t>
            </a:r>
            <a:r>
              <a:rPr sz="1600" b="1" spc="5" dirty="0">
                <a:solidFill>
                  <a:srgbClr val="404040"/>
                </a:solidFill>
                <a:latin typeface="Arial"/>
                <a:cs typeface="Arial"/>
              </a:rPr>
              <a:t> </a:t>
            </a:r>
            <a:r>
              <a:rPr sz="1600" b="1" dirty="0">
                <a:solidFill>
                  <a:srgbClr val="404040"/>
                </a:solidFill>
                <a:latin typeface="Arial"/>
                <a:cs typeface="Arial"/>
              </a:rPr>
              <a:t>that</a:t>
            </a:r>
            <a:r>
              <a:rPr sz="1600" b="1" spc="-30" dirty="0">
                <a:solidFill>
                  <a:srgbClr val="404040"/>
                </a:solidFill>
                <a:latin typeface="Arial"/>
                <a:cs typeface="Arial"/>
              </a:rPr>
              <a:t> </a:t>
            </a:r>
            <a:r>
              <a:rPr sz="1600" b="1" dirty="0">
                <a:solidFill>
                  <a:srgbClr val="404040"/>
                </a:solidFill>
                <a:latin typeface="Arial"/>
                <a:cs typeface="Arial"/>
              </a:rPr>
              <a:t>qualify</a:t>
            </a:r>
            <a:r>
              <a:rPr sz="1600" b="1" spc="5" dirty="0">
                <a:solidFill>
                  <a:srgbClr val="404040"/>
                </a:solidFill>
                <a:latin typeface="Arial"/>
                <a:cs typeface="Arial"/>
              </a:rPr>
              <a:t> </a:t>
            </a:r>
            <a:r>
              <a:rPr sz="1600" b="1" dirty="0">
                <a:solidFill>
                  <a:srgbClr val="404040"/>
                </a:solidFill>
                <a:latin typeface="Arial"/>
                <a:cs typeface="Arial"/>
              </a:rPr>
              <a:t>as</a:t>
            </a:r>
            <a:r>
              <a:rPr sz="1600" b="1" spc="-55" dirty="0">
                <a:solidFill>
                  <a:srgbClr val="404040"/>
                </a:solidFill>
                <a:latin typeface="Arial"/>
                <a:cs typeface="Arial"/>
              </a:rPr>
              <a:t> </a:t>
            </a:r>
            <a:r>
              <a:rPr sz="1600" b="1" spc="-10" dirty="0">
                <a:solidFill>
                  <a:srgbClr val="404040"/>
                </a:solidFill>
                <a:latin typeface="Arial"/>
                <a:cs typeface="Arial"/>
              </a:rPr>
              <a:t>environmentally</a:t>
            </a:r>
            <a:r>
              <a:rPr sz="1600" b="1" spc="140" dirty="0">
                <a:solidFill>
                  <a:srgbClr val="404040"/>
                </a:solidFill>
                <a:latin typeface="Arial"/>
                <a:cs typeface="Arial"/>
              </a:rPr>
              <a:t> </a:t>
            </a:r>
            <a:r>
              <a:rPr sz="1600" b="1" spc="-10" dirty="0">
                <a:solidFill>
                  <a:srgbClr val="404040"/>
                </a:solidFill>
                <a:latin typeface="Arial"/>
                <a:cs typeface="Arial"/>
              </a:rPr>
              <a:t>sustainable </a:t>
            </a:r>
            <a:r>
              <a:rPr sz="1600" b="1" dirty="0">
                <a:solidFill>
                  <a:srgbClr val="404040"/>
                </a:solidFill>
                <a:latin typeface="Arial"/>
                <a:cs typeface="Arial"/>
              </a:rPr>
              <a:t>(Article</a:t>
            </a:r>
            <a:r>
              <a:rPr sz="1600" b="1" spc="25" dirty="0">
                <a:solidFill>
                  <a:srgbClr val="404040"/>
                </a:solidFill>
                <a:latin typeface="Arial"/>
                <a:cs typeface="Arial"/>
              </a:rPr>
              <a:t> </a:t>
            </a:r>
            <a:r>
              <a:rPr sz="1600" b="1" spc="-10" dirty="0">
                <a:solidFill>
                  <a:srgbClr val="404040"/>
                </a:solidFill>
                <a:latin typeface="Arial"/>
                <a:cs typeface="Arial"/>
              </a:rPr>
              <a:t>8(2)).</a:t>
            </a:r>
            <a:endParaRPr sz="1600" dirty="0">
              <a:solidFill>
                <a:srgbClr val="404040"/>
              </a:solidFill>
              <a:latin typeface="Arial"/>
              <a:cs typeface="Arial"/>
            </a:endParaRPr>
          </a:p>
          <a:p>
            <a:pPr marL="226060" marR="294005" indent="-213995">
              <a:lnSpc>
                <a:spcPct val="100000"/>
              </a:lnSpc>
              <a:spcBef>
                <a:spcPts val="600"/>
              </a:spcBef>
              <a:spcAft>
                <a:spcPts val="600"/>
              </a:spcAft>
              <a:buChar char="–"/>
              <a:tabLst>
                <a:tab pos="226060" algn="l"/>
              </a:tabLst>
            </a:pPr>
            <a:r>
              <a:rPr sz="1600" dirty="0" smtClean="0">
                <a:solidFill>
                  <a:srgbClr val="404040"/>
                </a:solidFill>
                <a:latin typeface="Arial"/>
                <a:cs typeface="Arial"/>
              </a:rPr>
              <a:t>Delegated</a:t>
            </a:r>
            <a:r>
              <a:rPr sz="1600" spc="-25" dirty="0" smtClean="0">
                <a:solidFill>
                  <a:srgbClr val="404040"/>
                </a:solidFill>
                <a:latin typeface="Arial"/>
                <a:cs typeface="Arial"/>
              </a:rPr>
              <a:t> </a:t>
            </a:r>
            <a:r>
              <a:rPr sz="1600" spc="-10" dirty="0">
                <a:solidFill>
                  <a:srgbClr val="404040"/>
                </a:solidFill>
                <a:latin typeface="Arial"/>
                <a:cs typeface="Arial"/>
              </a:rPr>
              <a:t>Regulation</a:t>
            </a:r>
            <a:r>
              <a:rPr sz="1600" spc="20" dirty="0">
                <a:solidFill>
                  <a:srgbClr val="404040"/>
                </a:solidFill>
                <a:latin typeface="Arial"/>
                <a:cs typeface="Arial"/>
              </a:rPr>
              <a:t> </a:t>
            </a:r>
            <a:r>
              <a:rPr sz="1600" dirty="0">
                <a:solidFill>
                  <a:srgbClr val="404040"/>
                </a:solidFill>
                <a:latin typeface="Arial"/>
                <a:cs typeface="Arial"/>
              </a:rPr>
              <a:t>2021/2178</a:t>
            </a:r>
            <a:r>
              <a:rPr sz="1600" spc="-50" dirty="0">
                <a:solidFill>
                  <a:srgbClr val="404040"/>
                </a:solidFill>
                <a:latin typeface="Arial"/>
                <a:cs typeface="Arial"/>
              </a:rPr>
              <a:t> </a:t>
            </a:r>
            <a:r>
              <a:rPr sz="1600" dirty="0">
                <a:solidFill>
                  <a:srgbClr val="404040"/>
                </a:solidFill>
                <a:latin typeface="Arial"/>
                <a:cs typeface="Arial"/>
              </a:rPr>
              <a:t>provides</a:t>
            </a:r>
            <a:r>
              <a:rPr sz="1600" spc="125" dirty="0">
                <a:solidFill>
                  <a:srgbClr val="404040"/>
                </a:solidFill>
                <a:latin typeface="Arial"/>
                <a:cs typeface="Arial"/>
              </a:rPr>
              <a:t> </a:t>
            </a:r>
            <a:r>
              <a:rPr sz="1600" dirty="0">
                <a:solidFill>
                  <a:srgbClr val="404040"/>
                </a:solidFill>
                <a:latin typeface="Arial"/>
                <a:cs typeface="Arial"/>
              </a:rPr>
              <a:t>KPIs</a:t>
            </a:r>
            <a:r>
              <a:rPr sz="1600" spc="-105" dirty="0">
                <a:solidFill>
                  <a:srgbClr val="404040"/>
                </a:solidFill>
                <a:latin typeface="Arial"/>
                <a:cs typeface="Arial"/>
              </a:rPr>
              <a:t> </a:t>
            </a:r>
            <a:r>
              <a:rPr sz="1600" dirty="0">
                <a:solidFill>
                  <a:srgbClr val="404040"/>
                </a:solidFill>
                <a:latin typeface="Arial"/>
                <a:cs typeface="Arial"/>
              </a:rPr>
              <a:t>for</a:t>
            </a:r>
            <a:r>
              <a:rPr sz="1600" spc="-85" dirty="0">
                <a:solidFill>
                  <a:srgbClr val="404040"/>
                </a:solidFill>
                <a:latin typeface="Arial"/>
                <a:cs typeface="Arial"/>
              </a:rPr>
              <a:t> </a:t>
            </a:r>
            <a:r>
              <a:rPr sz="1600" i="1" dirty="0">
                <a:solidFill>
                  <a:srgbClr val="404040"/>
                </a:solidFill>
                <a:latin typeface="Arial"/>
                <a:cs typeface="Arial"/>
              </a:rPr>
              <a:t>financial</a:t>
            </a:r>
            <a:r>
              <a:rPr sz="1600" i="1" spc="-110" dirty="0">
                <a:solidFill>
                  <a:srgbClr val="404040"/>
                </a:solidFill>
                <a:latin typeface="Arial"/>
                <a:cs typeface="Arial"/>
              </a:rPr>
              <a:t> </a:t>
            </a:r>
            <a:r>
              <a:rPr sz="1600" i="1" dirty="0">
                <a:solidFill>
                  <a:srgbClr val="404040"/>
                </a:solidFill>
                <a:latin typeface="Arial"/>
                <a:cs typeface="Arial"/>
              </a:rPr>
              <a:t>undertakings</a:t>
            </a:r>
            <a:r>
              <a:rPr sz="1600" i="1" spc="-20" dirty="0">
                <a:solidFill>
                  <a:srgbClr val="404040"/>
                </a:solidFill>
                <a:latin typeface="Arial"/>
                <a:cs typeface="Arial"/>
              </a:rPr>
              <a:t> </a:t>
            </a:r>
            <a:r>
              <a:rPr sz="1600" dirty="0">
                <a:solidFill>
                  <a:srgbClr val="404040"/>
                </a:solidFill>
                <a:latin typeface="Arial"/>
                <a:cs typeface="Arial"/>
              </a:rPr>
              <a:t>(i.e.</a:t>
            </a:r>
            <a:r>
              <a:rPr sz="1600" spc="-80" dirty="0">
                <a:solidFill>
                  <a:srgbClr val="404040"/>
                </a:solidFill>
                <a:latin typeface="Arial"/>
                <a:cs typeface="Arial"/>
              </a:rPr>
              <a:t> </a:t>
            </a:r>
            <a:r>
              <a:rPr sz="1600" dirty="0">
                <a:solidFill>
                  <a:srgbClr val="404040"/>
                </a:solidFill>
                <a:latin typeface="Arial"/>
                <a:cs typeface="Arial"/>
              </a:rPr>
              <a:t>credit</a:t>
            </a:r>
            <a:r>
              <a:rPr sz="1600" spc="-10" dirty="0">
                <a:solidFill>
                  <a:srgbClr val="404040"/>
                </a:solidFill>
                <a:latin typeface="Arial"/>
                <a:cs typeface="Arial"/>
              </a:rPr>
              <a:t> institutions,</a:t>
            </a:r>
            <a:r>
              <a:rPr sz="1600" spc="120" dirty="0">
                <a:solidFill>
                  <a:srgbClr val="404040"/>
                </a:solidFill>
                <a:latin typeface="Arial"/>
                <a:cs typeface="Arial"/>
              </a:rPr>
              <a:t> </a:t>
            </a:r>
            <a:r>
              <a:rPr sz="1600" spc="-10" dirty="0">
                <a:solidFill>
                  <a:srgbClr val="404040"/>
                </a:solidFill>
                <a:latin typeface="Arial"/>
                <a:cs typeface="Arial"/>
              </a:rPr>
              <a:t>asset </a:t>
            </a:r>
            <a:r>
              <a:rPr sz="1600" dirty="0">
                <a:solidFill>
                  <a:srgbClr val="404040"/>
                </a:solidFill>
                <a:latin typeface="Arial"/>
                <a:cs typeface="Arial"/>
              </a:rPr>
              <a:t>managers,</a:t>
            </a:r>
            <a:r>
              <a:rPr sz="1600" spc="-10" dirty="0">
                <a:solidFill>
                  <a:srgbClr val="404040"/>
                </a:solidFill>
                <a:latin typeface="Arial"/>
                <a:cs typeface="Arial"/>
              </a:rPr>
              <a:t> </a:t>
            </a:r>
            <a:r>
              <a:rPr sz="1600" spc="-20" dirty="0">
                <a:solidFill>
                  <a:srgbClr val="404040"/>
                </a:solidFill>
                <a:latin typeface="Arial"/>
                <a:cs typeface="Arial"/>
              </a:rPr>
              <a:t>investment</a:t>
            </a:r>
            <a:r>
              <a:rPr sz="1600" spc="114" dirty="0">
                <a:solidFill>
                  <a:srgbClr val="404040"/>
                </a:solidFill>
                <a:latin typeface="Arial"/>
                <a:cs typeface="Arial"/>
              </a:rPr>
              <a:t> </a:t>
            </a:r>
            <a:r>
              <a:rPr sz="1600" dirty="0">
                <a:solidFill>
                  <a:srgbClr val="404040"/>
                </a:solidFill>
                <a:latin typeface="Arial"/>
                <a:cs typeface="Arial"/>
              </a:rPr>
              <a:t>firms,</a:t>
            </a:r>
            <a:r>
              <a:rPr sz="1600" spc="-60" dirty="0">
                <a:solidFill>
                  <a:srgbClr val="404040"/>
                </a:solidFill>
                <a:latin typeface="Arial"/>
                <a:cs typeface="Arial"/>
              </a:rPr>
              <a:t> </a:t>
            </a:r>
            <a:r>
              <a:rPr sz="1600" dirty="0">
                <a:solidFill>
                  <a:srgbClr val="404040"/>
                </a:solidFill>
                <a:latin typeface="Arial"/>
                <a:cs typeface="Arial"/>
              </a:rPr>
              <a:t>and</a:t>
            </a:r>
            <a:r>
              <a:rPr sz="1600" spc="-30" dirty="0">
                <a:solidFill>
                  <a:srgbClr val="404040"/>
                </a:solidFill>
                <a:latin typeface="Arial"/>
                <a:cs typeface="Arial"/>
              </a:rPr>
              <a:t> </a:t>
            </a:r>
            <a:r>
              <a:rPr sz="1600" spc="-10" dirty="0">
                <a:solidFill>
                  <a:srgbClr val="404040"/>
                </a:solidFill>
                <a:latin typeface="Arial"/>
                <a:cs typeface="Arial"/>
              </a:rPr>
              <a:t>insurance</a:t>
            </a:r>
            <a:r>
              <a:rPr sz="1600" spc="85" dirty="0">
                <a:solidFill>
                  <a:srgbClr val="404040"/>
                </a:solidFill>
                <a:latin typeface="Arial"/>
                <a:cs typeface="Arial"/>
              </a:rPr>
              <a:t> </a:t>
            </a:r>
            <a:r>
              <a:rPr sz="1600" spc="-10" dirty="0">
                <a:solidFill>
                  <a:srgbClr val="404040"/>
                </a:solidFill>
                <a:latin typeface="Arial"/>
                <a:cs typeface="Arial"/>
              </a:rPr>
              <a:t>undertakings).</a:t>
            </a:r>
            <a:endParaRPr sz="1600" dirty="0">
              <a:solidFill>
                <a:srgbClr val="404040"/>
              </a:solidFill>
              <a:latin typeface="Arial"/>
              <a:cs typeface="Arial"/>
            </a:endParaRPr>
          </a:p>
          <a:p>
            <a:pPr marL="226060" indent="-213360">
              <a:lnSpc>
                <a:spcPct val="100000"/>
              </a:lnSpc>
              <a:spcBef>
                <a:spcPts val="600"/>
              </a:spcBef>
              <a:spcAft>
                <a:spcPts val="600"/>
              </a:spcAft>
              <a:buChar char="–"/>
              <a:tabLst>
                <a:tab pos="226060" algn="l"/>
              </a:tabLst>
            </a:pPr>
            <a:r>
              <a:rPr sz="1600" dirty="0">
                <a:solidFill>
                  <a:srgbClr val="404040"/>
                </a:solidFill>
                <a:latin typeface="Arial"/>
                <a:cs typeface="Arial"/>
              </a:rPr>
              <a:t>The</a:t>
            </a:r>
            <a:r>
              <a:rPr sz="1600" spc="15" dirty="0">
                <a:solidFill>
                  <a:srgbClr val="404040"/>
                </a:solidFill>
                <a:latin typeface="Arial"/>
                <a:cs typeface="Arial"/>
              </a:rPr>
              <a:t> </a:t>
            </a:r>
            <a:r>
              <a:rPr sz="1600" dirty="0">
                <a:solidFill>
                  <a:srgbClr val="404040"/>
                </a:solidFill>
                <a:latin typeface="Arial"/>
                <a:cs typeface="Arial"/>
              </a:rPr>
              <a:t>Delegated</a:t>
            </a:r>
            <a:r>
              <a:rPr sz="1600" spc="20" dirty="0">
                <a:solidFill>
                  <a:srgbClr val="404040"/>
                </a:solidFill>
                <a:latin typeface="Arial"/>
                <a:cs typeface="Arial"/>
              </a:rPr>
              <a:t> </a:t>
            </a:r>
            <a:r>
              <a:rPr sz="1600" spc="-10" dirty="0">
                <a:solidFill>
                  <a:srgbClr val="404040"/>
                </a:solidFill>
                <a:latin typeface="Arial"/>
                <a:cs typeface="Arial"/>
              </a:rPr>
              <a:t>Regulation</a:t>
            </a:r>
            <a:r>
              <a:rPr sz="1600" spc="20" dirty="0">
                <a:solidFill>
                  <a:srgbClr val="404040"/>
                </a:solidFill>
                <a:latin typeface="Arial"/>
                <a:cs typeface="Arial"/>
              </a:rPr>
              <a:t> </a:t>
            </a:r>
            <a:r>
              <a:rPr sz="1600" dirty="0">
                <a:solidFill>
                  <a:srgbClr val="404040"/>
                </a:solidFill>
                <a:latin typeface="Arial"/>
                <a:cs typeface="Arial"/>
              </a:rPr>
              <a:t>also</a:t>
            </a:r>
            <a:r>
              <a:rPr sz="1600" spc="15" dirty="0">
                <a:solidFill>
                  <a:srgbClr val="404040"/>
                </a:solidFill>
                <a:latin typeface="Arial"/>
                <a:cs typeface="Arial"/>
              </a:rPr>
              <a:t> </a:t>
            </a:r>
            <a:r>
              <a:rPr sz="1600" dirty="0">
                <a:solidFill>
                  <a:srgbClr val="404040"/>
                </a:solidFill>
                <a:latin typeface="Arial"/>
                <a:cs typeface="Arial"/>
              </a:rPr>
              <a:t>specifies</a:t>
            </a:r>
            <a:r>
              <a:rPr sz="1600" spc="-40" dirty="0">
                <a:solidFill>
                  <a:srgbClr val="404040"/>
                </a:solidFill>
                <a:latin typeface="Arial"/>
                <a:cs typeface="Arial"/>
              </a:rPr>
              <a:t> </a:t>
            </a:r>
            <a:r>
              <a:rPr sz="1600" dirty="0">
                <a:solidFill>
                  <a:srgbClr val="404040"/>
                </a:solidFill>
                <a:latin typeface="Arial"/>
                <a:cs typeface="Arial"/>
              </a:rPr>
              <a:t>the</a:t>
            </a:r>
            <a:r>
              <a:rPr sz="1600" spc="-50" dirty="0">
                <a:solidFill>
                  <a:srgbClr val="404040"/>
                </a:solidFill>
                <a:latin typeface="Arial"/>
                <a:cs typeface="Arial"/>
              </a:rPr>
              <a:t> </a:t>
            </a:r>
            <a:r>
              <a:rPr sz="1600" dirty="0">
                <a:solidFill>
                  <a:srgbClr val="404040"/>
                </a:solidFill>
                <a:latin typeface="Arial"/>
                <a:cs typeface="Arial"/>
              </a:rPr>
              <a:t>content</a:t>
            </a:r>
            <a:r>
              <a:rPr sz="1600" spc="120" dirty="0">
                <a:solidFill>
                  <a:srgbClr val="404040"/>
                </a:solidFill>
                <a:latin typeface="Arial"/>
                <a:cs typeface="Arial"/>
              </a:rPr>
              <a:t> </a:t>
            </a:r>
            <a:r>
              <a:rPr sz="1600" dirty="0">
                <a:solidFill>
                  <a:srgbClr val="404040"/>
                </a:solidFill>
                <a:latin typeface="Arial"/>
                <a:cs typeface="Arial"/>
              </a:rPr>
              <a:t>and</a:t>
            </a:r>
            <a:r>
              <a:rPr sz="1600" spc="20" dirty="0">
                <a:solidFill>
                  <a:srgbClr val="404040"/>
                </a:solidFill>
                <a:latin typeface="Arial"/>
                <a:cs typeface="Arial"/>
              </a:rPr>
              <a:t> </a:t>
            </a:r>
            <a:r>
              <a:rPr sz="1600" spc="-10" dirty="0">
                <a:solidFill>
                  <a:srgbClr val="404040"/>
                </a:solidFill>
                <a:latin typeface="Arial"/>
                <a:cs typeface="Arial"/>
              </a:rPr>
              <a:t>presentation</a:t>
            </a:r>
            <a:r>
              <a:rPr sz="1600" spc="-50" dirty="0">
                <a:solidFill>
                  <a:srgbClr val="404040"/>
                </a:solidFill>
                <a:latin typeface="Arial"/>
                <a:cs typeface="Arial"/>
              </a:rPr>
              <a:t> </a:t>
            </a:r>
            <a:r>
              <a:rPr sz="1600" dirty="0">
                <a:solidFill>
                  <a:srgbClr val="404040"/>
                </a:solidFill>
                <a:latin typeface="Arial"/>
                <a:cs typeface="Arial"/>
              </a:rPr>
              <a:t>of</a:t>
            </a:r>
            <a:r>
              <a:rPr sz="1600" spc="-10" dirty="0">
                <a:solidFill>
                  <a:srgbClr val="404040"/>
                </a:solidFill>
                <a:latin typeface="Arial"/>
                <a:cs typeface="Arial"/>
              </a:rPr>
              <a:t> </a:t>
            </a:r>
            <a:r>
              <a:rPr sz="1600" dirty="0">
                <a:solidFill>
                  <a:srgbClr val="404040"/>
                </a:solidFill>
                <a:latin typeface="Arial"/>
                <a:cs typeface="Arial"/>
              </a:rPr>
              <a:t>the</a:t>
            </a:r>
            <a:r>
              <a:rPr sz="1600" spc="-50" dirty="0">
                <a:solidFill>
                  <a:srgbClr val="404040"/>
                </a:solidFill>
                <a:latin typeface="Arial"/>
                <a:cs typeface="Arial"/>
              </a:rPr>
              <a:t> </a:t>
            </a:r>
            <a:r>
              <a:rPr sz="1600" spc="-10" dirty="0">
                <a:solidFill>
                  <a:srgbClr val="404040"/>
                </a:solidFill>
                <a:latin typeface="Arial"/>
                <a:cs typeface="Arial"/>
              </a:rPr>
              <a:t>information</a:t>
            </a:r>
            <a:r>
              <a:rPr sz="1600" spc="15" dirty="0">
                <a:solidFill>
                  <a:srgbClr val="404040"/>
                </a:solidFill>
                <a:latin typeface="Arial"/>
                <a:cs typeface="Arial"/>
              </a:rPr>
              <a:t> </a:t>
            </a:r>
            <a:r>
              <a:rPr sz="1600" dirty="0">
                <a:solidFill>
                  <a:srgbClr val="404040"/>
                </a:solidFill>
                <a:latin typeface="Arial"/>
                <a:cs typeface="Arial"/>
              </a:rPr>
              <a:t>to</a:t>
            </a:r>
            <a:r>
              <a:rPr sz="1600" spc="-50" dirty="0">
                <a:solidFill>
                  <a:srgbClr val="404040"/>
                </a:solidFill>
                <a:latin typeface="Arial"/>
                <a:cs typeface="Arial"/>
              </a:rPr>
              <a:t> </a:t>
            </a:r>
            <a:r>
              <a:rPr sz="1600" dirty="0">
                <a:solidFill>
                  <a:srgbClr val="404040"/>
                </a:solidFill>
                <a:latin typeface="Arial"/>
                <a:cs typeface="Arial"/>
              </a:rPr>
              <a:t>be</a:t>
            </a:r>
            <a:r>
              <a:rPr sz="1600" spc="-45" dirty="0">
                <a:solidFill>
                  <a:srgbClr val="404040"/>
                </a:solidFill>
                <a:latin typeface="Arial"/>
                <a:cs typeface="Arial"/>
              </a:rPr>
              <a:t> </a:t>
            </a:r>
            <a:r>
              <a:rPr sz="1600" spc="-10" dirty="0">
                <a:solidFill>
                  <a:srgbClr val="404040"/>
                </a:solidFill>
                <a:latin typeface="Arial"/>
                <a:cs typeface="Arial"/>
              </a:rPr>
              <a:t>disclosed</a:t>
            </a:r>
            <a:endParaRPr sz="1600" dirty="0">
              <a:solidFill>
                <a:srgbClr val="404040"/>
              </a:solidFill>
              <a:latin typeface="Arial"/>
              <a:cs typeface="Arial"/>
            </a:endParaRPr>
          </a:p>
          <a:p>
            <a:pPr marL="226060">
              <a:lnSpc>
                <a:spcPct val="100000"/>
              </a:lnSpc>
              <a:spcBef>
                <a:spcPts val="600"/>
              </a:spcBef>
              <a:spcAft>
                <a:spcPts val="600"/>
              </a:spcAft>
            </a:pPr>
            <a:r>
              <a:rPr sz="1600" dirty="0">
                <a:solidFill>
                  <a:srgbClr val="404040"/>
                </a:solidFill>
                <a:latin typeface="Arial"/>
                <a:cs typeface="Arial"/>
              </a:rPr>
              <a:t>by</a:t>
            </a:r>
            <a:r>
              <a:rPr sz="1600" spc="-35" dirty="0">
                <a:solidFill>
                  <a:srgbClr val="404040"/>
                </a:solidFill>
                <a:latin typeface="Arial"/>
                <a:cs typeface="Arial"/>
              </a:rPr>
              <a:t> </a:t>
            </a:r>
            <a:r>
              <a:rPr sz="1600" dirty="0">
                <a:solidFill>
                  <a:srgbClr val="404040"/>
                </a:solidFill>
                <a:latin typeface="Arial"/>
                <a:cs typeface="Arial"/>
              </a:rPr>
              <a:t>all</a:t>
            </a:r>
            <a:r>
              <a:rPr sz="1600" spc="-65" dirty="0">
                <a:solidFill>
                  <a:srgbClr val="404040"/>
                </a:solidFill>
                <a:latin typeface="Arial"/>
                <a:cs typeface="Arial"/>
              </a:rPr>
              <a:t> </a:t>
            </a:r>
            <a:r>
              <a:rPr sz="1600" spc="-10" dirty="0">
                <a:solidFill>
                  <a:srgbClr val="404040"/>
                </a:solidFill>
                <a:latin typeface="Arial"/>
                <a:cs typeface="Arial"/>
              </a:rPr>
              <a:t>undertakings</a:t>
            </a:r>
            <a:r>
              <a:rPr sz="1600" spc="170" dirty="0">
                <a:solidFill>
                  <a:srgbClr val="404040"/>
                </a:solidFill>
                <a:latin typeface="Arial"/>
                <a:cs typeface="Arial"/>
              </a:rPr>
              <a:t> </a:t>
            </a:r>
            <a:r>
              <a:rPr sz="1600" dirty="0">
                <a:solidFill>
                  <a:srgbClr val="404040"/>
                </a:solidFill>
                <a:latin typeface="Arial"/>
                <a:cs typeface="Arial"/>
              </a:rPr>
              <a:t>and</a:t>
            </a:r>
            <a:r>
              <a:rPr sz="1600" spc="25" dirty="0">
                <a:solidFill>
                  <a:srgbClr val="404040"/>
                </a:solidFill>
                <a:latin typeface="Arial"/>
                <a:cs typeface="Arial"/>
              </a:rPr>
              <a:t> </a:t>
            </a:r>
            <a:r>
              <a:rPr sz="1600" dirty="0">
                <a:solidFill>
                  <a:srgbClr val="404040"/>
                </a:solidFill>
                <a:latin typeface="Arial"/>
                <a:cs typeface="Arial"/>
              </a:rPr>
              <a:t>the</a:t>
            </a:r>
            <a:r>
              <a:rPr sz="1600" spc="25" dirty="0">
                <a:solidFill>
                  <a:srgbClr val="404040"/>
                </a:solidFill>
                <a:latin typeface="Arial"/>
                <a:cs typeface="Arial"/>
              </a:rPr>
              <a:t> </a:t>
            </a:r>
            <a:r>
              <a:rPr sz="1600" dirty="0">
                <a:solidFill>
                  <a:srgbClr val="404040"/>
                </a:solidFill>
                <a:latin typeface="Arial"/>
                <a:cs typeface="Arial"/>
              </a:rPr>
              <a:t>methodology</a:t>
            </a:r>
            <a:r>
              <a:rPr sz="1600" spc="105" dirty="0">
                <a:solidFill>
                  <a:srgbClr val="404040"/>
                </a:solidFill>
                <a:latin typeface="Arial"/>
                <a:cs typeface="Arial"/>
              </a:rPr>
              <a:t> </a:t>
            </a:r>
            <a:r>
              <a:rPr sz="1600" dirty="0">
                <a:solidFill>
                  <a:srgbClr val="404040"/>
                </a:solidFill>
                <a:latin typeface="Arial"/>
                <a:cs typeface="Arial"/>
              </a:rPr>
              <a:t>to</a:t>
            </a:r>
            <a:r>
              <a:rPr sz="1600" spc="-110" dirty="0">
                <a:solidFill>
                  <a:srgbClr val="404040"/>
                </a:solidFill>
                <a:latin typeface="Arial"/>
                <a:cs typeface="Arial"/>
              </a:rPr>
              <a:t> </a:t>
            </a:r>
            <a:r>
              <a:rPr sz="1600" dirty="0">
                <a:solidFill>
                  <a:srgbClr val="404040"/>
                </a:solidFill>
                <a:latin typeface="Arial"/>
                <a:cs typeface="Arial"/>
              </a:rPr>
              <a:t>comply</a:t>
            </a:r>
            <a:r>
              <a:rPr sz="1600" spc="35" dirty="0">
                <a:solidFill>
                  <a:srgbClr val="404040"/>
                </a:solidFill>
                <a:latin typeface="Arial"/>
                <a:cs typeface="Arial"/>
              </a:rPr>
              <a:t> </a:t>
            </a:r>
            <a:r>
              <a:rPr sz="1600" dirty="0">
                <a:solidFill>
                  <a:srgbClr val="404040"/>
                </a:solidFill>
                <a:latin typeface="Arial"/>
                <a:cs typeface="Arial"/>
              </a:rPr>
              <a:t>with</a:t>
            </a:r>
            <a:r>
              <a:rPr sz="1600" spc="-110" dirty="0">
                <a:solidFill>
                  <a:srgbClr val="404040"/>
                </a:solidFill>
                <a:latin typeface="Arial"/>
                <a:cs typeface="Arial"/>
              </a:rPr>
              <a:t> </a:t>
            </a:r>
            <a:r>
              <a:rPr sz="1600" dirty="0">
                <a:solidFill>
                  <a:srgbClr val="404040"/>
                </a:solidFill>
                <a:latin typeface="Arial"/>
                <a:cs typeface="Arial"/>
              </a:rPr>
              <a:t>the</a:t>
            </a:r>
            <a:r>
              <a:rPr sz="1600" spc="-40" dirty="0">
                <a:solidFill>
                  <a:srgbClr val="404040"/>
                </a:solidFill>
                <a:latin typeface="Arial"/>
                <a:cs typeface="Arial"/>
              </a:rPr>
              <a:t> </a:t>
            </a:r>
            <a:r>
              <a:rPr sz="1600" spc="-10" dirty="0">
                <a:solidFill>
                  <a:srgbClr val="404040"/>
                </a:solidFill>
                <a:latin typeface="Arial"/>
                <a:cs typeface="Arial"/>
              </a:rPr>
              <a:t>aforementioned</a:t>
            </a:r>
            <a:r>
              <a:rPr sz="1600" spc="160" dirty="0">
                <a:solidFill>
                  <a:srgbClr val="404040"/>
                </a:solidFill>
                <a:latin typeface="Arial"/>
                <a:cs typeface="Arial"/>
              </a:rPr>
              <a:t> </a:t>
            </a:r>
            <a:r>
              <a:rPr sz="1600" dirty="0">
                <a:solidFill>
                  <a:srgbClr val="404040"/>
                </a:solidFill>
                <a:latin typeface="Arial"/>
                <a:cs typeface="Arial"/>
              </a:rPr>
              <a:t>Article</a:t>
            </a:r>
            <a:r>
              <a:rPr sz="1600" spc="-45" dirty="0">
                <a:solidFill>
                  <a:srgbClr val="404040"/>
                </a:solidFill>
                <a:latin typeface="Arial"/>
                <a:cs typeface="Arial"/>
              </a:rPr>
              <a:t> </a:t>
            </a:r>
            <a:r>
              <a:rPr sz="1600" dirty="0">
                <a:solidFill>
                  <a:srgbClr val="404040"/>
                </a:solidFill>
                <a:latin typeface="Arial"/>
                <a:cs typeface="Arial"/>
              </a:rPr>
              <a:t>8</a:t>
            </a:r>
            <a:r>
              <a:rPr sz="1600" spc="-40" dirty="0">
                <a:solidFill>
                  <a:srgbClr val="404040"/>
                </a:solidFill>
                <a:latin typeface="Arial"/>
                <a:cs typeface="Arial"/>
              </a:rPr>
              <a:t> </a:t>
            </a:r>
            <a:r>
              <a:rPr sz="1600" spc="-10" dirty="0">
                <a:solidFill>
                  <a:srgbClr val="404040"/>
                </a:solidFill>
                <a:latin typeface="Arial"/>
                <a:cs typeface="Arial"/>
              </a:rPr>
              <a:t>disclosure.</a:t>
            </a:r>
            <a:endParaRPr sz="1600" dirty="0">
              <a:solidFill>
                <a:srgbClr val="404040"/>
              </a:solidFill>
              <a:latin typeface="Arial"/>
              <a:cs typeface="Arial"/>
            </a:endParaRPr>
          </a:p>
          <a:p>
            <a:pPr marL="226060" marR="5080" indent="-213995">
              <a:lnSpc>
                <a:spcPct val="100000"/>
              </a:lnSpc>
              <a:spcBef>
                <a:spcPts val="600"/>
              </a:spcBef>
              <a:spcAft>
                <a:spcPts val="600"/>
              </a:spcAft>
              <a:buChar char="–"/>
              <a:tabLst>
                <a:tab pos="226060" algn="l"/>
              </a:tabLst>
            </a:pPr>
            <a:r>
              <a:rPr sz="1600" dirty="0">
                <a:solidFill>
                  <a:srgbClr val="404040"/>
                </a:solidFill>
                <a:latin typeface="Arial"/>
                <a:cs typeface="Arial"/>
              </a:rPr>
              <a:t>The</a:t>
            </a:r>
            <a:r>
              <a:rPr sz="1600" spc="-25" dirty="0">
                <a:solidFill>
                  <a:srgbClr val="404040"/>
                </a:solidFill>
                <a:latin typeface="Arial"/>
                <a:cs typeface="Arial"/>
              </a:rPr>
              <a:t> </a:t>
            </a:r>
            <a:r>
              <a:rPr sz="1600" dirty="0">
                <a:solidFill>
                  <a:srgbClr val="404040"/>
                </a:solidFill>
                <a:latin typeface="Arial"/>
                <a:cs typeface="Arial"/>
              </a:rPr>
              <a:t>Delegated</a:t>
            </a:r>
            <a:r>
              <a:rPr sz="1600" spc="-5" dirty="0">
                <a:solidFill>
                  <a:srgbClr val="404040"/>
                </a:solidFill>
                <a:latin typeface="Arial"/>
                <a:cs typeface="Arial"/>
              </a:rPr>
              <a:t> </a:t>
            </a:r>
            <a:r>
              <a:rPr sz="1600" spc="-10" dirty="0">
                <a:solidFill>
                  <a:srgbClr val="404040"/>
                </a:solidFill>
                <a:latin typeface="Arial"/>
                <a:cs typeface="Arial"/>
              </a:rPr>
              <a:t>Regulation</a:t>
            </a:r>
            <a:r>
              <a:rPr sz="1600" dirty="0">
                <a:solidFill>
                  <a:srgbClr val="404040"/>
                </a:solidFill>
                <a:latin typeface="Arial"/>
                <a:cs typeface="Arial"/>
              </a:rPr>
              <a:t> </a:t>
            </a:r>
            <a:r>
              <a:rPr sz="1600" spc="-10" dirty="0">
                <a:solidFill>
                  <a:srgbClr val="404040"/>
                </a:solidFill>
                <a:latin typeface="Arial"/>
                <a:cs typeface="Arial"/>
              </a:rPr>
              <a:t>complements</a:t>
            </a:r>
            <a:r>
              <a:rPr sz="1600" spc="130" dirty="0">
                <a:solidFill>
                  <a:srgbClr val="404040"/>
                </a:solidFill>
                <a:latin typeface="Arial"/>
                <a:cs typeface="Arial"/>
              </a:rPr>
              <a:t> </a:t>
            </a:r>
            <a:r>
              <a:rPr sz="1600" dirty="0">
                <a:solidFill>
                  <a:srgbClr val="404040"/>
                </a:solidFill>
                <a:latin typeface="Arial"/>
                <a:cs typeface="Arial"/>
              </a:rPr>
              <a:t>the</a:t>
            </a:r>
            <a:r>
              <a:rPr sz="1600" spc="-65" dirty="0">
                <a:solidFill>
                  <a:srgbClr val="404040"/>
                </a:solidFill>
                <a:latin typeface="Arial"/>
                <a:cs typeface="Arial"/>
              </a:rPr>
              <a:t> </a:t>
            </a:r>
            <a:r>
              <a:rPr sz="1600" dirty="0">
                <a:solidFill>
                  <a:srgbClr val="404040"/>
                </a:solidFill>
                <a:latin typeface="Arial"/>
                <a:cs typeface="Arial"/>
              </a:rPr>
              <a:t>CSRD</a:t>
            </a:r>
            <a:r>
              <a:rPr sz="1600" spc="-20" dirty="0">
                <a:solidFill>
                  <a:srgbClr val="404040"/>
                </a:solidFill>
                <a:latin typeface="Arial"/>
                <a:cs typeface="Arial"/>
              </a:rPr>
              <a:t> </a:t>
            </a:r>
            <a:r>
              <a:rPr sz="1600" dirty="0">
                <a:solidFill>
                  <a:srgbClr val="404040"/>
                </a:solidFill>
                <a:latin typeface="Arial"/>
                <a:cs typeface="Arial"/>
              </a:rPr>
              <a:t>by</a:t>
            </a:r>
            <a:r>
              <a:rPr sz="1600" spc="-60" dirty="0">
                <a:solidFill>
                  <a:srgbClr val="404040"/>
                </a:solidFill>
                <a:latin typeface="Arial"/>
                <a:cs typeface="Arial"/>
              </a:rPr>
              <a:t> </a:t>
            </a:r>
            <a:r>
              <a:rPr sz="1600" spc="-10" dirty="0">
                <a:solidFill>
                  <a:srgbClr val="404040"/>
                </a:solidFill>
                <a:latin typeface="Arial"/>
                <a:cs typeface="Arial"/>
              </a:rPr>
              <a:t>providing</a:t>
            </a:r>
            <a:r>
              <a:rPr sz="1600" spc="125" dirty="0">
                <a:solidFill>
                  <a:srgbClr val="404040"/>
                </a:solidFill>
                <a:latin typeface="Arial"/>
                <a:cs typeface="Arial"/>
              </a:rPr>
              <a:t> </a:t>
            </a:r>
            <a:r>
              <a:rPr sz="1600" dirty="0">
                <a:solidFill>
                  <a:srgbClr val="404040"/>
                </a:solidFill>
                <a:latin typeface="Arial"/>
                <a:cs typeface="Arial"/>
              </a:rPr>
              <a:t>a</a:t>
            </a:r>
            <a:r>
              <a:rPr sz="1600" spc="-114" dirty="0">
                <a:solidFill>
                  <a:srgbClr val="404040"/>
                </a:solidFill>
                <a:latin typeface="Arial"/>
                <a:cs typeface="Arial"/>
              </a:rPr>
              <a:t> </a:t>
            </a:r>
            <a:r>
              <a:rPr sz="1600" dirty="0">
                <a:solidFill>
                  <a:srgbClr val="404040"/>
                </a:solidFill>
                <a:latin typeface="Arial"/>
                <a:cs typeface="Arial"/>
              </a:rPr>
              <a:t>common</a:t>
            </a:r>
            <a:r>
              <a:rPr sz="1600" spc="65" dirty="0">
                <a:solidFill>
                  <a:srgbClr val="404040"/>
                </a:solidFill>
                <a:latin typeface="Arial"/>
                <a:cs typeface="Arial"/>
              </a:rPr>
              <a:t> </a:t>
            </a:r>
            <a:r>
              <a:rPr sz="1600" dirty="0">
                <a:solidFill>
                  <a:srgbClr val="404040"/>
                </a:solidFill>
                <a:latin typeface="Arial"/>
                <a:cs typeface="Arial"/>
              </a:rPr>
              <a:t>reference</a:t>
            </a:r>
            <a:r>
              <a:rPr sz="1600" spc="-65" dirty="0">
                <a:solidFill>
                  <a:srgbClr val="404040"/>
                </a:solidFill>
                <a:latin typeface="Arial"/>
                <a:cs typeface="Arial"/>
              </a:rPr>
              <a:t> </a:t>
            </a:r>
            <a:r>
              <a:rPr sz="1600" dirty="0">
                <a:solidFill>
                  <a:srgbClr val="404040"/>
                </a:solidFill>
                <a:latin typeface="Arial"/>
                <a:cs typeface="Arial"/>
              </a:rPr>
              <a:t>point</a:t>
            </a:r>
            <a:r>
              <a:rPr sz="1600" spc="30" dirty="0">
                <a:solidFill>
                  <a:srgbClr val="404040"/>
                </a:solidFill>
                <a:latin typeface="Arial"/>
                <a:cs typeface="Arial"/>
              </a:rPr>
              <a:t> </a:t>
            </a:r>
            <a:r>
              <a:rPr sz="1600" dirty="0">
                <a:solidFill>
                  <a:srgbClr val="404040"/>
                </a:solidFill>
                <a:latin typeface="Arial"/>
                <a:cs typeface="Arial"/>
              </a:rPr>
              <a:t>for</a:t>
            </a:r>
            <a:r>
              <a:rPr sz="1600" spc="-95" dirty="0">
                <a:solidFill>
                  <a:srgbClr val="404040"/>
                </a:solidFill>
                <a:latin typeface="Arial"/>
                <a:cs typeface="Arial"/>
              </a:rPr>
              <a:t> </a:t>
            </a:r>
            <a:r>
              <a:rPr sz="1600" spc="-10" dirty="0">
                <a:solidFill>
                  <a:srgbClr val="404040"/>
                </a:solidFill>
                <a:latin typeface="Arial"/>
                <a:cs typeface="Arial"/>
              </a:rPr>
              <a:t>taxonomy- </a:t>
            </a:r>
            <a:r>
              <a:rPr sz="1600" dirty="0">
                <a:solidFill>
                  <a:srgbClr val="404040"/>
                </a:solidFill>
                <a:latin typeface="Arial"/>
                <a:cs typeface="Arial"/>
              </a:rPr>
              <a:t>related</a:t>
            </a:r>
            <a:r>
              <a:rPr sz="1600" spc="-110" dirty="0">
                <a:solidFill>
                  <a:srgbClr val="404040"/>
                </a:solidFill>
                <a:latin typeface="Arial"/>
                <a:cs typeface="Arial"/>
              </a:rPr>
              <a:t> </a:t>
            </a:r>
            <a:r>
              <a:rPr sz="1600" dirty="0">
                <a:solidFill>
                  <a:srgbClr val="404040"/>
                </a:solidFill>
                <a:latin typeface="Arial"/>
                <a:cs typeface="Arial"/>
              </a:rPr>
              <a:t>reporting</a:t>
            </a:r>
            <a:r>
              <a:rPr sz="1600" spc="-50" dirty="0">
                <a:solidFill>
                  <a:srgbClr val="404040"/>
                </a:solidFill>
                <a:latin typeface="Arial"/>
                <a:cs typeface="Arial"/>
              </a:rPr>
              <a:t> </a:t>
            </a:r>
            <a:r>
              <a:rPr sz="1600" spc="-10" dirty="0">
                <a:solidFill>
                  <a:srgbClr val="404040"/>
                </a:solidFill>
                <a:latin typeface="Arial"/>
                <a:cs typeface="Arial"/>
              </a:rPr>
              <a:t>requirements</a:t>
            </a:r>
            <a:r>
              <a:rPr sz="1600" spc="160" dirty="0">
                <a:solidFill>
                  <a:srgbClr val="404040"/>
                </a:solidFill>
                <a:latin typeface="Arial"/>
                <a:cs typeface="Arial"/>
              </a:rPr>
              <a:t> </a:t>
            </a:r>
            <a:r>
              <a:rPr sz="1600" spc="-10" dirty="0">
                <a:solidFill>
                  <a:srgbClr val="404040"/>
                </a:solidFill>
                <a:latin typeface="Arial"/>
                <a:cs typeface="Arial"/>
              </a:rPr>
              <a:t>under</a:t>
            </a:r>
            <a:r>
              <a:rPr sz="1600" spc="45" dirty="0">
                <a:solidFill>
                  <a:srgbClr val="404040"/>
                </a:solidFill>
                <a:latin typeface="Arial"/>
                <a:cs typeface="Arial"/>
              </a:rPr>
              <a:t> </a:t>
            </a:r>
            <a:r>
              <a:rPr sz="1600" dirty="0">
                <a:solidFill>
                  <a:srgbClr val="404040"/>
                </a:solidFill>
                <a:latin typeface="Arial"/>
                <a:cs typeface="Arial"/>
              </a:rPr>
              <a:t>the</a:t>
            </a:r>
            <a:r>
              <a:rPr sz="1600" spc="20" dirty="0">
                <a:solidFill>
                  <a:srgbClr val="404040"/>
                </a:solidFill>
                <a:latin typeface="Arial"/>
                <a:cs typeface="Arial"/>
              </a:rPr>
              <a:t> </a:t>
            </a:r>
            <a:r>
              <a:rPr sz="1600" dirty="0">
                <a:solidFill>
                  <a:srgbClr val="404040"/>
                </a:solidFill>
                <a:latin typeface="Arial"/>
                <a:cs typeface="Arial"/>
              </a:rPr>
              <a:t>two</a:t>
            </a:r>
            <a:r>
              <a:rPr sz="1600" spc="-140" dirty="0">
                <a:solidFill>
                  <a:srgbClr val="404040"/>
                </a:solidFill>
                <a:latin typeface="Arial"/>
                <a:cs typeface="Arial"/>
              </a:rPr>
              <a:t> </a:t>
            </a:r>
            <a:r>
              <a:rPr sz="1600" spc="-10" dirty="0">
                <a:solidFill>
                  <a:srgbClr val="404040"/>
                </a:solidFill>
                <a:latin typeface="Arial"/>
                <a:cs typeface="Arial"/>
              </a:rPr>
              <a:t>Directives.</a:t>
            </a:r>
            <a:endParaRPr sz="1600" dirty="0">
              <a:solidFill>
                <a:srgbClr val="404040"/>
              </a:solidFill>
              <a:latin typeface="Arial"/>
              <a:cs typeface="Aria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29057" cy="1120820"/>
          </a:xfrm>
          <a:prstGeom prst="rect">
            <a:avLst/>
          </a:prstGeom>
        </p:spPr>
        <p:txBody>
          <a:bodyPr vert="horz" wrap="square" lIns="640080" tIns="12700" rIns="0" bIns="0" rtlCol="0">
            <a:spAutoFit/>
          </a:bodyPr>
          <a:lstStyle/>
          <a:p>
            <a:pPr marL="12700">
              <a:lnSpc>
                <a:spcPct val="100000"/>
              </a:lnSpc>
              <a:spcBef>
                <a:spcPts val="100"/>
              </a:spcBef>
            </a:pPr>
            <a:r>
              <a:rPr dirty="0">
                <a:latin typeface="Franklin Gothic Demi Cond" panose="020B0706030402020204" pitchFamily="34" charset="0"/>
              </a:rPr>
              <a:t>Corporate</a:t>
            </a:r>
            <a:r>
              <a:rPr spc="-160" dirty="0">
                <a:latin typeface="Franklin Gothic Demi Cond" panose="020B0706030402020204" pitchFamily="34" charset="0"/>
              </a:rPr>
              <a:t> </a:t>
            </a:r>
            <a:r>
              <a:rPr dirty="0">
                <a:latin typeface="Franklin Gothic Demi Cond" panose="020B0706030402020204" pitchFamily="34" charset="0"/>
              </a:rPr>
              <a:t>Sustainability</a:t>
            </a:r>
            <a:r>
              <a:rPr spc="35" dirty="0">
                <a:latin typeface="Franklin Gothic Demi Cond" panose="020B0706030402020204" pitchFamily="34" charset="0"/>
              </a:rPr>
              <a:t> </a:t>
            </a:r>
            <a:r>
              <a:rPr dirty="0">
                <a:latin typeface="Franklin Gothic Demi Cond" panose="020B0706030402020204" pitchFamily="34" charset="0"/>
              </a:rPr>
              <a:t>Due</a:t>
            </a:r>
            <a:r>
              <a:rPr spc="60" dirty="0">
                <a:latin typeface="Franklin Gothic Demi Cond" panose="020B0706030402020204" pitchFamily="34" charset="0"/>
              </a:rPr>
              <a:t> </a:t>
            </a:r>
            <a:r>
              <a:rPr dirty="0">
                <a:latin typeface="Franklin Gothic Demi Cond" panose="020B0706030402020204" pitchFamily="34" charset="0"/>
              </a:rPr>
              <a:t>Diligence</a:t>
            </a:r>
            <a:r>
              <a:rPr spc="-145" dirty="0">
                <a:latin typeface="Franklin Gothic Demi Cond" panose="020B0706030402020204" pitchFamily="34" charset="0"/>
              </a:rPr>
              <a:t> </a:t>
            </a:r>
            <a:r>
              <a:rPr spc="-10" dirty="0">
                <a:latin typeface="Franklin Gothic Demi Cond" panose="020B0706030402020204" pitchFamily="34" charset="0"/>
              </a:rPr>
              <a:t>Directive</a:t>
            </a:r>
            <a:r>
              <a:rPr spc="5" dirty="0">
                <a:latin typeface="Franklin Gothic Demi Cond" panose="020B0706030402020204" pitchFamily="34" charset="0"/>
              </a:rPr>
              <a:t> </a:t>
            </a:r>
            <a:r>
              <a:rPr dirty="0">
                <a:latin typeface="Franklin Gothic Demi Cond" panose="020B0706030402020204" pitchFamily="34" charset="0"/>
              </a:rPr>
              <a:t>(CSDDD)</a:t>
            </a:r>
          </a:p>
        </p:txBody>
      </p:sp>
      <p:sp>
        <p:nvSpPr>
          <p:cNvPr id="3" name="object 3"/>
          <p:cNvSpPr txBox="1"/>
          <p:nvPr/>
        </p:nvSpPr>
        <p:spPr>
          <a:xfrm>
            <a:off x="615043" y="1458004"/>
            <a:ext cx="9759043" cy="4940327"/>
          </a:xfrm>
          <a:prstGeom prst="rect">
            <a:avLst/>
          </a:prstGeom>
          <a:solidFill>
            <a:schemeClr val="bg1"/>
          </a:solidFill>
        </p:spPr>
        <p:txBody>
          <a:bodyPr vert="horz" wrap="square" lIns="0" tIns="13970" rIns="0" bIns="0" rtlCol="0">
            <a:spAutoFit/>
          </a:bodyPr>
          <a:lstStyle/>
          <a:p>
            <a:pPr marL="12065" marR="23495">
              <a:lnSpc>
                <a:spcPct val="99000"/>
              </a:lnSpc>
              <a:spcBef>
                <a:spcPts val="110"/>
              </a:spcBef>
              <a:buClr>
                <a:srgbClr val="1A595A"/>
              </a:buClr>
              <a:tabLst>
                <a:tab pos="297180" algn="l"/>
              </a:tabLst>
            </a:pPr>
            <a:r>
              <a:rPr dirty="0">
                <a:solidFill>
                  <a:srgbClr val="404040"/>
                </a:solidFill>
                <a:latin typeface="Franklin Gothic Book"/>
                <a:cs typeface="Franklin Gothic Book"/>
              </a:rPr>
              <a:t>Requires</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companies</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undertake</a:t>
            </a:r>
            <a:r>
              <a:rPr spc="-160" dirty="0">
                <a:solidFill>
                  <a:srgbClr val="404040"/>
                </a:solidFill>
                <a:latin typeface="Franklin Gothic Book"/>
                <a:cs typeface="Franklin Gothic Book"/>
              </a:rPr>
              <a:t> </a:t>
            </a:r>
            <a:r>
              <a:rPr dirty="0">
                <a:solidFill>
                  <a:srgbClr val="404040"/>
                </a:solidFill>
                <a:latin typeface="Franklin Gothic Book"/>
                <a:cs typeface="Franklin Gothic Book"/>
              </a:rPr>
              <a:t>due</a:t>
            </a:r>
            <a:r>
              <a:rPr spc="5" dirty="0">
                <a:solidFill>
                  <a:srgbClr val="404040"/>
                </a:solidFill>
                <a:latin typeface="Franklin Gothic Book"/>
                <a:cs typeface="Franklin Gothic Book"/>
              </a:rPr>
              <a:t> </a:t>
            </a:r>
            <a:r>
              <a:rPr spc="-10" dirty="0">
                <a:solidFill>
                  <a:srgbClr val="404040"/>
                </a:solidFill>
                <a:latin typeface="Franklin Gothic Book"/>
                <a:cs typeface="Franklin Gothic Book"/>
              </a:rPr>
              <a:t>diligence</a:t>
            </a:r>
            <a:r>
              <a:rPr dirty="0">
                <a:solidFill>
                  <a:srgbClr val="404040"/>
                </a:solidFill>
                <a:latin typeface="Franklin Gothic Book"/>
                <a:cs typeface="Franklin Gothic Book"/>
              </a:rPr>
              <a:t> checks</a:t>
            </a:r>
            <a:r>
              <a:rPr spc="16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identify, </a:t>
            </a:r>
            <a:r>
              <a:rPr spc="-10" dirty="0">
                <a:solidFill>
                  <a:srgbClr val="404040"/>
                </a:solidFill>
                <a:latin typeface="Franklin Gothic Book"/>
                <a:cs typeface="Franklin Gothic Book"/>
              </a:rPr>
              <a:t>prevent,</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mitigate,</a:t>
            </a:r>
            <a:r>
              <a:rPr spc="-16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95" dirty="0">
                <a:solidFill>
                  <a:srgbClr val="404040"/>
                </a:solidFill>
                <a:latin typeface="Franklin Gothic Book"/>
                <a:cs typeface="Franklin Gothic Book"/>
              </a:rPr>
              <a:t> </a:t>
            </a:r>
            <a:r>
              <a:rPr spc="-10" dirty="0">
                <a:solidFill>
                  <a:srgbClr val="404040"/>
                </a:solidFill>
                <a:latin typeface="Franklin Gothic Book"/>
                <a:cs typeface="Franklin Gothic Book"/>
              </a:rPr>
              <a:t>account </a:t>
            </a:r>
            <a:r>
              <a:rPr dirty="0">
                <a:solidFill>
                  <a:srgbClr val="404040"/>
                </a:solidFill>
                <a:latin typeface="Franklin Gothic Book"/>
                <a:cs typeface="Franklin Gothic Book"/>
              </a:rPr>
              <a:t>for</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actual</a:t>
            </a:r>
            <a:r>
              <a:rPr spc="-11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potential</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adverse</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impacts</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on</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human</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rights</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15" dirty="0">
                <a:solidFill>
                  <a:srgbClr val="404040"/>
                </a:solidFill>
                <a:latin typeface="Franklin Gothic Book"/>
                <a:cs typeface="Franklin Gothic Book"/>
              </a:rPr>
              <a:t> </a:t>
            </a:r>
            <a:r>
              <a:rPr spc="-20" dirty="0">
                <a:solidFill>
                  <a:srgbClr val="404040"/>
                </a:solidFill>
                <a:latin typeface="Franklin Gothic Book"/>
                <a:cs typeface="Franklin Gothic Book"/>
              </a:rPr>
              <a:t>environmental</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factors</a:t>
            </a:r>
            <a:r>
              <a:rPr spc="25" dirty="0">
                <a:solidFill>
                  <a:srgbClr val="404040"/>
                </a:solidFill>
                <a:latin typeface="Franklin Gothic Book"/>
                <a:cs typeface="Franklin Gothic Book"/>
              </a:rPr>
              <a:t> </a:t>
            </a:r>
            <a:r>
              <a:rPr spc="-20" dirty="0">
                <a:solidFill>
                  <a:srgbClr val="404040"/>
                </a:solidFill>
                <a:latin typeface="Franklin Gothic Book"/>
                <a:cs typeface="Franklin Gothic Book"/>
              </a:rPr>
              <a:t>in</a:t>
            </a:r>
            <a:r>
              <a:rPr spc="-85" dirty="0">
                <a:solidFill>
                  <a:srgbClr val="404040"/>
                </a:solidFill>
                <a:latin typeface="Franklin Gothic Book"/>
                <a:cs typeface="Franklin Gothic Book"/>
              </a:rPr>
              <a:t> </a:t>
            </a:r>
            <a:r>
              <a:rPr spc="-25" dirty="0">
                <a:solidFill>
                  <a:srgbClr val="404040"/>
                </a:solidFill>
                <a:latin typeface="Franklin Gothic Book"/>
                <a:cs typeface="Franklin Gothic Book"/>
              </a:rPr>
              <a:t>the </a:t>
            </a:r>
            <a:r>
              <a:rPr spc="-10" dirty="0">
                <a:solidFill>
                  <a:srgbClr val="404040"/>
                </a:solidFill>
                <a:latin typeface="Franklin Gothic Book"/>
                <a:cs typeface="Franklin Gothic Book"/>
              </a:rPr>
              <a:t>company’s</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own</a:t>
            </a:r>
            <a:r>
              <a:rPr spc="40" dirty="0">
                <a:solidFill>
                  <a:srgbClr val="404040"/>
                </a:solidFill>
                <a:latin typeface="Franklin Gothic Book"/>
                <a:cs typeface="Franklin Gothic Book"/>
              </a:rPr>
              <a:t> </a:t>
            </a:r>
            <a:r>
              <a:rPr spc="-10" dirty="0">
                <a:solidFill>
                  <a:srgbClr val="404040"/>
                </a:solidFill>
                <a:latin typeface="Franklin Gothic Book"/>
                <a:cs typeface="Franklin Gothic Book"/>
              </a:rPr>
              <a:t>operations, </a:t>
            </a:r>
            <a:r>
              <a:rPr dirty="0">
                <a:solidFill>
                  <a:srgbClr val="404040"/>
                </a:solidFill>
                <a:latin typeface="Franklin Gothic Book"/>
                <a:cs typeface="Franklin Gothic Book"/>
              </a:rPr>
              <a:t>their</a:t>
            </a:r>
            <a:r>
              <a:rPr spc="35" dirty="0">
                <a:solidFill>
                  <a:srgbClr val="404040"/>
                </a:solidFill>
                <a:latin typeface="Franklin Gothic Book"/>
                <a:cs typeface="Franklin Gothic Book"/>
              </a:rPr>
              <a:t> </a:t>
            </a:r>
            <a:r>
              <a:rPr spc="-10" dirty="0">
                <a:solidFill>
                  <a:srgbClr val="404040"/>
                </a:solidFill>
                <a:latin typeface="Franklin Gothic Book"/>
                <a:cs typeface="Franklin Gothic Book"/>
              </a:rPr>
              <a:t>subsidiaries,</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105" dirty="0">
                <a:solidFill>
                  <a:srgbClr val="404040"/>
                </a:solidFill>
                <a:latin typeface="Franklin Gothic Book"/>
                <a:cs typeface="Franklin Gothic Book"/>
              </a:rPr>
              <a:t> </a:t>
            </a:r>
            <a:r>
              <a:rPr dirty="0">
                <a:solidFill>
                  <a:srgbClr val="404040"/>
                </a:solidFill>
                <a:latin typeface="Franklin Gothic Book"/>
                <a:cs typeface="Franklin Gothic Book"/>
              </a:rPr>
              <a:t>their</a:t>
            </a:r>
            <a:r>
              <a:rPr spc="35" dirty="0">
                <a:solidFill>
                  <a:srgbClr val="404040"/>
                </a:solidFill>
                <a:latin typeface="Franklin Gothic Book"/>
                <a:cs typeface="Franklin Gothic Book"/>
              </a:rPr>
              <a:t> </a:t>
            </a:r>
            <a:r>
              <a:rPr dirty="0">
                <a:solidFill>
                  <a:srgbClr val="404040"/>
                </a:solidFill>
                <a:latin typeface="Franklin Gothic Book"/>
                <a:cs typeface="Franklin Gothic Book"/>
              </a:rPr>
              <a:t>value</a:t>
            </a:r>
            <a:r>
              <a:rPr spc="-80" dirty="0">
                <a:solidFill>
                  <a:srgbClr val="404040"/>
                </a:solidFill>
                <a:latin typeface="Franklin Gothic Book"/>
                <a:cs typeface="Franklin Gothic Book"/>
              </a:rPr>
              <a:t> </a:t>
            </a:r>
            <a:r>
              <a:rPr spc="-10" dirty="0">
                <a:solidFill>
                  <a:srgbClr val="404040"/>
                </a:solidFill>
                <a:latin typeface="Franklin Gothic Book"/>
                <a:cs typeface="Franklin Gothic Book"/>
              </a:rPr>
              <a:t>chains.</a:t>
            </a:r>
            <a:endParaRPr dirty="0">
              <a:solidFill>
                <a:srgbClr val="404040"/>
              </a:solidFill>
              <a:latin typeface="Franklin Gothic Book"/>
              <a:cs typeface="Franklin Gothic Book"/>
            </a:endParaRPr>
          </a:p>
          <a:p>
            <a:pPr marL="298450" indent="-285750">
              <a:lnSpc>
                <a:spcPct val="100000"/>
              </a:lnSpc>
              <a:spcBef>
                <a:spcPts val="1225"/>
              </a:spcBef>
              <a:buClr>
                <a:srgbClr val="1A595A"/>
              </a:buClr>
              <a:buSzPct val="80000"/>
              <a:buFont typeface="Franklin Gothic Book" panose="020B0503020102020204" pitchFamily="34" charset="0"/>
              <a:buChar char="►"/>
            </a:pPr>
            <a:r>
              <a:rPr b="1" spc="-20" dirty="0">
                <a:solidFill>
                  <a:srgbClr val="404040"/>
                </a:solidFill>
                <a:latin typeface="Franklin Gothic Book"/>
                <a:cs typeface="Franklin Gothic Book"/>
              </a:rPr>
              <a:t>Aim:</a:t>
            </a:r>
            <a:endParaRPr b="1" dirty="0">
              <a:solidFill>
                <a:srgbClr val="404040"/>
              </a:solidFill>
              <a:latin typeface="Franklin Gothic Book"/>
              <a:cs typeface="Franklin Gothic Book"/>
            </a:endParaRPr>
          </a:p>
          <a:p>
            <a:pPr marL="480059" lvl="1" indent="-284480">
              <a:lnSpc>
                <a:spcPct val="100000"/>
              </a:lnSpc>
              <a:spcBef>
                <a:spcPts val="1220"/>
              </a:spcBef>
              <a:buClr>
                <a:srgbClr val="1A595A"/>
              </a:buClr>
              <a:buFont typeface="Arial"/>
              <a:buChar char="•"/>
              <a:tabLst>
                <a:tab pos="480059" algn="l"/>
              </a:tabLst>
            </a:pPr>
            <a:r>
              <a:rPr dirty="0">
                <a:solidFill>
                  <a:srgbClr val="404040"/>
                </a:solidFill>
                <a:latin typeface="Franklin Gothic Book"/>
                <a:cs typeface="Franklin Gothic Book"/>
              </a:rPr>
              <a:t>Increase</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corporate</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accountability</a:t>
            </a:r>
            <a:r>
              <a:rPr spc="-50" dirty="0">
                <a:solidFill>
                  <a:srgbClr val="404040"/>
                </a:solidFill>
                <a:latin typeface="Franklin Gothic Book"/>
                <a:cs typeface="Franklin Gothic Book"/>
              </a:rPr>
              <a:t> </a:t>
            </a:r>
            <a:r>
              <a:rPr dirty="0">
                <a:solidFill>
                  <a:srgbClr val="404040"/>
                </a:solidFill>
                <a:latin typeface="Franklin Gothic Book"/>
                <a:cs typeface="Franklin Gothic Book"/>
              </a:rPr>
              <a:t>for</a:t>
            </a:r>
            <a:r>
              <a:rPr spc="-5" dirty="0">
                <a:solidFill>
                  <a:srgbClr val="404040"/>
                </a:solidFill>
                <a:latin typeface="Franklin Gothic Book"/>
                <a:cs typeface="Franklin Gothic Book"/>
              </a:rPr>
              <a:t> </a:t>
            </a:r>
            <a:r>
              <a:rPr dirty="0">
                <a:solidFill>
                  <a:srgbClr val="404040"/>
                </a:solidFill>
                <a:latin typeface="Franklin Gothic Book"/>
                <a:cs typeface="Franklin Gothic Book"/>
              </a:rPr>
              <a:t>adverse</a:t>
            </a:r>
            <a:r>
              <a:rPr spc="-45" dirty="0">
                <a:solidFill>
                  <a:srgbClr val="404040"/>
                </a:solidFill>
                <a:latin typeface="Franklin Gothic Book"/>
                <a:cs typeface="Franklin Gothic Book"/>
              </a:rPr>
              <a:t> </a:t>
            </a:r>
            <a:r>
              <a:rPr spc="-10" dirty="0">
                <a:solidFill>
                  <a:srgbClr val="404040"/>
                </a:solidFill>
                <a:latin typeface="Franklin Gothic Book"/>
                <a:cs typeface="Franklin Gothic Book"/>
              </a:rPr>
              <a:t>impacts.</a:t>
            </a:r>
            <a:endParaRPr dirty="0">
              <a:solidFill>
                <a:srgbClr val="404040"/>
              </a:solidFill>
              <a:latin typeface="Franklin Gothic Book"/>
              <a:cs typeface="Franklin Gothic Book"/>
            </a:endParaRPr>
          </a:p>
          <a:p>
            <a:pPr marL="480059" marR="304165" lvl="1" indent="-284480" algn="just">
              <a:lnSpc>
                <a:spcPct val="101299"/>
              </a:lnSpc>
              <a:spcBef>
                <a:spcPts val="1125"/>
              </a:spcBef>
              <a:buClr>
                <a:srgbClr val="1A595A"/>
              </a:buClr>
              <a:buFont typeface="Arial"/>
              <a:buChar char="•"/>
              <a:tabLst>
                <a:tab pos="480059" algn="l"/>
              </a:tabLst>
            </a:pPr>
            <a:r>
              <a:rPr dirty="0">
                <a:solidFill>
                  <a:srgbClr val="404040"/>
                </a:solidFill>
                <a:latin typeface="Franklin Gothic Book"/>
                <a:cs typeface="Franklin Gothic Book"/>
              </a:rPr>
              <a:t>Avoid</a:t>
            </a:r>
            <a:r>
              <a:rPr spc="-95" dirty="0">
                <a:solidFill>
                  <a:srgbClr val="404040"/>
                </a:solidFill>
                <a:latin typeface="Franklin Gothic Book"/>
                <a:cs typeface="Franklin Gothic Book"/>
              </a:rPr>
              <a:t> </a:t>
            </a:r>
            <a:r>
              <a:rPr spc="-10" dirty="0">
                <a:solidFill>
                  <a:srgbClr val="404040"/>
                </a:solidFill>
                <a:latin typeface="Franklin Gothic Book"/>
                <a:cs typeface="Franklin Gothic Book"/>
              </a:rPr>
              <a:t>fragmentation</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due</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diligence</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requirements</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ensure</a:t>
            </a:r>
            <a:r>
              <a:rPr spc="45" dirty="0">
                <a:solidFill>
                  <a:srgbClr val="404040"/>
                </a:solidFill>
                <a:latin typeface="Franklin Gothic Book"/>
                <a:cs typeface="Franklin Gothic Book"/>
              </a:rPr>
              <a:t> </a:t>
            </a:r>
            <a:r>
              <a:rPr spc="-10" dirty="0">
                <a:solidFill>
                  <a:srgbClr val="404040"/>
                </a:solidFill>
                <a:latin typeface="Franklin Gothic Book"/>
                <a:cs typeface="Franklin Gothic Book"/>
              </a:rPr>
              <a:t>coherence</a:t>
            </a:r>
            <a:r>
              <a:rPr spc="45" dirty="0">
                <a:solidFill>
                  <a:srgbClr val="404040"/>
                </a:solidFill>
                <a:latin typeface="Franklin Gothic Book"/>
                <a:cs typeface="Franklin Gothic Book"/>
              </a:rPr>
              <a:t> </a:t>
            </a:r>
            <a:r>
              <a:rPr dirty="0">
                <a:solidFill>
                  <a:srgbClr val="404040"/>
                </a:solidFill>
                <a:latin typeface="Franklin Gothic Book"/>
                <a:cs typeface="Franklin Gothic Book"/>
              </a:rPr>
              <a:t>with</a:t>
            </a:r>
            <a:r>
              <a:rPr spc="-60" dirty="0">
                <a:solidFill>
                  <a:srgbClr val="404040"/>
                </a:solidFill>
                <a:latin typeface="Franklin Gothic Book"/>
                <a:cs typeface="Franklin Gothic Book"/>
              </a:rPr>
              <a:t> </a:t>
            </a:r>
            <a:r>
              <a:rPr spc="-10" dirty="0">
                <a:solidFill>
                  <a:srgbClr val="404040"/>
                </a:solidFill>
                <a:latin typeface="Franklin Gothic Book"/>
                <a:cs typeface="Franklin Gothic Book"/>
              </a:rPr>
              <a:t>international </a:t>
            </a:r>
            <a:r>
              <a:rPr dirty="0">
                <a:solidFill>
                  <a:srgbClr val="404040"/>
                </a:solidFill>
                <a:latin typeface="Franklin Gothic Book"/>
                <a:cs typeface="Franklin Gothic Book"/>
              </a:rPr>
              <a:t>standards</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on</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responsible</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business</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conduct</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(eg</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UNGP</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or</a:t>
            </a:r>
            <a:r>
              <a:rPr spc="-10" dirty="0">
                <a:solidFill>
                  <a:srgbClr val="404040"/>
                </a:solidFill>
                <a:latin typeface="Franklin Gothic Book"/>
                <a:cs typeface="Franklin Gothic Book"/>
              </a:rPr>
              <a:t> </a:t>
            </a:r>
            <a:r>
              <a:rPr dirty="0">
                <a:solidFill>
                  <a:srgbClr val="404040"/>
                </a:solidFill>
                <a:latin typeface="Franklin Gothic Book"/>
                <a:cs typeface="Franklin Gothic Book"/>
              </a:rPr>
              <a:t>OECD</a:t>
            </a:r>
            <a:r>
              <a:rPr spc="5" dirty="0">
                <a:solidFill>
                  <a:srgbClr val="404040"/>
                </a:solidFill>
                <a:latin typeface="Franklin Gothic Book"/>
                <a:cs typeface="Franklin Gothic Book"/>
              </a:rPr>
              <a:t> </a:t>
            </a:r>
            <a:r>
              <a:rPr spc="-10" dirty="0">
                <a:solidFill>
                  <a:srgbClr val="404040"/>
                </a:solidFill>
                <a:latin typeface="Franklin Gothic Book"/>
                <a:cs typeface="Franklin Gothic Book"/>
              </a:rPr>
              <a:t>Guidelines).</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This</a:t>
            </a:r>
            <a:r>
              <a:rPr spc="-40" dirty="0">
                <a:solidFill>
                  <a:srgbClr val="404040"/>
                </a:solidFill>
                <a:latin typeface="Franklin Gothic Book"/>
                <a:cs typeface="Franklin Gothic Book"/>
              </a:rPr>
              <a:t> </a:t>
            </a:r>
            <a:r>
              <a:rPr dirty="0">
                <a:solidFill>
                  <a:srgbClr val="404040"/>
                </a:solidFill>
                <a:latin typeface="Franklin Gothic Book"/>
                <a:cs typeface="Franklin Gothic Book"/>
              </a:rPr>
              <a:t>should </a:t>
            </a:r>
            <a:r>
              <a:rPr spc="-20" dirty="0">
                <a:solidFill>
                  <a:srgbClr val="404040"/>
                </a:solidFill>
                <a:latin typeface="Franklin Gothic Book"/>
                <a:cs typeface="Franklin Gothic Book"/>
              </a:rPr>
              <a:t>also </a:t>
            </a:r>
            <a:r>
              <a:rPr dirty="0">
                <a:solidFill>
                  <a:srgbClr val="404040"/>
                </a:solidFill>
                <a:latin typeface="Franklin Gothic Book"/>
                <a:cs typeface="Franklin Gothic Book"/>
              </a:rPr>
              <a:t>increase</a:t>
            </a:r>
            <a:r>
              <a:rPr spc="60" dirty="0">
                <a:solidFill>
                  <a:srgbClr val="404040"/>
                </a:solidFill>
                <a:latin typeface="Franklin Gothic Book"/>
                <a:cs typeface="Franklin Gothic Book"/>
              </a:rPr>
              <a:t> </a:t>
            </a:r>
            <a:r>
              <a:rPr spc="-10" dirty="0">
                <a:solidFill>
                  <a:srgbClr val="404040"/>
                </a:solidFill>
                <a:latin typeface="Franklin Gothic Book"/>
                <a:cs typeface="Franklin Gothic Book"/>
              </a:rPr>
              <a:t>legal</a:t>
            </a:r>
            <a:r>
              <a:rPr spc="-70" dirty="0">
                <a:solidFill>
                  <a:srgbClr val="404040"/>
                </a:solidFill>
                <a:latin typeface="Franklin Gothic Book"/>
                <a:cs typeface="Franklin Gothic Book"/>
              </a:rPr>
              <a:t> </a:t>
            </a:r>
            <a:r>
              <a:rPr dirty="0">
                <a:solidFill>
                  <a:srgbClr val="404040"/>
                </a:solidFill>
                <a:latin typeface="Franklin Gothic Book"/>
                <a:cs typeface="Franklin Gothic Book"/>
              </a:rPr>
              <a:t>certainty</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for</a:t>
            </a:r>
            <a:r>
              <a:rPr spc="20" dirty="0">
                <a:solidFill>
                  <a:srgbClr val="404040"/>
                </a:solidFill>
                <a:latin typeface="Franklin Gothic Book"/>
                <a:cs typeface="Franklin Gothic Book"/>
              </a:rPr>
              <a:t> </a:t>
            </a:r>
            <a:r>
              <a:rPr spc="-10" dirty="0">
                <a:solidFill>
                  <a:srgbClr val="404040"/>
                </a:solidFill>
                <a:latin typeface="Franklin Gothic Book"/>
                <a:cs typeface="Franklin Gothic Book"/>
              </a:rPr>
              <a:t>business</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35" dirty="0">
                <a:solidFill>
                  <a:srgbClr val="404040"/>
                </a:solidFill>
                <a:latin typeface="Franklin Gothic Book"/>
                <a:cs typeface="Franklin Gothic Book"/>
              </a:rPr>
              <a:t> </a:t>
            </a:r>
            <a:r>
              <a:rPr spc="-10" dirty="0">
                <a:solidFill>
                  <a:srgbClr val="404040"/>
                </a:solidFill>
                <a:latin typeface="Franklin Gothic Book"/>
                <a:cs typeface="Franklin Gothic Book"/>
              </a:rPr>
              <a:t>stakeholders </a:t>
            </a:r>
            <a:r>
              <a:rPr dirty="0">
                <a:solidFill>
                  <a:srgbClr val="404040"/>
                </a:solidFill>
                <a:latin typeface="Franklin Gothic Book"/>
                <a:cs typeface="Franklin Gothic Book"/>
              </a:rPr>
              <a:t>in</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turn.</a:t>
            </a:r>
            <a:endParaRPr dirty="0">
              <a:solidFill>
                <a:srgbClr val="404040"/>
              </a:solidFill>
              <a:latin typeface="Franklin Gothic Book"/>
              <a:cs typeface="Franklin Gothic Book"/>
            </a:endParaRPr>
          </a:p>
          <a:p>
            <a:pPr marL="480059" marR="304165" lvl="1" indent="-284480" algn="just">
              <a:lnSpc>
                <a:spcPct val="101299"/>
              </a:lnSpc>
              <a:spcBef>
                <a:spcPts val="1125"/>
              </a:spcBef>
              <a:buClr>
                <a:srgbClr val="1A595A"/>
              </a:buClr>
              <a:buFont typeface="Arial"/>
              <a:buChar char="•"/>
              <a:tabLst>
                <a:tab pos="480059" algn="l"/>
              </a:tabLst>
            </a:pPr>
            <a:r>
              <a:rPr dirty="0">
                <a:solidFill>
                  <a:srgbClr val="404040"/>
                </a:solidFill>
                <a:latin typeface="Franklin Gothic Book"/>
                <a:cs typeface="Franklin Gothic Book"/>
              </a:rPr>
              <a:t>Introduce uniform remedies across EU member states for those affected by adverse</a:t>
            </a:r>
            <a:r>
              <a:rPr lang="en-US" dirty="0">
                <a:solidFill>
                  <a:srgbClr val="404040"/>
                </a:solidFill>
                <a:latin typeface="Franklin Gothic Book"/>
                <a:cs typeface="Franklin Gothic Book"/>
              </a:rPr>
              <a:t> </a:t>
            </a:r>
            <a:r>
              <a:rPr dirty="0">
                <a:solidFill>
                  <a:srgbClr val="404040"/>
                </a:solidFill>
                <a:latin typeface="Franklin Gothic Book"/>
                <a:cs typeface="Franklin Gothic Book"/>
              </a:rPr>
              <a:t>impacts. </a:t>
            </a:r>
            <a:endParaRPr lang="en-US" dirty="0">
              <a:solidFill>
                <a:srgbClr val="404040"/>
              </a:solidFill>
              <a:latin typeface="Franklin Gothic Book"/>
              <a:cs typeface="Franklin Gothic Book"/>
            </a:endParaRPr>
          </a:p>
          <a:p>
            <a:pPr marL="298450" marR="241935" lvl="1" indent="-285750">
              <a:spcBef>
                <a:spcPts val="1225"/>
              </a:spcBef>
              <a:buClr>
                <a:srgbClr val="1A595A"/>
              </a:buClr>
              <a:buSzPct val="80000"/>
              <a:buFont typeface="Franklin Gothic Book" panose="020B0503020102020204" pitchFamily="34" charset="0"/>
              <a:buChar char="►"/>
              <a:tabLst>
                <a:tab pos="479425" algn="l"/>
              </a:tabLst>
            </a:pPr>
            <a:r>
              <a:rPr b="1" spc="-20" dirty="0">
                <a:solidFill>
                  <a:srgbClr val="404040"/>
                </a:solidFill>
                <a:latin typeface="Franklin Gothic Book"/>
                <a:cs typeface="Franklin Gothic Book"/>
              </a:rPr>
              <a:t>Expected impact:</a:t>
            </a:r>
          </a:p>
          <a:p>
            <a:pPr marL="368300" marR="313690" lvl="1" indent="-172720" algn="just">
              <a:lnSpc>
                <a:spcPct val="101299"/>
              </a:lnSpc>
              <a:spcBef>
                <a:spcPts val="1200"/>
              </a:spcBef>
              <a:buClr>
                <a:srgbClr val="1A595A"/>
              </a:buClr>
              <a:buFont typeface="Arial"/>
              <a:buChar char="•"/>
              <a:tabLst>
                <a:tab pos="368300" algn="l"/>
              </a:tabLst>
            </a:pPr>
            <a:r>
              <a:rPr spc="-10" dirty="0">
                <a:solidFill>
                  <a:srgbClr val="404040"/>
                </a:solidFill>
                <a:latin typeface="Franklin Gothic Book"/>
                <a:cs typeface="Franklin Gothic Book"/>
              </a:rPr>
              <a:t>Improved</a:t>
            </a:r>
            <a:r>
              <a:rPr spc="-85" dirty="0">
                <a:solidFill>
                  <a:srgbClr val="404040"/>
                </a:solidFill>
                <a:latin typeface="Franklin Gothic Book"/>
                <a:cs typeface="Franklin Gothic Book"/>
              </a:rPr>
              <a:t> </a:t>
            </a:r>
            <a:r>
              <a:rPr spc="-10" dirty="0">
                <a:solidFill>
                  <a:srgbClr val="404040"/>
                </a:solidFill>
                <a:latin typeface="Franklin Gothic Book"/>
                <a:cs typeface="Franklin Gothic Book"/>
              </a:rPr>
              <a:t>corporate</a:t>
            </a:r>
            <a:r>
              <a:rPr spc="-80" dirty="0">
                <a:solidFill>
                  <a:srgbClr val="404040"/>
                </a:solidFill>
                <a:latin typeface="Franklin Gothic Book"/>
                <a:cs typeface="Franklin Gothic Book"/>
              </a:rPr>
              <a:t> </a:t>
            </a:r>
            <a:r>
              <a:rPr spc="-10" dirty="0">
                <a:solidFill>
                  <a:srgbClr val="404040"/>
                </a:solidFill>
                <a:latin typeface="Franklin Gothic Book"/>
                <a:cs typeface="Franklin Gothic Book"/>
              </a:rPr>
              <a:t>governance</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practices:</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mechanisms to</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identify,</a:t>
            </a:r>
            <a:r>
              <a:rPr spc="75" dirty="0">
                <a:solidFill>
                  <a:srgbClr val="404040"/>
                </a:solidFill>
                <a:latin typeface="Franklin Gothic Book"/>
                <a:cs typeface="Franklin Gothic Book"/>
              </a:rPr>
              <a:t> </a:t>
            </a:r>
            <a:r>
              <a:rPr dirty="0">
                <a:solidFill>
                  <a:srgbClr val="404040"/>
                </a:solidFill>
                <a:latin typeface="Franklin Gothic Book"/>
                <a:cs typeface="Franklin Gothic Book"/>
              </a:rPr>
              <a:t>manage</a:t>
            </a:r>
            <a:r>
              <a:rPr spc="-8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mitigate</a:t>
            </a:r>
            <a:r>
              <a:rPr spc="-75" dirty="0">
                <a:solidFill>
                  <a:srgbClr val="404040"/>
                </a:solidFill>
                <a:latin typeface="Franklin Gothic Book"/>
                <a:cs typeface="Franklin Gothic Book"/>
              </a:rPr>
              <a:t> </a:t>
            </a:r>
            <a:r>
              <a:rPr spc="-10" dirty="0">
                <a:solidFill>
                  <a:srgbClr val="404040"/>
                </a:solidFill>
                <a:latin typeface="Franklin Gothic Book"/>
                <a:cs typeface="Franklin Gothic Book"/>
              </a:rPr>
              <a:t>risks </a:t>
            </a:r>
            <a:r>
              <a:rPr dirty="0">
                <a:solidFill>
                  <a:srgbClr val="404040"/>
                </a:solidFill>
                <a:latin typeface="Franklin Gothic Book"/>
                <a:cs typeface="Franklin Gothic Book"/>
              </a:rPr>
              <a:t>and </a:t>
            </a:r>
            <a:r>
              <a:rPr spc="-10" dirty="0">
                <a:solidFill>
                  <a:srgbClr val="404040"/>
                </a:solidFill>
                <a:latin typeface="Franklin Gothic Book"/>
                <a:cs typeface="Franklin Gothic Book"/>
              </a:rPr>
              <a:t>adverse</a:t>
            </a:r>
            <a:r>
              <a:rPr spc="-60" dirty="0">
                <a:solidFill>
                  <a:srgbClr val="404040"/>
                </a:solidFill>
                <a:latin typeface="Franklin Gothic Book"/>
                <a:cs typeface="Franklin Gothic Book"/>
              </a:rPr>
              <a:t> </a:t>
            </a:r>
            <a:r>
              <a:rPr dirty="0">
                <a:solidFill>
                  <a:srgbClr val="404040"/>
                </a:solidFill>
                <a:latin typeface="Franklin Gothic Book"/>
                <a:cs typeface="Franklin Gothic Book"/>
              </a:rPr>
              <a:t>impacts</a:t>
            </a:r>
            <a:r>
              <a:rPr spc="-55" dirty="0">
                <a:solidFill>
                  <a:srgbClr val="404040"/>
                </a:solidFill>
                <a:latin typeface="Franklin Gothic Book"/>
                <a:cs typeface="Franklin Gothic Book"/>
              </a:rPr>
              <a:t> </a:t>
            </a:r>
            <a:r>
              <a:rPr dirty="0">
                <a:solidFill>
                  <a:srgbClr val="404040"/>
                </a:solidFill>
                <a:latin typeface="Franklin Gothic Book"/>
                <a:cs typeface="Franklin Gothic Book"/>
              </a:rPr>
              <a:t>to</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environmental</a:t>
            </a:r>
            <a:r>
              <a:rPr spc="-120" dirty="0">
                <a:solidFill>
                  <a:srgbClr val="404040"/>
                </a:solidFill>
                <a:latin typeface="Franklin Gothic Book"/>
                <a:cs typeface="Franklin Gothic Book"/>
              </a:rPr>
              <a:t> </a:t>
            </a:r>
            <a:r>
              <a:rPr dirty="0">
                <a:solidFill>
                  <a:srgbClr val="404040"/>
                </a:solidFill>
                <a:latin typeface="Franklin Gothic Book"/>
                <a:cs typeface="Franklin Gothic Book"/>
              </a:rPr>
              <a:t>factors</a:t>
            </a:r>
            <a:r>
              <a:rPr spc="110" dirty="0">
                <a:solidFill>
                  <a:srgbClr val="404040"/>
                </a:solidFill>
                <a:latin typeface="Franklin Gothic Book"/>
                <a:cs typeface="Franklin Gothic Book"/>
              </a:rPr>
              <a:t> </a:t>
            </a:r>
            <a:r>
              <a:rPr dirty="0">
                <a:solidFill>
                  <a:srgbClr val="404040"/>
                </a:solidFill>
                <a:latin typeface="Franklin Gothic Book"/>
                <a:cs typeface="Franklin Gothic Book"/>
              </a:rPr>
              <a:t>and</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human</a:t>
            </a:r>
            <a:r>
              <a:rPr spc="-85" dirty="0">
                <a:solidFill>
                  <a:srgbClr val="404040"/>
                </a:solidFill>
                <a:latin typeface="Franklin Gothic Book"/>
                <a:cs typeface="Franklin Gothic Book"/>
              </a:rPr>
              <a:t> </a:t>
            </a:r>
            <a:r>
              <a:rPr spc="-10" dirty="0">
                <a:solidFill>
                  <a:srgbClr val="404040"/>
                </a:solidFill>
                <a:latin typeface="Franklin Gothic Book"/>
                <a:cs typeface="Franklin Gothic Book"/>
              </a:rPr>
              <a:t>rights.</a:t>
            </a:r>
            <a:endParaRPr dirty="0">
              <a:solidFill>
                <a:srgbClr val="404040"/>
              </a:solidFill>
              <a:latin typeface="Franklin Gothic Book"/>
              <a:cs typeface="Franklin Gothic Book"/>
            </a:endParaRPr>
          </a:p>
          <a:p>
            <a:pPr marL="368300" marR="5080" lvl="1" indent="-172720">
              <a:lnSpc>
                <a:spcPts val="1680"/>
              </a:lnSpc>
              <a:spcBef>
                <a:spcPts val="1330"/>
              </a:spcBef>
              <a:buClr>
                <a:srgbClr val="1A595A"/>
              </a:buClr>
              <a:buFont typeface="Arial"/>
              <a:buChar char="•"/>
              <a:tabLst>
                <a:tab pos="368300" algn="l"/>
              </a:tabLst>
            </a:pPr>
            <a:r>
              <a:rPr dirty="0">
                <a:solidFill>
                  <a:srgbClr val="404040"/>
                </a:solidFill>
                <a:latin typeface="Franklin Gothic Book"/>
                <a:cs typeface="Franklin Gothic Book"/>
              </a:rPr>
              <a:t>Facilitate</a:t>
            </a:r>
            <a:r>
              <a:rPr spc="-95" dirty="0">
                <a:solidFill>
                  <a:srgbClr val="404040"/>
                </a:solidFill>
                <a:latin typeface="Franklin Gothic Book"/>
                <a:cs typeface="Franklin Gothic Book"/>
              </a:rPr>
              <a:t> </a:t>
            </a:r>
            <a:r>
              <a:rPr dirty="0">
                <a:solidFill>
                  <a:srgbClr val="404040"/>
                </a:solidFill>
                <a:latin typeface="Franklin Gothic Book"/>
                <a:cs typeface="Franklin Gothic Book"/>
              </a:rPr>
              <a:t>the</a:t>
            </a:r>
            <a:r>
              <a:rPr spc="-90" dirty="0">
                <a:solidFill>
                  <a:srgbClr val="404040"/>
                </a:solidFill>
                <a:latin typeface="Franklin Gothic Book"/>
                <a:cs typeface="Franklin Gothic Book"/>
              </a:rPr>
              <a:t> </a:t>
            </a:r>
            <a:r>
              <a:rPr dirty="0">
                <a:solidFill>
                  <a:srgbClr val="404040"/>
                </a:solidFill>
                <a:latin typeface="Franklin Gothic Book"/>
                <a:cs typeface="Franklin Gothic Book"/>
              </a:rPr>
              <a:t>identification</a:t>
            </a:r>
            <a:r>
              <a:rPr spc="65" dirty="0">
                <a:solidFill>
                  <a:srgbClr val="404040"/>
                </a:solidFill>
                <a:latin typeface="Franklin Gothic Book"/>
                <a:cs typeface="Franklin Gothic Book"/>
              </a:rPr>
              <a:t> </a:t>
            </a:r>
            <a:r>
              <a:rPr dirty="0">
                <a:solidFill>
                  <a:srgbClr val="404040"/>
                </a:solidFill>
                <a:latin typeface="Franklin Gothic Book"/>
                <a:cs typeface="Franklin Gothic Book"/>
              </a:rPr>
              <a:t>of</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adverse</a:t>
            </a:r>
            <a:r>
              <a:rPr spc="-25" dirty="0">
                <a:solidFill>
                  <a:srgbClr val="404040"/>
                </a:solidFill>
                <a:latin typeface="Franklin Gothic Book"/>
                <a:cs typeface="Franklin Gothic Book"/>
              </a:rPr>
              <a:t> </a:t>
            </a:r>
            <a:r>
              <a:rPr dirty="0">
                <a:solidFill>
                  <a:srgbClr val="404040"/>
                </a:solidFill>
                <a:latin typeface="Franklin Gothic Book"/>
                <a:cs typeface="Franklin Gothic Book"/>
              </a:rPr>
              <a:t>impacts</a:t>
            </a:r>
            <a:r>
              <a:rPr spc="-90" dirty="0">
                <a:solidFill>
                  <a:srgbClr val="404040"/>
                </a:solidFill>
                <a:latin typeface="Franklin Gothic Book"/>
                <a:cs typeface="Franklin Gothic Book"/>
              </a:rPr>
              <a:t> </a:t>
            </a:r>
            <a:r>
              <a:rPr spc="-10" dirty="0">
                <a:solidFill>
                  <a:srgbClr val="404040"/>
                </a:solidFill>
                <a:latin typeface="Franklin Gothic Book"/>
                <a:cs typeface="Franklin Gothic Book"/>
              </a:rPr>
              <a:t>across</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value</a:t>
            </a:r>
            <a:r>
              <a:rPr spc="-20" dirty="0">
                <a:solidFill>
                  <a:srgbClr val="404040"/>
                </a:solidFill>
                <a:latin typeface="Franklin Gothic Book"/>
                <a:cs typeface="Franklin Gothic Book"/>
              </a:rPr>
              <a:t> </a:t>
            </a:r>
            <a:r>
              <a:rPr spc="-10" dirty="0">
                <a:solidFill>
                  <a:srgbClr val="404040"/>
                </a:solidFill>
                <a:latin typeface="Franklin Gothic Book"/>
                <a:cs typeface="Franklin Gothic Book"/>
              </a:rPr>
              <a:t>chains</a:t>
            </a:r>
            <a:r>
              <a:rPr spc="-85" dirty="0">
                <a:solidFill>
                  <a:srgbClr val="404040"/>
                </a:solidFill>
                <a:latin typeface="Franklin Gothic Book"/>
                <a:cs typeface="Franklin Gothic Book"/>
              </a:rPr>
              <a:t> </a:t>
            </a:r>
            <a:r>
              <a:rPr dirty="0">
                <a:solidFill>
                  <a:srgbClr val="404040"/>
                </a:solidFill>
                <a:latin typeface="Franklin Gothic Book"/>
                <a:cs typeface="Franklin Gothic Book"/>
              </a:rPr>
              <a:t>as</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more</a:t>
            </a:r>
            <a:r>
              <a:rPr spc="-15" dirty="0">
                <a:solidFill>
                  <a:srgbClr val="404040"/>
                </a:solidFill>
                <a:latin typeface="Franklin Gothic Book"/>
                <a:cs typeface="Franklin Gothic Book"/>
              </a:rPr>
              <a:t> </a:t>
            </a:r>
            <a:r>
              <a:rPr dirty="0">
                <a:solidFill>
                  <a:srgbClr val="404040"/>
                </a:solidFill>
                <a:latin typeface="Franklin Gothic Book"/>
                <a:cs typeface="Franklin Gothic Book"/>
              </a:rPr>
              <a:t>companies</a:t>
            </a:r>
            <a:r>
              <a:rPr spc="-20" dirty="0">
                <a:solidFill>
                  <a:srgbClr val="404040"/>
                </a:solidFill>
                <a:latin typeface="Franklin Gothic Book"/>
                <a:cs typeface="Franklin Gothic Book"/>
              </a:rPr>
              <a:t> </a:t>
            </a:r>
            <a:r>
              <a:rPr dirty="0">
                <a:solidFill>
                  <a:srgbClr val="404040"/>
                </a:solidFill>
                <a:latin typeface="Franklin Gothic Book"/>
                <a:cs typeface="Franklin Gothic Book"/>
              </a:rPr>
              <a:t>make</a:t>
            </a:r>
            <a:r>
              <a:rPr spc="-90" dirty="0">
                <a:solidFill>
                  <a:srgbClr val="404040"/>
                </a:solidFill>
                <a:latin typeface="Franklin Gothic Book"/>
                <a:cs typeface="Franklin Gothic Book"/>
              </a:rPr>
              <a:t> </a:t>
            </a:r>
            <a:r>
              <a:rPr spc="-20" dirty="0">
                <a:solidFill>
                  <a:srgbClr val="404040"/>
                </a:solidFill>
                <a:latin typeface="Franklin Gothic Book"/>
                <a:cs typeface="Franklin Gothic Book"/>
              </a:rPr>
              <a:t>this </a:t>
            </a:r>
            <a:r>
              <a:rPr dirty="0">
                <a:solidFill>
                  <a:srgbClr val="404040"/>
                </a:solidFill>
                <a:latin typeface="Franklin Gothic Book"/>
                <a:cs typeface="Franklin Gothic Book"/>
              </a:rPr>
              <a:t>data</a:t>
            </a:r>
            <a:r>
              <a:rPr spc="-30" dirty="0">
                <a:solidFill>
                  <a:srgbClr val="404040"/>
                </a:solidFill>
                <a:latin typeface="Franklin Gothic Book"/>
                <a:cs typeface="Franklin Gothic Book"/>
              </a:rPr>
              <a:t> </a:t>
            </a:r>
            <a:r>
              <a:rPr spc="-10" dirty="0">
                <a:solidFill>
                  <a:srgbClr val="404040"/>
                </a:solidFill>
                <a:latin typeface="Franklin Gothic Book"/>
                <a:cs typeface="Franklin Gothic Book"/>
              </a:rPr>
              <a:t>available</a:t>
            </a:r>
            <a:r>
              <a:rPr sz="1450" spc="-10" dirty="0">
                <a:solidFill>
                  <a:srgbClr val="404040"/>
                </a:solidFill>
                <a:latin typeface="Franklin Gothic Book"/>
                <a:cs typeface="Franklin Gothic Book"/>
              </a:rPr>
              <a:t>.</a:t>
            </a:r>
            <a:endParaRPr sz="1450" dirty="0">
              <a:solidFill>
                <a:srgbClr val="404040"/>
              </a:solidFill>
              <a:latin typeface="Franklin Gothic Book"/>
              <a:cs typeface="Franklin Gothic Book"/>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5168" cy="600164"/>
          </a:xfrm>
          <a:prstGeom prst="rect">
            <a:avLst/>
          </a:prstGeom>
        </p:spPr>
        <p:txBody>
          <a:bodyPr vert="horz" wrap="square" lIns="640080" tIns="45720" rIns="0" bIns="0" rtlCol="0">
            <a:spAutoFit/>
          </a:bodyPr>
          <a:lstStyle/>
          <a:p>
            <a:pPr>
              <a:lnSpc>
                <a:spcPct val="100000"/>
              </a:lnSpc>
              <a:spcBef>
                <a:spcPts val="105"/>
              </a:spcBef>
            </a:pPr>
            <a:r>
              <a:rPr sz="3600" b="1" dirty="0">
                <a:solidFill>
                  <a:schemeClr val="accent2">
                    <a:lumMod val="75000"/>
                  </a:schemeClr>
                </a:solidFill>
                <a:latin typeface="Franklin Gothic Demi Cond" panose="020B0706030402020204" pitchFamily="34" charset="0"/>
              </a:rPr>
              <a:t>CSDDD:</a:t>
            </a:r>
            <a:r>
              <a:rPr sz="3600" b="1" spc="-150" dirty="0">
                <a:solidFill>
                  <a:schemeClr val="accent2">
                    <a:lumMod val="75000"/>
                  </a:schemeClr>
                </a:solidFill>
                <a:latin typeface="Franklin Gothic Demi Cond" panose="020B0706030402020204" pitchFamily="34" charset="0"/>
              </a:rPr>
              <a:t> </a:t>
            </a:r>
            <a:r>
              <a:rPr sz="3600" b="1" dirty="0">
                <a:solidFill>
                  <a:schemeClr val="accent2">
                    <a:lumMod val="75000"/>
                  </a:schemeClr>
                </a:solidFill>
                <a:latin typeface="Franklin Gothic Demi Cond" panose="020B0706030402020204" pitchFamily="34" charset="0"/>
              </a:rPr>
              <a:t>Key</a:t>
            </a:r>
            <a:r>
              <a:rPr sz="3600" b="1" spc="-25" dirty="0">
                <a:solidFill>
                  <a:schemeClr val="accent2">
                    <a:lumMod val="75000"/>
                  </a:schemeClr>
                </a:solidFill>
                <a:latin typeface="Franklin Gothic Demi Cond" panose="020B0706030402020204" pitchFamily="34" charset="0"/>
              </a:rPr>
              <a:t> Features</a:t>
            </a:r>
          </a:p>
        </p:txBody>
      </p:sp>
      <p:sp>
        <p:nvSpPr>
          <p:cNvPr id="3" name="object 3"/>
          <p:cNvSpPr txBox="1"/>
          <p:nvPr/>
        </p:nvSpPr>
        <p:spPr>
          <a:xfrm>
            <a:off x="498221" y="1273619"/>
            <a:ext cx="4530979" cy="4706417"/>
          </a:xfrm>
          <a:prstGeom prst="rect">
            <a:avLst/>
          </a:prstGeom>
        </p:spPr>
        <p:txBody>
          <a:bodyPr vert="horz" wrap="square" lIns="0" tIns="12700" rIns="0" bIns="0" rtlCol="0">
            <a:spAutoFit/>
          </a:bodyPr>
          <a:lstStyle/>
          <a:p>
            <a:pPr marL="297180" marR="19685" indent="-285115">
              <a:lnSpc>
                <a:spcPct val="100000"/>
              </a:lnSpc>
              <a:spcBef>
                <a:spcPts val="100"/>
              </a:spcBef>
              <a:buClr>
                <a:srgbClr val="1A595A"/>
              </a:buClr>
              <a:buFont typeface="Arial"/>
              <a:buChar char="•"/>
              <a:tabLst>
                <a:tab pos="297180" algn="l"/>
              </a:tabLst>
            </a:pPr>
            <a:r>
              <a:rPr sz="1900" b="1" spc="55" dirty="0">
                <a:solidFill>
                  <a:srgbClr val="404040"/>
                </a:solidFill>
                <a:latin typeface="Franklin Gothic Book"/>
                <a:cs typeface="Franklin Gothic Book"/>
              </a:rPr>
              <a:t>Due</a:t>
            </a:r>
            <a:r>
              <a:rPr sz="1900" b="1" spc="-55" dirty="0">
                <a:solidFill>
                  <a:srgbClr val="404040"/>
                </a:solidFill>
                <a:latin typeface="Franklin Gothic Book"/>
                <a:cs typeface="Franklin Gothic Book"/>
              </a:rPr>
              <a:t> </a:t>
            </a:r>
            <a:r>
              <a:rPr sz="1900" b="1" dirty="0">
                <a:solidFill>
                  <a:srgbClr val="404040"/>
                </a:solidFill>
                <a:latin typeface="Franklin Gothic Book"/>
                <a:cs typeface="Franklin Gothic Book"/>
              </a:rPr>
              <a:t>diligence</a:t>
            </a:r>
            <a:r>
              <a:rPr sz="1900" b="1" spc="-145" dirty="0">
                <a:solidFill>
                  <a:srgbClr val="404040"/>
                </a:solidFill>
                <a:latin typeface="Franklin Gothic Book"/>
                <a:cs typeface="Franklin Gothic Book"/>
              </a:rPr>
              <a:t> </a:t>
            </a:r>
            <a:r>
              <a:rPr sz="1900" b="1" dirty="0">
                <a:solidFill>
                  <a:srgbClr val="404040"/>
                </a:solidFill>
                <a:latin typeface="Franklin Gothic Book"/>
                <a:cs typeface="Franklin Gothic Book"/>
              </a:rPr>
              <a:t>policies</a:t>
            </a:r>
            <a:r>
              <a:rPr sz="1900" b="1" spc="-75" dirty="0">
                <a:solidFill>
                  <a:srgbClr val="404040"/>
                </a:solidFill>
                <a:latin typeface="Franklin Gothic Book"/>
                <a:cs typeface="Franklin Gothic Book"/>
              </a:rPr>
              <a:t> </a:t>
            </a:r>
            <a:r>
              <a:rPr sz="1900" dirty="0">
                <a:solidFill>
                  <a:srgbClr val="404040"/>
                </a:solidFill>
                <a:latin typeface="Franklin Gothic Book"/>
                <a:cs typeface="Franklin Gothic Book"/>
              </a:rPr>
              <a:t>-</a:t>
            </a:r>
            <a:r>
              <a:rPr sz="1900" spc="-75" dirty="0">
                <a:solidFill>
                  <a:srgbClr val="404040"/>
                </a:solidFill>
                <a:latin typeface="Franklin Gothic Book"/>
                <a:cs typeface="Franklin Gothic Book"/>
              </a:rPr>
              <a:t> </a:t>
            </a:r>
            <a:r>
              <a:rPr sz="1900" dirty="0">
                <a:solidFill>
                  <a:srgbClr val="404040"/>
                </a:solidFill>
                <a:latin typeface="Franklin Gothic Book"/>
                <a:cs typeface="Franklin Gothic Book"/>
              </a:rPr>
              <a:t>Companies</a:t>
            </a:r>
            <a:r>
              <a:rPr sz="1900" spc="145" dirty="0">
                <a:solidFill>
                  <a:srgbClr val="404040"/>
                </a:solidFill>
                <a:latin typeface="Franklin Gothic Book"/>
                <a:cs typeface="Franklin Gothic Book"/>
              </a:rPr>
              <a:t> </a:t>
            </a:r>
            <a:r>
              <a:rPr sz="1900" dirty="0">
                <a:solidFill>
                  <a:srgbClr val="404040"/>
                </a:solidFill>
                <a:latin typeface="Franklin Gothic Book"/>
                <a:cs typeface="Franklin Gothic Book"/>
              </a:rPr>
              <a:t>will</a:t>
            </a:r>
            <a:r>
              <a:rPr sz="1900" spc="-20" dirty="0">
                <a:solidFill>
                  <a:srgbClr val="404040"/>
                </a:solidFill>
                <a:latin typeface="Franklin Gothic Book"/>
                <a:cs typeface="Franklin Gothic Book"/>
              </a:rPr>
              <a:t> have </a:t>
            </a:r>
            <a:r>
              <a:rPr sz="1900" dirty="0">
                <a:solidFill>
                  <a:srgbClr val="404040"/>
                </a:solidFill>
                <a:latin typeface="Franklin Gothic Book"/>
                <a:cs typeface="Franklin Gothic Book"/>
              </a:rPr>
              <a:t>to</a:t>
            </a:r>
            <a:r>
              <a:rPr sz="1900" spc="-95" dirty="0">
                <a:solidFill>
                  <a:srgbClr val="404040"/>
                </a:solidFill>
                <a:latin typeface="Franklin Gothic Book"/>
                <a:cs typeface="Franklin Gothic Book"/>
              </a:rPr>
              <a:t> </a:t>
            </a:r>
            <a:r>
              <a:rPr sz="1900" dirty="0">
                <a:solidFill>
                  <a:srgbClr val="404040"/>
                </a:solidFill>
                <a:latin typeface="Franklin Gothic Book"/>
                <a:cs typeface="Franklin Gothic Book"/>
              </a:rPr>
              <a:t>disclose</a:t>
            </a:r>
            <a:r>
              <a:rPr sz="1900" spc="-15" dirty="0">
                <a:solidFill>
                  <a:srgbClr val="404040"/>
                </a:solidFill>
                <a:latin typeface="Franklin Gothic Book"/>
                <a:cs typeface="Franklin Gothic Book"/>
              </a:rPr>
              <a:t> </a:t>
            </a:r>
            <a:r>
              <a:rPr sz="1900" dirty="0">
                <a:solidFill>
                  <a:srgbClr val="404040"/>
                </a:solidFill>
                <a:latin typeface="Franklin Gothic Book"/>
                <a:cs typeface="Franklin Gothic Book"/>
              </a:rPr>
              <a:t>their</a:t>
            </a:r>
            <a:r>
              <a:rPr sz="1900" spc="-110" dirty="0">
                <a:solidFill>
                  <a:srgbClr val="404040"/>
                </a:solidFill>
                <a:latin typeface="Franklin Gothic Book"/>
                <a:cs typeface="Franklin Gothic Book"/>
              </a:rPr>
              <a:t> </a:t>
            </a:r>
            <a:r>
              <a:rPr sz="1900" dirty="0">
                <a:solidFill>
                  <a:srgbClr val="404040"/>
                </a:solidFill>
                <a:latin typeface="Franklin Gothic Book"/>
                <a:cs typeface="Franklin Gothic Book"/>
              </a:rPr>
              <a:t>due</a:t>
            </a:r>
            <a:r>
              <a:rPr sz="1900" spc="-10" dirty="0">
                <a:solidFill>
                  <a:srgbClr val="404040"/>
                </a:solidFill>
                <a:latin typeface="Franklin Gothic Book"/>
                <a:cs typeface="Franklin Gothic Book"/>
              </a:rPr>
              <a:t> </a:t>
            </a:r>
            <a:r>
              <a:rPr sz="1900" dirty="0">
                <a:solidFill>
                  <a:srgbClr val="404040"/>
                </a:solidFill>
                <a:latin typeface="Franklin Gothic Book"/>
                <a:cs typeface="Franklin Gothic Book"/>
              </a:rPr>
              <a:t>diligence</a:t>
            </a:r>
            <a:r>
              <a:rPr sz="1900" spc="-15" dirty="0">
                <a:solidFill>
                  <a:srgbClr val="404040"/>
                </a:solidFill>
                <a:latin typeface="Franklin Gothic Book"/>
                <a:cs typeface="Franklin Gothic Book"/>
              </a:rPr>
              <a:t> </a:t>
            </a:r>
            <a:r>
              <a:rPr sz="1900" dirty="0">
                <a:solidFill>
                  <a:srgbClr val="404040"/>
                </a:solidFill>
                <a:latin typeface="Franklin Gothic Book"/>
                <a:cs typeface="Franklin Gothic Book"/>
              </a:rPr>
              <a:t>policy,</a:t>
            </a:r>
            <a:r>
              <a:rPr sz="1900" spc="40" dirty="0">
                <a:solidFill>
                  <a:srgbClr val="404040"/>
                </a:solidFill>
                <a:latin typeface="Franklin Gothic Book"/>
                <a:cs typeface="Franklin Gothic Book"/>
              </a:rPr>
              <a:t> </a:t>
            </a:r>
            <a:r>
              <a:rPr sz="1900" dirty="0">
                <a:solidFill>
                  <a:srgbClr val="404040"/>
                </a:solidFill>
                <a:latin typeface="Franklin Gothic Book"/>
                <a:cs typeface="Franklin Gothic Book"/>
              </a:rPr>
              <a:t>to</a:t>
            </a:r>
            <a:r>
              <a:rPr sz="1900" spc="-10" dirty="0">
                <a:solidFill>
                  <a:srgbClr val="404040"/>
                </a:solidFill>
                <a:latin typeface="Franklin Gothic Book"/>
                <a:cs typeface="Franklin Gothic Book"/>
              </a:rPr>
              <a:t> </a:t>
            </a:r>
            <a:r>
              <a:rPr sz="1900" spc="-25" dirty="0">
                <a:solidFill>
                  <a:srgbClr val="404040"/>
                </a:solidFill>
                <a:latin typeface="Franklin Gothic Book"/>
                <a:cs typeface="Franklin Gothic Book"/>
              </a:rPr>
              <a:t>be </a:t>
            </a:r>
            <a:r>
              <a:rPr sz="1900" dirty="0">
                <a:solidFill>
                  <a:srgbClr val="404040"/>
                </a:solidFill>
                <a:latin typeface="Franklin Gothic Book"/>
                <a:cs typeface="Franklin Gothic Book"/>
              </a:rPr>
              <a:t>updated</a:t>
            </a:r>
            <a:r>
              <a:rPr sz="1900" spc="-110" dirty="0">
                <a:solidFill>
                  <a:srgbClr val="404040"/>
                </a:solidFill>
                <a:latin typeface="Franklin Gothic Book"/>
                <a:cs typeface="Franklin Gothic Book"/>
              </a:rPr>
              <a:t> </a:t>
            </a:r>
            <a:r>
              <a:rPr sz="1900" spc="-10" dirty="0">
                <a:solidFill>
                  <a:srgbClr val="404040"/>
                </a:solidFill>
                <a:latin typeface="Franklin Gothic Book"/>
                <a:cs typeface="Franklin Gothic Book"/>
              </a:rPr>
              <a:t>annually.</a:t>
            </a:r>
            <a:endParaRPr sz="1900" dirty="0">
              <a:solidFill>
                <a:srgbClr val="404040"/>
              </a:solidFill>
              <a:latin typeface="Franklin Gothic Book"/>
              <a:cs typeface="Franklin Gothic Book"/>
            </a:endParaRPr>
          </a:p>
          <a:p>
            <a:pPr marL="297180" marR="101600" indent="-285115">
              <a:lnSpc>
                <a:spcPct val="100000"/>
              </a:lnSpc>
              <a:spcBef>
                <a:spcPts val="1215"/>
              </a:spcBef>
              <a:buClr>
                <a:srgbClr val="1A595A"/>
              </a:buClr>
              <a:buFont typeface="Arial"/>
              <a:buChar char="•"/>
              <a:tabLst>
                <a:tab pos="297180" algn="l"/>
              </a:tabLst>
            </a:pPr>
            <a:r>
              <a:rPr sz="1900" b="1" spc="55" dirty="0">
                <a:solidFill>
                  <a:srgbClr val="404040"/>
                </a:solidFill>
                <a:latin typeface="Franklin Gothic Book"/>
                <a:cs typeface="Franklin Gothic Book"/>
              </a:rPr>
              <a:t>Due</a:t>
            </a:r>
            <a:r>
              <a:rPr sz="1900" b="1" spc="-60" dirty="0">
                <a:solidFill>
                  <a:srgbClr val="404040"/>
                </a:solidFill>
                <a:latin typeface="Franklin Gothic Book"/>
                <a:cs typeface="Franklin Gothic Book"/>
              </a:rPr>
              <a:t> </a:t>
            </a:r>
            <a:r>
              <a:rPr sz="1900" b="1" dirty="0">
                <a:solidFill>
                  <a:srgbClr val="404040"/>
                </a:solidFill>
                <a:latin typeface="Franklin Gothic Book"/>
                <a:cs typeface="Franklin Gothic Book"/>
              </a:rPr>
              <a:t>diligence</a:t>
            </a:r>
            <a:r>
              <a:rPr sz="1900" b="1" spc="-150" dirty="0">
                <a:solidFill>
                  <a:srgbClr val="404040"/>
                </a:solidFill>
                <a:latin typeface="Franklin Gothic Book"/>
                <a:cs typeface="Franklin Gothic Book"/>
              </a:rPr>
              <a:t> </a:t>
            </a:r>
            <a:r>
              <a:rPr sz="1900" b="1" dirty="0">
                <a:solidFill>
                  <a:srgbClr val="404040"/>
                </a:solidFill>
                <a:latin typeface="Franklin Gothic Book"/>
                <a:cs typeface="Franklin Gothic Book"/>
              </a:rPr>
              <a:t>measures</a:t>
            </a:r>
            <a:r>
              <a:rPr sz="1900" b="1" spc="-150" dirty="0">
                <a:solidFill>
                  <a:srgbClr val="404040"/>
                </a:solidFill>
                <a:latin typeface="Franklin Gothic Book"/>
                <a:cs typeface="Franklin Gothic Book"/>
              </a:rPr>
              <a:t> </a:t>
            </a:r>
            <a:r>
              <a:rPr sz="1900" dirty="0">
                <a:solidFill>
                  <a:srgbClr val="404040"/>
                </a:solidFill>
                <a:latin typeface="Franklin Gothic Book"/>
                <a:cs typeface="Franklin Gothic Book"/>
              </a:rPr>
              <a:t>–</a:t>
            </a:r>
            <a:r>
              <a:rPr sz="1900" spc="-25" dirty="0">
                <a:solidFill>
                  <a:srgbClr val="404040"/>
                </a:solidFill>
                <a:latin typeface="Franklin Gothic Book"/>
                <a:cs typeface="Franklin Gothic Book"/>
              </a:rPr>
              <a:t> </a:t>
            </a:r>
            <a:r>
              <a:rPr sz="1900" dirty="0">
                <a:solidFill>
                  <a:srgbClr val="404040"/>
                </a:solidFill>
                <a:latin typeface="Franklin Gothic Book"/>
                <a:cs typeface="Franklin Gothic Book"/>
              </a:rPr>
              <a:t>Companies</a:t>
            </a:r>
            <a:r>
              <a:rPr sz="1900" spc="155" dirty="0">
                <a:solidFill>
                  <a:srgbClr val="404040"/>
                </a:solidFill>
                <a:latin typeface="Franklin Gothic Book"/>
                <a:cs typeface="Franklin Gothic Book"/>
              </a:rPr>
              <a:t> </a:t>
            </a:r>
            <a:r>
              <a:rPr sz="1900" spc="-20" dirty="0">
                <a:solidFill>
                  <a:srgbClr val="404040"/>
                </a:solidFill>
                <a:latin typeface="Franklin Gothic Book"/>
                <a:cs typeface="Franklin Gothic Book"/>
              </a:rPr>
              <a:t>will </a:t>
            </a:r>
            <a:r>
              <a:rPr sz="1900" dirty="0">
                <a:solidFill>
                  <a:srgbClr val="404040"/>
                </a:solidFill>
                <a:latin typeface="Franklin Gothic Book"/>
                <a:cs typeface="Franklin Gothic Book"/>
              </a:rPr>
              <a:t>need</a:t>
            </a:r>
            <a:r>
              <a:rPr sz="1900" spc="-70" dirty="0">
                <a:solidFill>
                  <a:srgbClr val="404040"/>
                </a:solidFill>
                <a:latin typeface="Franklin Gothic Book"/>
                <a:cs typeface="Franklin Gothic Book"/>
              </a:rPr>
              <a:t> </a:t>
            </a:r>
            <a:r>
              <a:rPr sz="1900" dirty="0">
                <a:solidFill>
                  <a:srgbClr val="404040"/>
                </a:solidFill>
                <a:latin typeface="Franklin Gothic Book"/>
                <a:cs typeface="Franklin Gothic Book"/>
              </a:rPr>
              <a:t>to</a:t>
            </a:r>
            <a:r>
              <a:rPr sz="1900" spc="-15" dirty="0">
                <a:solidFill>
                  <a:srgbClr val="404040"/>
                </a:solidFill>
                <a:latin typeface="Franklin Gothic Book"/>
                <a:cs typeface="Franklin Gothic Book"/>
              </a:rPr>
              <a:t> </a:t>
            </a:r>
            <a:r>
              <a:rPr sz="1900" dirty="0">
                <a:solidFill>
                  <a:srgbClr val="404040"/>
                </a:solidFill>
                <a:latin typeface="Franklin Gothic Book"/>
                <a:cs typeface="Franklin Gothic Book"/>
              </a:rPr>
              <a:t>implement</a:t>
            </a:r>
            <a:r>
              <a:rPr sz="1900" spc="-80" dirty="0">
                <a:solidFill>
                  <a:srgbClr val="404040"/>
                </a:solidFill>
                <a:latin typeface="Franklin Gothic Book"/>
                <a:cs typeface="Franklin Gothic Book"/>
              </a:rPr>
              <a:t> </a:t>
            </a:r>
            <a:r>
              <a:rPr sz="1900" dirty="0">
                <a:solidFill>
                  <a:srgbClr val="404040"/>
                </a:solidFill>
                <a:latin typeface="Franklin Gothic Book"/>
                <a:cs typeface="Franklin Gothic Book"/>
              </a:rPr>
              <a:t>due</a:t>
            </a:r>
            <a:r>
              <a:rPr sz="1900" spc="65" dirty="0">
                <a:solidFill>
                  <a:srgbClr val="404040"/>
                </a:solidFill>
                <a:latin typeface="Franklin Gothic Book"/>
                <a:cs typeface="Franklin Gothic Book"/>
              </a:rPr>
              <a:t> </a:t>
            </a:r>
            <a:r>
              <a:rPr sz="1900" dirty="0">
                <a:solidFill>
                  <a:srgbClr val="404040"/>
                </a:solidFill>
                <a:latin typeface="Franklin Gothic Book"/>
                <a:cs typeface="Franklin Gothic Book"/>
              </a:rPr>
              <a:t>diligence</a:t>
            </a:r>
            <a:r>
              <a:rPr sz="1900" spc="-100" dirty="0">
                <a:solidFill>
                  <a:srgbClr val="404040"/>
                </a:solidFill>
                <a:latin typeface="Franklin Gothic Book"/>
                <a:cs typeface="Franklin Gothic Book"/>
              </a:rPr>
              <a:t> </a:t>
            </a:r>
            <a:r>
              <a:rPr sz="1900" spc="-10" dirty="0">
                <a:solidFill>
                  <a:srgbClr val="404040"/>
                </a:solidFill>
                <a:latin typeface="Franklin Gothic Book"/>
                <a:cs typeface="Franklin Gothic Book"/>
              </a:rPr>
              <a:t>measures </a:t>
            </a:r>
            <a:r>
              <a:rPr sz="1900" dirty="0">
                <a:solidFill>
                  <a:srgbClr val="404040"/>
                </a:solidFill>
                <a:latin typeface="Franklin Gothic Book"/>
                <a:cs typeface="Franklin Gothic Book"/>
              </a:rPr>
              <a:t>that</a:t>
            </a:r>
            <a:r>
              <a:rPr sz="1900" spc="10" dirty="0">
                <a:solidFill>
                  <a:srgbClr val="404040"/>
                </a:solidFill>
                <a:latin typeface="Franklin Gothic Book"/>
                <a:cs typeface="Franklin Gothic Book"/>
              </a:rPr>
              <a:t> </a:t>
            </a:r>
            <a:r>
              <a:rPr sz="1900" dirty="0">
                <a:solidFill>
                  <a:srgbClr val="404040"/>
                </a:solidFill>
                <a:latin typeface="Franklin Gothic Book"/>
                <a:cs typeface="Franklin Gothic Book"/>
              </a:rPr>
              <a:t>map</a:t>
            </a:r>
            <a:r>
              <a:rPr sz="1900" spc="40" dirty="0">
                <a:solidFill>
                  <a:srgbClr val="404040"/>
                </a:solidFill>
                <a:latin typeface="Franklin Gothic Book"/>
                <a:cs typeface="Franklin Gothic Book"/>
              </a:rPr>
              <a:t> </a:t>
            </a:r>
            <a:r>
              <a:rPr sz="1900" spc="55" dirty="0">
                <a:solidFill>
                  <a:srgbClr val="404040"/>
                </a:solidFill>
                <a:latin typeface="Franklin Gothic Book"/>
                <a:cs typeface="Franklin Gothic Book"/>
              </a:rPr>
              <a:t>and</a:t>
            </a:r>
            <a:r>
              <a:rPr sz="1900" spc="-70" dirty="0">
                <a:solidFill>
                  <a:srgbClr val="404040"/>
                </a:solidFill>
                <a:latin typeface="Franklin Gothic Book"/>
                <a:cs typeface="Franklin Gothic Book"/>
              </a:rPr>
              <a:t> </a:t>
            </a:r>
            <a:r>
              <a:rPr sz="1900" dirty="0">
                <a:solidFill>
                  <a:srgbClr val="404040"/>
                </a:solidFill>
                <a:latin typeface="Franklin Gothic Book"/>
                <a:cs typeface="Franklin Gothic Book"/>
              </a:rPr>
              <a:t>identify</a:t>
            </a:r>
            <a:r>
              <a:rPr sz="1900" spc="-150" dirty="0">
                <a:solidFill>
                  <a:srgbClr val="404040"/>
                </a:solidFill>
                <a:latin typeface="Franklin Gothic Book"/>
                <a:cs typeface="Franklin Gothic Book"/>
              </a:rPr>
              <a:t> </a:t>
            </a:r>
            <a:r>
              <a:rPr sz="1900" dirty="0">
                <a:solidFill>
                  <a:srgbClr val="404040"/>
                </a:solidFill>
                <a:latin typeface="Franklin Gothic Book"/>
                <a:cs typeface="Franklin Gothic Book"/>
              </a:rPr>
              <a:t>potential</a:t>
            </a:r>
            <a:r>
              <a:rPr sz="1900" spc="-90" dirty="0">
                <a:solidFill>
                  <a:srgbClr val="404040"/>
                </a:solidFill>
                <a:latin typeface="Franklin Gothic Book"/>
                <a:cs typeface="Franklin Gothic Book"/>
              </a:rPr>
              <a:t> </a:t>
            </a:r>
            <a:r>
              <a:rPr sz="1900" spc="-10" dirty="0">
                <a:solidFill>
                  <a:srgbClr val="404040"/>
                </a:solidFill>
                <a:latin typeface="Franklin Gothic Book"/>
                <a:cs typeface="Franklin Gothic Book"/>
              </a:rPr>
              <a:t>adverse </a:t>
            </a:r>
            <a:r>
              <a:rPr sz="1900" dirty="0">
                <a:solidFill>
                  <a:srgbClr val="404040"/>
                </a:solidFill>
                <a:latin typeface="Franklin Gothic Book"/>
                <a:cs typeface="Franklin Gothic Book"/>
              </a:rPr>
              <a:t>impacts</a:t>
            </a:r>
            <a:r>
              <a:rPr sz="1900" spc="-90" dirty="0">
                <a:solidFill>
                  <a:srgbClr val="404040"/>
                </a:solidFill>
                <a:latin typeface="Franklin Gothic Book"/>
                <a:cs typeface="Franklin Gothic Book"/>
              </a:rPr>
              <a:t> </a:t>
            </a:r>
            <a:r>
              <a:rPr sz="1900" dirty="0">
                <a:solidFill>
                  <a:srgbClr val="404040"/>
                </a:solidFill>
                <a:latin typeface="Franklin Gothic Book"/>
                <a:cs typeface="Franklin Gothic Book"/>
              </a:rPr>
              <a:t>across</a:t>
            </a:r>
            <a:r>
              <a:rPr sz="1900" spc="-100" dirty="0">
                <a:solidFill>
                  <a:srgbClr val="404040"/>
                </a:solidFill>
                <a:latin typeface="Franklin Gothic Book"/>
                <a:cs typeface="Franklin Gothic Book"/>
              </a:rPr>
              <a:t> </a:t>
            </a:r>
            <a:r>
              <a:rPr sz="1900" dirty="0">
                <a:solidFill>
                  <a:srgbClr val="404040"/>
                </a:solidFill>
                <a:latin typeface="Franklin Gothic Book"/>
                <a:cs typeface="Franklin Gothic Book"/>
              </a:rPr>
              <a:t>their</a:t>
            </a:r>
            <a:r>
              <a:rPr sz="1900" spc="-60" dirty="0">
                <a:solidFill>
                  <a:srgbClr val="404040"/>
                </a:solidFill>
                <a:latin typeface="Franklin Gothic Book"/>
                <a:cs typeface="Franklin Gothic Book"/>
              </a:rPr>
              <a:t> </a:t>
            </a:r>
            <a:r>
              <a:rPr sz="1900" dirty="0">
                <a:solidFill>
                  <a:srgbClr val="404040"/>
                </a:solidFill>
                <a:latin typeface="Franklin Gothic Book"/>
                <a:cs typeface="Franklin Gothic Book"/>
              </a:rPr>
              <a:t>chain</a:t>
            </a:r>
            <a:r>
              <a:rPr sz="1900" spc="-5" dirty="0">
                <a:solidFill>
                  <a:srgbClr val="404040"/>
                </a:solidFill>
                <a:latin typeface="Franklin Gothic Book"/>
                <a:cs typeface="Franklin Gothic Book"/>
              </a:rPr>
              <a:t> </a:t>
            </a:r>
            <a:r>
              <a:rPr sz="1900" dirty="0">
                <a:solidFill>
                  <a:srgbClr val="404040"/>
                </a:solidFill>
                <a:latin typeface="Franklin Gothic Book"/>
                <a:cs typeface="Franklin Gothic Book"/>
              </a:rPr>
              <a:t>of</a:t>
            </a:r>
            <a:r>
              <a:rPr sz="1900" spc="95" dirty="0">
                <a:solidFill>
                  <a:srgbClr val="404040"/>
                </a:solidFill>
                <a:latin typeface="Franklin Gothic Book"/>
                <a:cs typeface="Franklin Gothic Book"/>
              </a:rPr>
              <a:t> </a:t>
            </a:r>
            <a:r>
              <a:rPr sz="1900" dirty="0">
                <a:solidFill>
                  <a:srgbClr val="404040"/>
                </a:solidFill>
                <a:latin typeface="Franklin Gothic Book"/>
                <a:cs typeface="Franklin Gothic Book"/>
              </a:rPr>
              <a:t>activities</a:t>
            </a:r>
            <a:r>
              <a:rPr sz="1900" spc="-5" dirty="0">
                <a:solidFill>
                  <a:srgbClr val="404040"/>
                </a:solidFill>
                <a:latin typeface="Franklin Gothic Book"/>
                <a:cs typeface="Franklin Gothic Book"/>
              </a:rPr>
              <a:t> </a:t>
            </a:r>
            <a:r>
              <a:rPr sz="1900" spc="-25" dirty="0">
                <a:solidFill>
                  <a:srgbClr val="404040"/>
                </a:solidFill>
                <a:latin typeface="Franklin Gothic Book"/>
                <a:cs typeface="Franklin Gothic Book"/>
              </a:rPr>
              <a:t>and </a:t>
            </a:r>
            <a:r>
              <a:rPr sz="1900" dirty="0">
                <a:solidFill>
                  <a:srgbClr val="404040"/>
                </a:solidFill>
                <a:latin typeface="Franklin Gothic Book"/>
                <a:cs typeface="Franklin Gothic Book"/>
              </a:rPr>
              <a:t>establish</a:t>
            </a:r>
            <a:r>
              <a:rPr sz="1900" spc="-10" dirty="0">
                <a:solidFill>
                  <a:srgbClr val="404040"/>
                </a:solidFill>
                <a:latin typeface="Franklin Gothic Book"/>
                <a:cs typeface="Franklin Gothic Book"/>
              </a:rPr>
              <a:t> </a:t>
            </a:r>
            <a:r>
              <a:rPr sz="1900" dirty="0">
                <a:solidFill>
                  <a:srgbClr val="404040"/>
                </a:solidFill>
                <a:latin typeface="Franklin Gothic Book"/>
                <a:cs typeface="Franklin Gothic Book"/>
              </a:rPr>
              <a:t>measures</a:t>
            </a:r>
            <a:r>
              <a:rPr sz="1900" spc="-15" dirty="0">
                <a:solidFill>
                  <a:srgbClr val="404040"/>
                </a:solidFill>
                <a:latin typeface="Franklin Gothic Book"/>
                <a:cs typeface="Franklin Gothic Book"/>
              </a:rPr>
              <a:t> </a:t>
            </a:r>
            <a:r>
              <a:rPr sz="1900" dirty="0">
                <a:solidFill>
                  <a:srgbClr val="404040"/>
                </a:solidFill>
                <a:latin typeface="Franklin Gothic Book"/>
                <a:cs typeface="Franklin Gothic Book"/>
              </a:rPr>
              <a:t>to</a:t>
            </a:r>
            <a:r>
              <a:rPr sz="1900" spc="35" dirty="0">
                <a:solidFill>
                  <a:srgbClr val="404040"/>
                </a:solidFill>
                <a:latin typeface="Franklin Gothic Book"/>
                <a:cs typeface="Franklin Gothic Book"/>
              </a:rPr>
              <a:t> </a:t>
            </a:r>
            <a:r>
              <a:rPr sz="1900" dirty="0">
                <a:solidFill>
                  <a:srgbClr val="404040"/>
                </a:solidFill>
                <a:latin typeface="Franklin Gothic Book"/>
                <a:cs typeface="Franklin Gothic Book"/>
              </a:rPr>
              <a:t>either</a:t>
            </a:r>
            <a:r>
              <a:rPr sz="1900" spc="-15" dirty="0">
                <a:solidFill>
                  <a:srgbClr val="404040"/>
                </a:solidFill>
                <a:latin typeface="Franklin Gothic Book"/>
                <a:cs typeface="Franklin Gothic Book"/>
              </a:rPr>
              <a:t> </a:t>
            </a:r>
            <a:r>
              <a:rPr sz="1900" dirty="0">
                <a:solidFill>
                  <a:srgbClr val="404040"/>
                </a:solidFill>
                <a:latin typeface="Franklin Gothic Book"/>
                <a:cs typeface="Franklin Gothic Book"/>
              </a:rPr>
              <a:t>prevent</a:t>
            </a:r>
            <a:r>
              <a:rPr sz="1900" spc="-95" dirty="0">
                <a:solidFill>
                  <a:srgbClr val="404040"/>
                </a:solidFill>
                <a:latin typeface="Franklin Gothic Book"/>
                <a:cs typeface="Franklin Gothic Book"/>
              </a:rPr>
              <a:t> </a:t>
            </a:r>
            <a:r>
              <a:rPr sz="1900" spc="-25" dirty="0">
                <a:solidFill>
                  <a:srgbClr val="404040"/>
                </a:solidFill>
                <a:latin typeface="Franklin Gothic Book"/>
                <a:cs typeface="Franklin Gothic Book"/>
              </a:rPr>
              <a:t>or </a:t>
            </a:r>
            <a:r>
              <a:rPr sz="1900" dirty="0">
                <a:solidFill>
                  <a:srgbClr val="404040"/>
                </a:solidFill>
                <a:latin typeface="Franklin Gothic Book"/>
                <a:cs typeface="Franklin Gothic Book"/>
              </a:rPr>
              <a:t>bring</a:t>
            </a:r>
            <a:r>
              <a:rPr sz="1900" spc="-145" dirty="0">
                <a:solidFill>
                  <a:srgbClr val="404040"/>
                </a:solidFill>
                <a:latin typeface="Franklin Gothic Book"/>
                <a:cs typeface="Franklin Gothic Book"/>
              </a:rPr>
              <a:t> </a:t>
            </a:r>
            <a:r>
              <a:rPr sz="1900" spc="50" dirty="0">
                <a:solidFill>
                  <a:srgbClr val="404040"/>
                </a:solidFill>
                <a:latin typeface="Franklin Gothic Book"/>
                <a:cs typeface="Franklin Gothic Book"/>
              </a:rPr>
              <a:t>them</a:t>
            </a:r>
            <a:r>
              <a:rPr sz="1900" spc="-160" dirty="0">
                <a:solidFill>
                  <a:srgbClr val="404040"/>
                </a:solidFill>
                <a:latin typeface="Franklin Gothic Book"/>
                <a:cs typeface="Franklin Gothic Book"/>
              </a:rPr>
              <a:t> </a:t>
            </a:r>
            <a:r>
              <a:rPr sz="1900" spc="50" dirty="0">
                <a:solidFill>
                  <a:srgbClr val="404040"/>
                </a:solidFill>
                <a:latin typeface="Franklin Gothic Book"/>
                <a:cs typeface="Franklin Gothic Book"/>
              </a:rPr>
              <a:t>to</a:t>
            </a:r>
            <a:r>
              <a:rPr sz="1900" spc="-20" dirty="0">
                <a:solidFill>
                  <a:srgbClr val="404040"/>
                </a:solidFill>
                <a:latin typeface="Franklin Gothic Book"/>
                <a:cs typeface="Franklin Gothic Book"/>
              </a:rPr>
              <a:t> </a:t>
            </a:r>
            <a:r>
              <a:rPr sz="1900" dirty="0">
                <a:solidFill>
                  <a:srgbClr val="404040"/>
                </a:solidFill>
                <a:latin typeface="Franklin Gothic Book"/>
                <a:cs typeface="Franklin Gothic Book"/>
              </a:rPr>
              <a:t>an</a:t>
            </a:r>
            <a:r>
              <a:rPr sz="1900" spc="20" dirty="0">
                <a:solidFill>
                  <a:srgbClr val="404040"/>
                </a:solidFill>
                <a:latin typeface="Franklin Gothic Book"/>
                <a:cs typeface="Franklin Gothic Book"/>
              </a:rPr>
              <a:t> </a:t>
            </a:r>
            <a:r>
              <a:rPr sz="1900" spc="-20" dirty="0">
                <a:solidFill>
                  <a:srgbClr val="404040"/>
                </a:solidFill>
                <a:latin typeface="Franklin Gothic Book"/>
                <a:cs typeface="Franklin Gothic Book"/>
              </a:rPr>
              <a:t>end.</a:t>
            </a:r>
            <a:endParaRPr sz="1900" dirty="0">
              <a:solidFill>
                <a:srgbClr val="404040"/>
              </a:solidFill>
              <a:latin typeface="Franklin Gothic Book"/>
              <a:cs typeface="Franklin Gothic Book"/>
            </a:endParaRPr>
          </a:p>
          <a:p>
            <a:pPr marL="297180" marR="5080" indent="-285115">
              <a:lnSpc>
                <a:spcPct val="100000"/>
              </a:lnSpc>
              <a:spcBef>
                <a:spcPts val="1220"/>
              </a:spcBef>
              <a:buClr>
                <a:srgbClr val="1A595A"/>
              </a:buClr>
              <a:buFont typeface="Arial"/>
              <a:buChar char="•"/>
              <a:tabLst>
                <a:tab pos="297180" algn="l"/>
              </a:tabLst>
            </a:pPr>
            <a:r>
              <a:rPr sz="1900" b="1" spc="10" dirty="0">
                <a:solidFill>
                  <a:srgbClr val="404040"/>
                </a:solidFill>
                <a:latin typeface="Franklin Gothic Book"/>
                <a:cs typeface="Franklin Gothic Book"/>
              </a:rPr>
              <a:t>Supervisory</a:t>
            </a:r>
            <a:r>
              <a:rPr sz="1900" b="1" spc="-200" dirty="0">
                <a:solidFill>
                  <a:srgbClr val="404040"/>
                </a:solidFill>
                <a:latin typeface="Franklin Gothic Book"/>
                <a:cs typeface="Franklin Gothic Book"/>
              </a:rPr>
              <a:t> </a:t>
            </a:r>
            <a:r>
              <a:rPr sz="1900" b="1" spc="10" dirty="0">
                <a:solidFill>
                  <a:srgbClr val="404040"/>
                </a:solidFill>
                <a:latin typeface="Franklin Gothic Book"/>
                <a:cs typeface="Franklin Gothic Book"/>
              </a:rPr>
              <a:t>authorities</a:t>
            </a:r>
            <a:r>
              <a:rPr sz="1900" b="1" spc="-175" dirty="0">
                <a:solidFill>
                  <a:srgbClr val="404040"/>
                </a:solidFill>
                <a:latin typeface="Franklin Gothic Book"/>
                <a:cs typeface="Franklin Gothic Book"/>
              </a:rPr>
              <a:t> </a:t>
            </a:r>
            <a:r>
              <a:rPr sz="1900" spc="10" dirty="0">
                <a:solidFill>
                  <a:srgbClr val="404040"/>
                </a:solidFill>
                <a:latin typeface="Franklin Gothic Book"/>
                <a:cs typeface="Franklin Gothic Book"/>
              </a:rPr>
              <a:t>-</a:t>
            </a:r>
            <a:r>
              <a:rPr sz="1900" spc="-15" dirty="0">
                <a:solidFill>
                  <a:srgbClr val="404040"/>
                </a:solidFill>
                <a:latin typeface="Franklin Gothic Book"/>
                <a:cs typeface="Franklin Gothic Book"/>
              </a:rPr>
              <a:t> </a:t>
            </a:r>
            <a:r>
              <a:rPr sz="1900" spc="10" dirty="0">
                <a:solidFill>
                  <a:srgbClr val="404040"/>
                </a:solidFill>
                <a:latin typeface="Franklin Gothic Book"/>
                <a:cs typeface="Franklin Gothic Book"/>
              </a:rPr>
              <a:t>Member</a:t>
            </a:r>
            <a:r>
              <a:rPr sz="1900" spc="140" dirty="0">
                <a:solidFill>
                  <a:srgbClr val="404040"/>
                </a:solidFill>
                <a:latin typeface="Franklin Gothic Book"/>
                <a:cs typeface="Franklin Gothic Book"/>
              </a:rPr>
              <a:t> </a:t>
            </a:r>
            <a:r>
              <a:rPr sz="1900" dirty="0">
                <a:solidFill>
                  <a:srgbClr val="404040"/>
                </a:solidFill>
                <a:latin typeface="Franklin Gothic Book"/>
                <a:cs typeface="Franklin Gothic Book"/>
              </a:rPr>
              <a:t>States</a:t>
            </a:r>
            <a:r>
              <a:rPr sz="1900" spc="-50" dirty="0">
                <a:solidFill>
                  <a:srgbClr val="404040"/>
                </a:solidFill>
                <a:latin typeface="Franklin Gothic Book"/>
                <a:cs typeface="Franklin Gothic Book"/>
              </a:rPr>
              <a:t> </a:t>
            </a:r>
            <a:r>
              <a:rPr sz="1900" spc="-20" dirty="0">
                <a:solidFill>
                  <a:srgbClr val="404040"/>
                </a:solidFill>
                <a:latin typeface="Franklin Gothic Book"/>
                <a:cs typeface="Franklin Gothic Book"/>
              </a:rPr>
              <a:t>will </a:t>
            </a:r>
            <a:r>
              <a:rPr sz="1900" dirty="0">
                <a:solidFill>
                  <a:srgbClr val="404040"/>
                </a:solidFill>
                <a:latin typeface="Franklin Gothic Book"/>
                <a:cs typeface="Franklin Gothic Book"/>
              </a:rPr>
              <a:t>designate</a:t>
            </a:r>
            <a:r>
              <a:rPr sz="1900" spc="-75" dirty="0">
                <a:solidFill>
                  <a:srgbClr val="404040"/>
                </a:solidFill>
                <a:latin typeface="Franklin Gothic Book"/>
                <a:cs typeface="Franklin Gothic Book"/>
              </a:rPr>
              <a:t> </a:t>
            </a:r>
            <a:r>
              <a:rPr sz="1900" dirty="0">
                <a:solidFill>
                  <a:srgbClr val="404040"/>
                </a:solidFill>
                <a:latin typeface="Franklin Gothic Book"/>
                <a:cs typeface="Franklin Gothic Book"/>
              </a:rPr>
              <a:t>an</a:t>
            </a:r>
            <a:r>
              <a:rPr sz="1900" spc="135" dirty="0">
                <a:solidFill>
                  <a:srgbClr val="404040"/>
                </a:solidFill>
                <a:latin typeface="Franklin Gothic Book"/>
                <a:cs typeface="Franklin Gothic Book"/>
              </a:rPr>
              <a:t> </a:t>
            </a:r>
            <a:r>
              <a:rPr sz="1900" dirty="0">
                <a:solidFill>
                  <a:srgbClr val="404040"/>
                </a:solidFill>
                <a:latin typeface="Franklin Gothic Book"/>
                <a:cs typeface="Franklin Gothic Book"/>
              </a:rPr>
              <a:t>authority</a:t>
            </a:r>
            <a:r>
              <a:rPr sz="1900" spc="-105" dirty="0">
                <a:solidFill>
                  <a:srgbClr val="404040"/>
                </a:solidFill>
                <a:latin typeface="Franklin Gothic Book"/>
                <a:cs typeface="Franklin Gothic Book"/>
              </a:rPr>
              <a:t> </a:t>
            </a:r>
            <a:r>
              <a:rPr sz="1900" dirty="0">
                <a:solidFill>
                  <a:srgbClr val="404040"/>
                </a:solidFill>
                <a:latin typeface="Franklin Gothic Book"/>
                <a:cs typeface="Franklin Gothic Book"/>
              </a:rPr>
              <a:t>to</a:t>
            </a:r>
            <a:r>
              <a:rPr sz="1900" spc="-75" dirty="0">
                <a:solidFill>
                  <a:srgbClr val="404040"/>
                </a:solidFill>
                <a:latin typeface="Franklin Gothic Book"/>
                <a:cs typeface="Franklin Gothic Book"/>
              </a:rPr>
              <a:t> </a:t>
            </a:r>
            <a:r>
              <a:rPr sz="1900" dirty="0">
                <a:solidFill>
                  <a:srgbClr val="404040"/>
                </a:solidFill>
                <a:latin typeface="Franklin Gothic Book"/>
                <a:cs typeface="Franklin Gothic Book"/>
              </a:rPr>
              <a:t>supervise</a:t>
            </a:r>
            <a:r>
              <a:rPr sz="1900" spc="-70" dirty="0">
                <a:solidFill>
                  <a:srgbClr val="404040"/>
                </a:solidFill>
                <a:latin typeface="Franklin Gothic Book"/>
                <a:cs typeface="Franklin Gothic Book"/>
              </a:rPr>
              <a:t> </a:t>
            </a:r>
            <a:r>
              <a:rPr sz="1900" spc="-25" dirty="0">
                <a:solidFill>
                  <a:srgbClr val="404040"/>
                </a:solidFill>
                <a:latin typeface="Franklin Gothic Book"/>
                <a:cs typeface="Franklin Gothic Book"/>
              </a:rPr>
              <a:t>and </a:t>
            </a:r>
            <a:r>
              <a:rPr sz="1900" dirty="0">
                <a:solidFill>
                  <a:srgbClr val="404040"/>
                </a:solidFill>
                <a:latin typeface="Franklin Gothic Book"/>
                <a:cs typeface="Franklin Gothic Book"/>
              </a:rPr>
              <a:t>impose</a:t>
            </a:r>
            <a:r>
              <a:rPr sz="1900" spc="10" dirty="0">
                <a:solidFill>
                  <a:srgbClr val="404040"/>
                </a:solidFill>
                <a:latin typeface="Franklin Gothic Book"/>
                <a:cs typeface="Franklin Gothic Book"/>
              </a:rPr>
              <a:t> </a:t>
            </a:r>
            <a:r>
              <a:rPr sz="1900" dirty="0">
                <a:solidFill>
                  <a:srgbClr val="404040"/>
                </a:solidFill>
                <a:latin typeface="Franklin Gothic Book"/>
                <a:cs typeface="Franklin Gothic Book"/>
              </a:rPr>
              <a:t>effective,</a:t>
            </a:r>
            <a:r>
              <a:rPr sz="1900" spc="-180" dirty="0">
                <a:solidFill>
                  <a:srgbClr val="404040"/>
                </a:solidFill>
                <a:latin typeface="Franklin Gothic Book"/>
                <a:cs typeface="Franklin Gothic Book"/>
              </a:rPr>
              <a:t> </a:t>
            </a:r>
            <a:r>
              <a:rPr sz="1900" dirty="0">
                <a:solidFill>
                  <a:srgbClr val="404040"/>
                </a:solidFill>
                <a:latin typeface="Franklin Gothic Book"/>
                <a:cs typeface="Franklin Gothic Book"/>
              </a:rPr>
              <a:t>proportionate</a:t>
            </a:r>
            <a:r>
              <a:rPr sz="1900" spc="15" dirty="0">
                <a:solidFill>
                  <a:srgbClr val="404040"/>
                </a:solidFill>
                <a:latin typeface="Franklin Gothic Book"/>
                <a:cs typeface="Franklin Gothic Book"/>
              </a:rPr>
              <a:t> </a:t>
            </a:r>
            <a:r>
              <a:rPr sz="1900" spc="-25" dirty="0">
                <a:solidFill>
                  <a:srgbClr val="404040"/>
                </a:solidFill>
                <a:latin typeface="Franklin Gothic Book"/>
                <a:cs typeface="Franklin Gothic Book"/>
              </a:rPr>
              <a:t>and </a:t>
            </a:r>
            <a:r>
              <a:rPr sz="1900" dirty="0">
                <a:solidFill>
                  <a:srgbClr val="404040"/>
                </a:solidFill>
                <a:latin typeface="Franklin Gothic Book"/>
                <a:cs typeface="Franklin Gothic Book"/>
              </a:rPr>
              <a:t>dissuasive</a:t>
            </a:r>
            <a:r>
              <a:rPr sz="1900" spc="-5" dirty="0">
                <a:solidFill>
                  <a:srgbClr val="404040"/>
                </a:solidFill>
                <a:latin typeface="Franklin Gothic Book"/>
                <a:cs typeface="Franklin Gothic Book"/>
              </a:rPr>
              <a:t> </a:t>
            </a:r>
            <a:r>
              <a:rPr sz="1900" dirty="0">
                <a:solidFill>
                  <a:srgbClr val="404040"/>
                </a:solidFill>
                <a:latin typeface="Franklin Gothic Book"/>
                <a:cs typeface="Franklin Gothic Book"/>
              </a:rPr>
              <a:t>sanctions,</a:t>
            </a:r>
            <a:r>
              <a:rPr sz="1900" spc="-120" dirty="0">
                <a:solidFill>
                  <a:srgbClr val="404040"/>
                </a:solidFill>
                <a:latin typeface="Franklin Gothic Book"/>
                <a:cs typeface="Franklin Gothic Book"/>
              </a:rPr>
              <a:t> </a:t>
            </a:r>
            <a:r>
              <a:rPr sz="1900" dirty="0">
                <a:solidFill>
                  <a:srgbClr val="404040"/>
                </a:solidFill>
                <a:latin typeface="Franklin Gothic Book"/>
                <a:cs typeface="Franklin Gothic Book"/>
              </a:rPr>
              <a:t>including</a:t>
            </a:r>
            <a:r>
              <a:rPr sz="1900" spc="-30" dirty="0">
                <a:solidFill>
                  <a:srgbClr val="404040"/>
                </a:solidFill>
                <a:latin typeface="Franklin Gothic Book"/>
                <a:cs typeface="Franklin Gothic Book"/>
              </a:rPr>
              <a:t> </a:t>
            </a:r>
            <a:r>
              <a:rPr sz="1900" dirty="0">
                <a:solidFill>
                  <a:srgbClr val="404040"/>
                </a:solidFill>
                <a:latin typeface="Franklin Gothic Book"/>
                <a:cs typeface="Franklin Gothic Book"/>
              </a:rPr>
              <a:t>fines</a:t>
            </a:r>
            <a:r>
              <a:rPr sz="1900" spc="40" dirty="0">
                <a:solidFill>
                  <a:srgbClr val="404040"/>
                </a:solidFill>
                <a:latin typeface="Franklin Gothic Book"/>
                <a:cs typeface="Franklin Gothic Book"/>
              </a:rPr>
              <a:t> </a:t>
            </a:r>
            <a:r>
              <a:rPr sz="1900" spc="-25" dirty="0">
                <a:solidFill>
                  <a:srgbClr val="404040"/>
                </a:solidFill>
                <a:latin typeface="Franklin Gothic Book"/>
                <a:cs typeface="Franklin Gothic Book"/>
              </a:rPr>
              <a:t>and </a:t>
            </a:r>
            <a:r>
              <a:rPr sz="1900" dirty="0">
                <a:solidFill>
                  <a:srgbClr val="404040"/>
                </a:solidFill>
                <a:latin typeface="Franklin Gothic Book"/>
                <a:cs typeface="Franklin Gothic Book"/>
              </a:rPr>
              <a:t>compliance</a:t>
            </a:r>
            <a:r>
              <a:rPr sz="1900" spc="-95" dirty="0">
                <a:solidFill>
                  <a:srgbClr val="404040"/>
                </a:solidFill>
                <a:latin typeface="Franklin Gothic Book"/>
                <a:cs typeface="Franklin Gothic Book"/>
              </a:rPr>
              <a:t> </a:t>
            </a:r>
            <a:r>
              <a:rPr sz="1900" spc="-10" dirty="0">
                <a:solidFill>
                  <a:srgbClr val="404040"/>
                </a:solidFill>
                <a:latin typeface="Franklin Gothic Book"/>
                <a:cs typeface="Franklin Gothic Book"/>
              </a:rPr>
              <a:t>orders.</a:t>
            </a:r>
            <a:endParaRPr sz="1900" dirty="0">
              <a:solidFill>
                <a:srgbClr val="404040"/>
              </a:solidFill>
              <a:latin typeface="Franklin Gothic Book"/>
              <a:cs typeface="Franklin Gothic Book"/>
            </a:endParaRPr>
          </a:p>
        </p:txBody>
      </p:sp>
      <p:sp>
        <p:nvSpPr>
          <p:cNvPr id="4" name="object 4"/>
          <p:cNvSpPr txBox="1"/>
          <p:nvPr/>
        </p:nvSpPr>
        <p:spPr>
          <a:xfrm>
            <a:off x="5670549" y="1204369"/>
            <a:ext cx="4442716" cy="4844916"/>
          </a:xfrm>
          <a:prstGeom prst="rect">
            <a:avLst/>
          </a:prstGeom>
        </p:spPr>
        <p:txBody>
          <a:bodyPr vert="horz" wrap="square" lIns="0" tIns="12700" rIns="0" bIns="0" rtlCol="0">
            <a:spAutoFit/>
          </a:bodyPr>
          <a:lstStyle/>
          <a:p>
            <a:pPr marL="297180" marR="194310" indent="-285115">
              <a:lnSpc>
                <a:spcPct val="100000"/>
              </a:lnSpc>
              <a:spcBef>
                <a:spcPts val="100"/>
              </a:spcBef>
              <a:buClr>
                <a:srgbClr val="1A595A"/>
              </a:buClr>
              <a:buFont typeface="Arial"/>
              <a:buChar char="•"/>
              <a:tabLst>
                <a:tab pos="297180" algn="l"/>
              </a:tabLst>
            </a:pPr>
            <a:r>
              <a:rPr sz="1900" b="1" spc="45" dirty="0">
                <a:solidFill>
                  <a:srgbClr val="404040"/>
                </a:solidFill>
                <a:cs typeface="Franklin Gothic Book"/>
              </a:rPr>
              <a:t>Civil</a:t>
            </a:r>
            <a:r>
              <a:rPr sz="1900" b="1" spc="-140" dirty="0">
                <a:solidFill>
                  <a:srgbClr val="404040"/>
                </a:solidFill>
                <a:cs typeface="Franklin Gothic Book"/>
              </a:rPr>
              <a:t> </a:t>
            </a:r>
            <a:r>
              <a:rPr sz="1900" b="1" dirty="0">
                <a:solidFill>
                  <a:srgbClr val="404040"/>
                </a:solidFill>
                <a:cs typeface="Franklin Gothic Book"/>
              </a:rPr>
              <a:t>Liability</a:t>
            </a:r>
            <a:r>
              <a:rPr sz="1900" b="1" spc="-85" dirty="0">
                <a:solidFill>
                  <a:srgbClr val="404040"/>
                </a:solidFill>
                <a:cs typeface="Franklin Gothic Book"/>
              </a:rPr>
              <a:t> </a:t>
            </a:r>
            <a:r>
              <a:rPr sz="1900" dirty="0">
                <a:solidFill>
                  <a:srgbClr val="404040"/>
                </a:solidFill>
                <a:cs typeface="Franklin Gothic Book"/>
              </a:rPr>
              <a:t>-</a:t>
            </a:r>
            <a:r>
              <a:rPr sz="1900" spc="-5" dirty="0">
                <a:solidFill>
                  <a:srgbClr val="404040"/>
                </a:solidFill>
                <a:cs typeface="Franklin Gothic Book"/>
              </a:rPr>
              <a:t> </a:t>
            </a:r>
            <a:r>
              <a:rPr sz="1900" spc="-10" dirty="0">
                <a:solidFill>
                  <a:srgbClr val="404040"/>
                </a:solidFill>
                <a:cs typeface="Franklin Gothic Book"/>
              </a:rPr>
              <a:t>Member</a:t>
            </a:r>
            <a:r>
              <a:rPr sz="1900" spc="-45" dirty="0">
                <a:solidFill>
                  <a:srgbClr val="404040"/>
                </a:solidFill>
                <a:cs typeface="Franklin Gothic Book"/>
              </a:rPr>
              <a:t> </a:t>
            </a:r>
            <a:r>
              <a:rPr sz="1900" dirty="0">
                <a:solidFill>
                  <a:srgbClr val="404040"/>
                </a:solidFill>
                <a:cs typeface="Franklin Gothic Book"/>
              </a:rPr>
              <a:t>States</a:t>
            </a:r>
            <a:r>
              <a:rPr sz="1900" spc="60" dirty="0">
                <a:solidFill>
                  <a:srgbClr val="404040"/>
                </a:solidFill>
                <a:cs typeface="Franklin Gothic Book"/>
              </a:rPr>
              <a:t> </a:t>
            </a:r>
            <a:r>
              <a:rPr sz="1900" dirty="0">
                <a:solidFill>
                  <a:srgbClr val="404040"/>
                </a:solidFill>
                <a:cs typeface="Franklin Gothic Book"/>
              </a:rPr>
              <a:t>will</a:t>
            </a:r>
            <a:r>
              <a:rPr sz="1900" spc="-130" dirty="0">
                <a:solidFill>
                  <a:srgbClr val="404040"/>
                </a:solidFill>
                <a:cs typeface="Franklin Gothic Book"/>
              </a:rPr>
              <a:t> </a:t>
            </a:r>
            <a:r>
              <a:rPr sz="1900" dirty="0">
                <a:solidFill>
                  <a:srgbClr val="404040"/>
                </a:solidFill>
                <a:cs typeface="Franklin Gothic Book"/>
              </a:rPr>
              <a:t>ensure</a:t>
            </a:r>
            <a:r>
              <a:rPr sz="1900" spc="45" dirty="0">
                <a:solidFill>
                  <a:srgbClr val="404040"/>
                </a:solidFill>
                <a:cs typeface="Franklin Gothic Book"/>
              </a:rPr>
              <a:t> </a:t>
            </a:r>
            <a:r>
              <a:rPr sz="1900" dirty="0">
                <a:solidFill>
                  <a:srgbClr val="404040"/>
                </a:solidFill>
                <a:cs typeface="Franklin Gothic Book"/>
              </a:rPr>
              <a:t>that</a:t>
            </a:r>
            <a:r>
              <a:rPr sz="1900" spc="-90" dirty="0">
                <a:solidFill>
                  <a:srgbClr val="404040"/>
                </a:solidFill>
                <a:cs typeface="Franklin Gothic Book"/>
              </a:rPr>
              <a:t> </a:t>
            </a:r>
            <a:r>
              <a:rPr sz="1900" spc="-10" dirty="0">
                <a:solidFill>
                  <a:srgbClr val="404040"/>
                </a:solidFill>
                <a:cs typeface="Franklin Gothic Book"/>
              </a:rPr>
              <a:t>victims </a:t>
            </a:r>
            <a:r>
              <a:rPr sz="1900" dirty="0">
                <a:solidFill>
                  <a:srgbClr val="404040"/>
                </a:solidFill>
                <a:cs typeface="Franklin Gothic Book"/>
              </a:rPr>
              <a:t>get</a:t>
            </a:r>
            <a:r>
              <a:rPr sz="1900" spc="-40" dirty="0">
                <a:solidFill>
                  <a:srgbClr val="404040"/>
                </a:solidFill>
                <a:cs typeface="Franklin Gothic Book"/>
              </a:rPr>
              <a:t> </a:t>
            </a:r>
            <a:r>
              <a:rPr sz="1900" dirty="0">
                <a:solidFill>
                  <a:srgbClr val="404040"/>
                </a:solidFill>
                <a:cs typeface="Franklin Gothic Book"/>
              </a:rPr>
              <a:t>compensation</a:t>
            </a:r>
            <a:r>
              <a:rPr sz="1900" spc="55" dirty="0">
                <a:solidFill>
                  <a:srgbClr val="404040"/>
                </a:solidFill>
                <a:cs typeface="Franklin Gothic Book"/>
              </a:rPr>
              <a:t> </a:t>
            </a:r>
            <a:r>
              <a:rPr sz="1900" dirty="0">
                <a:solidFill>
                  <a:srgbClr val="404040"/>
                </a:solidFill>
                <a:cs typeface="Franklin Gothic Book"/>
              </a:rPr>
              <a:t>for</a:t>
            </a:r>
            <a:r>
              <a:rPr sz="1900" spc="-70" dirty="0">
                <a:solidFill>
                  <a:srgbClr val="404040"/>
                </a:solidFill>
                <a:cs typeface="Franklin Gothic Book"/>
              </a:rPr>
              <a:t> </a:t>
            </a:r>
            <a:r>
              <a:rPr sz="1900" dirty="0">
                <a:solidFill>
                  <a:srgbClr val="404040"/>
                </a:solidFill>
                <a:cs typeface="Franklin Gothic Book"/>
              </a:rPr>
              <a:t>damages</a:t>
            </a:r>
            <a:r>
              <a:rPr sz="1900" spc="-45" dirty="0">
                <a:solidFill>
                  <a:srgbClr val="404040"/>
                </a:solidFill>
                <a:cs typeface="Franklin Gothic Book"/>
              </a:rPr>
              <a:t> </a:t>
            </a:r>
            <a:r>
              <a:rPr sz="1900" dirty="0">
                <a:solidFill>
                  <a:srgbClr val="404040"/>
                </a:solidFill>
                <a:cs typeface="Franklin Gothic Book"/>
              </a:rPr>
              <a:t>resulting</a:t>
            </a:r>
            <a:r>
              <a:rPr sz="1900" spc="-90" dirty="0">
                <a:solidFill>
                  <a:srgbClr val="404040"/>
                </a:solidFill>
                <a:cs typeface="Franklin Gothic Book"/>
              </a:rPr>
              <a:t> </a:t>
            </a:r>
            <a:r>
              <a:rPr sz="1900" dirty="0">
                <a:solidFill>
                  <a:srgbClr val="404040"/>
                </a:solidFill>
                <a:cs typeface="Franklin Gothic Book"/>
              </a:rPr>
              <a:t>from</a:t>
            </a:r>
            <a:r>
              <a:rPr sz="1900" spc="-45" dirty="0">
                <a:solidFill>
                  <a:srgbClr val="404040"/>
                </a:solidFill>
                <a:cs typeface="Franklin Gothic Book"/>
              </a:rPr>
              <a:t> </a:t>
            </a:r>
            <a:r>
              <a:rPr sz="1900" spc="-25" dirty="0">
                <a:solidFill>
                  <a:srgbClr val="404040"/>
                </a:solidFill>
                <a:cs typeface="Franklin Gothic Book"/>
              </a:rPr>
              <a:t>the </a:t>
            </a:r>
            <a:r>
              <a:rPr sz="1900" dirty="0">
                <a:solidFill>
                  <a:srgbClr val="404040"/>
                </a:solidFill>
                <a:cs typeface="Franklin Gothic Book"/>
              </a:rPr>
              <a:t>failure</a:t>
            </a:r>
            <a:r>
              <a:rPr sz="1900" spc="-195" dirty="0">
                <a:solidFill>
                  <a:srgbClr val="404040"/>
                </a:solidFill>
                <a:cs typeface="Franklin Gothic Book"/>
              </a:rPr>
              <a:t> </a:t>
            </a:r>
            <a:r>
              <a:rPr sz="1900" dirty="0">
                <a:solidFill>
                  <a:srgbClr val="404040"/>
                </a:solidFill>
                <a:cs typeface="Franklin Gothic Book"/>
              </a:rPr>
              <a:t>to</a:t>
            </a:r>
            <a:r>
              <a:rPr sz="1900" spc="75" dirty="0">
                <a:solidFill>
                  <a:srgbClr val="404040"/>
                </a:solidFill>
                <a:cs typeface="Franklin Gothic Book"/>
              </a:rPr>
              <a:t> </a:t>
            </a:r>
            <a:r>
              <a:rPr sz="1900" dirty="0">
                <a:solidFill>
                  <a:srgbClr val="404040"/>
                </a:solidFill>
                <a:cs typeface="Franklin Gothic Book"/>
              </a:rPr>
              <a:t>comply</a:t>
            </a:r>
            <a:r>
              <a:rPr sz="1900" spc="-5" dirty="0">
                <a:solidFill>
                  <a:srgbClr val="404040"/>
                </a:solidFill>
                <a:cs typeface="Franklin Gothic Book"/>
              </a:rPr>
              <a:t> </a:t>
            </a:r>
            <a:r>
              <a:rPr sz="1900" dirty="0">
                <a:solidFill>
                  <a:srgbClr val="404040"/>
                </a:solidFill>
                <a:cs typeface="Franklin Gothic Book"/>
              </a:rPr>
              <a:t>with</a:t>
            </a:r>
            <a:r>
              <a:rPr sz="1900" spc="40" dirty="0">
                <a:solidFill>
                  <a:srgbClr val="404040"/>
                </a:solidFill>
                <a:cs typeface="Franklin Gothic Book"/>
              </a:rPr>
              <a:t> </a:t>
            </a:r>
            <a:r>
              <a:rPr sz="1900" dirty="0">
                <a:solidFill>
                  <a:srgbClr val="404040"/>
                </a:solidFill>
                <a:cs typeface="Franklin Gothic Book"/>
              </a:rPr>
              <a:t>due</a:t>
            </a:r>
            <a:r>
              <a:rPr sz="1900" spc="-10" dirty="0">
                <a:solidFill>
                  <a:srgbClr val="404040"/>
                </a:solidFill>
                <a:cs typeface="Franklin Gothic Book"/>
              </a:rPr>
              <a:t> </a:t>
            </a:r>
            <a:r>
              <a:rPr sz="1900" dirty="0">
                <a:solidFill>
                  <a:srgbClr val="404040"/>
                </a:solidFill>
                <a:cs typeface="Franklin Gothic Book"/>
              </a:rPr>
              <a:t>diligence</a:t>
            </a:r>
            <a:r>
              <a:rPr sz="1900" spc="-95" dirty="0">
                <a:solidFill>
                  <a:srgbClr val="404040"/>
                </a:solidFill>
                <a:cs typeface="Franklin Gothic Book"/>
              </a:rPr>
              <a:t> </a:t>
            </a:r>
            <a:r>
              <a:rPr sz="1900" spc="-10" dirty="0">
                <a:solidFill>
                  <a:srgbClr val="404040"/>
                </a:solidFill>
                <a:cs typeface="Franklin Gothic Book"/>
              </a:rPr>
              <a:t>obligations.</a:t>
            </a:r>
            <a:endParaRPr sz="1900" dirty="0">
              <a:solidFill>
                <a:srgbClr val="404040"/>
              </a:solidFill>
              <a:cs typeface="Franklin Gothic Book"/>
            </a:endParaRPr>
          </a:p>
          <a:p>
            <a:pPr marL="297180" marR="5080" indent="-285115">
              <a:lnSpc>
                <a:spcPct val="100099"/>
              </a:lnSpc>
              <a:spcBef>
                <a:spcPts val="1210"/>
              </a:spcBef>
              <a:buClr>
                <a:srgbClr val="1A595A"/>
              </a:buClr>
              <a:buFont typeface="Arial"/>
              <a:buChar char="•"/>
              <a:tabLst>
                <a:tab pos="297180" algn="l"/>
              </a:tabLst>
            </a:pPr>
            <a:r>
              <a:rPr sz="1900" b="1" dirty="0">
                <a:solidFill>
                  <a:srgbClr val="404040"/>
                </a:solidFill>
                <a:cs typeface="Franklin Gothic Book"/>
              </a:rPr>
              <a:t>Transition</a:t>
            </a:r>
            <a:r>
              <a:rPr sz="1900" b="1" spc="-55" dirty="0">
                <a:solidFill>
                  <a:srgbClr val="404040"/>
                </a:solidFill>
                <a:cs typeface="Franklin Gothic Book"/>
              </a:rPr>
              <a:t> </a:t>
            </a:r>
            <a:r>
              <a:rPr sz="1900" b="1" dirty="0">
                <a:solidFill>
                  <a:srgbClr val="404040"/>
                </a:solidFill>
                <a:cs typeface="Franklin Gothic Book"/>
              </a:rPr>
              <a:t>plans</a:t>
            </a:r>
            <a:r>
              <a:rPr sz="1900" b="1" spc="-145" dirty="0">
                <a:solidFill>
                  <a:srgbClr val="404040"/>
                </a:solidFill>
                <a:cs typeface="Franklin Gothic Book"/>
              </a:rPr>
              <a:t> </a:t>
            </a:r>
            <a:r>
              <a:rPr sz="1900" spc="-10" dirty="0">
                <a:solidFill>
                  <a:srgbClr val="404040"/>
                </a:solidFill>
                <a:cs typeface="Franklin Gothic Book"/>
              </a:rPr>
              <a:t>–need</a:t>
            </a:r>
            <a:r>
              <a:rPr sz="1900" spc="-35" dirty="0">
                <a:solidFill>
                  <a:srgbClr val="404040"/>
                </a:solidFill>
                <a:cs typeface="Franklin Gothic Book"/>
              </a:rPr>
              <a:t> </a:t>
            </a:r>
            <a:r>
              <a:rPr sz="1900" dirty="0">
                <a:solidFill>
                  <a:srgbClr val="404040"/>
                </a:solidFill>
                <a:cs typeface="Franklin Gothic Book"/>
              </a:rPr>
              <a:t>to disclose</a:t>
            </a:r>
            <a:r>
              <a:rPr sz="1900" spc="85" dirty="0">
                <a:solidFill>
                  <a:srgbClr val="404040"/>
                </a:solidFill>
                <a:cs typeface="Franklin Gothic Book"/>
              </a:rPr>
              <a:t> </a:t>
            </a:r>
            <a:r>
              <a:rPr sz="1900" dirty="0">
                <a:solidFill>
                  <a:srgbClr val="404040"/>
                </a:solidFill>
                <a:cs typeface="Franklin Gothic Book"/>
              </a:rPr>
              <a:t>a</a:t>
            </a:r>
            <a:r>
              <a:rPr sz="1900" spc="65" dirty="0">
                <a:solidFill>
                  <a:srgbClr val="404040"/>
                </a:solidFill>
                <a:cs typeface="Franklin Gothic Book"/>
              </a:rPr>
              <a:t> </a:t>
            </a:r>
            <a:r>
              <a:rPr sz="1900" dirty="0" smtClean="0">
                <a:solidFill>
                  <a:srgbClr val="404040"/>
                </a:solidFill>
                <a:cs typeface="Franklin Gothic Book"/>
              </a:rPr>
              <a:t>plan</a:t>
            </a:r>
            <a:r>
              <a:rPr sz="1900" dirty="0">
                <a:solidFill>
                  <a:srgbClr val="404040"/>
                </a:solidFill>
                <a:cs typeface="Franklin Gothic Book"/>
              </a:rPr>
              <a:t>,</a:t>
            </a:r>
            <a:r>
              <a:rPr sz="1900" spc="-135" dirty="0">
                <a:solidFill>
                  <a:srgbClr val="404040"/>
                </a:solidFill>
                <a:cs typeface="Franklin Gothic Book"/>
              </a:rPr>
              <a:t> </a:t>
            </a:r>
            <a:r>
              <a:rPr sz="1900" spc="-10" dirty="0">
                <a:solidFill>
                  <a:srgbClr val="404040"/>
                </a:solidFill>
                <a:cs typeface="Franklin Gothic Book"/>
              </a:rPr>
              <a:t>including </a:t>
            </a:r>
            <a:r>
              <a:rPr sz="1900" i="1" dirty="0">
                <a:solidFill>
                  <a:srgbClr val="404040"/>
                </a:solidFill>
                <a:cs typeface="Franklin Gothic Book"/>
              </a:rPr>
              <a:t>implementing</a:t>
            </a:r>
            <a:r>
              <a:rPr sz="1900" i="1" spc="-20" dirty="0">
                <a:solidFill>
                  <a:srgbClr val="404040"/>
                </a:solidFill>
                <a:cs typeface="Franklin Gothic Book"/>
              </a:rPr>
              <a:t> </a:t>
            </a:r>
            <a:r>
              <a:rPr sz="1900" i="1" dirty="0">
                <a:solidFill>
                  <a:srgbClr val="404040"/>
                </a:solidFill>
                <a:cs typeface="Franklin Gothic Book"/>
              </a:rPr>
              <a:t>actions</a:t>
            </a:r>
            <a:r>
              <a:rPr sz="1900" i="1" spc="-30" dirty="0">
                <a:solidFill>
                  <a:srgbClr val="404040"/>
                </a:solidFill>
                <a:cs typeface="Franklin Gothic Book"/>
              </a:rPr>
              <a:t> </a:t>
            </a:r>
            <a:r>
              <a:rPr sz="1900" i="1" dirty="0">
                <a:solidFill>
                  <a:srgbClr val="404040"/>
                </a:solidFill>
                <a:cs typeface="Franklin Gothic Book"/>
              </a:rPr>
              <a:t>and</a:t>
            </a:r>
            <a:r>
              <a:rPr sz="1900" i="1" spc="5" dirty="0">
                <a:solidFill>
                  <a:srgbClr val="404040"/>
                </a:solidFill>
                <a:cs typeface="Franklin Gothic Book"/>
              </a:rPr>
              <a:t> </a:t>
            </a:r>
            <a:r>
              <a:rPr sz="1900" i="1" dirty="0">
                <a:solidFill>
                  <a:srgbClr val="404040"/>
                </a:solidFill>
                <a:cs typeface="Franklin Gothic Book"/>
              </a:rPr>
              <a:t>related</a:t>
            </a:r>
            <a:r>
              <a:rPr sz="1900" i="1" spc="-75" dirty="0">
                <a:solidFill>
                  <a:srgbClr val="404040"/>
                </a:solidFill>
                <a:cs typeface="Franklin Gothic Book"/>
              </a:rPr>
              <a:t> </a:t>
            </a:r>
            <a:r>
              <a:rPr sz="1900" i="1" dirty="0">
                <a:solidFill>
                  <a:srgbClr val="404040"/>
                </a:solidFill>
                <a:cs typeface="Franklin Gothic Book"/>
              </a:rPr>
              <a:t>financial</a:t>
            </a:r>
            <a:r>
              <a:rPr sz="1900" i="1" spc="-60" dirty="0">
                <a:solidFill>
                  <a:srgbClr val="404040"/>
                </a:solidFill>
                <a:cs typeface="Franklin Gothic Book"/>
              </a:rPr>
              <a:t> </a:t>
            </a:r>
            <a:r>
              <a:rPr sz="1900" i="1" spc="-25" dirty="0">
                <a:solidFill>
                  <a:srgbClr val="404040"/>
                </a:solidFill>
                <a:cs typeface="Franklin Gothic Book"/>
              </a:rPr>
              <a:t>and </a:t>
            </a:r>
            <a:r>
              <a:rPr sz="1900" i="1" spc="-10" dirty="0">
                <a:solidFill>
                  <a:srgbClr val="404040"/>
                </a:solidFill>
                <a:cs typeface="Franklin Gothic Book"/>
              </a:rPr>
              <a:t>investments</a:t>
            </a:r>
            <a:r>
              <a:rPr sz="1900" i="1" spc="-30" dirty="0">
                <a:solidFill>
                  <a:srgbClr val="404040"/>
                </a:solidFill>
                <a:cs typeface="Franklin Gothic Book"/>
              </a:rPr>
              <a:t> </a:t>
            </a:r>
            <a:r>
              <a:rPr sz="1900" i="1" dirty="0">
                <a:solidFill>
                  <a:srgbClr val="404040"/>
                </a:solidFill>
                <a:cs typeface="Franklin Gothic Book"/>
              </a:rPr>
              <a:t>plans</a:t>
            </a:r>
            <a:r>
              <a:rPr sz="1900" dirty="0">
                <a:solidFill>
                  <a:srgbClr val="404040"/>
                </a:solidFill>
                <a:cs typeface="Franklin Gothic Book"/>
              </a:rPr>
              <a:t>, to</a:t>
            </a:r>
            <a:r>
              <a:rPr sz="1900" spc="-30" dirty="0">
                <a:solidFill>
                  <a:srgbClr val="404040"/>
                </a:solidFill>
                <a:cs typeface="Franklin Gothic Book"/>
              </a:rPr>
              <a:t> </a:t>
            </a:r>
            <a:r>
              <a:rPr sz="1900" dirty="0">
                <a:solidFill>
                  <a:srgbClr val="404040"/>
                </a:solidFill>
                <a:cs typeface="Franklin Gothic Book"/>
              </a:rPr>
              <a:t>ensure</a:t>
            </a:r>
            <a:r>
              <a:rPr sz="1900" spc="-35" dirty="0">
                <a:solidFill>
                  <a:srgbClr val="404040"/>
                </a:solidFill>
                <a:cs typeface="Franklin Gothic Book"/>
              </a:rPr>
              <a:t> </a:t>
            </a:r>
            <a:r>
              <a:rPr sz="1900" dirty="0">
                <a:solidFill>
                  <a:srgbClr val="404040"/>
                </a:solidFill>
                <a:cs typeface="Franklin Gothic Book"/>
              </a:rPr>
              <a:t>that</a:t>
            </a:r>
            <a:r>
              <a:rPr sz="1900" spc="-10" dirty="0">
                <a:solidFill>
                  <a:srgbClr val="404040"/>
                </a:solidFill>
                <a:cs typeface="Franklin Gothic Book"/>
              </a:rPr>
              <a:t> </a:t>
            </a:r>
            <a:r>
              <a:rPr sz="1900" dirty="0">
                <a:solidFill>
                  <a:srgbClr val="404040"/>
                </a:solidFill>
                <a:cs typeface="Franklin Gothic Book"/>
              </a:rPr>
              <a:t>the</a:t>
            </a:r>
            <a:r>
              <a:rPr sz="1900" spc="-35" dirty="0">
                <a:solidFill>
                  <a:srgbClr val="404040"/>
                </a:solidFill>
                <a:cs typeface="Franklin Gothic Book"/>
              </a:rPr>
              <a:t> </a:t>
            </a:r>
            <a:r>
              <a:rPr sz="1900" dirty="0">
                <a:solidFill>
                  <a:srgbClr val="404040"/>
                </a:solidFill>
                <a:cs typeface="Franklin Gothic Book"/>
              </a:rPr>
              <a:t>business</a:t>
            </a:r>
            <a:r>
              <a:rPr sz="1900" spc="-20" dirty="0">
                <a:solidFill>
                  <a:srgbClr val="404040"/>
                </a:solidFill>
                <a:cs typeface="Franklin Gothic Book"/>
              </a:rPr>
              <a:t> </a:t>
            </a:r>
            <a:r>
              <a:rPr sz="1900" spc="-10" dirty="0">
                <a:solidFill>
                  <a:srgbClr val="404040"/>
                </a:solidFill>
                <a:cs typeface="Franklin Gothic Book"/>
              </a:rPr>
              <a:t>model </a:t>
            </a:r>
            <a:r>
              <a:rPr sz="1900" dirty="0">
                <a:solidFill>
                  <a:srgbClr val="404040"/>
                </a:solidFill>
                <a:cs typeface="Franklin Gothic Book"/>
              </a:rPr>
              <a:t>and</a:t>
            </a:r>
            <a:r>
              <a:rPr sz="1900" spc="-75" dirty="0">
                <a:solidFill>
                  <a:srgbClr val="404040"/>
                </a:solidFill>
                <a:cs typeface="Franklin Gothic Book"/>
              </a:rPr>
              <a:t> </a:t>
            </a:r>
            <a:r>
              <a:rPr sz="1900" dirty="0">
                <a:solidFill>
                  <a:srgbClr val="404040"/>
                </a:solidFill>
                <a:cs typeface="Franklin Gothic Book"/>
              </a:rPr>
              <a:t>strategy</a:t>
            </a:r>
            <a:r>
              <a:rPr sz="1900" spc="-35" dirty="0">
                <a:solidFill>
                  <a:srgbClr val="404040"/>
                </a:solidFill>
                <a:cs typeface="Franklin Gothic Book"/>
              </a:rPr>
              <a:t> </a:t>
            </a:r>
            <a:r>
              <a:rPr sz="1900" dirty="0">
                <a:solidFill>
                  <a:srgbClr val="404040"/>
                </a:solidFill>
                <a:cs typeface="Franklin Gothic Book"/>
              </a:rPr>
              <a:t>of</a:t>
            </a:r>
            <a:r>
              <a:rPr sz="1900" spc="-5" dirty="0">
                <a:solidFill>
                  <a:srgbClr val="404040"/>
                </a:solidFill>
                <a:cs typeface="Franklin Gothic Book"/>
              </a:rPr>
              <a:t> </a:t>
            </a:r>
            <a:r>
              <a:rPr sz="1900" dirty="0">
                <a:solidFill>
                  <a:srgbClr val="404040"/>
                </a:solidFill>
                <a:cs typeface="Franklin Gothic Book"/>
              </a:rPr>
              <a:t>the</a:t>
            </a:r>
            <a:r>
              <a:rPr sz="1900" spc="30" dirty="0">
                <a:solidFill>
                  <a:srgbClr val="404040"/>
                </a:solidFill>
                <a:cs typeface="Franklin Gothic Book"/>
              </a:rPr>
              <a:t> </a:t>
            </a:r>
            <a:r>
              <a:rPr sz="1900" dirty="0">
                <a:solidFill>
                  <a:srgbClr val="404040"/>
                </a:solidFill>
                <a:cs typeface="Franklin Gothic Book"/>
              </a:rPr>
              <a:t>company</a:t>
            </a:r>
            <a:r>
              <a:rPr sz="1900" spc="-35" dirty="0">
                <a:solidFill>
                  <a:srgbClr val="404040"/>
                </a:solidFill>
                <a:cs typeface="Franklin Gothic Book"/>
              </a:rPr>
              <a:t> </a:t>
            </a:r>
            <a:r>
              <a:rPr sz="1900" dirty="0">
                <a:solidFill>
                  <a:srgbClr val="404040"/>
                </a:solidFill>
                <a:cs typeface="Franklin Gothic Book"/>
              </a:rPr>
              <a:t>are</a:t>
            </a:r>
            <a:r>
              <a:rPr sz="1900" spc="-80" dirty="0">
                <a:solidFill>
                  <a:srgbClr val="404040"/>
                </a:solidFill>
                <a:cs typeface="Franklin Gothic Book"/>
              </a:rPr>
              <a:t> </a:t>
            </a:r>
            <a:r>
              <a:rPr sz="1900" i="1" dirty="0">
                <a:solidFill>
                  <a:srgbClr val="404040"/>
                </a:solidFill>
                <a:cs typeface="Franklin Gothic Book"/>
              </a:rPr>
              <a:t>compatible</a:t>
            </a:r>
            <a:r>
              <a:rPr sz="1900" i="1" spc="-40" dirty="0">
                <a:solidFill>
                  <a:srgbClr val="404040"/>
                </a:solidFill>
                <a:cs typeface="Franklin Gothic Book"/>
              </a:rPr>
              <a:t> </a:t>
            </a:r>
            <a:r>
              <a:rPr sz="1900" i="1" dirty="0">
                <a:solidFill>
                  <a:srgbClr val="404040"/>
                </a:solidFill>
                <a:cs typeface="Franklin Gothic Book"/>
              </a:rPr>
              <a:t>with </a:t>
            </a:r>
            <a:r>
              <a:rPr sz="1900" i="1" spc="-25" dirty="0">
                <a:solidFill>
                  <a:srgbClr val="404040"/>
                </a:solidFill>
                <a:cs typeface="Franklin Gothic Book"/>
              </a:rPr>
              <a:t>the </a:t>
            </a:r>
            <a:r>
              <a:rPr sz="1900" i="1" dirty="0">
                <a:solidFill>
                  <a:srgbClr val="404040"/>
                </a:solidFill>
                <a:cs typeface="Franklin Gothic Book"/>
              </a:rPr>
              <a:t>transition</a:t>
            </a:r>
            <a:r>
              <a:rPr sz="1900" i="1" spc="-85" dirty="0">
                <a:solidFill>
                  <a:srgbClr val="404040"/>
                </a:solidFill>
                <a:cs typeface="Franklin Gothic Book"/>
              </a:rPr>
              <a:t> </a:t>
            </a:r>
            <a:r>
              <a:rPr sz="1900" dirty="0">
                <a:solidFill>
                  <a:srgbClr val="404040"/>
                </a:solidFill>
                <a:cs typeface="Franklin Gothic Book"/>
              </a:rPr>
              <a:t>to</a:t>
            </a:r>
            <a:r>
              <a:rPr sz="1900" spc="35" dirty="0">
                <a:solidFill>
                  <a:srgbClr val="404040"/>
                </a:solidFill>
                <a:cs typeface="Franklin Gothic Book"/>
              </a:rPr>
              <a:t> </a:t>
            </a:r>
            <a:r>
              <a:rPr sz="1900" dirty="0">
                <a:solidFill>
                  <a:srgbClr val="404040"/>
                </a:solidFill>
                <a:cs typeface="Franklin Gothic Book"/>
              </a:rPr>
              <a:t>a</a:t>
            </a:r>
            <a:r>
              <a:rPr sz="1900" spc="-60" dirty="0">
                <a:solidFill>
                  <a:srgbClr val="404040"/>
                </a:solidFill>
                <a:cs typeface="Franklin Gothic Book"/>
              </a:rPr>
              <a:t> </a:t>
            </a:r>
            <a:r>
              <a:rPr sz="1900" dirty="0">
                <a:solidFill>
                  <a:srgbClr val="404040"/>
                </a:solidFill>
                <a:cs typeface="Franklin Gothic Book"/>
              </a:rPr>
              <a:t>sustainable</a:t>
            </a:r>
            <a:r>
              <a:rPr sz="1900" spc="-114" dirty="0">
                <a:solidFill>
                  <a:srgbClr val="404040"/>
                </a:solidFill>
                <a:cs typeface="Franklin Gothic Book"/>
              </a:rPr>
              <a:t> </a:t>
            </a:r>
            <a:r>
              <a:rPr sz="1900" dirty="0">
                <a:solidFill>
                  <a:srgbClr val="404040"/>
                </a:solidFill>
                <a:cs typeface="Franklin Gothic Book"/>
              </a:rPr>
              <a:t>economy</a:t>
            </a:r>
            <a:r>
              <a:rPr sz="1900" spc="120" dirty="0">
                <a:solidFill>
                  <a:srgbClr val="404040"/>
                </a:solidFill>
                <a:cs typeface="Franklin Gothic Book"/>
              </a:rPr>
              <a:t> </a:t>
            </a:r>
            <a:r>
              <a:rPr sz="1900" dirty="0">
                <a:solidFill>
                  <a:srgbClr val="404040"/>
                </a:solidFill>
                <a:cs typeface="Franklin Gothic Book"/>
              </a:rPr>
              <a:t>and</a:t>
            </a:r>
            <a:r>
              <a:rPr sz="1900" spc="-75" dirty="0">
                <a:solidFill>
                  <a:srgbClr val="404040"/>
                </a:solidFill>
                <a:cs typeface="Franklin Gothic Book"/>
              </a:rPr>
              <a:t> </a:t>
            </a:r>
            <a:r>
              <a:rPr sz="1900" dirty="0">
                <a:solidFill>
                  <a:srgbClr val="404040"/>
                </a:solidFill>
                <a:cs typeface="Franklin Gothic Book"/>
              </a:rPr>
              <a:t>with</a:t>
            </a:r>
            <a:r>
              <a:rPr sz="1900" spc="-75" dirty="0">
                <a:solidFill>
                  <a:srgbClr val="404040"/>
                </a:solidFill>
                <a:cs typeface="Franklin Gothic Book"/>
              </a:rPr>
              <a:t> </a:t>
            </a:r>
            <a:r>
              <a:rPr sz="1900" spc="-25" dirty="0">
                <a:solidFill>
                  <a:srgbClr val="404040"/>
                </a:solidFill>
                <a:cs typeface="Franklin Gothic Book"/>
              </a:rPr>
              <a:t>the </a:t>
            </a:r>
            <a:r>
              <a:rPr sz="1900" dirty="0">
                <a:solidFill>
                  <a:srgbClr val="404040"/>
                </a:solidFill>
                <a:cs typeface="Franklin Gothic Book"/>
              </a:rPr>
              <a:t>limiting</a:t>
            </a:r>
            <a:r>
              <a:rPr sz="1900" spc="-135" dirty="0">
                <a:solidFill>
                  <a:srgbClr val="404040"/>
                </a:solidFill>
                <a:cs typeface="Franklin Gothic Book"/>
              </a:rPr>
              <a:t> </a:t>
            </a:r>
            <a:r>
              <a:rPr sz="1900" dirty="0">
                <a:solidFill>
                  <a:srgbClr val="404040"/>
                </a:solidFill>
                <a:cs typeface="Franklin Gothic Book"/>
              </a:rPr>
              <a:t>of</a:t>
            </a:r>
            <a:r>
              <a:rPr sz="1900" spc="25" dirty="0">
                <a:solidFill>
                  <a:srgbClr val="404040"/>
                </a:solidFill>
                <a:cs typeface="Franklin Gothic Book"/>
              </a:rPr>
              <a:t> </a:t>
            </a:r>
            <a:r>
              <a:rPr sz="1900" dirty="0">
                <a:solidFill>
                  <a:srgbClr val="404040"/>
                </a:solidFill>
                <a:cs typeface="Franklin Gothic Book"/>
              </a:rPr>
              <a:t>global</a:t>
            </a:r>
            <a:r>
              <a:rPr sz="1900" spc="-30" dirty="0">
                <a:solidFill>
                  <a:srgbClr val="404040"/>
                </a:solidFill>
                <a:cs typeface="Franklin Gothic Book"/>
              </a:rPr>
              <a:t> </a:t>
            </a:r>
            <a:r>
              <a:rPr sz="1900" dirty="0">
                <a:solidFill>
                  <a:srgbClr val="404040"/>
                </a:solidFill>
                <a:cs typeface="Franklin Gothic Book"/>
              </a:rPr>
              <a:t>warming</a:t>
            </a:r>
            <a:r>
              <a:rPr sz="1900" spc="-50" dirty="0">
                <a:solidFill>
                  <a:srgbClr val="404040"/>
                </a:solidFill>
                <a:cs typeface="Franklin Gothic Book"/>
              </a:rPr>
              <a:t> </a:t>
            </a:r>
            <a:r>
              <a:rPr sz="1900" dirty="0">
                <a:solidFill>
                  <a:srgbClr val="404040"/>
                </a:solidFill>
                <a:cs typeface="Franklin Gothic Book"/>
              </a:rPr>
              <a:t>to</a:t>
            </a:r>
            <a:r>
              <a:rPr sz="1900" spc="-10" dirty="0">
                <a:solidFill>
                  <a:srgbClr val="404040"/>
                </a:solidFill>
                <a:cs typeface="Franklin Gothic Book"/>
              </a:rPr>
              <a:t> </a:t>
            </a:r>
            <a:r>
              <a:rPr sz="1900" dirty="0" smtClean="0">
                <a:solidFill>
                  <a:srgbClr val="404040"/>
                </a:solidFill>
                <a:cs typeface="Franklin Gothic Book"/>
              </a:rPr>
              <a:t>1.5</a:t>
            </a:r>
            <a:r>
              <a:rPr lang="en-GB" sz="1900" kern="0" dirty="0" smtClean="0">
                <a:solidFill>
                  <a:srgbClr val="404040"/>
                </a:solidFill>
                <a:cs typeface="MS PGothic"/>
              </a:rPr>
              <a:t>º</a:t>
            </a:r>
            <a:r>
              <a:rPr sz="1900" dirty="0" smtClean="0">
                <a:solidFill>
                  <a:srgbClr val="404040"/>
                </a:solidFill>
                <a:cs typeface="Franklin Gothic Book"/>
              </a:rPr>
              <a:t>C</a:t>
            </a:r>
            <a:r>
              <a:rPr sz="1900" spc="60" dirty="0" smtClean="0">
                <a:solidFill>
                  <a:srgbClr val="404040"/>
                </a:solidFill>
                <a:cs typeface="Franklin Gothic Book"/>
              </a:rPr>
              <a:t> </a:t>
            </a:r>
            <a:r>
              <a:rPr sz="1900" dirty="0">
                <a:solidFill>
                  <a:srgbClr val="404040"/>
                </a:solidFill>
                <a:cs typeface="Franklin Gothic Book"/>
              </a:rPr>
              <a:t>in</a:t>
            </a:r>
            <a:r>
              <a:rPr sz="1900" spc="-50" dirty="0">
                <a:solidFill>
                  <a:srgbClr val="404040"/>
                </a:solidFill>
                <a:cs typeface="Franklin Gothic Book"/>
              </a:rPr>
              <a:t> </a:t>
            </a:r>
            <a:r>
              <a:rPr sz="1900" dirty="0">
                <a:solidFill>
                  <a:srgbClr val="404040"/>
                </a:solidFill>
                <a:cs typeface="Franklin Gothic Book"/>
              </a:rPr>
              <a:t>line</a:t>
            </a:r>
            <a:r>
              <a:rPr sz="1900" spc="-15" dirty="0">
                <a:solidFill>
                  <a:srgbClr val="404040"/>
                </a:solidFill>
                <a:cs typeface="Franklin Gothic Book"/>
              </a:rPr>
              <a:t> </a:t>
            </a:r>
            <a:r>
              <a:rPr sz="1900" dirty="0">
                <a:solidFill>
                  <a:srgbClr val="404040"/>
                </a:solidFill>
                <a:cs typeface="Franklin Gothic Book"/>
              </a:rPr>
              <a:t>with</a:t>
            </a:r>
            <a:r>
              <a:rPr sz="1900" spc="-40" dirty="0">
                <a:solidFill>
                  <a:srgbClr val="404040"/>
                </a:solidFill>
                <a:cs typeface="Franklin Gothic Book"/>
              </a:rPr>
              <a:t> </a:t>
            </a:r>
            <a:r>
              <a:rPr sz="1900" spc="-25" dirty="0">
                <a:solidFill>
                  <a:srgbClr val="404040"/>
                </a:solidFill>
                <a:cs typeface="Franklin Gothic Book"/>
              </a:rPr>
              <a:t>the </a:t>
            </a:r>
            <a:r>
              <a:rPr sz="1900" i="1" dirty="0">
                <a:solidFill>
                  <a:srgbClr val="404040"/>
                </a:solidFill>
                <a:cs typeface="Franklin Gothic Book"/>
              </a:rPr>
              <a:t>Paris</a:t>
            </a:r>
            <a:r>
              <a:rPr sz="1900" i="1" spc="-100" dirty="0">
                <a:solidFill>
                  <a:srgbClr val="404040"/>
                </a:solidFill>
                <a:cs typeface="Franklin Gothic Book"/>
              </a:rPr>
              <a:t> </a:t>
            </a:r>
            <a:r>
              <a:rPr sz="1900" i="1" dirty="0">
                <a:solidFill>
                  <a:srgbClr val="404040"/>
                </a:solidFill>
                <a:cs typeface="Franklin Gothic Book"/>
              </a:rPr>
              <a:t>Agreement</a:t>
            </a:r>
            <a:r>
              <a:rPr sz="1900" i="1" spc="110" dirty="0">
                <a:solidFill>
                  <a:srgbClr val="404040"/>
                </a:solidFill>
                <a:cs typeface="Franklin Gothic Book"/>
              </a:rPr>
              <a:t> </a:t>
            </a:r>
            <a:r>
              <a:rPr sz="1900" dirty="0">
                <a:solidFill>
                  <a:srgbClr val="404040"/>
                </a:solidFill>
                <a:cs typeface="Franklin Gothic Book"/>
              </a:rPr>
              <a:t>and</a:t>
            </a:r>
            <a:r>
              <a:rPr sz="1900" spc="-5" dirty="0">
                <a:solidFill>
                  <a:srgbClr val="404040"/>
                </a:solidFill>
                <a:cs typeface="Franklin Gothic Book"/>
              </a:rPr>
              <a:t> </a:t>
            </a:r>
            <a:r>
              <a:rPr sz="1900" dirty="0">
                <a:solidFill>
                  <a:srgbClr val="404040"/>
                </a:solidFill>
                <a:cs typeface="Franklin Gothic Book"/>
              </a:rPr>
              <a:t>the</a:t>
            </a:r>
            <a:r>
              <a:rPr sz="1900" spc="-55" dirty="0">
                <a:solidFill>
                  <a:srgbClr val="404040"/>
                </a:solidFill>
                <a:cs typeface="Franklin Gothic Book"/>
              </a:rPr>
              <a:t> </a:t>
            </a:r>
            <a:r>
              <a:rPr sz="1900" dirty="0">
                <a:solidFill>
                  <a:srgbClr val="404040"/>
                </a:solidFill>
                <a:cs typeface="Franklin Gothic Book"/>
              </a:rPr>
              <a:t>objective</a:t>
            </a:r>
            <a:r>
              <a:rPr sz="1900" spc="-50" dirty="0">
                <a:solidFill>
                  <a:srgbClr val="404040"/>
                </a:solidFill>
                <a:cs typeface="Franklin Gothic Book"/>
              </a:rPr>
              <a:t> </a:t>
            </a:r>
            <a:r>
              <a:rPr sz="1900" dirty="0">
                <a:solidFill>
                  <a:srgbClr val="404040"/>
                </a:solidFill>
                <a:cs typeface="Franklin Gothic Book"/>
              </a:rPr>
              <a:t>of</a:t>
            </a:r>
            <a:r>
              <a:rPr sz="1900" spc="55" dirty="0">
                <a:solidFill>
                  <a:srgbClr val="404040"/>
                </a:solidFill>
                <a:cs typeface="Franklin Gothic Book"/>
              </a:rPr>
              <a:t> </a:t>
            </a:r>
            <a:r>
              <a:rPr sz="1900" dirty="0">
                <a:solidFill>
                  <a:srgbClr val="404040"/>
                </a:solidFill>
                <a:cs typeface="Franklin Gothic Book"/>
              </a:rPr>
              <a:t>achieving</a:t>
            </a:r>
            <a:r>
              <a:rPr sz="1900" spc="-114" dirty="0">
                <a:solidFill>
                  <a:srgbClr val="404040"/>
                </a:solidFill>
                <a:cs typeface="Franklin Gothic Book"/>
              </a:rPr>
              <a:t> </a:t>
            </a:r>
            <a:r>
              <a:rPr sz="1900" i="1" spc="-10" dirty="0">
                <a:solidFill>
                  <a:srgbClr val="404040"/>
                </a:solidFill>
                <a:cs typeface="Franklin Gothic Book"/>
              </a:rPr>
              <a:t>climate </a:t>
            </a:r>
            <a:r>
              <a:rPr sz="1900" i="1" dirty="0">
                <a:solidFill>
                  <a:srgbClr val="404040"/>
                </a:solidFill>
                <a:cs typeface="Franklin Gothic Book"/>
              </a:rPr>
              <a:t>neutrality</a:t>
            </a:r>
            <a:r>
              <a:rPr sz="1900" i="1" spc="-110" dirty="0">
                <a:solidFill>
                  <a:srgbClr val="404040"/>
                </a:solidFill>
                <a:cs typeface="Franklin Gothic Book"/>
              </a:rPr>
              <a:t> </a:t>
            </a:r>
            <a:r>
              <a:rPr sz="1900" i="1" dirty="0">
                <a:solidFill>
                  <a:srgbClr val="404040"/>
                </a:solidFill>
                <a:cs typeface="Franklin Gothic Book"/>
              </a:rPr>
              <a:t>by</a:t>
            </a:r>
            <a:r>
              <a:rPr sz="1900" i="1" spc="-15" dirty="0">
                <a:solidFill>
                  <a:srgbClr val="404040"/>
                </a:solidFill>
                <a:cs typeface="Franklin Gothic Book"/>
              </a:rPr>
              <a:t> </a:t>
            </a:r>
            <a:r>
              <a:rPr sz="1900" i="1" spc="-20" dirty="0" smtClean="0">
                <a:solidFill>
                  <a:srgbClr val="404040"/>
                </a:solidFill>
                <a:cs typeface="Franklin Gothic Book"/>
              </a:rPr>
              <a:t>2050</a:t>
            </a:r>
            <a:r>
              <a:rPr lang="en-US" sz="1900" i="1" spc="-20" dirty="0" smtClean="0">
                <a:solidFill>
                  <a:srgbClr val="404040"/>
                </a:solidFill>
                <a:cs typeface="Franklin Gothic Book"/>
              </a:rPr>
              <a:t>.</a:t>
            </a:r>
            <a:endParaRPr sz="1900" dirty="0">
              <a:solidFill>
                <a:srgbClr val="404040"/>
              </a:solidFill>
              <a:cs typeface="Franklin Gothic Book"/>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p:cNvGraphicFramePr>
            <a:graphicFrameLocks noGrp="1"/>
          </p:cNvGraphicFramePr>
          <p:nvPr>
            <p:extLst>
              <p:ext uri="{D42A27DB-BD31-4B8C-83A1-F6EECF244321}">
                <p14:modId xmlns:p14="http://schemas.microsoft.com/office/powerpoint/2010/main" val="3140429706"/>
              </p:ext>
            </p:extLst>
          </p:nvPr>
        </p:nvGraphicFramePr>
        <p:xfrm>
          <a:off x="349844" y="1205864"/>
          <a:ext cx="9479956" cy="4541521"/>
        </p:xfrm>
        <a:graphic>
          <a:graphicData uri="http://schemas.openxmlformats.org/drawingml/2006/table">
            <a:tbl>
              <a:tblPr firstRow="1" bandRow="1">
                <a:tableStyleId>{2D5ABB26-0587-4C30-8999-92F81FD0307C}</a:tableStyleId>
              </a:tblPr>
              <a:tblGrid>
                <a:gridCol w="4615335">
                  <a:extLst>
                    <a:ext uri="{9D8B030D-6E8A-4147-A177-3AD203B41FA5}">
                      <a16:colId xmlns:a16="http://schemas.microsoft.com/office/drawing/2014/main" val="20000"/>
                    </a:ext>
                  </a:extLst>
                </a:gridCol>
                <a:gridCol w="4864621">
                  <a:extLst>
                    <a:ext uri="{9D8B030D-6E8A-4147-A177-3AD203B41FA5}">
                      <a16:colId xmlns:a16="http://schemas.microsoft.com/office/drawing/2014/main" val="20001"/>
                    </a:ext>
                  </a:extLst>
                </a:gridCol>
              </a:tblGrid>
              <a:tr h="470536">
                <a:tc>
                  <a:txBody>
                    <a:bodyPr/>
                    <a:lstStyle/>
                    <a:p>
                      <a:pPr algn="ctr">
                        <a:lnSpc>
                          <a:spcPct val="100000"/>
                        </a:lnSpc>
                        <a:spcBef>
                          <a:spcPts val="285"/>
                        </a:spcBef>
                      </a:pPr>
                      <a:r>
                        <a:rPr sz="1800" b="1" dirty="0">
                          <a:solidFill>
                            <a:schemeClr val="bg1"/>
                          </a:solidFill>
                          <a:latin typeface="Franklin Gothic Book"/>
                          <a:cs typeface="Franklin Gothic Book"/>
                        </a:rPr>
                        <a:t>Large</a:t>
                      </a:r>
                      <a:r>
                        <a:rPr sz="1800" b="1" spc="-20" dirty="0">
                          <a:solidFill>
                            <a:schemeClr val="bg1"/>
                          </a:solidFill>
                          <a:latin typeface="Franklin Gothic Book"/>
                          <a:cs typeface="Franklin Gothic Book"/>
                        </a:rPr>
                        <a:t> </a:t>
                      </a:r>
                      <a:r>
                        <a:rPr sz="1800" b="1" dirty="0">
                          <a:solidFill>
                            <a:schemeClr val="bg1"/>
                          </a:solidFill>
                          <a:latin typeface="Franklin Gothic Book"/>
                          <a:cs typeface="Franklin Gothic Book"/>
                        </a:rPr>
                        <a:t>EU</a:t>
                      </a:r>
                      <a:r>
                        <a:rPr sz="1800" b="1" spc="25" dirty="0">
                          <a:solidFill>
                            <a:schemeClr val="bg1"/>
                          </a:solidFill>
                          <a:latin typeface="Franklin Gothic Book"/>
                          <a:cs typeface="Franklin Gothic Book"/>
                        </a:rPr>
                        <a:t> </a:t>
                      </a:r>
                      <a:r>
                        <a:rPr sz="1800" b="1" spc="-30" dirty="0">
                          <a:solidFill>
                            <a:schemeClr val="bg1"/>
                          </a:solidFill>
                          <a:latin typeface="Franklin Gothic Book"/>
                          <a:cs typeface="Franklin Gothic Book"/>
                        </a:rPr>
                        <a:t>limited</a:t>
                      </a:r>
                      <a:r>
                        <a:rPr sz="1800" b="1" spc="-50" dirty="0">
                          <a:solidFill>
                            <a:schemeClr val="bg1"/>
                          </a:solidFill>
                          <a:latin typeface="Franklin Gothic Book"/>
                          <a:cs typeface="Franklin Gothic Book"/>
                        </a:rPr>
                        <a:t> </a:t>
                      </a:r>
                      <a:r>
                        <a:rPr sz="1800" b="1" spc="-20" dirty="0">
                          <a:solidFill>
                            <a:schemeClr val="bg1"/>
                          </a:solidFill>
                          <a:latin typeface="Franklin Gothic Book"/>
                          <a:cs typeface="Franklin Gothic Book"/>
                        </a:rPr>
                        <a:t>liability</a:t>
                      </a:r>
                      <a:r>
                        <a:rPr sz="1800" b="1" spc="-30" dirty="0">
                          <a:solidFill>
                            <a:schemeClr val="bg1"/>
                          </a:solidFill>
                          <a:latin typeface="Franklin Gothic Book"/>
                          <a:cs typeface="Franklin Gothic Book"/>
                        </a:rPr>
                        <a:t> </a:t>
                      </a:r>
                      <a:r>
                        <a:rPr sz="1800" b="1" spc="-10" dirty="0">
                          <a:solidFill>
                            <a:schemeClr val="bg1"/>
                          </a:solidFill>
                          <a:latin typeface="Franklin Gothic Book"/>
                          <a:cs typeface="Franklin Gothic Book"/>
                        </a:rPr>
                        <a:t>companies</a:t>
                      </a:r>
                      <a:endParaRPr sz="1800" b="1" dirty="0">
                        <a:solidFill>
                          <a:schemeClr val="bg1"/>
                        </a:solidFill>
                        <a:latin typeface="Franklin Gothic Book"/>
                        <a:cs typeface="Franklin Gothic Book"/>
                      </a:endParaRP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6C8F"/>
                    </a:solidFill>
                  </a:tcPr>
                </a:tc>
                <a:tc>
                  <a:txBody>
                    <a:bodyPr/>
                    <a:lstStyle/>
                    <a:p>
                      <a:pPr marL="3175" algn="ctr">
                        <a:lnSpc>
                          <a:spcPct val="100000"/>
                        </a:lnSpc>
                        <a:spcBef>
                          <a:spcPts val="285"/>
                        </a:spcBef>
                      </a:pPr>
                      <a:r>
                        <a:rPr sz="1800" b="1" dirty="0">
                          <a:solidFill>
                            <a:schemeClr val="bg1"/>
                          </a:solidFill>
                          <a:latin typeface="Franklin Gothic Book"/>
                          <a:cs typeface="Franklin Gothic Book"/>
                        </a:rPr>
                        <a:t>Non–EU</a:t>
                      </a:r>
                      <a:r>
                        <a:rPr sz="1800" b="1" spc="20" dirty="0">
                          <a:solidFill>
                            <a:schemeClr val="bg1"/>
                          </a:solidFill>
                          <a:latin typeface="Franklin Gothic Book"/>
                          <a:cs typeface="Franklin Gothic Book"/>
                        </a:rPr>
                        <a:t> </a:t>
                      </a:r>
                      <a:r>
                        <a:rPr sz="1800" b="1" spc="-10" dirty="0">
                          <a:solidFill>
                            <a:schemeClr val="bg1"/>
                          </a:solidFill>
                          <a:latin typeface="Franklin Gothic Book"/>
                          <a:cs typeface="Franklin Gothic Book"/>
                        </a:rPr>
                        <a:t>companies</a:t>
                      </a:r>
                      <a:endParaRPr sz="1800" b="1" dirty="0">
                        <a:solidFill>
                          <a:schemeClr val="bg1"/>
                        </a:solidFill>
                        <a:latin typeface="Franklin Gothic Book"/>
                        <a:cs typeface="Franklin Gothic Book"/>
                      </a:endParaRP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6C8F"/>
                    </a:solidFill>
                  </a:tcPr>
                </a:tc>
                <a:extLst>
                  <a:ext uri="{0D108BD9-81ED-4DB2-BD59-A6C34878D82A}">
                    <a16:rowId xmlns:a16="http://schemas.microsoft.com/office/drawing/2014/main" val="10000"/>
                  </a:ext>
                </a:extLst>
              </a:tr>
              <a:tr h="4070985">
                <a:tc>
                  <a:txBody>
                    <a:bodyPr/>
                    <a:lstStyle/>
                    <a:p>
                      <a:pPr marL="91440" marR="316865">
                        <a:lnSpc>
                          <a:spcPts val="1680"/>
                        </a:lnSpc>
                        <a:spcBef>
                          <a:spcPts val="395"/>
                        </a:spcBef>
                      </a:pPr>
                      <a:r>
                        <a:rPr sz="1800" dirty="0">
                          <a:solidFill>
                            <a:srgbClr val="404040"/>
                          </a:solidFill>
                          <a:latin typeface="Franklin Gothic Book"/>
                          <a:cs typeface="Franklin Gothic Book"/>
                        </a:rPr>
                        <a:t>According</a:t>
                      </a:r>
                      <a:r>
                        <a:rPr sz="1800" spc="-35" dirty="0">
                          <a:solidFill>
                            <a:srgbClr val="404040"/>
                          </a:solidFill>
                          <a:latin typeface="Franklin Gothic Book"/>
                          <a:cs typeface="Franklin Gothic Book"/>
                        </a:rPr>
                        <a:t> </a:t>
                      </a:r>
                      <a:r>
                        <a:rPr sz="1800" spc="-30" dirty="0">
                          <a:solidFill>
                            <a:srgbClr val="404040"/>
                          </a:solidFill>
                          <a:latin typeface="Franklin Gothic Book"/>
                          <a:cs typeface="Franklin Gothic Book"/>
                        </a:rPr>
                        <a:t>to</a:t>
                      </a:r>
                      <a:r>
                        <a:rPr sz="1800" spc="-75" dirty="0">
                          <a:solidFill>
                            <a:srgbClr val="404040"/>
                          </a:solidFill>
                          <a:latin typeface="Franklin Gothic Book"/>
                          <a:cs typeface="Franklin Gothic Book"/>
                        </a:rPr>
                        <a:t> </a:t>
                      </a:r>
                      <a:r>
                        <a:rPr sz="1800" spc="-35" dirty="0">
                          <a:solidFill>
                            <a:srgbClr val="404040"/>
                          </a:solidFill>
                          <a:latin typeface="Franklin Gothic Book"/>
                          <a:cs typeface="Franklin Gothic Book"/>
                        </a:rPr>
                        <a:t>employee</a:t>
                      </a:r>
                      <a:r>
                        <a:rPr sz="1800" spc="-75" dirty="0">
                          <a:solidFill>
                            <a:srgbClr val="404040"/>
                          </a:solidFill>
                          <a:latin typeface="Franklin Gothic Book"/>
                          <a:cs typeface="Franklin Gothic Book"/>
                        </a:rPr>
                        <a:t> </a:t>
                      </a:r>
                      <a:r>
                        <a:rPr sz="1800" dirty="0">
                          <a:solidFill>
                            <a:srgbClr val="404040"/>
                          </a:solidFill>
                          <a:latin typeface="Franklin Gothic Book"/>
                          <a:cs typeface="Franklin Gothic Book"/>
                        </a:rPr>
                        <a:t>and</a:t>
                      </a:r>
                      <a:r>
                        <a:rPr sz="1800" spc="-20" dirty="0">
                          <a:solidFill>
                            <a:srgbClr val="404040"/>
                          </a:solidFill>
                          <a:latin typeface="Franklin Gothic Book"/>
                          <a:cs typeface="Franklin Gothic Book"/>
                        </a:rPr>
                        <a:t> </a:t>
                      </a:r>
                      <a:r>
                        <a:rPr sz="1800" spc="-30" dirty="0">
                          <a:solidFill>
                            <a:srgbClr val="404040"/>
                          </a:solidFill>
                          <a:latin typeface="Franklin Gothic Book"/>
                          <a:cs typeface="Franklin Gothic Book"/>
                        </a:rPr>
                        <a:t>turnover</a:t>
                      </a:r>
                      <a:r>
                        <a:rPr sz="1800" spc="-40" dirty="0">
                          <a:solidFill>
                            <a:srgbClr val="404040"/>
                          </a:solidFill>
                          <a:latin typeface="Franklin Gothic Book"/>
                          <a:cs typeface="Franklin Gothic Book"/>
                        </a:rPr>
                        <a:t> </a:t>
                      </a:r>
                      <a:r>
                        <a:rPr sz="1800" spc="-25" dirty="0">
                          <a:solidFill>
                            <a:srgbClr val="404040"/>
                          </a:solidFill>
                          <a:latin typeface="Franklin Gothic Book"/>
                          <a:cs typeface="Franklin Gothic Book"/>
                        </a:rPr>
                        <a:t>criteria</a:t>
                      </a:r>
                      <a:r>
                        <a:rPr sz="1800" spc="-50" dirty="0">
                          <a:solidFill>
                            <a:srgbClr val="404040"/>
                          </a:solidFill>
                          <a:latin typeface="Franklin Gothic Book"/>
                          <a:cs typeface="Franklin Gothic Book"/>
                        </a:rPr>
                        <a:t> </a:t>
                      </a:r>
                      <a:r>
                        <a:rPr sz="1800" spc="-25" dirty="0">
                          <a:solidFill>
                            <a:srgbClr val="404040"/>
                          </a:solidFill>
                          <a:latin typeface="Franklin Gothic Book"/>
                          <a:cs typeface="Franklin Gothic Book"/>
                        </a:rPr>
                        <a:t>(in</a:t>
                      </a:r>
                      <a:r>
                        <a:rPr sz="1800" spc="-110" dirty="0">
                          <a:solidFill>
                            <a:srgbClr val="404040"/>
                          </a:solidFill>
                          <a:latin typeface="Franklin Gothic Book"/>
                          <a:cs typeface="Franklin Gothic Book"/>
                        </a:rPr>
                        <a:t> </a:t>
                      </a:r>
                      <a:r>
                        <a:rPr sz="1800" spc="-20" dirty="0">
                          <a:solidFill>
                            <a:srgbClr val="404040"/>
                          </a:solidFill>
                          <a:latin typeface="Franklin Gothic Book"/>
                          <a:cs typeface="Franklin Gothic Book"/>
                        </a:rPr>
                        <a:t>line </a:t>
                      </a:r>
                      <a:r>
                        <a:rPr sz="1800" spc="-10" dirty="0">
                          <a:solidFill>
                            <a:srgbClr val="404040"/>
                          </a:solidFill>
                          <a:latin typeface="Franklin Gothic Book"/>
                          <a:cs typeface="Franklin Gothic Book"/>
                        </a:rPr>
                        <a:t>with</a:t>
                      </a:r>
                      <a:r>
                        <a:rPr sz="1800" spc="-75" dirty="0">
                          <a:solidFill>
                            <a:srgbClr val="404040"/>
                          </a:solidFill>
                          <a:latin typeface="Franklin Gothic Book"/>
                          <a:cs typeface="Franklin Gothic Book"/>
                        </a:rPr>
                        <a:t> </a:t>
                      </a:r>
                      <a:r>
                        <a:rPr sz="1800" spc="-10" dirty="0">
                          <a:solidFill>
                            <a:srgbClr val="404040"/>
                          </a:solidFill>
                          <a:latin typeface="Franklin Gothic Book"/>
                          <a:cs typeface="Franklin Gothic Book"/>
                        </a:rPr>
                        <a:t>CSRD):</a:t>
                      </a:r>
                      <a:endParaRPr sz="1800" dirty="0">
                        <a:solidFill>
                          <a:srgbClr val="404040"/>
                        </a:solidFill>
                        <a:latin typeface="Franklin Gothic Book"/>
                        <a:cs typeface="Franklin Gothic Book"/>
                      </a:endParaRPr>
                    </a:p>
                    <a:p>
                      <a:pPr>
                        <a:lnSpc>
                          <a:spcPct val="100000"/>
                        </a:lnSpc>
                        <a:spcBef>
                          <a:spcPts val="20"/>
                        </a:spcBef>
                      </a:pPr>
                      <a:endParaRPr sz="1800" dirty="0">
                        <a:solidFill>
                          <a:srgbClr val="404040"/>
                        </a:solidFill>
                        <a:latin typeface="Times New Roman"/>
                        <a:cs typeface="Times New Roman"/>
                      </a:endParaRPr>
                    </a:p>
                    <a:p>
                      <a:pPr marL="91440" marR="177165">
                        <a:lnSpc>
                          <a:spcPts val="1680"/>
                        </a:lnSpc>
                      </a:pPr>
                      <a:r>
                        <a:rPr sz="1800" dirty="0">
                          <a:solidFill>
                            <a:srgbClr val="404040"/>
                          </a:solidFill>
                          <a:latin typeface="Franklin Gothic Book"/>
                          <a:cs typeface="Franklin Gothic Book"/>
                        </a:rPr>
                        <a:t>Group</a:t>
                      </a:r>
                      <a:r>
                        <a:rPr sz="1800" spc="25" dirty="0">
                          <a:solidFill>
                            <a:srgbClr val="404040"/>
                          </a:solidFill>
                          <a:latin typeface="Franklin Gothic Book"/>
                          <a:cs typeface="Franklin Gothic Book"/>
                        </a:rPr>
                        <a:t> </a:t>
                      </a:r>
                      <a:r>
                        <a:rPr sz="1800" dirty="0">
                          <a:solidFill>
                            <a:srgbClr val="404040"/>
                          </a:solidFill>
                          <a:latin typeface="Franklin Gothic Book"/>
                          <a:cs typeface="Franklin Gothic Book"/>
                        </a:rPr>
                        <a:t>1:</a:t>
                      </a:r>
                      <a:r>
                        <a:rPr sz="1800" spc="-35" dirty="0">
                          <a:solidFill>
                            <a:srgbClr val="404040"/>
                          </a:solidFill>
                          <a:latin typeface="Franklin Gothic Book"/>
                          <a:cs typeface="Franklin Gothic Book"/>
                        </a:rPr>
                        <a:t> 500+</a:t>
                      </a:r>
                      <a:r>
                        <a:rPr sz="1800" spc="-60" dirty="0">
                          <a:solidFill>
                            <a:srgbClr val="404040"/>
                          </a:solidFill>
                          <a:latin typeface="Franklin Gothic Book"/>
                          <a:cs typeface="Franklin Gothic Book"/>
                        </a:rPr>
                        <a:t> </a:t>
                      </a:r>
                      <a:r>
                        <a:rPr sz="1800" spc="-40" dirty="0">
                          <a:solidFill>
                            <a:srgbClr val="404040"/>
                          </a:solidFill>
                          <a:latin typeface="Franklin Gothic Book"/>
                          <a:cs typeface="Franklin Gothic Book"/>
                        </a:rPr>
                        <a:t>employees</a:t>
                      </a:r>
                      <a:r>
                        <a:rPr sz="1800" spc="-130" dirty="0">
                          <a:solidFill>
                            <a:srgbClr val="404040"/>
                          </a:solidFill>
                          <a:latin typeface="Franklin Gothic Book"/>
                          <a:cs typeface="Franklin Gothic Book"/>
                        </a:rPr>
                        <a:t> </a:t>
                      </a:r>
                      <a:r>
                        <a:rPr sz="1800" dirty="0">
                          <a:solidFill>
                            <a:srgbClr val="404040"/>
                          </a:solidFill>
                          <a:latin typeface="Franklin Gothic Book"/>
                          <a:cs typeface="Franklin Gothic Book"/>
                        </a:rPr>
                        <a:t>and</a:t>
                      </a:r>
                      <a:r>
                        <a:rPr sz="1800" spc="-70" dirty="0">
                          <a:solidFill>
                            <a:srgbClr val="404040"/>
                          </a:solidFill>
                          <a:latin typeface="Franklin Gothic Book"/>
                          <a:cs typeface="Franklin Gothic Book"/>
                        </a:rPr>
                        <a:t> </a:t>
                      </a:r>
                      <a:r>
                        <a:rPr sz="1800" spc="-20" dirty="0">
                          <a:solidFill>
                            <a:srgbClr val="404040"/>
                          </a:solidFill>
                          <a:latin typeface="Franklin Gothic Book"/>
                          <a:cs typeface="Franklin Gothic Book"/>
                        </a:rPr>
                        <a:t>net</a:t>
                      </a:r>
                      <a:r>
                        <a:rPr sz="1800" spc="-55" dirty="0">
                          <a:solidFill>
                            <a:srgbClr val="404040"/>
                          </a:solidFill>
                          <a:latin typeface="Franklin Gothic Book"/>
                          <a:cs typeface="Franklin Gothic Book"/>
                        </a:rPr>
                        <a:t> </a:t>
                      </a:r>
                      <a:r>
                        <a:rPr sz="1800" spc="-10" dirty="0">
                          <a:solidFill>
                            <a:srgbClr val="404040"/>
                          </a:solidFill>
                          <a:latin typeface="Franklin Gothic Book"/>
                          <a:cs typeface="Franklin Gothic Book"/>
                        </a:rPr>
                        <a:t>EUR</a:t>
                      </a:r>
                      <a:r>
                        <a:rPr sz="1800" spc="-100" dirty="0">
                          <a:solidFill>
                            <a:srgbClr val="404040"/>
                          </a:solidFill>
                          <a:latin typeface="Franklin Gothic Book"/>
                          <a:cs typeface="Franklin Gothic Book"/>
                        </a:rPr>
                        <a:t> </a:t>
                      </a:r>
                      <a:r>
                        <a:rPr sz="1800" dirty="0">
                          <a:solidFill>
                            <a:srgbClr val="404040"/>
                          </a:solidFill>
                          <a:latin typeface="Franklin Gothic Book"/>
                          <a:cs typeface="Franklin Gothic Book"/>
                        </a:rPr>
                        <a:t>150</a:t>
                      </a:r>
                      <a:r>
                        <a:rPr sz="1800" spc="-145" dirty="0">
                          <a:solidFill>
                            <a:srgbClr val="404040"/>
                          </a:solidFill>
                          <a:latin typeface="Franklin Gothic Book"/>
                          <a:cs typeface="Franklin Gothic Book"/>
                        </a:rPr>
                        <a:t> </a:t>
                      </a:r>
                      <a:r>
                        <a:rPr sz="1800" spc="-10" dirty="0">
                          <a:solidFill>
                            <a:srgbClr val="404040"/>
                          </a:solidFill>
                          <a:latin typeface="Franklin Gothic Book"/>
                          <a:cs typeface="Franklin Gothic Book"/>
                        </a:rPr>
                        <a:t>million+ turnover</a:t>
                      </a:r>
                      <a:r>
                        <a:rPr sz="1800" spc="-100" dirty="0">
                          <a:solidFill>
                            <a:srgbClr val="404040"/>
                          </a:solidFill>
                          <a:latin typeface="Franklin Gothic Book"/>
                          <a:cs typeface="Franklin Gothic Book"/>
                        </a:rPr>
                        <a:t> </a:t>
                      </a:r>
                      <a:r>
                        <a:rPr sz="1800" spc="-10" dirty="0">
                          <a:solidFill>
                            <a:srgbClr val="404040"/>
                          </a:solidFill>
                          <a:latin typeface="Franklin Gothic Book"/>
                          <a:cs typeface="Franklin Gothic Book"/>
                        </a:rPr>
                        <a:t>worldwide.</a:t>
                      </a:r>
                      <a:endParaRPr sz="1800" dirty="0">
                        <a:solidFill>
                          <a:srgbClr val="404040"/>
                        </a:solidFill>
                        <a:latin typeface="Franklin Gothic Book"/>
                        <a:cs typeface="Franklin Gothic Book"/>
                      </a:endParaRPr>
                    </a:p>
                    <a:p>
                      <a:pPr>
                        <a:lnSpc>
                          <a:spcPct val="100000"/>
                        </a:lnSpc>
                        <a:spcBef>
                          <a:spcPts val="25"/>
                        </a:spcBef>
                      </a:pPr>
                      <a:endParaRPr sz="1800" dirty="0">
                        <a:solidFill>
                          <a:srgbClr val="404040"/>
                        </a:solidFill>
                        <a:latin typeface="Times New Roman"/>
                        <a:cs typeface="Times New Roman"/>
                      </a:endParaRPr>
                    </a:p>
                    <a:p>
                      <a:pPr marL="91440" marR="237490">
                        <a:lnSpc>
                          <a:spcPct val="96800"/>
                        </a:lnSpc>
                      </a:pPr>
                      <a:r>
                        <a:rPr sz="1800" dirty="0">
                          <a:solidFill>
                            <a:srgbClr val="404040"/>
                          </a:solidFill>
                          <a:latin typeface="Franklin Gothic Book"/>
                          <a:cs typeface="Franklin Gothic Book"/>
                        </a:rPr>
                        <a:t>Group</a:t>
                      </a:r>
                      <a:r>
                        <a:rPr sz="1800" spc="25" dirty="0">
                          <a:solidFill>
                            <a:srgbClr val="404040"/>
                          </a:solidFill>
                          <a:latin typeface="Franklin Gothic Book"/>
                          <a:cs typeface="Franklin Gothic Book"/>
                        </a:rPr>
                        <a:t> </a:t>
                      </a:r>
                      <a:r>
                        <a:rPr sz="1800" dirty="0">
                          <a:solidFill>
                            <a:srgbClr val="404040"/>
                          </a:solidFill>
                          <a:latin typeface="Franklin Gothic Book"/>
                          <a:cs typeface="Franklin Gothic Book"/>
                        </a:rPr>
                        <a:t>2:</a:t>
                      </a:r>
                      <a:r>
                        <a:rPr sz="1800" spc="229" dirty="0">
                          <a:solidFill>
                            <a:srgbClr val="404040"/>
                          </a:solidFill>
                          <a:latin typeface="Franklin Gothic Book"/>
                          <a:cs typeface="Franklin Gothic Book"/>
                        </a:rPr>
                        <a:t> </a:t>
                      </a:r>
                      <a:r>
                        <a:rPr sz="1800" dirty="0">
                          <a:solidFill>
                            <a:srgbClr val="404040"/>
                          </a:solidFill>
                          <a:latin typeface="Franklin Gothic Book"/>
                          <a:cs typeface="Franklin Gothic Book"/>
                        </a:rPr>
                        <a:t>250+</a:t>
                      </a:r>
                      <a:r>
                        <a:rPr sz="1800" spc="-145" dirty="0">
                          <a:solidFill>
                            <a:srgbClr val="404040"/>
                          </a:solidFill>
                          <a:latin typeface="Franklin Gothic Book"/>
                          <a:cs typeface="Franklin Gothic Book"/>
                        </a:rPr>
                        <a:t> </a:t>
                      </a:r>
                      <a:r>
                        <a:rPr sz="1800" spc="-30" dirty="0">
                          <a:solidFill>
                            <a:srgbClr val="404040"/>
                          </a:solidFill>
                          <a:latin typeface="Franklin Gothic Book"/>
                          <a:cs typeface="Franklin Gothic Book"/>
                        </a:rPr>
                        <a:t>employees</a:t>
                      </a:r>
                      <a:r>
                        <a:rPr sz="1800" spc="-130" dirty="0">
                          <a:solidFill>
                            <a:srgbClr val="404040"/>
                          </a:solidFill>
                          <a:latin typeface="Franklin Gothic Book"/>
                          <a:cs typeface="Franklin Gothic Book"/>
                        </a:rPr>
                        <a:t> </a:t>
                      </a:r>
                      <a:r>
                        <a:rPr sz="1800" dirty="0">
                          <a:solidFill>
                            <a:srgbClr val="404040"/>
                          </a:solidFill>
                          <a:latin typeface="Franklin Gothic Book"/>
                          <a:cs typeface="Franklin Gothic Book"/>
                        </a:rPr>
                        <a:t>and</a:t>
                      </a:r>
                      <a:r>
                        <a:rPr sz="1800" spc="-160" dirty="0">
                          <a:solidFill>
                            <a:srgbClr val="404040"/>
                          </a:solidFill>
                          <a:latin typeface="Franklin Gothic Book"/>
                          <a:cs typeface="Franklin Gothic Book"/>
                        </a:rPr>
                        <a:t> </a:t>
                      </a:r>
                      <a:r>
                        <a:rPr sz="1800" spc="-20" dirty="0">
                          <a:solidFill>
                            <a:srgbClr val="404040"/>
                          </a:solidFill>
                          <a:latin typeface="Franklin Gothic Book"/>
                          <a:cs typeface="Franklin Gothic Book"/>
                        </a:rPr>
                        <a:t>net</a:t>
                      </a:r>
                      <a:r>
                        <a:rPr sz="1800" spc="-60" dirty="0">
                          <a:solidFill>
                            <a:srgbClr val="404040"/>
                          </a:solidFill>
                          <a:latin typeface="Franklin Gothic Book"/>
                          <a:cs typeface="Franklin Gothic Book"/>
                        </a:rPr>
                        <a:t> </a:t>
                      </a:r>
                      <a:r>
                        <a:rPr sz="1800" spc="-10" dirty="0">
                          <a:solidFill>
                            <a:srgbClr val="404040"/>
                          </a:solidFill>
                          <a:latin typeface="Franklin Gothic Book"/>
                          <a:cs typeface="Franklin Gothic Book"/>
                        </a:rPr>
                        <a:t>EUR</a:t>
                      </a:r>
                      <a:r>
                        <a:rPr sz="1800" spc="-100" dirty="0">
                          <a:solidFill>
                            <a:srgbClr val="404040"/>
                          </a:solidFill>
                          <a:latin typeface="Franklin Gothic Book"/>
                          <a:cs typeface="Franklin Gothic Book"/>
                        </a:rPr>
                        <a:t> </a:t>
                      </a:r>
                      <a:r>
                        <a:rPr sz="1800" dirty="0">
                          <a:solidFill>
                            <a:srgbClr val="404040"/>
                          </a:solidFill>
                          <a:latin typeface="Franklin Gothic Book"/>
                          <a:cs typeface="Franklin Gothic Book"/>
                        </a:rPr>
                        <a:t>40+</a:t>
                      </a:r>
                      <a:r>
                        <a:rPr sz="1800" spc="-60" dirty="0">
                          <a:solidFill>
                            <a:srgbClr val="404040"/>
                          </a:solidFill>
                          <a:latin typeface="Franklin Gothic Book"/>
                          <a:cs typeface="Franklin Gothic Book"/>
                        </a:rPr>
                        <a:t> </a:t>
                      </a:r>
                      <a:r>
                        <a:rPr sz="1800" spc="-10" dirty="0">
                          <a:solidFill>
                            <a:srgbClr val="404040"/>
                          </a:solidFill>
                          <a:latin typeface="Franklin Gothic Book"/>
                          <a:cs typeface="Franklin Gothic Book"/>
                        </a:rPr>
                        <a:t>million turnover</a:t>
                      </a:r>
                      <a:r>
                        <a:rPr sz="1800" spc="-90" dirty="0">
                          <a:solidFill>
                            <a:srgbClr val="404040"/>
                          </a:solidFill>
                          <a:latin typeface="Franklin Gothic Book"/>
                          <a:cs typeface="Franklin Gothic Book"/>
                        </a:rPr>
                        <a:t> </a:t>
                      </a:r>
                      <a:r>
                        <a:rPr sz="1800" spc="-25" dirty="0">
                          <a:solidFill>
                            <a:srgbClr val="404040"/>
                          </a:solidFill>
                          <a:latin typeface="Franklin Gothic Book"/>
                          <a:cs typeface="Franklin Gothic Book"/>
                        </a:rPr>
                        <a:t>worldwide,</a:t>
                      </a:r>
                      <a:r>
                        <a:rPr sz="1800" spc="-55" dirty="0">
                          <a:solidFill>
                            <a:srgbClr val="404040"/>
                          </a:solidFill>
                          <a:latin typeface="Franklin Gothic Book"/>
                          <a:cs typeface="Franklin Gothic Book"/>
                        </a:rPr>
                        <a:t> </a:t>
                      </a:r>
                      <a:r>
                        <a:rPr sz="1800" dirty="0">
                          <a:solidFill>
                            <a:srgbClr val="404040"/>
                          </a:solidFill>
                          <a:latin typeface="Franklin Gothic Book"/>
                          <a:cs typeface="Franklin Gothic Book"/>
                        </a:rPr>
                        <a:t>and</a:t>
                      </a:r>
                      <a:r>
                        <a:rPr sz="1800" spc="-160" dirty="0">
                          <a:solidFill>
                            <a:srgbClr val="404040"/>
                          </a:solidFill>
                          <a:latin typeface="Franklin Gothic Book"/>
                          <a:cs typeface="Franklin Gothic Book"/>
                        </a:rPr>
                        <a:t> </a:t>
                      </a:r>
                      <a:r>
                        <a:rPr sz="1800" spc="-20" dirty="0">
                          <a:solidFill>
                            <a:srgbClr val="404040"/>
                          </a:solidFill>
                          <a:latin typeface="Franklin Gothic Book"/>
                          <a:cs typeface="Franklin Gothic Book"/>
                        </a:rPr>
                        <a:t>operating</a:t>
                      </a:r>
                      <a:r>
                        <a:rPr sz="1800" spc="-80" dirty="0">
                          <a:solidFill>
                            <a:srgbClr val="404040"/>
                          </a:solidFill>
                          <a:latin typeface="Franklin Gothic Book"/>
                          <a:cs typeface="Franklin Gothic Book"/>
                        </a:rPr>
                        <a:t> </a:t>
                      </a:r>
                      <a:r>
                        <a:rPr sz="1800" spc="-20" dirty="0">
                          <a:solidFill>
                            <a:srgbClr val="404040"/>
                          </a:solidFill>
                          <a:latin typeface="Franklin Gothic Book"/>
                          <a:cs typeface="Franklin Gothic Book"/>
                        </a:rPr>
                        <a:t>in</a:t>
                      </a:r>
                      <a:r>
                        <a:rPr sz="1800" spc="-80" dirty="0">
                          <a:solidFill>
                            <a:srgbClr val="404040"/>
                          </a:solidFill>
                          <a:latin typeface="Franklin Gothic Book"/>
                          <a:cs typeface="Franklin Gothic Book"/>
                        </a:rPr>
                        <a:t> </a:t>
                      </a:r>
                      <a:r>
                        <a:rPr sz="1800" spc="-20" dirty="0">
                          <a:solidFill>
                            <a:srgbClr val="404040"/>
                          </a:solidFill>
                          <a:latin typeface="Franklin Gothic Book"/>
                          <a:cs typeface="Franklin Gothic Book"/>
                        </a:rPr>
                        <a:t>defined </a:t>
                      </a:r>
                      <a:r>
                        <a:rPr sz="1800" spc="-10" dirty="0">
                          <a:solidFill>
                            <a:srgbClr val="404040"/>
                          </a:solidFill>
                          <a:latin typeface="Franklin Gothic Book"/>
                          <a:cs typeface="Franklin Gothic Book"/>
                        </a:rPr>
                        <a:t>high- </a:t>
                      </a:r>
                      <a:r>
                        <a:rPr sz="1800" dirty="0">
                          <a:solidFill>
                            <a:srgbClr val="404040"/>
                          </a:solidFill>
                          <a:latin typeface="Franklin Gothic Book"/>
                          <a:cs typeface="Franklin Gothic Book"/>
                        </a:rPr>
                        <a:t>impact</a:t>
                      </a:r>
                      <a:r>
                        <a:rPr sz="1800" spc="-15" dirty="0">
                          <a:solidFill>
                            <a:srgbClr val="404040"/>
                          </a:solidFill>
                          <a:latin typeface="Franklin Gothic Book"/>
                          <a:cs typeface="Franklin Gothic Book"/>
                        </a:rPr>
                        <a:t> </a:t>
                      </a:r>
                      <a:r>
                        <a:rPr sz="1800" spc="-10" dirty="0">
                          <a:solidFill>
                            <a:srgbClr val="404040"/>
                          </a:solidFill>
                          <a:latin typeface="Franklin Gothic Book"/>
                          <a:cs typeface="Franklin Gothic Book"/>
                        </a:rPr>
                        <a:t>sectors.</a:t>
                      </a:r>
                      <a:endParaRPr sz="1800" dirty="0">
                        <a:solidFill>
                          <a:srgbClr val="404040"/>
                        </a:solidFill>
                        <a:latin typeface="Franklin Gothic Book"/>
                        <a:cs typeface="Franklin Gothic Book"/>
                      </a:endParaRPr>
                    </a:p>
                    <a:p>
                      <a:pPr>
                        <a:lnSpc>
                          <a:spcPct val="100000"/>
                        </a:lnSpc>
                      </a:pPr>
                      <a:endParaRPr sz="2000" dirty="0">
                        <a:solidFill>
                          <a:srgbClr val="404040"/>
                        </a:solidFill>
                        <a:latin typeface="Times New Roman"/>
                        <a:cs typeface="Times New Roman"/>
                      </a:endParaRPr>
                    </a:p>
                    <a:p>
                      <a:pPr marL="375920" indent="-284480">
                        <a:lnSpc>
                          <a:spcPct val="100000"/>
                        </a:lnSpc>
                        <a:buFont typeface="Arial"/>
                        <a:buChar char="•"/>
                        <a:tabLst>
                          <a:tab pos="375920" algn="l"/>
                        </a:tabLst>
                      </a:pPr>
                      <a:r>
                        <a:rPr sz="1800" spc="-10" dirty="0" smtClean="0">
                          <a:solidFill>
                            <a:srgbClr val="404040"/>
                          </a:solidFill>
                          <a:latin typeface="Franklin Gothic Book"/>
                          <a:cs typeface="Franklin Gothic Book"/>
                        </a:rPr>
                        <a:t>Estimated</a:t>
                      </a:r>
                      <a:r>
                        <a:rPr sz="1800" spc="-80" dirty="0" smtClean="0">
                          <a:solidFill>
                            <a:srgbClr val="404040"/>
                          </a:solidFill>
                          <a:latin typeface="Franklin Gothic Book"/>
                          <a:cs typeface="Franklin Gothic Book"/>
                        </a:rPr>
                        <a:t> </a:t>
                      </a:r>
                      <a:r>
                        <a:rPr sz="1800" dirty="0">
                          <a:solidFill>
                            <a:srgbClr val="404040"/>
                          </a:solidFill>
                          <a:latin typeface="Franklin Gothic Book"/>
                          <a:cs typeface="Franklin Gothic Book"/>
                        </a:rPr>
                        <a:t>to</a:t>
                      </a:r>
                      <a:r>
                        <a:rPr sz="1800" spc="-140" dirty="0">
                          <a:solidFill>
                            <a:srgbClr val="404040"/>
                          </a:solidFill>
                          <a:latin typeface="Franklin Gothic Book"/>
                          <a:cs typeface="Franklin Gothic Book"/>
                        </a:rPr>
                        <a:t> </a:t>
                      </a:r>
                      <a:r>
                        <a:rPr sz="1800" spc="-35" dirty="0">
                          <a:solidFill>
                            <a:srgbClr val="404040"/>
                          </a:solidFill>
                          <a:latin typeface="Franklin Gothic Book"/>
                          <a:cs typeface="Franklin Gothic Book"/>
                        </a:rPr>
                        <a:t>cover</a:t>
                      </a:r>
                      <a:r>
                        <a:rPr sz="1800" spc="-100" dirty="0">
                          <a:solidFill>
                            <a:srgbClr val="404040"/>
                          </a:solidFill>
                          <a:latin typeface="Franklin Gothic Book"/>
                          <a:cs typeface="Franklin Gothic Book"/>
                        </a:rPr>
                        <a:t> </a:t>
                      </a:r>
                      <a:r>
                        <a:rPr sz="1800" dirty="0">
                          <a:solidFill>
                            <a:srgbClr val="404040"/>
                          </a:solidFill>
                          <a:latin typeface="Franklin Gothic Book"/>
                          <a:cs typeface="Franklin Gothic Book"/>
                        </a:rPr>
                        <a:t>about</a:t>
                      </a:r>
                      <a:r>
                        <a:rPr sz="1800" spc="-70" dirty="0">
                          <a:solidFill>
                            <a:srgbClr val="404040"/>
                          </a:solidFill>
                          <a:latin typeface="Franklin Gothic Book"/>
                          <a:cs typeface="Franklin Gothic Book"/>
                        </a:rPr>
                        <a:t> </a:t>
                      </a:r>
                      <a:r>
                        <a:rPr sz="1800" spc="-10" dirty="0">
                          <a:solidFill>
                            <a:srgbClr val="404040"/>
                          </a:solidFill>
                          <a:latin typeface="Franklin Gothic Book"/>
                          <a:cs typeface="Franklin Gothic Book"/>
                        </a:rPr>
                        <a:t>13,000</a:t>
                      </a:r>
                      <a:r>
                        <a:rPr sz="1800" spc="-155" dirty="0">
                          <a:solidFill>
                            <a:srgbClr val="404040"/>
                          </a:solidFill>
                          <a:latin typeface="Franklin Gothic Book"/>
                          <a:cs typeface="Franklin Gothic Book"/>
                        </a:rPr>
                        <a:t> </a:t>
                      </a:r>
                      <a:r>
                        <a:rPr sz="1800" spc="-10" dirty="0">
                          <a:solidFill>
                            <a:srgbClr val="404040"/>
                          </a:solidFill>
                          <a:latin typeface="Franklin Gothic Book"/>
                          <a:cs typeface="Franklin Gothic Book"/>
                        </a:rPr>
                        <a:t>EU</a:t>
                      </a:r>
                      <a:r>
                        <a:rPr sz="1800" spc="-105" dirty="0">
                          <a:solidFill>
                            <a:srgbClr val="404040"/>
                          </a:solidFill>
                          <a:latin typeface="Franklin Gothic Book"/>
                          <a:cs typeface="Franklin Gothic Book"/>
                        </a:rPr>
                        <a:t> </a:t>
                      </a:r>
                      <a:r>
                        <a:rPr sz="1800" spc="-10" dirty="0">
                          <a:solidFill>
                            <a:srgbClr val="404040"/>
                          </a:solidFill>
                          <a:latin typeface="Franklin Gothic Book"/>
                          <a:cs typeface="Franklin Gothic Book"/>
                        </a:rPr>
                        <a:t>companies.</a:t>
                      </a:r>
                      <a:endParaRPr sz="1800" dirty="0">
                        <a:solidFill>
                          <a:srgbClr val="404040"/>
                        </a:solidFill>
                        <a:latin typeface="Franklin Gothic Book"/>
                        <a:cs typeface="Franklin Gothic Book"/>
                      </a:endParaRPr>
                    </a:p>
                  </a:txBody>
                  <a:tcPr marL="0" marR="0" marT="5016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95250">
                        <a:lnSpc>
                          <a:spcPts val="1710"/>
                        </a:lnSpc>
                        <a:spcBef>
                          <a:spcPts val="290"/>
                        </a:spcBef>
                      </a:pPr>
                      <a:r>
                        <a:rPr sz="1800" spc="-10" dirty="0">
                          <a:solidFill>
                            <a:srgbClr val="404040"/>
                          </a:solidFill>
                          <a:latin typeface="Franklin Gothic Book"/>
                          <a:cs typeface="Franklin Gothic Book"/>
                        </a:rPr>
                        <a:t>Third</a:t>
                      </a:r>
                      <a:r>
                        <a:rPr sz="1800" spc="-60" dirty="0">
                          <a:solidFill>
                            <a:srgbClr val="404040"/>
                          </a:solidFill>
                          <a:latin typeface="Franklin Gothic Book"/>
                          <a:cs typeface="Franklin Gothic Book"/>
                        </a:rPr>
                        <a:t> </a:t>
                      </a:r>
                      <a:r>
                        <a:rPr sz="1800" dirty="0">
                          <a:solidFill>
                            <a:srgbClr val="404040"/>
                          </a:solidFill>
                          <a:latin typeface="Franklin Gothic Book"/>
                          <a:cs typeface="Franklin Gothic Book"/>
                        </a:rPr>
                        <a:t>country</a:t>
                      </a:r>
                      <a:r>
                        <a:rPr sz="1800" spc="-125" dirty="0">
                          <a:solidFill>
                            <a:srgbClr val="404040"/>
                          </a:solidFill>
                          <a:latin typeface="Franklin Gothic Book"/>
                          <a:cs typeface="Franklin Gothic Book"/>
                        </a:rPr>
                        <a:t> </a:t>
                      </a:r>
                      <a:r>
                        <a:rPr sz="1800" spc="-25" dirty="0">
                          <a:solidFill>
                            <a:srgbClr val="404040"/>
                          </a:solidFill>
                          <a:latin typeface="Franklin Gothic Book"/>
                          <a:cs typeface="Franklin Gothic Book"/>
                        </a:rPr>
                        <a:t>companies</a:t>
                      </a:r>
                      <a:r>
                        <a:rPr sz="1800" spc="-120" dirty="0">
                          <a:solidFill>
                            <a:srgbClr val="404040"/>
                          </a:solidFill>
                          <a:latin typeface="Franklin Gothic Book"/>
                          <a:cs typeface="Franklin Gothic Book"/>
                        </a:rPr>
                        <a:t> </a:t>
                      </a:r>
                      <a:r>
                        <a:rPr sz="1800" spc="-10" dirty="0">
                          <a:solidFill>
                            <a:srgbClr val="404040"/>
                          </a:solidFill>
                          <a:latin typeface="Franklin Gothic Book"/>
                          <a:cs typeface="Franklin Gothic Book"/>
                        </a:rPr>
                        <a:t>active</a:t>
                      </a:r>
                      <a:r>
                        <a:rPr sz="1800" spc="-120" dirty="0">
                          <a:solidFill>
                            <a:srgbClr val="404040"/>
                          </a:solidFill>
                          <a:latin typeface="Franklin Gothic Book"/>
                          <a:cs typeface="Franklin Gothic Book"/>
                        </a:rPr>
                        <a:t> </a:t>
                      </a:r>
                      <a:r>
                        <a:rPr sz="1800" spc="-20" dirty="0">
                          <a:solidFill>
                            <a:srgbClr val="404040"/>
                          </a:solidFill>
                          <a:latin typeface="Franklin Gothic Book"/>
                          <a:cs typeface="Franklin Gothic Book"/>
                        </a:rPr>
                        <a:t>in</a:t>
                      </a:r>
                      <a:r>
                        <a:rPr sz="1800" spc="-60" dirty="0">
                          <a:solidFill>
                            <a:srgbClr val="404040"/>
                          </a:solidFill>
                          <a:latin typeface="Franklin Gothic Book"/>
                          <a:cs typeface="Franklin Gothic Book"/>
                        </a:rPr>
                        <a:t> </a:t>
                      </a:r>
                      <a:r>
                        <a:rPr sz="1800" dirty="0">
                          <a:solidFill>
                            <a:srgbClr val="404040"/>
                          </a:solidFill>
                          <a:latin typeface="Franklin Gothic Book"/>
                          <a:cs typeface="Franklin Gothic Book"/>
                        </a:rPr>
                        <a:t>the</a:t>
                      </a:r>
                      <a:r>
                        <a:rPr sz="1800" spc="-120" dirty="0">
                          <a:solidFill>
                            <a:srgbClr val="404040"/>
                          </a:solidFill>
                          <a:latin typeface="Franklin Gothic Book"/>
                          <a:cs typeface="Franklin Gothic Book"/>
                        </a:rPr>
                        <a:t> </a:t>
                      </a:r>
                      <a:r>
                        <a:rPr sz="1800" spc="-10" dirty="0">
                          <a:solidFill>
                            <a:srgbClr val="404040"/>
                          </a:solidFill>
                          <a:latin typeface="Franklin Gothic Book"/>
                          <a:cs typeface="Franklin Gothic Book"/>
                        </a:rPr>
                        <a:t>EU</a:t>
                      </a:r>
                      <a:r>
                        <a:rPr sz="1800" spc="-80" dirty="0">
                          <a:solidFill>
                            <a:srgbClr val="404040"/>
                          </a:solidFill>
                          <a:latin typeface="Franklin Gothic Book"/>
                          <a:cs typeface="Franklin Gothic Book"/>
                        </a:rPr>
                        <a:t> </a:t>
                      </a:r>
                      <a:r>
                        <a:rPr sz="1800" spc="-20" dirty="0" smtClean="0">
                          <a:solidFill>
                            <a:srgbClr val="404040"/>
                          </a:solidFill>
                          <a:latin typeface="Franklin Gothic Book"/>
                          <a:cs typeface="Franklin Gothic Book"/>
                        </a:rPr>
                        <a:t>with</a:t>
                      </a:r>
                      <a:r>
                        <a:rPr lang="en-US" sz="1800" spc="-20" dirty="0" smtClean="0">
                          <a:solidFill>
                            <a:srgbClr val="404040"/>
                          </a:solidFill>
                          <a:latin typeface="Franklin Gothic Book"/>
                          <a:cs typeface="Franklin Gothic Book"/>
                        </a:rPr>
                        <a:t> </a:t>
                      </a:r>
                      <a:r>
                        <a:rPr sz="1800" dirty="0" smtClean="0">
                          <a:solidFill>
                            <a:srgbClr val="404040"/>
                          </a:solidFill>
                          <a:latin typeface="Franklin Gothic Book"/>
                          <a:cs typeface="Franklin Gothic Book"/>
                        </a:rPr>
                        <a:t>turnover</a:t>
                      </a:r>
                      <a:r>
                        <a:rPr lang="en-US" sz="1800" dirty="0" smtClean="0">
                          <a:solidFill>
                            <a:srgbClr val="404040"/>
                          </a:solidFill>
                          <a:latin typeface="Franklin Gothic Book"/>
                          <a:cs typeface="Franklin Gothic Book"/>
                        </a:rPr>
                        <a:t> </a:t>
                      </a:r>
                      <a:r>
                        <a:rPr sz="1800" dirty="0" smtClean="0">
                          <a:solidFill>
                            <a:srgbClr val="404040"/>
                          </a:solidFill>
                          <a:latin typeface="Franklin Gothic Book"/>
                          <a:cs typeface="Franklin Gothic Book"/>
                        </a:rPr>
                        <a:t>threshold</a:t>
                      </a:r>
                      <a:r>
                        <a:rPr sz="1800" spc="-180" dirty="0" smtClean="0">
                          <a:solidFill>
                            <a:srgbClr val="404040"/>
                          </a:solidFill>
                          <a:latin typeface="Franklin Gothic Book"/>
                          <a:cs typeface="Franklin Gothic Book"/>
                        </a:rPr>
                        <a:t> </a:t>
                      </a:r>
                      <a:r>
                        <a:rPr sz="1800" spc="-10" dirty="0">
                          <a:solidFill>
                            <a:srgbClr val="404040"/>
                          </a:solidFill>
                          <a:latin typeface="Franklin Gothic Book"/>
                          <a:cs typeface="Franklin Gothic Book"/>
                        </a:rPr>
                        <a:t>aligned</a:t>
                      </a:r>
                      <a:r>
                        <a:rPr sz="1800" spc="-95" dirty="0">
                          <a:solidFill>
                            <a:srgbClr val="404040"/>
                          </a:solidFill>
                          <a:latin typeface="Franklin Gothic Book"/>
                          <a:cs typeface="Franklin Gothic Book"/>
                        </a:rPr>
                        <a:t> </a:t>
                      </a:r>
                      <a:r>
                        <a:rPr sz="1800" spc="-10" dirty="0">
                          <a:solidFill>
                            <a:srgbClr val="404040"/>
                          </a:solidFill>
                          <a:latin typeface="Franklin Gothic Book"/>
                          <a:cs typeface="Franklin Gothic Book"/>
                        </a:rPr>
                        <a:t>with</a:t>
                      </a:r>
                      <a:r>
                        <a:rPr sz="1800" spc="-155" dirty="0">
                          <a:solidFill>
                            <a:srgbClr val="404040"/>
                          </a:solidFill>
                          <a:latin typeface="Franklin Gothic Book"/>
                          <a:cs typeface="Franklin Gothic Book"/>
                        </a:rPr>
                        <a:t> </a:t>
                      </a:r>
                      <a:r>
                        <a:rPr sz="1800" dirty="0">
                          <a:solidFill>
                            <a:srgbClr val="404040"/>
                          </a:solidFill>
                          <a:latin typeface="Franklin Gothic Book"/>
                          <a:cs typeface="Franklin Gothic Book"/>
                        </a:rPr>
                        <a:t>Group </a:t>
                      </a:r>
                      <a:r>
                        <a:rPr sz="1800" spc="-10" dirty="0">
                          <a:solidFill>
                            <a:srgbClr val="404040"/>
                          </a:solidFill>
                          <a:latin typeface="Franklin Gothic Book"/>
                          <a:cs typeface="Franklin Gothic Book"/>
                        </a:rPr>
                        <a:t>1</a:t>
                      </a:r>
                      <a:r>
                        <a:rPr sz="1800" spc="-75" dirty="0">
                          <a:solidFill>
                            <a:srgbClr val="404040"/>
                          </a:solidFill>
                          <a:latin typeface="Franklin Gothic Book"/>
                          <a:cs typeface="Franklin Gothic Book"/>
                        </a:rPr>
                        <a:t> </a:t>
                      </a:r>
                      <a:r>
                        <a:rPr sz="1800" dirty="0">
                          <a:solidFill>
                            <a:srgbClr val="404040"/>
                          </a:solidFill>
                          <a:latin typeface="Franklin Gothic Book"/>
                          <a:cs typeface="Franklin Gothic Book"/>
                        </a:rPr>
                        <a:t>and</a:t>
                      </a:r>
                      <a:r>
                        <a:rPr sz="1800" spc="-5" dirty="0">
                          <a:solidFill>
                            <a:srgbClr val="404040"/>
                          </a:solidFill>
                          <a:latin typeface="Franklin Gothic Book"/>
                          <a:cs typeface="Franklin Gothic Book"/>
                        </a:rPr>
                        <a:t> </a:t>
                      </a:r>
                      <a:r>
                        <a:rPr sz="1800" spc="-25" dirty="0">
                          <a:solidFill>
                            <a:srgbClr val="404040"/>
                          </a:solidFill>
                          <a:latin typeface="Franklin Gothic Book"/>
                          <a:cs typeface="Franklin Gothic Book"/>
                        </a:rPr>
                        <a:t>2.</a:t>
                      </a:r>
                      <a:endParaRPr sz="1800" dirty="0">
                        <a:solidFill>
                          <a:srgbClr val="404040"/>
                        </a:solidFill>
                        <a:latin typeface="Franklin Gothic Book"/>
                        <a:cs typeface="Franklin Gothic Book"/>
                      </a:endParaRPr>
                    </a:p>
                    <a:p>
                      <a:pPr>
                        <a:lnSpc>
                          <a:spcPct val="100000"/>
                        </a:lnSpc>
                        <a:spcBef>
                          <a:spcPts val="5"/>
                        </a:spcBef>
                      </a:pPr>
                      <a:endParaRPr sz="1800" dirty="0">
                        <a:solidFill>
                          <a:srgbClr val="404040"/>
                        </a:solidFill>
                        <a:latin typeface="Times New Roman"/>
                        <a:cs typeface="Times New Roman"/>
                      </a:endParaRPr>
                    </a:p>
                    <a:p>
                      <a:pPr marL="379730" marR="381635" indent="-285115" algn="just">
                        <a:lnSpc>
                          <a:spcPts val="1680"/>
                        </a:lnSpc>
                        <a:buFont typeface="Arial"/>
                        <a:buChar char="•"/>
                        <a:tabLst>
                          <a:tab pos="379730" algn="l"/>
                        </a:tabLst>
                      </a:pPr>
                      <a:r>
                        <a:rPr sz="1800" spc="-20" dirty="0">
                          <a:solidFill>
                            <a:srgbClr val="404040"/>
                          </a:solidFill>
                          <a:latin typeface="Franklin Gothic Book"/>
                          <a:cs typeface="Franklin Gothic Book"/>
                        </a:rPr>
                        <a:t>turnover</a:t>
                      </a:r>
                      <a:r>
                        <a:rPr sz="1800" spc="-75" dirty="0">
                          <a:solidFill>
                            <a:srgbClr val="404040"/>
                          </a:solidFill>
                          <a:latin typeface="Franklin Gothic Book"/>
                          <a:cs typeface="Franklin Gothic Book"/>
                        </a:rPr>
                        <a:t> </a:t>
                      </a:r>
                      <a:r>
                        <a:rPr sz="1800" spc="-35" dirty="0">
                          <a:solidFill>
                            <a:srgbClr val="404040"/>
                          </a:solidFill>
                          <a:latin typeface="Franklin Gothic Book"/>
                          <a:cs typeface="Franklin Gothic Book"/>
                        </a:rPr>
                        <a:t>needs</a:t>
                      </a:r>
                      <a:r>
                        <a:rPr sz="1800" spc="-55" dirty="0">
                          <a:solidFill>
                            <a:srgbClr val="404040"/>
                          </a:solidFill>
                          <a:latin typeface="Franklin Gothic Book"/>
                          <a:cs typeface="Franklin Gothic Book"/>
                        </a:rPr>
                        <a:t> </a:t>
                      </a:r>
                      <a:r>
                        <a:rPr sz="1800" spc="-50" dirty="0">
                          <a:solidFill>
                            <a:srgbClr val="404040"/>
                          </a:solidFill>
                          <a:latin typeface="Franklin Gothic Book"/>
                          <a:cs typeface="Franklin Gothic Book"/>
                        </a:rPr>
                        <a:t>to</a:t>
                      </a:r>
                      <a:r>
                        <a:rPr sz="1800" spc="-40" dirty="0">
                          <a:solidFill>
                            <a:srgbClr val="404040"/>
                          </a:solidFill>
                          <a:latin typeface="Franklin Gothic Book"/>
                          <a:cs typeface="Franklin Gothic Book"/>
                        </a:rPr>
                        <a:t> </a:t>
                      </a:r>
                      <a:r>
                        <a:rPr sz="1800" dirty="0">
                          <a:solidFill>
                            <a:srgbClr val="404040"/>
                          </a:solidFill>
                          <a:latin typeface="Franklin Gothic Book"/>
                          <a:cs typeface="Franklin Gothic Book"/>
                        </a:rPr>
                        <a:t>be</a:t>
                      </a:r>
                      <a:r>
                        <a:rPr sz="1800" spc="-90" dirty="0">
                          <a:solidFill>
                            <a:srgbClr val="404040"/>
                          </a:solidFill>
                          <a:latin typeface="Franklin Gothic Book"/>
                          <a:cs typeface="Franklin Gothic Book"/>
                        </a:rPr>
                        <a:t> </a:t>
                      </a:r>
                      <a:r>
                        <a:rPr sz="1800" spc="-10" dirty="0">
                          <a:solidFill>
                            <a:srgbClr val="404040"/>
                          </a:solidFill>
                          <a:latin typeface="Franklin Gothic Book"/>
                          <a:cs typeface="Franklin Gothic Book"/>
                        </a:rPr>
                        <a:t>generated</a:t>
                      </a:r>
                      <a:r>
                        <a:rPr sz="1800" spc="-80" dirty="0">
                          <a:solidFill>
                            <a:srgbClr val="404040"/>
                          </a:solidFill>
                          <a:latin typeface="Franklin Gothic Book"/>
                          <a:cs typeface="Franklin Gothic Book"/>
                        </a:rPr>
                        <a:t> </a:t>
                      </a:r>
                      <a:r>
                        <a:rPr sz="1800" dirty="0">
                          <a:solidFill>
                            <a:srgbClr val="404040"/>
                          </a:solidFill>
                          <a:latin typeface="Franklin Gothic Book"/>
                          <a:cs typeface="Franklin Gothic Book"/>
                        </a:rPr>
                        <a:t>in</a:t>
                      </a:r>
                      <a:r>
                        <a:rPr sz="1800" spc="40" dirty="0">
                          <a:solidFill>
                            <a:srgbClr val="404040"/>
                          </a:solidFill>
                          <a:latin typeface="Franklin Gothic Book"/>
                          <a:cs typeface="Franklin Gothic Book"/>
                        </a:rPr>
                        <a:t> </a:t>
                      </a:r>
                      <a:r>
                        <a:rPr sz="1800" dirty="0">
                          <a:solidFill>
                            <a:srgbClr val="404040"/>
                          </a:solidFill>
                          <a:latin typeface="Franklin Gothic Book"/>
                          <a:cs typeface="Franklin Gothic Book"/>
                        </a:rPr>
                        <a:t>the</a:t>
                      </a:r>
                      <a:r>
                        <a:rPr sz="1800" spc="-20" dirty="0">
                          <a:solidFill>
                            <a:srgbClr val="404040"/>
                          </a:solidFill>
                          <a:latin typeface="Franklin Gothic Book"/>
                          <a:cs typeface="Franklin Gothic Book"/>
                        </a:rPr>
                        <a:t> </a:t>
                      </a:r>
                      <a:r>
                        <a:rPr sz="1800" spc="-30" dirty="0">
                          <a:solidFill>
                            <a:srgbClr val="404040"/>
                          </a:solidFill>
                          <a:latin typeface="Franklin Gothic Book"/>
                          <a:cs typeface="Franklin Gothic Book"/>
                        </a:rPr>
                        <a:t>EU</a:t>
                      </a:r>
                      <a:r>
                        <a:rPr sz="1800" spc="-60" dirty="0">
                          <a:solidFill>
                            <a:srgbClr val="404040"/>
                          </a:solidFill>
                          <a:latin typeface="Franklin Gothic Book"/>
                          <a:cs typeface="Franklin Gothic Book"/>
                        </a:rPr>
                        <a:t> </a:t>
                      </a:r>
                      <a:r>
                        <a:rPr sz="1800" spc="-25" dirty="0">
                          <a:solidFill>
                            <a:srgbClr val="404040"/>
                          </a:solidFill>
                          <a:latin typeface="Franklin Gothic Book"/>
                          <a:cs typeface="Franklin Gothic Book"/>
                        </a:rPr>
                        <a:t>to </a:t>
                      </a:r>
                      <a:r>
                        <a:rPr sz="1800" spc="-30" dirty="0">
                          <a:solidFill>
                            <a:srgbClr val="404040"/>
                          </a:solidFill>
                          <a:latin typeface="Franklin Gothic Book"/>
                          <a:cs typeface="Franklin Gothic Book"/>
                        </a:rPr>
                        <a:t>ensure</a:t>
                      </a:r>
                      <a:r>
                        <a:rPr sz="1800" spc="-65" dirty="0">
                          <a:solidFill>
                            <a:srgbClr val="404040"/>
                          </a:solidFill>
                          <a:latin typeface="Franklin Gothic Book"/>
                          <a:cs typeface="Franklin Gothic Book"/>
                        </a:rPr>
                        <a:t> </a:t>
                      </a:r>
                      <a:r>
                        <a:rPr sz="1800" dirty="0">
                          <a:solidFill>
                            <a:srgbClr val="404040"/>
                          </a:solidFill>
                          <a:latin typeface="Franklin Gothic Book"/>
                          <a:cs typeface="Franklin Gothic Book"/>
                        </a:rPr>
                        <a:t>that</a:t>
                      </a:r>
                      <a:r>
                        <a:rPr sz="1800" spc="-10" dirty="0">
                          <a:solidFill>
                            <a:srgbClr val="404040"/>
                          </a:solidFill>
                          <a:latin typeface="Franklin Gothic Book"/>
                          <a:cs typeface="Franklin Gothic Book"/>
                        </a:rPr>
                        <a:t> </a:t>
                      </a:r>
                      <a:r>
                        <a:rPr sz="1800" dirty="0">
                          <a:solidFill>
                            <a:srgbClr val="404040"/>
                          </a:solidFill>
                          <a:latin typeface="Franklin Gothic Book"/>
                          <a:cs typeface="Franklin Gothic Book"/>
                        </a:rPr>
                        <a:t>third</a:t>
                      </a:r>
                      <a:r>
                        <a:rPr sz="1800" spc="5" dirty="0">
                          <a:solidFill>
                            <a:srgbClr val="404040"/>
                          </a:solidFill>
                          <a:latin typeface="Franklin Gothic Book"/>
                          <a:cs typeface="Franklin Gothic Book"/>
                        </a:rPr>
                        <a:t> </a:t>
                      </a:r>
                      <a:r>
                        <a:rPr sz="1800" spc="-25" dirty="0">
                          <a:solidFill>
                            <a:srgbClr val="404040"/>
                          </a:solidFill>
                          <a:latin typeface="Franklin Gothic Book"/>
                          <a:cs typeface="Franklin Gothic Book"/>
                        </a:rPr>
                        <a:t>country</a:t>
                      </a:r>
                      <a:r>
                        <a:rPr sz="1800" spc="-65" dirty="0">
                          <a:solidFill>
                            <a:srgbClr val="404040"/>
                          </a:solidFill>
                          <a:latin typeface="Franklin Gothic Book"/>
                          <a:cs typeface="Franklin Gothic Book"/>
                        </a:rPr>
                        <a:t> </a:t>
                      </a:r>
                      <a:r>
                        <a:rPr sz="1800" spc="-35" dirty="0">
                          <a:solidFill>
                            <a:srgbClr val="404040"/>
                          </a:solidFill>
                          <a:latin typeface="Franklin Gothic Book"/>
                          <a:cs typeface="Franklin Gothic Book"/>
                        </a:rPr>
                        <a:t>companies</a:t>
                      </a:r>
                      <a:r>
                        <a:rPr sz="1800" spc="-55" dirty="0">
                          <a:solidFill>
                            <a:srgbClr val="404040"/>
                          </a:solidFill>
                          <a:latin typeface="Franklin Gothic Book"/>
                          <a:cs typeface="Franklin Gothic Book"/>
                        </a:rPr>
                        <a:t> </a:t>
                      </a:r>
                      <a:r>
                        <a:rPr sz="1800" spc="-30" dirty="0">
                          <a:solidFill>
                            <a:srgbClr val="404040"/>
                          </a:solidFill>
                          <a:latin typeface="Franklin Gothic Book"/>
                          <a:cs typeface="Franklin Gothic Book"/>
                        </a:rPr>
                        <a:t>are</a:t>
                      </a:r>
                      <a:r>
                        <a:rPr sz="1800" spc="-60" dirty="0">
                          <a:solidFill>
                            <a:srgbClr val="404040"/>
                          </a:solidFill>
                          <a:latin typeface="Franklin Gothic Book"/>
                          <a:cs typeface="Franklin Gothic Book"/>
                        </a:rPr>
                        <a:t> </a:t>
                      </a:r>
                      <a:r>
                        <a:rPr sz="1800" spc="-25" dirty="0">
                          <a:solidFill>
                            <a:srgbClr val="404040"/>
                          </a:solidFill>
                          <a:latin typeface="Franklin Gothic Book"/>
                          <a:cs typeface="Franklin Gothic Book"/>
                        </a:rPr>
                        <a:t>not </a:t>
                      </a:r>
                      <a:r>
                        <a:rPr sz="1800" spc="-20" dirty="0">
                          <a:solidFill>
                            <a:srgbClr val="404040"/>
                          </a:solidFill>
                          <a:latin typeface="Franklin Gothic Book"/>
                          <a:cs typeface="Franklin Gothic Book"/>
                        </a:rPr>
                        <a:t>more</a:t>
                      </a:r>
                      <a:r>
                        <a:rPr sz="1800" spc="-145" dirty="0">
                          <a:solidFill>
                            <a:srgbClr val="404040"/>
                          </a:solidFill>
                          <a:latin typeface="Franklin Gothic Book"/>
                          <a:cs typeface="Franklin Gothic Book"/>
                        </a:rPr>
                        <a:t> </a:t>
                      </a:r>
                      <a:r>
                        <a:rPr sz="1800" spc="-10" dirty="0">
                          <a:solidFill>
                            <a:srgbClr val="404040"/>
                          </a:solidFill>
                          <a:latin typeface="Franklin Gothic Book"/>
                          <a:cs typeface="Franklin Gothic Book"/>
                        </a:rPr>
                        <a:t>likely</a:t>
                      </a:r>
                      <a:r>
                        <a:rPr sz="1800" spc="10" dirty="0">
                          <a:solidFill>
                            <a:srgbClr val="404040"/>
                          </a:solidFill>
                          <a:latin typeface="Franklin Gothic Book"/>
                          <a:cs typeface="Franklin Gothic Book"/>
                        </a:rPr>
                        <a:t> </a:t>
                      </a:r>
                      <a:r>
                        <a:rPr sz="1800" dirty="0">
                          <a:solidFill>
                            <a:srgbClr val="404040"/>
                          </a:solidFill>
                          <a:latin typeface="Franklin Gothic Book"/>
                          <a:cs typeface="Franklin Gothic Book"/>
                        </a:rPr>
                        <a:t>to</a:t>
                      </a:r>
                      <a:r>
                        <a:rPr sz="1800" spc="-145" dirty="0">
                          <a:solidFill>
                            <a:srgbClr val="404040"/>
                          </a:solidFill>
                          <a:latin typeface="Franklin Gothic Book"/>
                          <a:cs typeface="Franklin Gothic Book"/>
                        </a:rPr>
                        <a:t> </a:t>
                      </a:r>
                      <a:r>
                        <a:rPr sz="1800" dirty="0">
                          <a:solidFill>
                            <a:srgbClr val="404040"/>
                          </a:solidFill>
                          <a:latin typeface="Franklin Gothic Book"/>
                          <a:cs typeface="Franklin Gothic Book"/>
                        </a:rPr>
                        <a:t>fall</a:t>
                      </a:r>
                      <a:r>
                        <a:rPr sz="1800" spc="-45" dirty="0">
                          <a:solidFill>
                            <a:srgbClr val="404040"/>
                          </a:solidFill>
                          <a:latin typeface="Franklin Gothic Book"/>
                          <a:cs typeface="Franklin Gothic Book"/>
                        </a:rPr>
                        <a:t> </a:t>
                      </a:r>
                      <a:r>
                        <a:rPr sz="1800" spc="-10" dirty="0">
                          <a:solidFill>
                            <a:srgbClr val="404040"/>
                          </a:solidFill>
                          <a:latin typeface="Franklin Gothic Book"/>
                          <a:cs typeface="Franklin Gothic Book"/>
                        </a:rPr>
                        <a:t>within</a:t>
                      </a:r>
                      <a:r>
                        <a:rPr sz="1800" spc="-100" dirty="0">
                          <a:solidFill>
                            <a:srgbClr val="404040"/>
                          </a:solidFill>
                          <a:latin typeface="Franklin Gothic Book"/>
                          <a:cs typeface="Franklin Gothic Book"/>
                        </a:rPr>
                        <a:t> </a:t>
                      </a:r>
                      <a:r>
                        <a:rPr sz="1800" dirty="0">
                          <a:solidFill>
                            <a:srgbClr val="404040"/>
                          </a:solidFill>
                          <a:latin typeface="Franklin Gothic Book"/>
                          <a:cs typeface="Franklin Gothic Book"/>
                        </a:rPr>
                        <a:t>the</a:t>
                      </a:r>
                      <a:r>
                        <a:rPr sz="1800" spc="-145" dirty="0">
                          <a:solidFill>
                            <a:srgbClr val="404040"/>
                          </a:solidFill>
                          <a:latin typeface="Franklin Gothic Book"/>
                          <a:cs typeface="Franklin Gothic Book"/>
                        </a:rPr>
                        <a:t> </a:t>
                      </a:r>
                      <a:r>
                        <a:rPr sz="1800" spc="-10" dirty="0">
                          <a:solidFill>
                            <a:srgbClr val="404040"/>
                          </a:solidFill>
                          <a:latin typeface="Franklin Gothic Book"/>
                          <a:cs typeface="Franklin Gothic Book"/>
                        </a:rPr>
                        <a:t>scope.</a:t>
                      </a:r>
                      <a:endParaRPr sz="1800" dirty="0">
                        <a:solidFill>
                          <a:srgbClr val="404040"/>
                        </a:solidFill>
                        <a:latin typeface="Franklin Gothic Book"/>
                        <a:cs typeface="Franklin Gothic Book"/>
                      </a:endParaRPr>
                    </a:p>
                    <a:p>
                      <a:pPr>
                        <a:lnSpc>
                          <a:spcPct val="100000"/>
                        </a:lnSpc>
                        <a:spcBef>
                          <a:spcPts val="30"/>
                        </a:spcBef>
                        <a:buFont typeface="Arial"/>
                        <a:buChar char="•"/>
                      </a:pPr>
                      <a:endParaRPr sz="1600" dirty="0">
                        <a:solidFill>
                          <a:srgbClr val="404040"/>
                        </a:solidFill>
                        <a:latin typeface="Times New Roman"/>
                        <a:cs typeface="Times New Roman"/>
                      </a:endParaRPr>
                    </a:p>
                    <a:p>
                      <a:pPr marL="379730" indent="-284480" algn="l">
                        <a:lnSpc>
                          <a:spcPts val="1714"/>
                        </a:lnSpc>
                        <a:buFont typeface="Arial"/>
                        <a:buChar char="•"/>
                        <a:tabLst>
                          <a:tab pos="379730" algn="l"/>
                        </a:tabLst>
                      </a:pPr>
                      <a:r>
                        <a:rPr sz="1800" spc="-35" dirty="0">
                          <a:solidFill>
                            <a:srgbClr val="404040"/>
                          </a:solidFill>
                          <a:latin typeface="Franklin Gothic Book"/>
                          <a:cs typeface="Franklin Gothic Book"/>
                        </a:rPr>
                        <a:t>Covered</a:t>
                      </a:r>
                      <a:r>
                        <a:rPr sz="1800" spc="-65" dirty="0">
                          <a:solidFill>
                            <a:srgbClr val="404040"/>
                          </a:solidFill>
                          <a:latin typeface="Franklin Gothic Book"/>
                          <a:cs typeface="Franklin Gothic Book"/>
                        </a:rPr>
                        <a:t> </a:t>
                      </a:r>
                      <a:r>
                        <a:rPr sz="1800" dirty="0">
                          <a:solidFill>
                            <a:srgbClr val="404040"/>
                          </a:solidFill>
                          <a:latin typeface="Franklin Gothic Book"/>
                          <a:cs typeface="Franklin Gothic Book"/>
                        </a:rPr>
                        <a:t>third</a:t>
                      </a:r>
                      <a:r>
                        <a:rPr sz="1800" spc="-55" dirty="0">
                          <a:solidFill>
                            <a:srgbClr val="404040"/>
                          </a:solidFill>
                          <a:latin typeface="Franklin Gothic Book"/>
                          <a:cs typeface="Franklin Gothic Book"/>
                        </a:rPr>
                        <a:t> </a:t>
                      </a:r>
                      <a:r>
                        <a:rPr sz="1800" dirty="0">
                          <a:solidFill>
                            <a:srgbClr val="404040"/>
                          </a:solidFill>
                          <a:latin typeface="Franklin Gothic Book"/>
                          <a:cs typeface="Franklin Gothic Book"/>
                        </a:rPr>
                        <a:t>country</a:t>
                      </a:r>
                      <a:r>
                        <a:rPr sz="1800" spc="-130" dirty="0">
                          <a:solidFill>
                            <a:srgbClr val="404040"/>
                          </a:solidFill>
                          <a:latin typeface="Franklin Gothic Book"/>
                          <a:cs typeface="Franklin Gothic Book"/>
                        </a:rPr>
                        <a:t> </a:t>
                      </a:r>
                      <a:r>
                        <a:rPr sz="1800" spc="-25" dirty="0">
                          <a:solidFill>
                            <a:srgbClr val="404040"/>
                          </a:solidFill>
                          <a:latin typeface="Franklin Gothic Book"/>
                          <a:cs typeface="Franklin Gothic Book"/>
                        </a:rPr>
                        <a:t>companies</a:t>
                      </a:r>
                      <a:r>
                        <a:rPr sz="1800" spc="-120" dirty="0">
                          <a:solidFill>
                            <a:srgbClr val="404040"/>
                          </a:solidFill>
                          <a:latin typeface="Franklin Gothic Book"/>
                          <a:cs typeface="Franklin Gothic Book"/>
                        </a:rPr>
                        <a:t> </a:t>
                      </a:r>
                      <a:r>
                        <a:rPr sz="1800" spc="-10" dirty="0" smtClean="0">
                          <a:solidFill>
                            <a:srgbClr val="404040"/>
                          </a:solidFill>
                          <a:latin typeface="Franklin Gothic Book"/>
                          <a:cs typeface="Franklin Gothic Book"/>
                        </a:rPr>
                        <a:t>should</a:t>
                      </a:r>
                      <a:r>
                        <a:rPr lang="en-US" sz="1800" spc="-10" dirty="0" smtClean="0">
                          <a:solidFill>
                            <a:srgbClr val="404040"/>
                          </a:solidFill>
                          <a:latin typeface="Franklin Gothic Book"/>
                          <a:cs typeface="Franklin Gothic Book"/>
                        </a:rPr>
                        <a:t> </a:t>
                      </a:r>
                      <a:r>
                        <a:rPr sz="1800" spc="-10" dirty="0" smtClean="0">
                          <a:solidFill>
                            <a:srgbClr val="404040"/>
                          </a:solidFill>
                          <a:latin typeface="Franklin Gothic Book"/>
                          <a:cs typeface="Franklin Gothic Book"/>
                        </a:rPr>
                        <a:t>designate</a:t>
                      </a:r>
                      <a:r>
                        <a:rPr lang="en-US" sz="1800" spc="-110" baseline="0" dirty="0" smtClean="0">
                          <a:solidFill>
                            <a:srgbClr val="404040"/>
                          </a:solidFill>
                          <a:latin typeface="Franklin Gothic Book"/>
                          <a:cs typeface="Franklin Gothic Book"/>
                        </a:rPr>
                        <a:t> </a:t>
                      </a:r>
                      <a:r>
                        <a:rPr sz="1800" dirty="0" smtClean="0">
                          <a:solidFill>
                            <a:srgbClr val="404040"/>
                          </a:solidFill>
                          <a:latin typeface="Franklin Gothic Book"/>
                          <a:cs typeface="Franklin Gothic Book"/>
                        </a:rPr>
                        <a:t>an</a:t>
                      </a:r>
                      <a:r>
                        <a:rPr lang="en-US" sz="1800" spc="35" baseline="0" dirty="0" smtClean="0">
                          <a:solidFill>
                            <a:srgbClr val="404040"/>
                          </a:solidFill>
                          <a:latin typeface="Franklin Gothic Book"/>
                          <a:cs typeface="Franklin Gothic Book"/>
                        </a:rPr>
                        <a:t> </a:t>
                      </a:r>
                      <a:r>
                        <a:rPr sz="1800" spc="-20" dirty="0" smtClean="0">
                          <a:solidFill>
                            <a:srgbClr val="404040"/>
                          </a:solidFill>
                          <a:latin typeface="Franklin Gothic Book"/>
                          <a:cs typeface="Franklin Gothic Book"/>
                        </a:rPr>
                        <a:t>EU-</a:t>
                      </a:r>
                      <a:r>
                        <a:rPr sz="1800" spc="-30" dirty="0" smtClean="0">
                          <a:solidFill>
                            <a:srgbClr val="404040"/>
                          </a:solidFill>
                          <a:latin typeface="Franklin Gothic Book"/>
                          <a:cs typeface="Franklin Gothic Book"/>
                        </a:rPr>
                        <a:t>based</a:t>
                      </a:r>
                      <a:r>
                        <a:rPr sz="1800" spc="-50" dirty="0" smtClean="0">
                          <a:solidFill>
                            <a:srgbClr val="404040"/>
                          </a:solidFill>
                          <a:latin typeface="Franklin Gothic Book"/>
                          <a:cs typeface="Franklin Gothic Book"/>
                        </a:rPr>
                        <a:t> </a:t>
                      </a:r>
                      <a:r>
                        <a:rPr sz="1800" spc="-10" dirty="0" smtClean="0">
                          <a:solidFill>
                            <a:srgbClr val="404040"/>
                          </a:solidFill>
                          <a:latin typeface="Franklin Gothic Book"/>
                          <a:cs typeface="Franklin Gothic Book"/>
                        </a:rPr>
                        <a:t>representative</a:t>
                      </a:r>
                      <a:r>
                        <a:rPr lang="en-US" sz="1800" spc="-10" dirty="0" smtClean="0">
                          <a:solidFill>
                            <a:srgbClr val="404040"/>
                          </a:solidFill>
                          <a:latin typeface="Franklin Gothic Book"/>
                          <a:cs typeface="Franklin Gothic Book"/>
                        </a:rPr>
                        <a:t>:</a:t>
                      </a:r>
                      <a:endParaRPr sz="1800" dirty="0">
                        <a:solidFill>
                          <a:srgbClr val="404040"/>
                        </a:solidFill>
                        <a:latin typeface="Franklin Gothic Book"/>
                        <a:cs typeface="Franklin Gothic Book"/>
                      </a:endParaRPr>
                    </a:p>
                    <a:p>
                      <a:pPr marL="836930" marR="779780" lvl="1" indent="-285115" algn="l">
                        <a:lnSpc>
                          <a:spcPts val="1680"/>
                        </a:lnSpc>
                        <a:spcBef>
                          <a:spcPts val="600"/>
                        </a:spcBef>
                        <a:buFont typeface="Arial"/>
                        <a:buChar char="•"/>
                        <a:tabLst>
                          <a:tab pos="836930" algn="l"/>
                        </a:tabLst>
                      </a:pPr>
                      <a:r>
                        <a:rPr sz="1800" spc="-55" dirty="0">
                          <a:solidFill>
                            <a:srgbClr val="404040"/>
                          </a:solidFill>
                          <a:latin typeface="Franklin Gothic Book"/>
                          <a:cs typeface="Franklin Gothic Book"/>
                        </a:rPr>
                        <a:t>To</a:t>
                      </a:r>
                      <a:r>
                        <a:rPr sz="1800" dirty="0">
                          <a:solidFill>
                            <a:srgbClr val="404040"/>
                          </a:solidFill>
                          <a:latin typeface="Franklin Gothic Book"/>
                          <a:cs typeface="Franklin Gothic Book"/>
                        </a:rPr>
                        <a:t> </a:t>
                      </a:r>
                      <a:r>
                        <a:rPr sz="1800" spc="-25" dirty="0">
                          <a:solidFill>
                            <a:srgbClr val="404040"/>
                          </a:solidFill>
                          <a:latin typeface="Franklin Gothic Book"/>
                          <a:cs typeface="Franklin Gothic Book"/>
                        </a:rPr>
                        <a:t>receive</a:t>
                      </a:r>
                      <a:r>
                        <a:rPr sz="1800" spc="25" dirty="0">
                          <a:solidFill>
                            <a:srgbClr val="404040"/>
                          </a:solidFill>
                          <a:latin typeface="Franklin Gothic Book"/>
                          <a:cs typeface="Franklin Gothic Book"/>
                        </a:rPr>
                        <a:t> </a:t>
                      </a:r>
                      <a:r>
                        <a:rPr sz="1800" spc="-25" dirty="0">
                          <a:solidFill>
                            <a:srgbClr val="404040"/>
                          </a:solidFill>
                          <a:latin typeface="Franklin Gothic Book"/>
                          <a:cs typeface="Franklin Gothic Book"/>
                        </a:rPr>
                        <a:t>communications</a:t>
                      </a:r>
                      <a:r>
                        <a:rPr sz="1800" spc="-65" dirty="0">
                          <a:solidFill>
                            <a:srgbClr val="404040"/>
                          </a:solidFill>
                          <a:latin typeface="Franklin Gothic Book"/>
                          <a:cs typeface="Franklin Gothic Book"/>
                        </a:rPr>
                        <a:t> </a:t>
                      </a:r>
                      <a:r>
                        <a:rPr sz="1800" spc="-20" dirty="0">
                          <a:solidFill>
                            <a:srgbClr val="404040"/>
                          </a:solidFill>
                          <a:latin typeface="Franklin Gothic Book"/>
                          <a:cs typeface="Franklin Gothic Book"/>
                        </a:rPr>
                        <a:t>from </a:t>
                      </a:r>
                      <a:r>
                        <a:rPr sz="1800" spc="-10" dirty="0">
                          <a:solidFill>
                            <a:srgbClr val="404040"/>
                          </a:solidFill>
                          <a:latin typeface="Franklin Gothic Book"/>
                          <a:cs typeface="Franklin Gothic Book"/>
                        </a:rPr>
                        <a:t>supervisory</a:t>
                      </a:r>
                      <a:r>
                        <a:rPr sz="1800" spc="-135" dirty="0">
                          <a:solidFill>
                            <a:srgbClr val="404040"/>
                          </a:solidFill>
                          <a:latin typeface="Franklin Gothic Book"/>
                          <a:cs typeface="Franklin Gothic Book"/>
                        </a:rPr>
                        <a:t> </a:t>
                      </a:r>
                      <a:r>
                        <a:rPr sz="1800" spc="-10" dirty="0">
                          <a:solidFill>
                            <a:srgbClr val="404040"/>
                          </a:solidFill>
                          <a:latin typeface="Franklin Gothic Book"/>
                          <a:cs typeface="Franklin Gothic Book"/>
                        </a:rPr>
                        <a:t>authorities.</a:t>
                      </a:r>
                      <a:endParaRPr sz="1800" dirty="0">
                        <a:solidFill>
                          <a:srgbClr val="404040"/>
                        </a:solidFill>
                        <a:latin typeface="Franklin Gothic Book"/>
                        <a:cs typeface="Franklin Gothic Book"/>
                      </a:endParaRPr>
                    </a:p>
                    <a:p>
                      <a:pPr marL="836930" marR="132715" lvl="1" indent="-285115" algn="l">
                        <a:lnSpc>
                          <a:spcPts val="1680"/>
                        </a:lnSpc>
                        <a:spcBef>
                          <a:spcPts val="600"/>
                        </a:spcBef>
                        <a:buFont typeface="Arial"/>
                        <a:buChar char="•"/>
                        <a:tabLst>
                          <a:tab pos="836930" algn="l"/>
                        </a:tabLst>
                      </a:pPr>
                      <a:r>
                        <a:rPr sz="1800" spc="-55" dirty="0">
                          <a:solidFill>
                            <a:srgbClr val="404040"/>
                          </a:solidFill>
                          <a:latin typeface="Franklin Gothic Book"/>
                          <a:cs typeface="Franklin Gothic Book"/>
                        </a:rPr>
                        <a:t>To</a:t>
                      </a:r>
                      <a:r>
                        <a:rPr sz="1800" spc="10" dirty="0">
                          <a:solidFill>
                            <a:srgbClr val="404040"/>
                          </a:solidFill>
                          <a:latin typeface="Franklin Gothic Book"/>
                          <a:cs typeface="Franklin Gothic Book"/>
                        </a:rPr>
                        <a:t> </a:t>
                      </a:r>
                      <a:r>
                        <a:rPr sz="1800" spc="-25" dirty="0">
                          <a:solidFill>
                            <a:srgbClr val="404040"/>
                          </a:solidFill>
                          <a:latin typeface="Franklin Gothic Book"/>
                          <a:cs typeface="Franklin Gothic Book"/>
                        </a:rPr>
                        <a:t>cooperate</a:t>
                      </a:r>
                      <a:r>
                        <a:rPr sz="1800" spc="-65" dirty="0">
                          <a:solidFill>
                            <a:srgbClr val="404040"/>
                          </a:solidFill>
                          <a:latin typeface="Franklin Gothic Book"/>
                          <a:cs typeface="Franklin Gothic Book"/>
                        </a:rPr>
                        <a:t> </a:t>
                      </a:r>
                      <a:r>
                        <a:rPr sz="1800" spc="-10" dirty="0">
                          <a:solidFill>
                            <a:srgbClr val="404040"/>
                          </a:solidFill>
                          <a:latin typeface="Franklin Gothic Book"/>
                          <a:cs typeface="Franklin Gothic Book"/>
                        </a:rPr>
                        <a:t>with </a:t>
                      </a:r>
                      <a:r>
                        <a:rPr sz="1800" spc="-20" dirty="0">
                          <a:solidFill>
                            <a:srgbClr val="404040"/>
                          </a:solidFill>
                          <a:latin typeface="Franklin Gothic Book"/>
                          <a:cs typeface="Franklin Gothic Book"/>
                        </a:rPr>
                        <a:t>supervisory</a:t>
                      </a:r>
                      <a:r>
                        <a:rPr sz="1800" spc="-70" dirty="0">
                          <a:solidFill>
                            <a:srgbClr val="404040"/>
                          </a:solidFill>
                          <a:latin typeface="Franklin Gothic Book"/>
                          <a:cs typeface="Franklin Gothic Book"/>
                        </a:rPr>
                        <a:t> </a:t>
                      </a:r>
                      <a:r>
                        <a:rPr sz="1800" spc="-10" dirty="0">
                          <a:solidFill>
                            <a:srgbClr val="404040"/>
                          </a:solidFill>
                          <a:latin typeface="Franklin Gothic Book"/>
                          <a:cs typeface="Franklin Gothic Book"/>
                        </a:rPr>
                        <a:t>authorities </a:t>
                      </a:r>
                      <a:r>
                        <a:rPr sz="1800" dirty="0">
                          <a:solidFill>
                            <a:srgbClr val="404040"/>
                          </a:solidFill>
                          <a:latin typeface="Franklin Gothic Book"/>
                          <a:cs typeface="Franklin Gothic Book"/>
                        </a:rPr>
                        <a:t>on</a:t>
                      </a:r>
                      <a:r>
                        <a:rPr sz="1800" spc="-10" dirty="0">
                          <a:solidFill>
                            <a:srgbClr val="404040"/>
                          </a:solidFill>
                          <a:latin typeface="Franklin Gothic Book"/>
                          <a:cs typeface="Franklin Gothic Book"/>
                        </a:rPr>
                        <a:t> </a:t>
                      </a:r>
                      <a:r>
                        <a:rPr sz="1800" spc="-25" dirty="0">
                          <a:solidFill>
                            <a:srgbClr val="404040"/>
                          </a:solidFill>
                          <a:latin typeface="Franklin Gothic Book"/>
                          <a:cs typeface="Franklin Gothic Book"/>
                        </a:rPr>
                        <a:t>compliance</a:t>
                      </a:r>
                      <a:r>
                        <a:rPr sz="1800" spc="-65" dirty="0">
                          <a:solidFill>
                            <a:srgbClr val="404040"/>
                          </a:solidFill>
                          <a:latin typeface="Franklin Gothic Book"/>
                          <a:cs typeface="Franklin Gothic Book"/>
                        </a:rPr>
                        <a:t> </a:t>
                      </a:r>
                      <a:r>
                        <a:rPr sz="1800" dirty="0">
                          <a:solidFill>
                            <a:srgbClr val="404040"/>
                          </a:solidFill>
                          <a:latin typeface="Franklin Gothic Book"/>
                          <a:cs typeface="Franklin Gothic Book"/>
                        </a:rPr>
                        <a:t>and</a:t>
                      </a:r>
                      <a:r>
                        <a:rPr sz="1800" spc="-35" dirty="0">
                          <a:solidFill>
                            <a:srgbClr val="404040"/>
                          </a:solidFill>
                          <a:latin typeface="Franklin Gothic Book"/>
                          <a:cs typeface="Franklin Gothic Book"/>
                        </a:rPr>
                        <a:t> </a:t>
                      </a:r>
                      <a:r>
                        <a:rPr sz="1800" spc="-30" dirty="0">
                          <a:solidFill>
                            <a:srgbClr val="404040"/>
                          </a:solidFill>
                          <a:latin typeface="Franklin Gothic Book"/>
                          <a:cs typeface="Franklin Gothic Book"/>
                        </a:rPr>
                        <a:t>enforcement</a:t>
                      </a:r>
                      <a:r>
                        <a:rPr sz="1800" spc="-60" dirty="0">
                          <a:solidFill>
                            <a:srgbClr val="404040"/>
                          </a:solidFill>
                          <a:latin typeface="Franklin Gothic Book"/>
                          <a:cs typeface="Franklin Gothic Book"/>
                        </a:rPr>
                        <a:t> </a:t>
                      </a:r>
                      <a:r>
                        <a:rPr sz="1800" spc="-10" dirty="0">
                          <a:solidFill>
                            <a:srgbClr val="404040"/>
                          </a:solidFill>
                          <a:latin typeface="Franklin Gothic Book"/>
                          <a:cs typeface="Franklin Gothic Book"/>
                        </a:rPr>
                        <a:t>matters </a:t>
                      </a:r>
                      <a:r>
                        <a:rPr sz="1800" dirty="0">
                          <a:solidFill>
                            <a:srgbClr val="404040"/>
                          </a:solidFill>
                          <a:latin typeface="Franklin Gothic Book"/>
                          <a:cs typeface="Franklin Gothic Book"/>
                        </a:rPr>
                        <a:t>(Article</a:t>
                      </a:r>
                      <a:r>
                        <a:rPr sz="1800" spc="-140" dirty="0">
                          <a:solidFill>
                            <a:srgbClr val="404040"/>
                          </a:solidFill>
                          <a:latin typeface="Franklin Gothic Book"/>
                          <a:cs typeface="Franklin Gothic Book"/>
                        </a:rPr>
                        <a:t> </a:t>
                      </a:r>
                      <a:r>
                        <a:rPr sz="1800" spc="-20" dirty="0">
                          <a:solidFill>
                            <a:srgbClr val="404040"/>
                          </a:solidFill>
                          <a:latin typeface="Franklin Gothic Book"/>
                          <a:cs typeface="Franklin Gothic Book"/>
                        </a:rPr>
                        <a:t>16).</a:t>
                      </a:r>
                      <a:endParaRPr sz="1800" dirty="0">
                        <a:solidFill>
                          <a:srgbClr val="404040"/>
                        </a:solidFill>
                        <a:latin typeface="Franklin Gothic Book"/>
                        <a:cs typeface="Franklin Gothic Book"/>
                      </a:endParaRPr>
                    </a:p>
                    <a:p>
                      <a:pPr lvl="1">
                        <a:lnSpc>
                          <a:spcPct val="100000"/>
                        </a:lnSpc>
                        <a:spcBef>
                          <a:spcPts val="35"/>
                        </a:spcBef>
                        <a:buFont typeface="Arial"/>
                        <a:buChar char="•"/>
                      </a:pPr>
                      <a:endParaRPr sz="1600" dirty="0">
                        <a:solidFill>
                          <a:srgbClr val="404040"/>
                        </a:solidFill>
                        <a:latin typeface="Times New Roman"/>
                        <a:cs typeface="Times New Roman"/>
                      </a:endParaRPr>
                    </a:p>
                    <a:p>
                      <a:pPr marL="379730" marR="335915" indent="-285115" algn="just">
                        <a:lnSpc>
                          <a:spcPts val="1680"/>
                        </a:lnSpc>
                        <a:buFont typeface="Arial"/>
                        <a:buChar char="•"/>
                        <a:tabLst>
                          <a:tab pos="379730" algn="l"/>
                        </a:tabLst>
                      </a:pPr>
                      <a:r>
                        <a:rPr sz="1800" spc="-20" dirty="0">
                          <a:solidFill>
                            <a:srgbClr val="404040"/>
                          </a:solidFill>
                          <a:latin typeface="Franklin Gothic Book"/>
                          <a:cs typeface="Franklin Gothic Book"/>
                        </a:rPr>
                        <a:t>Estimated</a:t>
                      </a:r>
                      <a:r>
                        <a:rPr sz="1800" spc="-75" dirty="0">
                          <a:solidFill>
                            <a:srgbClr val="404040"/>
                          </a:solidFill>
                          <a:latin typeface="Franklin Gothic Book"/>
                          <a:cs typeface="Franklin Gothic Book"/>
                        </a:rPr>
                        <a:t> </a:t>
                      </a:r>
                      <a:r>
                        <a:rPr sz="1800" spc="-50" dirty="0">
                          <a:solidFill>
                            <a:srgbClr val="404040"/>
                          </a:solidFill>
                          <a:latin typeface="Franklin Gothic Book"/>
                          <a:cs typeface="Franklin Gothic Book"/>
                        </a:rPr>
                        <a:t>to</a:t>
                      </a:r>
                      <a:r>
                        <a:rPr sz="1800" spc="-40" dirty="0">
                          <a:solidFill>
                            <a:srgbClr val="404040"/>
                          </a:solidFill>
                          <a:latin typeface="Franklin Gothic Book"/>
                          <a:cs typeface="Franklin Gothic Book"/>
                        </a:rPr>
                        <a:t> </a:t>
                      </a:r>
                      <a:r>
                        <a:rPr sz="1800" spc="-50" dirty="0">
                          <a:solidFill>
                            <a:srgbClr val="404040"/>
                          </a:solidFill>
                          <a:latin typeface="Franklin Gothic Book"/>
                          <a:cs typeface="Franklin Gothic Book"/>
                        </a:rPr>
                        <a:t>cover</a:t>
                      </a:r>
                      <a:r>
                        <a:rPr sz="1800" spc="-40" dirty="0">
                          <a:solidFill>
                            <a:srgbClr val="404040"/>
                          </a:solidFill>
                          <a:latin typeface="Franklin Gothic Book"/>
                          <a:cs typeface="Franklin Gothic Book"/>
                        </a:rPr>
                        <a:t> </a:t>
                      </a:r>
                      <a:r>
                        <a:rPr sz="1800" dirty="0">
                          <a:solidFill>
                            <a:srgbClr val="404040"/>
                          </a:solidFill>
                          <a:latin typeface="Franklin Gothic Book"/>
                          <a:cs typeface="Franklin Gothic Book"/>
                        </a:rPr>
                        <a:t>about</a:t>
                      </a:r>
                      <a:r>
                        <a:rPr sz="1800" spc="-15" dirty="0">
                          <a:solidFill>
                            <a:srgbClr val="404040"/>
                          </a:solidFill>
                          <a:latin typeface="Franklin Gothic Book"/>
                          <a:cs typeface="Franklin Gothic Book"/>
                        </a:rPr>
                        <a:t> </a:t>
                      </a:r>
                      <a:r>
                        <a:rPr sz="1800" spc="-10" dirty="0">
                          <a:solidFill>
                            <a:srgbClr val="404040"/>
                          </a:solidFill>
                          <a:latin typeface="Franklin Gothic Book"/>
                          <a:cs typeface="Franklin Gothic Book"/>
                        </a:rPr>
                        <a:t>4000</a:t>
                      </a:r>
                      <a:r>
                        <a:rPr sz="1800" spc="-5" dirty="0">
                          <a:solidFill>
                            <a:srgbClr val="404040"/>
                          </a:solidFill>
                          <a:latin typeface="Franklin Gothic Book"/>
                          <a:cs typeface="Franklin Gothic Book"/>
                        </a:rPr>
                        <a:t> </a:t>
                      </a:r>
                      <a:r>
                        <a:rPr sz="1800" spc="-10" dirty="0">
                          <a:solidFill>
                            <a:srgbClr val="404040"/>
                          </a:solidFill>
                          <a:latin typeface="Franklin Gothic Book"/>
                          <a:cs typeface="Franklin Gothic Book"/>
                        </a:rPr>
                        <a:t>third-country companies.</a:t>
                      </a:r>
                      <a:endParaRPr sz="1800" dirty="0">
                        <a:solidFill>
                          <a:srgbClr val="404040"/>
                        </a:solidFill>
                        <a:latin typeface="Franklin Gothic Book"/>
                        <a:cs typeface="Franklin Gothic Book"/>
                      </a:endParaRP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object 2"/>
          <p:cNvSpPr txBox="1">
            <a:spLocks noGrp="1"/>
          </p:cNvSpPr>
          <p:nvPr>
            <p:ph type="title"/>
          </p:nvPr>
        </p:nvSpPr>
        <p:spPr>
          <a:xfrm>
            <a:off x="1" y="0"/>
            <a:ext cx="9345168" cy="600164"/>
          </a:xfrm>
          <a:prstGeom prst="rect">
            <a:avLst/>
          </a:prstGeom>
        </p:spPr>
        <p:txBody>
          <a:bodyPr vert="horz" wrap="square" lIns="640080" tIns="45720" rIns="0" bIns="0" rtlCol="0">
            <a:spAutoFit/>
          </a:bodyPr>
          <a:lstStyle/>
          <a:p>
            <a:pPr>
              <a:lnSpc>
                <a:spcPct val="100000"/>
              </a:lnSpc>
              <a:spcBef>
                <a:spcPts val="105"/>
              </a:spcBef>
            </a:pPr>
            <a:r>
              <a:rPr dirty="0">
                <a:latin typeface="Franklin Gothic Demi Cond" panose="020B0706030402020204" pitchFamily="34" charset="0"/>
              </a:rPr>
              <a:t>CSDDD:</a:t>
            </a:r>
            <a:r>
              <a:rPr spc="-140" dirty="0">
                <a:latin typeface="Franklin Gothic Demi Cond" panose="020B0706030402020204" pitchFamily="34" charset="0"/>
              </a:rPr>
              <a:t> </a:t>
            </a:r>
            <a:r>
              <a:rPr dirty="0">
                <a:latin typeface="Franklin Gothic Demi Cond" panose="020B0706030402020204" pitchFamily="34" charset="0"/>
              </a:rPr>
              <a:t>Who</a:t>
            </a:r>
            <a:r>
              <a:rPr spc="45" dirty="0">
                <a:latin typeface="Franklin Gothic Demi Cond" panose="020B0706030402020204" pitchFamily="34" charset="0"/>
              </a:rPr>
              <a:t> </a:t>
            </a:r>
            <a:r>
              <a:rPr dirty="0">
                <a:latin typeface="Franklin Gothic Demi Cond" panose="020B0706030402020204" pitchFamily="34" charset="0"/>
              </a:rPr>
              <a:t>does</a:t>
            </a:r>
            <a:r>
              <a:rPr spc="50" dirty="0">
                <a:latin typeface="Franklin Gothic Demi Cond" panose="020B0706030402020204" pitchFamily="34" charset="0"/>
              </a:rPr>
              <a:t> </a:t>
            </a:r>
            <a:r>
              <a:rPr dirty="0">
                <a:latin typeface="Franklin Gothic Demi Cond" panose="020B0706030402020204" pitchFamily="34" charset="0"/>
              </a:rPr>
              <a:t>it</a:t>
            </a:r>
            <a:r>
              <a:rPr spc="-35" dirty="0">
                <a:latin typeface="Franklin Gothic Demi Cond" panose="020B0706030402020204" pitchFamily="34" charset="0"/>
              </a:rPr>
              <a:t> </a:t>
            </a:r>
            <a:r>
              <a:rPr dirty="0">
                <a:latin typeface="Franklin Gothic Demi Cond" panose="020B0706030402020204" pitchFamily="34" charset="0"/>
              </a:rPr>
              <a:t>apply</a:t>
            </a:r>
            <a:r>
              <a:rPr spc="-105" dirty="0">
                <a:latin typeface="Franklin Gothic Demi Cond" panose="020B0706030402020204" pitchFamily="34" charset="0"/>
              </a:rPr>
              <a:t> </a:t>
            </a:r>
            <a:r>
              <a:rPr spc="-25" dirty="0">
                <a:latin typeface="Franklin Gothic Demi Cond" panose="020B0706030402020204" pitchFamily="34" charset="0"/>
              </a:rPr>
              <a:t>to?</a:t>
            </a:r>
          </a:p>
        </p:txBody>
      </p:sp>
      <p:sp>
        <p:nvSpPr>
          <p:cNvPr id="6" name="object 6"/>
          <p:cNvSpPr txBox="1"/>
          <p:nvPr/>
        </p:nvSpPr>
        <p:spPr>
          <a:xfrm>
            <a:off x="8024495" y="5812427"/>
            <a:ext cx="1805305" cy="234680"/>
          </a:xfrm>
          <a:prstGeom prst="rect">
            <a:avLst/>
          </a:prstGeom>
        </p:spPr>
        <p:txBody>
          <a:bodyPr vert="horz" wrap="square" lIns="0" tIns="11430" rIns="0" bIns="0" rtlCol="0">
            <a:spAutoFit/>
          </a:bodyPr>
          <a:lstStyle/>
          <a:p>
            <a:pPr marL="12700">
              <a:lnSpc>
                <a:spcPct val="100000"/>
              </a:lnSpc>
              <a:spcBef>
                <a:spcPts val="90"/>
              </a:spcBef>
            </a:pPr>
            <a:r>
              <a:rPr sz="1450" u="sng" dirty="0">
                <a:solidFill>
                  <a:srgbClr val="404040"/>
                </a:solidFill>
                <a:uFill>
                  <a:solidFill>
                    <a:srgbClr val="00529B"/>
                  </a:solidFill>
                </a:uFill>
                <a:latin typeface="Arial"/>
                <a:cs typeface="Arial"/>
              </a:rPr>
              <a:t>EU</a:t>
            </a:r>
            <a:r>
              <a:rPr sz="1450" u="sng" spc="15" dirty="0">
                <a:solidFill>
                  <a:srgbClr val="404040"/>
                </a:solidFill>
                <a:uFill>
                  <a:solidFill>
                    <a:srgbClr val="00529B"/>
                  </a:solidFill>
                </a:uFill>
                <a:latin typeface="Arial"/>
                <a:cs typeface="Arial"/>
              </a:rPr>
              <a:t> </a:t>
            </a:r>
            <a:r>
              <a:rPr sz="1450" u="sng" spc="-20" dirty="0">
                <a:solidFill>
                  <a:srgbClr val="404040"/>
                </a:solidFill>
                <a:uFill>
                  <a:solidFill>
                    <a:srgbClr val="00529B"/>
                  </a:solidFill>
                </a:uFill>
                <a:latin typeface="Arial"/>
                <a:cs typeface="Arial"/>
              </a:rPr>
              <a:t>Council</a:t>
            </a:r>
            <a:r>
              <a:rPr sz="1450" u="sng" spc="-150" dirty="0">
                <a:solidFill>
                  <a:srgbClr val="404040"/>
                </a:solidFill>
                <a:uFill>
                  <a:solidFill>
                    <a:srgbClr val="00529B"/>
                  </a:solidFill>
                </a:uFill>
                <a:latin typeface="Arial"/>
                <a:cs typeface="Arial"/>
              </a:rPr>
              <a:t> </a:t>
            </a:r>
            <a:r>
              <a:rPr sz="1450" u="sng" spc="-20" dirty="0">
                <a:solidFill>
                  <a:srgbClr val="404040"/>
                </a:solidFill>
                <a:uFill>
                  <a:solidFill>
                    <a:srgbClr val="00529B"/>
                  </a:solidFill>
                </a:uFill>
                <a:latin typeface="Arial"/>
                <a:cs typeface="Arial"/>
              </a:rPr>
              <a:t>CSDD</a:t>
            </a:r>
            <a:r>
              <a:rPr sz="1450" u="sng" spc="-135" dirty="0">
                <a:solidFill>
                  <a:srgbClr val="404040"/>
                </a:solidFill>
                <a:uFill>
                  <a:solidFill>
                    <a:srgbClr val="00529B"/>
                  </a:solidFill>
                </a:uFill>
                <a:latin typeface="Arial"/>
                <a:cs typeface="Arial"/>
              </a:rPr>
              <a:t> </a:t>
            </a:r>
            <a:r>
              <a:rPr sz="1450" u="sng" spc="-20" dirty="0">
                <a:solidFill>
                  <a:srgbClr val="404040"/>
                </a:solidFill>
                <a:uFill>
                  <a:solidFill>
                    <a:srgbClr val="00529B"/>
                  </a:solidFill>
                </a:uFill>
                <a:latin typeface="Arial"/>
                <a:cs typeface="Arial"/>
              </a:rPr>
              <a:t>text</a:t>
            </a:r>
            <a:endParaRPr sz="1450" dirty="0">
              <a:solidFill>
                <a:srgbClr val="404040"/>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2695" y="5599493"/>
            <a:ext cx="1680845" cy="184666"/>
          </a:xfrm>
          <a:prstGeom prst="rect">
            <a:avLst/>
          </a:prstGeom>
        </p:spPr>
        <p:txBody>
          <a:bodyPr vert="horz" wrap="square" lIns="0" tIns="15240" rIns="0" bIns="0" rtlCol="0">
            <a:spAutoFit/>
          </a:bodyPr>
          <a:lstStyle/>
          <a:p>
            <a:pPr marL="38100">
              <a:lnSpc>
                <a:spcPct val="100000"/>
              </a:lnSpc>
              <a:spcBef>
                <a:spcPts val="120"/>
              </a:spcBef>
            </a:pPr>
            <a:r>
              <a:rPr sz="1100" b="1" dirty="0">
                <a:solidFill>
                  <a:srgbClr val="404040"/>
                </a:solidFill>
                <a:latin typeface="Calibri"/>
                <a:cs typeface="Calibri"/>
              </a:rPr>
              <a:t>EU Taxonomy, </a:t>
            </a:r>
            <a:r>
              <a:rPr sz="1100" b="1" dirty="0" smtClean="0">
                <a:solidFill>
                  <a:srgbClr val="404040"/>
                </a:solidFill>
                <a:latin typeface="Calibri"/>
                <a:cs typeface="Calibri"/>
              </a:rPr>
              <a:t>SFDR, CSRD</a:t>
            </a:r>
            <a:endParaRPr sz="1650" baseline="12626" dirty="0">
              <a:solidFill>
                <a:srgbClr val="404040"/>
              </a:solidFill>
              <a:latin typeface="Courier New"/>
              <a:cs typeface="Courier New"/>
            </a:endParaRPr>
          </a:p>
        </p:txBody>
      </p:sp>
      <p:sp>
        <p:nvSpPr>
          <p:cNvPr id="4" name="object 4"/>
          <p:cNvSpPr txBox="1"/>
          <p:nvPr/>
        </p:nvSpPr>
        <p:spPr>
          <a:xfrm>
            <a:off x="671510" y="1112106"/>
            <a:ext cx="2413000" cy="431800"/>
          </a:xfrm>
          <a:prstGeom prst="rect">
            <a:avLst/>
          </a:prstGeom>
        </p:spPr>
        <p:txBody>
          <a:bodyPr vert="horz" wrap="square" lIns="0" tIns="11430" rIns="0" bIns="0" rtlCol="0">
            <a:spAutoFit/>
          </a:bodyPr>
          <a:lstStyle/>
          <a:p>
            <a:pPr marL="12700">
              <a:lnSpc>
                <a:spcPts val="1510"/>
              </a:lnSpc>
              <a:spcBef>
                <a:spcPts val="90"/>
              </a:spcBef>
            </a:pPr>
            <a:r>
              <a:rPr sz="1450" dirty="0">
                <a:solidFill>
                  <a:srgbClr val="00529B"/>
                </a:solidFill>
                <a:latin typeface="Franklin Gothic Medium"/>
                <a:cs typeface="Franklin Gothic Medium"/>
              </a:rPr>
              <a:t>List</a:t>
            </a:r>
            <a:r>
              <a:rPr sz="1450" spc="5" dirty="0">
                <a:solidFill>
                  <a:srgbClr val="00529B"/>
                </a:solidFill>
                <a:latin typeface="Franklin Gothic Medium"/>
                <a:cs typeface="Franklin Gothic Medium"/>
              </a:rPr>
              <a:t> </a:t>
            </a:r>
            <a:r>
              <a:rPr sz="1450" dirty="0">
                <a:solidFill>
                  <a:srgbClr val="00529B"/>
                </a:solidFill>
                <a:latin typeface="Franklin Gothic Medium"/>
                <a:cs typeface="Franklin Gothic Medium"/>
              </a:rPr>
              <a:t>of</a:t>
            </a:r>
            <a:r>
              <a:rPr sz="1450" spc="20" dirty="0">
                <a:solidFill>
                  <a:srgbClr val="00529B"/>
                </a:solidFill>
                <a:latin typeface="Franklin Gothic Medium"/>
                <a:cs typeface="Franklin Gothic Medium"/>
              </a:rPr>
              <a:t> </a:t>
            </a:r>
            <a:r>
              <a:rPr sz="1450" spc="-35" dirty="0">
                <a:solidFill>
                  <a:srgbClr val="00529B"/>
                </a:solidFill>
                <a:latin typeface="Franklin Gothic Medium"/>
                <a:cs typeface="Franklin Gothic Medium"/>
              </a:rPr>
              <a:t>key</a:t>
            </a:r>
            <a:r>
              <a:rPr sz="1450" spc="-5" dirty="0">
                <a:solidFill>
                  <a:srgbClr val="00529B"/>
                </a:solidFill>
                <a:latin typeface="Franklin Gothic Medium"/>
                <a:cs typeface="Franklin Gothic Medium"/>
              </a:rPr>
              <a:t> </a:t>
            </a:r>
            <a:r>
              <a:rPr sz="1450" spc="-25" dirty="0">
                <a:solidFill>
                  <a:srgbClr val="00529B"/>
                </a:solidFill>
                <a:latin typeface="Franklin Gothic Medium"/>
                <a:cs typeface="Franklin Gothic Medium"/>
              </a:rPr>
              <a:t>standards/guidance</a:t>
            </a:r>
            <a:endParaRPr sz="1450" dirty="0">
              <a:latin typeface="Franklin Gothic Medium"/>
              <a:cs typeface="Franklin Gothic Medium"/>
            </a:endParaRPr>
          </a:p>
          <a:p>
            <a:pPr marL="18415">
              <a:lnSpc>
                <a:spcPts val="1689"/>
              </a:lnSpc>
            </a:pPr>
            <a:endParaRPr sz="1600" dirty="0">
              <a:latin typeface="Franklin Gothic Book"/>
              <a:cs typeface="Franklin Gothic Book"/>
            </a:endParaRPr>
          </a:p>
        </p:txBody>
      </p:sp>
      <p:graphicFrame>
        <p:nvGraphicFramePr>
          <p:cNvPr id="5" name="object 5"/>
          <p:cNvGraphicFramePr>
            <a:graphicFrameLocks noGrp="1"/>
          </p:cNvGraphicFramePr>
          <p:nvPr>
            <p:extLst>
              <p:ext uri="{D42A27DB-BD31-4B8C-83A1-F6EECF244321}">
                <p14:modId xmlns:p14="http://schemas.microsoft.com/office/powerpoint/2010/main" val="3310148911"/>
              </p:ext>
            </p:extLst>
          </p:nvPr>
        </p:nvGraphicFramePr>
        <p:xfrm>
          <a:off x="671510" y="1427817"/>
          <a:ext cx="4077970" cy="3714115"/>
        </p:xfrm>
        <a:graphic>
          <a:graphicData uri="http://schemas.openxmlformats.org/drawingml/2006/table">
            <a:tbl>
              <a:tblPr firstRow="1" bandRow="1">
                <a:tableStyleId>{2D5ABB26-0587-4C30-8999-92F81FD0307C}</a:tableStyleId>
              </a:tblPr>
              <a:tblGrid>
                <a:gridCol w="394684">
                  <a:extLst>
                    <a:ext uri="{9D8B030D-6E8A-4147-A177-3AD203B41FA5}">
                      <a16:colId xmlns:a16="http://schemas.microsoft.com/office/drawing/2014/main" val="20000"/>
                    </a:ext>
                  </a:extLst>
                </a:gridCol>
                <a:gridCol w="2247819">
                  <a:extLst>
                    <a:ext uri="{9D8B030D-6E8A-4147-A177-3AD203B41FA5}">
                      <a16:colId xmlns:a16="http://schemas.microsoft.com/office/drawing/2014/main" val="20001"/>
                    </a:ext>
                  </a:extLst>
                </a:gridCol>
                <a:gridCol w="1435467">
                  <a:extLst>
                    <a:ext uri="{9D8B030D-6E8A-4147-A177-3AD203B41FA5}">
                      <a16:colId xmlns:a16="http://schemas.microsoft.com/office/drawing/2014/main" val="20002"/>
                    </a:ext>
                  </a:extLst>
                </a:gridCol>
              </a:tblGrid>
              <a:tr h="396875">
                <a:tc>
                  <a:txBody>
                    <a:bodyPr/>
                    <a:lstStyle/>
                    <a:p>
                      <a:pPr marR="88265" algn="r">
                        <a:lnSpc>
                          <a:spcPct val="100000"/>
                        </a:lnSpc>
                        <a:spcBef>
                          <a:spcPts val="200"/>
                        </a:spcBef>
                      </a:pPr>
                      <a:r>
                        <a:rPr sz="1200" dirty="0">
                          <a:solidFill>
                            <a:srgbClr val="00529B"/>
                          </a:solidFill>
                          <a:latin typeface="Franklin Gothic Book" panose="020B0503020102020204" pitchFamily="34" charset="0"/>
                          <a:cs typeface="Franklin Gothic Medium"/>
                        </a:rPr>
                        <a:t>#</a:t>
                      </a:r>
                      <a:endParaRPr sz="1200" dirty="0">
                        <a:latin typeface="Franklin Gothic Book" panose="020B0503020102020204" pitchFamily="34" charset="0"/>
                        <a:cs typeface="Franklin Gothic Medium"/>
                      </a:endParaRPr>
                    </a:p>
                  </a:txBody>
                  <a:tcPr marL="0" marR="0" marT="25400" marB="0" anchor="ctr">
                    <a:lnT w="38100">
                      <a:solidFill>
                        <a:srgbClr val="85BB24"/>
                      </a:solidFill>
                      <a:prstDash val="solid"/>
                    </a:lnT>
                    <a:lnB w="9525">
                      <a:solidFill>
                        <a:srgbClr val="A6A6A6"/>
                      </a:solidFill>
                      <a:prstDash val="solid"/>
                    </a:lnB>
                  </a:tcPr>
                </a:tc>
                <a:tc>
                  <a:txBody>
                    <a:bodyPr/>
                    <a:lstStyle/>
                    <a:p>
                      <a:pPr marL="163195">
                        <a:lnSpc>
                          <a:spcPct val="100000"/>
                        </a:lnSpc>
                        <a:spcBef>
                          <a:spcPts val="200"/>
                        </a:spcBef>
                      </a:pPr>
                      <a:r>
                        <a:rPr sz="1200" spc="-10" dirty="0">
                          <a:solidFill>
                            <a:srgbClr val="00529B"/>
                          </a:solidFill>
                          <a:latin typeface="Franklin Gothic Book" panose="020B0503020102020204" pitchFamily="34" charset="0"/>
                          <a:cs typeface="Franklin Gothic Medium"/>
                        </a:rPr>
                        <a:t>Organisation</a:t>
                      </a:r>
                      <a:endParaRPr sz="1200" dirty="0">
                        <a:latin typeface="Franklin Gothic Book" panose="020B0503020102020204" pitchFamily="34" charset="0"/>
                        <a:cs typeface="Franklin Gothic Medium"/>
                      </a:endParaRPr>
                    </a:p>
                  </a:txBody>
                  <a:tcPr marL="0" marR="0" marT="25400" marB="0" anchor="ctr">
                    <a:lnT w="38100">
                      <a:solidFill>
                        <a:srgbClr val="85BB24"/>
                      </a:solidFill>
                      <a:prstDash val="solid"/>
                    </a:lnT>
                    <a:lnB w="9525">
                      <a:solidFill>
                        <a:srgbClr val="A6A6A6"/>
                      </a:solidFill>
                      <a:prstDash val="solid"/>
                    </a:lnB>
                  </a:tcPr>
                </a:tc>
                <a:tc>
                  <a:txBody>
                    <a:bodyPr/>
                    <a:lstStyle/>
                    <a:p>
                      <a:pPr marL="73025">
                        <a:lnSpc>
                          <a:spcPct val="100000"/>
                        </a:lnSpc>
                        <a:spcBef>
                          <a:spcPts val="200"/>
                        </a:spcBef>
                      </a:pPr>
                      <a:r>
                        <a:rPr sz="1200" spc="-10" dirty="0">
                          <a:solidFill>
                            <a:srgbClr val="00529B"/>
                          </a:solidFill>
                          <a:latin typeface="Franklin Gothic Book" panose="020B0503020102020204" pitchFamily="34" charset="0"/>
                          <a:cs typeface="Franklin Gothic Medium"/>
                        </a:rPr>
                        <a:t>Initiative</a:t>
                      </a:r>
                      <a:r>
                        <a:rPr sz="1200" spc="-95" dirty="0">
                          <a:solidFill>
                            <a:srgbClr val="00529B"/>
                          </a:solidFill>
                          <a:latin typeface="Franklin Gothic Book" panose="020B0503020102020204" pitchFamily="34" charset="0"/>
                          <a:cs typeface="Franklin Gothic Medium"/>
                        </a:rPr>
                        <a:t> </a:t>
                      </a:r>
                      <a:r>
                        <a:rPr sz="1200" dirty="0">
                          <a:solidFill>
                            <a:srgbClr val="00529B"/>
                          </a:solidFill>
                          <a:latin typeface="Franklin Gothic Book" panose="020B0503020102020204" pitchFamily="34" charset="0"/>
                          <a:cs typeface="Franklin Gothic Medium"/>
                        </a:rPr>
                        <a:t>/</a:t>
                      </a:r>
                      <a:r>
                        <a:rPr sz="1200" spc="-30" dirty="0">
                          <a:solidFill>
                            <a:srgbClr val="00529B"/>
                          </a:solidFill>
                          <a:latin typeface="Franklin Gothic Book" panose="020B0503020102020204" pitchFamily="34" charset="0"/>
                          <a:cs typeface="Franklin Gothic Medium"/>
                        </a:rPr>
                        <a:t> </a:t>
                      </a:r>
                      <a:r>
                        <a:rPr sz="1200" spc="-10" dirty="0">
                          <a:solidFill>
                            <a:srgbClr val="00529B"/>
                          </a:solidFill>
                          <a:latin typeface="Franklin Gothic Book" panose="020B0503020102020204" pitchFamily="34" charset="0"/>
                          <a:cs typeface="Franklin Gothic Medium"/>
                        </a:rPr>
                        <a:t>Document</a:t>
                      </a:r>
                      <a:endParaRPr sz="1200" dirty="0">
                        <a:latin typeface="Franklin Gothic Book" panose="020B0503020102020204" pitchFamily="34" charset="0"/>
                        <a:cs typeface="Franklin Gothic Medium"/>
                      </a:endParaRPr>
                    </a:p>
                  </a:txBody>
                  <a:tcPr marL="0" marR="0" marT="25400" marB="0" anchor="ctr">
                    <a:lnT w="38100">
                      <a:solidFill>
                        <a:srgbClr val="85BB24"/>
                      </a:solidFill>
                      <a:prstDash val="solid"/>
                    </a:lnT>
                    <a:lnB w="9525">
                      <a:solidFill>
                        <a:srgbClr val="A6A6A6"/>
                      </a:solidFill>
                      <a:prstDash val="solid"/>
                    </a:lnB>
                  </a:tcPr>
                </a:tc>
                <a:extLst>
                  <a:ext uri="{0D108BD9-81ED-4DB2-BD59-A6C34878D82A}">
                    <a16:rowId xmlns:a16="http://schemas.microsoft.com/office/drawing/2014/main" val="10000"/>
                  </a:ext>
                </a:extLst>
              </a:tr>
              <a:tr h="510540">
                <a:tc>
                  <a:txBody>
                    <a:bodyPr/>
                    <a:lstStyle/>
                    <a:p>
                      <a:pPr marR="106680" algn="r">
                        <a:lnSpc>
                          <a:spcPct val="100000"/>
                        </a:lnSpc>
                        <a:spcBef>
                          <a:spcPts val="325"/>
                        </a:spcBef>
                      </a:pPr>
                      <a:r>
                        <a:rPr sz="1200" dirty="0">
                          <a:solidFill>
                            <a:srgbClr val="171717"/>
                          </a:solidFill>
                          <a:latin typeface="Franklin Gothic Book" panose="020B0503020102020204" pitchFamily="34" charset="0"/>
                          <a:cs typeface="Franklin Gothic Medium"/>
                        </a:rPr>
                        <a:t>1</a:t>
                      </a:r>
                      <a:endParaRPr sz="1200">
                        <a:latin typeface="Franklin Gothic Book" panose="020B0503020102020204" pitchFamily="34" charset="0"/>
                        <a:cs typeface="Franklin Gothic Medium"/>
                      </a:endParaRPr>
                    </a:p>
                  </a:txBody>
                  <a:tcPr marL="0" marR="0" marT="4127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25"/>
                        </a:spcBef>
                      </a:pPr>
                      <a:r>
                        <a:rPr sz="1200" spc="10" dirty="0">
                          <a:solidFill>
                            <a:srgbClr val="171717"/>
                          </a:solidFill>
                          <a:latin typeface="Franklin Gothic Book" panose="020B0503020102020204" pitchFamily="34" charset="0"/>
                          <a:cs typeface="Franklin Gothic Medium"/>
                        </a:rPr>
                        <a:t>European</a:t>
                      </a:r>
                      <a:r>
                        <a:rPr sz="1200" spc="12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Financial</a:t>
                      </a:r>
                      <a:r>
                        <a:rPr sz="1200" spc="5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Reporting</a:t>
                      </a:r>
                      <a:r>
                        <a:rPr sz="1200" spc="45" dirty="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Advisory</a:t>
                      </a:r>
                      <a:r>
                        <a:rPr lang="en-US" sz="1200" spc="-10" dirty="0" smtClean="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Group</a:t>
                      </a:r>
                      <a:endParaRPr sz="1200" dirty="0">
                        <a:latin typeface="Franklin Gothic Book" panose="020B0503020102020204" pitchFamily="34" charset="0"/>
                        <a:cs typeface="Franklin Gothic Medium"/>
                      </a:endParaRPr>
                    </a:p>
                  </a:txBody>
                  <a:tcPr marL="0" marR="0" marT="41275" marB="0" anchor="ctr">
                    <a:lnT w="9525">
                      <a:solidFill>
                        <a:srgbClr val="A6A6A6"/>
                      </a:solidFill>
                      <a:prstDash val="solid"/>
                    </a:lnT>
                    <a:lnB w="9525">
                      <a:solidFill>
                        <a:srgbClr val="A6A6A6"/>
                      </a:solidFill>
                      <a:prstDash val="solid"/>
                    </a:lnB>
                  </a:tcPr>
                </a:tc>
                <a:tc>
                  <a:txBody>
                    <a:bodyPr/>
                    <a:lstStyle/>
                    <a:p>
                      <a:pPr marL="5715">
                        <a:lnSpc>
                          <a:spcPct val="100000"/>
                        </a:lnSpc>
                        <a:spcBef>
                          <a:spcPts val="325"/>
                        </a:spcBef>
                      </a:pPr>
                      <a:r>
                        <a:rPr sz="1200" spc="0" baseline="0" dirty="0">
                          <a:solidFill>
                            <a:srgbClr val="171717"/>
                          </a:solidFill>
                          <a:latin typeface="Franklin Gothic Book" panose="020B0503020102020204" pitchFamily="34" charset="0"/>
                          <a:cs typeface="Franklin Gothic Medium"/>
                        </a:rPr>
                        <a:t>Draft </a:t>
                      </a:r>
                      <a:r>
                        <a:rPr sz="1200" spc="0" baseline="0" dirty="0" smtClean="0">
                          <a:solidFill>
                            <a:srgbClr val="171717"/>
                          </a:solidFill>
                          <a:latin typeface="Franklin Gothic Book" panose="020B0503020102020204" pitchFamily="34" charset="0"/>
                          <a:cs typeface="Franklin Gothic Medium"/>
                        </a:rPr>
                        <a:t>European</a:t>
                      </a:r>
                      <a:r>
                        <a:rPr lang="en-US" sz="1200" spc="0" baseline="0" dirty="0" smtClean="0">
                          <a:solidFill>
                            <a:srgbClr val="171717"/>
                          </a:solidFill>
                          <a:latin typeface="Franklin Gothic Book" panose="020B0503020102020204" pitchFamily="34" charset="0"/>
                          <a:cs typeface="Franklin Gothic Medium"/>
                        </a:rPr>
                        <a:t> </a:t>
                      </a:r>
                      <a:r>
                        <a:rPr sz="1200" spc="0" baseline="0" dirty="0" smtClean="0">
                          <a:solidFill>
                            <a:srgbClr val="171717"/>
                          </a:solidFill>
                          <a:latin typeface="Franklin Gothic Book" panose="020B0503020102020204" pitchFamily="34" charset="0"/>
                          <a:cs typeface="Franklin Gothic Medium"/>
                        </a:rPr>
                        <a:t>Sustainability Reporting</a:t>
                      </a:r>
                      <a:r>
                        <a:rPr lang="en-US" sz="1200" spc="0" baseline="0" dirty="0" smtClean="0">
                          <a:solidFill>
                            <a:srgbClr val="171717"/>
                          </a:solidFill>
                          <a:latin typeface="Franklin Gothic Book" panose="020B0503020102020204" pitchFamily="34" charset="0"/>
                          <a:cs typeface="Franklin Gothic Medium"/>
                        </a:rPr>
                        <a:t> </a:t>
                      </a:r>
                      <a:r>
                        <a:rPr sz="1200" spc="0" baseline="0" dirty="0" smtClean="0">
                          <a:solidFill>
                            <a:srgbClr val="171717"/>
                          </a:solidFill>
                          <a:latin typeface="Franklin Gothic Book" panose="020B0503020102020204" pitchFamily="34" charset="0"/>
                          <a:cs typeface="Franklin Gothic Medium"/>
                        </a:rPr>
                        <a:t>Standards</a:t>
                      </a:r>
                      <a:endParaRPr sz="1200" spc="0" baseline="0" dirty="0">
                        <a:latin typeface="Franklin Gothic Book" panose="020B0503020102020204" pitchFamily="34" charset="0"/>
                        <a:cs typeface="Franklin Gothic Medium"/>
                      </a:endParaRPr>
                    </a:p>
                  </a:txBody>
                  <a:tcPr marL="0" marR="0" marT="4127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1"/>
                  </a:ext>
                </a:extLst>
              </a:tr>
              <a:tr h="510540">
                <a:tc>
                  <a:txBody>
                    <a:bodyPr/>
                    <a:lstStyle/>
                    <a:p>
                      <a:pPr marR="106045" algn="r">
                        <a:lnSpc>
                          <a:spcPct val="100000"/>
                        </a:lnSpc>
                        <a:spcBef>
                          <a:spcPts val="330"/>
                        </a:spcBef>
                      </a:pPr>
                      <a:r>
                        <a:rPr sz="1200" dirty="0">
                          <a:solidFill>
                            <a:srgbClr val="171717"/>
                          </a:solidFill>
                          <a:latin typeface="Franklin Gothic Book" panose="020B0503020102020204" pitchFamily="34" charset="0"/>
                          <a:cs typeface="Franklin Gothic Medium"/>
                        </a:rPr>
                        <a:t>2</a:t>
                      </a:r>
                      <a:endParaRPr sz="1200">
                        <a:latin typeface="Franklin Gothic Book" panose="020B0503020102020204" pitchFamily="34" charset="0"/>
                        <a:cs typeface="Franklin Gothic Medium"/>
                      </a:endParaRPr>
                    </a:p>
                  </a:txBody>
                  <a:tcPr marL="0" marR="0" marT="4191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30"/>
                        </a:spcBef>
                      </a:pPr>
                      <a:r>
                        <a:rPr sz="1200" spc="10" dirty="0">
                          <a:solidFill>
                            <a:srgbClr val="171717"/>
                          </a:solidFill>
                          <a:latin typeface="Franklin Gothic Book" panose="020B0503020102020204" pitchFamily="34" charset="0"/>
                          <a:cs typeface="Franklin Gothic Medium"/>
                        </a:rPr>
                        <a:t>International</a:t>
                      </a:r>
                      <a:r>
                        <a:rPr sz="1200" spc="7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Sustainability</a:t>
                      </a:r>
                      <a:r>
                        <a:rPr sz="1200" spc="5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Standards</a:t>
                      </a:r>
                      <a:r>
                        <a:rPr sz="1200" spc="155" dirty="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Board</a:t>
                      </a:r>
                      <a:endParaRPr sz="1200" dirty="0">
                        <a:latin typeface="Franklin Gothic Book" panose="020B0503020102020204" pitchFamily="34" charset="0"/>
                        <a:cs typeface="Franklin Gothic Medium"/>
                      </a:endParaRPr>
                    </a:p>
                  </a:txBody>
                  <a:tcPr marL="0" marR="0" marT="41910" marB="0" anchor="ctr">
                    <a:lnT w="9525">
                      <a:solidFill>
                        <a:srgbClr val="A6A6A6"/>
                      </a:solidFill>
                      <a:prstDash val="solid"/>
                    </a:lnT>
                    <a:lnB w="9525">
                      <a:solidFill>
                        <a:srgbClr val="A6A6A6"/>
                      </a:solidFill>
                      <a:prstDash val="solid"/>
                    </a:lnB>
                  </a:tcPr>
                </a:tc>
                <a:tc>
                  <a:txBody>
                    <a:bodyPr/>
                    <a:lstStyle/>
                    <a:p>
                      <a:pPr marL="5715">
                        <a:lnSpc>
                          <a:spcPct val="100000"/>
                        </a:lnSpc>
                        <a:spcBef>
                          <a:spcPts val="330"/>
                        </a:spcBef>
                      </a:pPr>
                      <a:r>
                        <a:rPr sz="1200" spc="0" baseline="0" dirty="0" smtClean="0">
                          <a:solidFill>
                            <a:srgbClr val="171717"/>
                          </a:solidFill>
                          <a:latin typeface="Franklin Gothic Book" panose="020B0503020102020204" pitchFamily="34" charset="0"/>
                          <a:cs typeface="Franklin Gothic Medium"/>
                        </a:rPr>
                        <a:t>Prototype </a:t>
                      </a:r>
                      <a:r>
                        <a:rPr sz="1200" spc="0" baseline="0" dirty="0">
                          <a:solidFill>
                            <a:srgbClr val="171717"/>
                          </a:solidFill>
                          <a:latin typeface="Franklin Gothic Book" panose="020B0503020102020204" pitchFamily="34" charset="0"/>
                          <a:cs typeface="Franklin Gothic Medium"/>
                        </a:rPr>
                        <a:t>Climate </a:t>
                      </a:r>
                      <a:r>
                        <a:rPr sz="1200" spc="0" baseline="0" dirty="0" smtClean="0">
                          <a:solidFill>
                            <a:srgbClr val="171717"/>
                          </a:solidFill>
                          <a:latin typeface="Franklin Gothic Book" panose="020B0503020102020204" pitchFamily="34" charset="0"/>
                          <a:cs typeface="Franklin Gothic Medium"/>
                        </a:rPr>
                        <a:t>and</a:t>
                      </a:r>
                      <a:r>
                        <a:rPr lang="en-US" sz="1200" spc="0" baseline="0" dirty="0" smtClean="0">
                          <a:solidFill>
                            <a:srgbClr val="171717"/>
                          </a:solidFill>
                          <a:latin typeface="Franklin Gothic Book" panose="020B0503020102020204" pitchFamily="34" charset="0"/>
                          <a:cs typeface="Franklin Gothic Medium"/>
                        </a:rPr>
                        <a:t> </a:t>
                      </a:r>
                      <a:r>
                        <a:rPr sz="1200" spc="0" baseline="0" dirty="0" smtClean="0">
                          <a:solidFill>
                            <a:srgbClr val="171717"/>
                          </a:solidFill>
                          <a:latin typeface="Franklin Gothic Book" panose="020B0503020102020204" pitchFamily="34" charset="0"/>
                          <a:cs typeface="Franklin Gothic Medium"/>
                        </a:rPr>
                        <a:t>General Disclosure </a:t>
                      </a:r>
                      <a:r>
                        <a:rPr lang="en-US" sz="1200" spc="0" baseline="0" dirty="0" smtClean="0">
                          <a:solidFill>
                            <a:srgbClr val="171717"/>
                          </a:solidFill>
                          <a:latin typeface="Franklin Gothic Book" panose="020B0503020102020204" pitchFamily="34" charset="0"/>
                          <a:cs typeface="Franklin Gothic Medium"/>
                        </a:rPr>
                        <a:t>R</a:t>
                      </a:r>
                      <a:r>
                        <a:rPr sz="1200" spc="0" baseline="0" dirty="0" smtClean="0">
                          <a:solidFill>
                            <a:srgbClr val="171717"/>
                          </a:solidFill>
                          <a:latin typeface="Franklin Gothic Book" panose="020B0503020102020204" pitchFamily="34" charset="0"/>
                          <a:cs typeface="Franklin Gothic Medium"/>
                        </a:rPr>
                        <a:t>equirements</a:t>
                      </a:r>
                      <a:endParaRPr sz="1200" spc="0" baseline="0" dirty="0">
                        <a:latin typeface="Franklin Gothic Book" panose="020B0503020102020204" pitchFamily="34" charset="0"/>
                        <a:cs typeface="Franklin Gothic Medium"/>
                      </a:endParaRPr>
                    </a:p>
                  </a:txBody>
                  <a:tcPr marL="0" marR="0" marT="4191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2"/>
                  </a:ext>
                </a:extLst>
              </a:tr>
              <a:tr h="364490">
                <a:tc>
                  <a:txBody>
                    <a:bodyPr/>
                    <a:lstStyle/>
                    <a:p>
                      <a:pPr marR="106680" algn="r">
                        <a:lnSpc>
                          <a:spcPct val="100000"/>
                        </a:lnSpc>
                        <a:spcBef>
                          <a:spcPts val="335"/>
                        </a:spcBef>
                      </a:pPr>
                      <a:r>
                        <a:rPr sz="1200" dirty="0">
                          <a:solidFill>
                            <a:srgbClr val="171717"/>
                          </a:solidFill>
                          <a:latin typeface="Franklin Gothic Book" panose="020B0503020102020204" pitchFamily="34" charset="0"/>
                          <a:cs typeface="Franklin Gothic Medium"/>
                        </a:rPr>
                        <a:t>3</a:t>
                      </a:r>
                      <a:endParaRPr sz="1200">
                        <a:latin typeface="Franklin Gothic Book" panose="020B0503020102020204" pitchFamily="34" charset="0"/>
                        <a:cs typeface="Franklin Gothic Medium"/>
                      </a:endParaRPr>
                    </a:p>
                  </a:txBody>
                  <a:tcPr marL="0" marR="0" marT="4254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35"/>
                        </a:spcBef>
                      </a:pPr>
                      <a:r>
                        <a:rPr sz="1200" spc="10" dirty="0">
                          <a:solidFill>
                            <a:srgbClr val="171717"/>
                          </a:solidFill>
                          <a:latin typeface="Franklin Gothic Book" panose="020B0503020102020204" pitchFamily="34" charset="0"/>
                          <a:cs typeface="Franklin Gothic Medium"/>
                        </a:rPr>
                        <a:t>Task</a:t>
                      </a:r>
                      <a:r>
                        <a:rPr sz="1200" spc="10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Force</a:t>
                      </a:r>
                      <a:r>
                        <a:rPr sz="1200" spc="11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on</a:t>
                      </a:r>
                      <a:r>
                        <a:rPr sz="1200" spc="9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Climate-related</a:t>
                      </a:r>
                      <a:r>
                        <a:rPr sz="1200" spc="-5" dirty="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Financial</a:t>
                      </a:r>
                      <a:r>
                        <a:rPr lang="en-US" sz="1200" spc="-10" dirty="0" smtClean="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Disclosures</a:t>
                      </a:r>
                      <a:endParaRPr sz="1200" dirty="0">
                        <a:latin typeface="Franklin Gothic Book" panose="020B0503020102020204" pitchFamily="34" charset="0"/>
                        <a:cs typeface="Franklin Gothic Medium"/>
                      </a:endParaRPr>
                    </a:p>
                  </a:txBody>
                  <a:tcPr marL="0" marR="0" marT="42545" marB="0" anchor="ctr">
                    <a:lnT w="9525">
                      <a:solidFill>
                        <a:srgbClr val="A6A6A6"/>
                      </a:solidFill>
                      <a:prstDash val="solid"/>
                    </a:lnT>
                    <a:lnB w="9525">
                      <a:solidFill>
                        <a:srgbClr val="A6A6A6"/>
                      </a:solidFill>
                      <a:prstDash val="solid"/>
                    </a:lnB>
                  </a:tcPr>
                </a:tc>
                <a:tc>
                  <a:txBody>
                    <a:bodyPr/>
                    <a:lstStyle/>
                    <a:p>
                      <a:pPr marL="5715">
                        <a:lnSpc>
                          <a:spcPct val="100000"/>
                        </a:lnSpc>
                        <a:spcBef>
                          <a:spcPts val="335"/>
                        </a:spcBef>
                      </a:pPr>
                      <a:r>
                        <a:rPr sz="1200" spc="0" baseline="0" dirty="0" smtClean="0">
                          <a:solidFill>
                            <a:srgbClr val="171717"/>
                          </a:solidFill>
                          <a:latin typeface="Franklin Gothic Book" panose="020B0503020102020204" pitchFamily="34" charset="0"/>
                          <a:cs typeface="Franklin Gothic Medium"/>
                        </a:rPr>
                        <a:t>TCFD </a:t>
                      </a:r>
                      <a:r>
                        <a:rPr sz="1200" spc="0" baseline="0" dirty="0">
                          <a:solidFill>
                            <a:srgbClr val="171717"/>
                          </a:solidFill>
                          <a:latin typeface="Franklin Gothic Book" panose="020B0503020102020204" pitchFamily="34" charset="0"/>
                          <a:cs typeface="Franklin Gothic Medium"/>
                        </a:rPr>
                        <a:t>Recommendations</a:t>
                      </a:r>
                      <a:endParaRPr sz="1200" spc="0" baseline="0" dirty="0">
                        <a:latin typeface="Franklin Gothic Book" panose="020B0503020102020204" pitchFamily="34" charset="0"/>
                        <a:cs typeface="Franklin Gothic Medium"/>
                      </a:endParaRPr>
                    </a:p>
                  </a:txBody>
                  <a:tcPr marL="0" marR="0" marT="4254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3"/>
                  </a:ext>
                </a:extLst>
              </a:tr>
              <a:tr h="219075">
                <a:tc>
                  <a:txBody>
                    <a:bodyPr/>
                    <a:lstStyle/>
                    <a:p>
                      <a:pPr marR="106045" algn="r">
                        <a:lnSpc>
                          <a:spcPct val="100000"/>
                        </a:lnSpc>
                        <a:spcBef>
                          <a:spcPts val="340"/>
                        </a:spcBef>
                      </a:pPr>
                      <a:r>
                        <a:rPr sz="1200" dirty="0">
                          <a:solidFill>
                            <a:srgbClr val="171717"/>
                          </a:solidFill>
                          <a:latin typeface="Franklin Gothic Book" panose="020B0503020102020204" pitchFamily="34" charset="0"/>
                          <a:cs typeface="Franklin Gothic Medium"/>
                        </a:rPr>
                        <a:t>4</a:t>
                      </a:r>
                      <a:endParaRPr sz="1200">
                        <a:latin typeface="Franklin Gothic Book" panose="020B0503020102020204" pitchFamily="34" charset="0"/>
                        <a:cs typeface="Franklin Gothic Medium"/>
                      </a:endParaRPr>
                    </a:p>
                  </a:txBody>
                  <a:tcPr marL="0" marR="0" marT="4318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40"/>
                        </a:spcBef>
                      </a:pPr>
                      <a:r>
                        <a:rPr sz="1200" spc="10" dirty="0">
                          <a:solidFill>
                            <a:srgbClr val="171717"/>
                          </a:solidFill>
                          <a:latin typeface="Franklin Gothic Book" panose="020B0503020102020204" pitchFamily="34" charset="0"/>
                          <a:cs typeface="Franklin Gothic Medium"/>
                        </a:rPr>
                        <a:t>Global</a:t>
                      </a:r>
                      <a:r>
                        <a:rPr sz="1200" spc="13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Reporting</a:t>
                      </a:r>
                      <a:r>
                        <a:rPr sz="1200" spc="2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Initiative</a:t>
                      </a:r>
                      <a:endParaRPr sz="1200">
                        <a:latin typeface="Franklin Gothic Book" panose="020B0503020102020204" pitchFamily="34" charset="0"/>
                        <a:cs typeface="Franklin Gothic Medium"/>
                      </a:endParaRPr>
                    </a:p>
                  </a:txBody>
                  <a:tcPr marL="0" marR="0" marT="43180" marB="0" anchor="ctr">
                    <a:lnT w="9525">
                      <a:solidFill>
                        <a:srgbClr val="A6A6A6"/>
                      </a:solidFill>
                      <a:prstDash val="solid"/>
                    </a:lnT>
                    <a:lnB w="9525">
                      <a:solidFill>
                        <a:srgbClr val="A6A6A6"/>
                      </a:solidFill>
                      <a:prstDash val="solid"/>
                    </a:lnB>
                  </a:tcPr>
                </a:tc>
                <a:tc>
                  <a:txBody>
                    <a:bodyPr/>
                    <a:lstStyle/>
                    <a:p>
                      <a:pPr marL="5715">
                        <a:lnSpc>
                          <a:spcPct val="100000"/>
                        </a:lnSpc>
                        <a:spcBef>
                          <a:spcPts val="340"/>
                        </a:spcBef>
                      </a:pPr>
                      <a:r>
                        <a:rPr sz="1200" spc="0" baseline="0" dirty="0">
                          <a:solidFill>
                            <a:srgbClr val="171717"/>
                          </a:solidFill>
                          <a:latin typeface="Franklin Gothic Book" panose="020B0503020102020204" pitchFamily="34" charset="0"/>
                          <a:cs typeface="Franklin Gothic Medium"/>
                        </a:rPr>
                        <a:t>GRI standards</a:t>
                      </a:r>
                      <a:endParaRPr sz="1200" spc="0" baseline="0" dirty="0">
                        <a:latin typeface="Franklin Gothic Book" panose="020B0503020102020204" pitchFamily="34" charset="0"/>
                        <a:cs typeface="Franklin Gothic Medium"/>
                      </a:endParaRPr>
                    </a:p>
                  </a:txBody>
                  <a:tcPr marL="0" marR="0" marT="4318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4"/>
                  </a:ext>
                </a:extLst>
              </a:tr>
              <a:tr h="364490">
                <a:tc>
                  <a:txBody>
                    <a:bodyPr/>
                    <a:lstStyle/>
                    <a:p>
                      <a:pPr marR="106680" algn="r">
                        <a:lnSpc>
                          <a:spcPct val="100000"/>
                        </a:lnSpc>
                        <a:spcBef>
                          <a:spcPts val="345"/>
                        </a:spcBef>
                      </a:pPr>
                      <a:r>
                        <a:rPr sz="1200" dirty="0">
                          <a:solidFill>
                            <a:srgbClr val="171717"/>
                          </a:solidFill>
                          <a:latin typeface="Franklin Gothic Book" panose="020B0503020102020204" pitchFamily="34" charset="0"/>
                          <a:cs typeface="Franklin Gothic Medium"/>
                        </a:rPr>
                        <a:t>5</a:t>
                      </a:r>
                      <a:endParaRPr sz="1200">
                        <a:latin typeface="Franklin Gothic Book" panose="020B0503020102020204" pitchFamily="34" charset="0"/>
                        <a:cs typeface="Franklin Gothic Medium"/>
                      </a:endParaRPr>
                    </a:p>
                  </a:txBody>
                  <a:tcPr marL="0" marR="0" marT="4381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45"/>
                        </a:spcBef>
                      </a:pPr>
                      <a:r>
                        <a:rPr sz="1200" spc="10" dirty="0">
                          <a:solidFill>
                            <a:srgbClr val="171717"/>
                          </a:solidFill>
                          <a:latin typeface="Franklin Gothic Book" panose="020B0503020102020204" pitchFamily="34" charset="0"/>
                          <a:cs typeface="Franklin Gothic Medium"/>
                        </a:rPr>
                        <a:t>Value</a:t>
                      </a:r>
                      <a:r>
                        <a:rPr sz="1200" spc="12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Reporting</a:t>
                      </a:r>
                      <a:r>
                        <a:rPr sz="1200" spc="3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Foundation</a:t>
                      </a:r>
                      <a:endParaRPr sz="1200" dirty="0">
                        <a:latin typeface="Franklin Gothic Book" panose="020B0503020102020204" pitchFamily="34" charset="0"/>
                        <a:cs typeface="Franklin Gothic Medium"/>
                      </a:endParaRPr>
                    </a:p>
                  </a:txBody>
                  <a:tcPr marL="0" marR="0" marT="43815" marB="0" anchor="ctr">
                    <a:lnT w="9525">
                      <a:solidFill>
                        <a:srgbClr val="A6A6A6"/>
                      </a:solidFill>
                      <a:prstDash val="solid"/>
                    </a:lnT>
                    <a:lnB w="9525">
                      <a:solidFill>
                        <a:srgbClr val="A6A6A6"/>
                      </a:solidFill>
                      <a:prstDash val="solid"/>
                    </a:lnB>
                  </a:tcPr>
                </a:tc>
                <a:tc>
                  <a:txBody>
                    <a:bodyPr/>
                    <a:lstStyle/>
                    <a:p>
                      <a:pPr marL="5715">
                        <a:lnSpc>
                          <a:spcPct val="100000"/>
                        </a:lnSpc>
                        <a:spcBef>
                          <a:spcPts val="345"/>
                        </a:spcBef>
                      </a:pPr>
                      <a:r>
                        <a:rPr sz="1200" spc="0" baseline="0" dirty="0">
                          <a:solidFill>
                            <a:srgbClr val="171717"/>
                          </a:solidFill>
                          <a:latin typeface="Franklin Gothic Book" panose="020B0503020102020204" pitchFamily="34" charset="0"/>
                          <a:cs typeface="Franklin Gothic Medium"/>
                        </a:rPr>
                        <a:t>Relevant sectoral </a:t>
                      </a:r>
                      <a:r>
                        <a:rPr sz="1200" spc="0" baseline="0" dirty="0" smtClean="0">
                          <a:solidFill>
                            <a:srgbClr val="171717"/>
                          </a:solidFill>
                          <a:latin typeface="Franklin Gothic Book" panose="020B0503020102020204" pitchFamily="34" charset="0"/>
                          <a:cs typeface="Franklin Gothic Medium"/>
                        </a:rPr>
                        <a:t>SASB</a:t>
                      </a:r>
                      <a:r>
                        <a:rPr lang="en-US" sz="1200" spc="0" baseline="0" dirty="0" smtClean="0">
                          <a:solidFill>
                            <a:srgbClr val="171717"/>
                          </a:solidFill>
                          <a:latin typeface="Franklin Gothic Book" panose="020B0503020102020204" pitchFamily="34" charset="0"/>
                          <a:cs typeface="Franklin Gothic Medium"/>
                        </a:rPr>
                        <a:t> </a:t>
                      </a:r>
                      <a:r>
                        <a:rPr lang="en-GB" sz="1200" spc="0" baseline="0" dirty="0" smtClean="0">
                          <a:solidFill>
                            <a:srgbClr val="171717"/>
                          </a:solidFill>
                          <a:latin typeface="Franklin Gothic Book" panose="020B0503020102020204" pitchFamily="34" charset="0"/>
                          <a:cs typeface="Franklin Gothic Medium"/>
                        </a:rPr>
                        <a:t>S</a:t>
                      </a:r>
                      <a:r>
                        <a:rPr sz="1200" spc="0" baseline="0" dirty="0" err="1" smtClean="0">
                          <a:solidFill>
                            <a:srgbClr val="171717"/>
                          </a:solidFill>
                          <a:latin typeface="Franklin Gothic Book" panose="020B0503020102020204" pitchFamily="34" charset="0"/>
                          <a:cs typeface="Franklin Gothic Medium"/>
                        </a:rPr>
                        <a:t>tandards</a:t>
                      </a:r>
                      <a:endParaRPr sz="1200" spc="0" baseline="0" dirty="0">
                        <a:latin typeface="Franklin Gothic Book" panose="020B0503020102020204" pitchFamily="34" charset="0"/>
                        <a:cs typeface="Franklin Gothic Medium"/>
                      </a:endParaRPr>
                    </a:p>
                  </a:txBody>
                  <a:tcPr marL="0" marR="0" marT="4381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5"/>
                  </a:ext>
                </a:extLst>
              </a:tr>
              <a:tr h="218440">
                <a:tc>
                  <a:txBody>
                    <a:bodyPr/>
                    <a:lstStyle/>
                    <a:p>
                      <a:pPr marR="106680" algn="r">
                        <a:lnSpc>
                          <a:spcPct val="100000"/>
                        </a:lnSpc>
                        <a:spcBef>
                          <a:spcPts val="350"/>
                        </a:spcBef>
                      </a:pPr>
                      <a:r>
                        <a:rPr sz="1200" dirty="0">
                          <a:solidFill>
                            <a:srgbClr val="171717"/>
                          </a:solidFill>
                          <a:latin typeface="Franklin Gothic Book" panose="020B0503020102020204" pitchFamily="34" charset="0"/>
                          <a:cs typeface="Franklin Gothic Medium"/>
                        </a:rPr>
                        <a:t>6</a:t>
                      </a:r>
                      <a:endParaRPr sz="120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0"/>
                        </a:spcBef>
                      </a:pPr>
                      <a:r>
                        <a:rPr sz="1200" dirty="0">
                          <a:solidFill>
                            <a:srgbClr val="171717"/>
                          </a:solidFill>
                          <a:latin typeface="Franklin Gothic Book" panose="020B0503020102020204" pitchFamily="34" charset="0"/>
                          <a:cs typeface="Franklin Gothic Medium"/>
                        </a:rPr>
                        <a:t>Climate</a:t>
                      </a:r>
                      <a:r>
                        <a:rPr sz="1200" spc="170"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Disclosure</a:t>
                      </a:r>
                      <a:r>
                        <a:rPr sz="1200" spc="170" dirty="0">
                          <a:solidFill>
                            <a:srgbClr val="171717"/>
                          </a:solidFill>
                          <a:latin typeface="Franklin Gothic Book" panose="020B0503020102020204" pitchFamily="34" charset="0"/>
                          <a:cs typeface="Franklin Gothic Medium"/>
                        </a:rPr>
                        <a:t> </a:t>
                      </a:r>
                      <a:r>
                        <a:rPr sz="1200" dirty="0" smtClean="0">
                          <a:solidFill>
                            <a:srgbClr val="171717"/>
                          </a:solidFill>
                          <a:latin typeface="Franklin Gothic Book" panose="020B0503020102020204" pitchFamily="34" charset="0"/>
                          <a:cs typeface="Franklin Gothic Medium"/>
                        </a:rPr>
                        <a:t>Standards</a:t>
                      </a:r>
                      <a:r>
                        <a:rPr lang="en-US" sz="1200" dirty="0" smtClean="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Board</a:t>
                      </a:r>
                      <a:endParaRPr sz="1200" dirty="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5715">
                        <a:lnSpc>
                          <a:spcPct val="100000"/>
                        </a:lnSpc>
                        <a:spcBef>
                          <a:spcPts val="350"/>
                        </a:spcBef>
                      </a:pPr>
                      <a:r>
                        <a:rPr sz="1200" spc="0" baseline="0" dirty="0">
                          <a:solidFill>
                            <a:srgbClr val="171717"/>
                          </a:solidFill>
                          <a:latin typeface="Franklin Gothic Book" panose="020B0503020102020204" pitchFamily="34" charset="0"/>
                          <a:cs typeface="Franklin Gothic Medium"/>
                        </a:rPr>
                        <a:t>CDSB Framework</a:t>
                      </a:r>
                      <a:endParaRPr sz="1200" spc="0" baseline="0" dirty="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6"/>
                  </a:ext>
                </a:extLst>
              </a:tr>
              <a:tr h="219075">
                <a:tc>
                  <a:txBody>
                    <a:bodyPr/>
                    <a:lstStyle/>
                    <a:p>
                      <a:pPr marR="106680" algn="r">
                        <a:lnSpc>
                          <a:spcPct val="100000"/>
                        </a:lnSpc>
                        <a:spcBef>
                          <a:spcPts val="350"/>
                        </a:spcBef>
                      </a:pPr>
                      <a:r>
                        <a:rPr sz="1200" dirty="0">
                          <a:solidFill>
                            <a:srgbClr val="171717"/>
                          </a:solidFill>
                          <a:latin typeface="Franklin Gothic Book" panose="020B0503020102020204" pitchFamily="34" charset="0"/>
                          <a:cs typeface="Franklin Gothic Medium"/>
                        </a:rPr>
                        <a:t>7</a:t>
                      </a:r>
                      <a:endParaRPr sz="120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0"/>
                        </a:spcBef>
                      </a:pPr>
                      <a:r>
                        <a:rPr sz="1200" spc="-25" dirty="0">
                          <a:solidFill>
                            <a:srgbClr val="171717"/>
                          </a:solidFill>
                          <a:latin typeface="Franklin Gothic Book" panose="020B0503020102020204" pitchFamily="34" charset="0"/>
                          <a:cs typeface="Franklin Gothic Medium"/>
                        </a:rPr>
                        <a:t>CDP</a:t>
                      </a:r>
                      <a:endParaRPr sz="120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5715">
                        <a:lnSpc>
                          <a:spcPct val="100000"/>
                        </a:lnSpc>
                        <a:spcBef>
                          <a:spcPts val="350"/>
                        </a:spcBef>
                      </a:pPr>
                      <a:r>
                        <a:rPr sz="1200" spc="0" baseline="0" dirty="0">
                          <a:solidFill>
                            <a:srgbClr val="171717"/>
                          </a:solidFill>
                          <a:latin typeface="Franklin Gothic Book" panose="020B0503020102020204" pitchFamily="34" charset="0"/>
                          <a:cs typeface="Franklin Gothic Medium"/>
                        </a:rPr>
                        <a:t>CDP data</a:t>
                      </a:r>
                      <a:endParaRPr sz="1200" spc="0" baseline="0" dirty="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7"/>
                  </a:ext>
                </a:extLst>
              </a:tr>
              <a:tr h="218440">
                <a:tc>
                  <a:txBody>
                    <a:bodyPr/>
                    <a:lstStyle/>
                    <a:p>
                      <a:pPr marR="106045" algn="r">
                        <a:lnSpc>
                          <a:spcPct val="100000"/>
                        </a:lnSpc>
                        <a:spcBef>
                          <a:spcPts val="350"/>
                        </a:spcBef>
                      </a:pPr>
                      <a:r>
                        <a:rPr sz="1200" dirty="0">
                          <a:solidFill>
                            <a:srgbClr val="171717"/>
                          </a:solidFill>
                          <a:latin typeface="Franklin Gothic Book" panose="020B0503020102020204" pitchFamily="34" charset="0"/>
                          <a:cs typeface="Franklin Gothic Medium"/>
                        </a:rPr>
                        <a:t>8</a:t>
                      </a:r>
                      <a:endParaRPr sz="120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0"/>
                        </a:spcBef>
                      </a:pPr>
                      <a:r>
                        <a:rPr sz="1200" dirty="0">
                          <a:solidFill>
                            <a:srgbClr val="171717"/>
                          </a:solidFill>
                          <a:latin typeface="Franklin Gothic Book" panose="020B0503020102020204" pitchFamily="34" charset="0"/>
                          <a:cs typeface="Franklin Gothic Medium"/>
                        </a:rPr>
                        <a:t>World</a:t>
                      </a:r>
                      <a:r>
                        <a:rPr sz="1200" spc="130"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Benchmarking</a:t>
                      </a:r>
                      <a:r>
                        <a:rPr sz="1200" spc="27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Alliance</a:t>
                      </a:r>
                      <a:endParaRPr sz="120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5715">
                        <a:lnSpc>
                          <a:spcPct val="100000"/>
                        </a:lnSpc>
                        <a:spcBef>
                          <a:spcPts val="350"/>
                        </a:spcBef>
                      </a:pPr>
                      <a:r>
                        <a:rPr sz="1200" spc="0" baseline="0" dirty="0">
                          <a:solidFill>
                            <a:srgbClr val="171717"/>
                          </a:solidFill>
                          <a:latin typeface="Franklin Gothic Book" panose="020B0503020102020204" pitchFamily="34" charset="0"/>
                          <a:cs typeface="Franklin Gothic Medium"/>
                        </a:rPr>
                        <a:t>WBA Benchmarks</a:t>
                      </a:r>
                      <a:endParaRPr sz="1200" spc="0" baseline="0" dirty="0">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8"/>
                  </a:ext>
                </a:extLst>
              </a:tr>
              <a:tr h="218440">
                <a:tc>
                  <a:txBody>
                    <a:bodyPr/>
                    <a:lstStyle/>
                    <a:p>
                      <a:pPr marR="106045" algn="r">
                        <a:lnSpc>
                          <a:spcPct val="100000"/>
                        </a:lnSpc>
                        <a:spcBef>
                          <a:spcPts val="355"/>
                        </a:spcBef>
                      </a:pPr>
                      <a:r>
                        <a:rPr sz="1200" dirty="0">
                          <a:solidFill>
                            <a:srgbClr val="171717"/>
                          </a:solidFill>
                          <a:latin typeface="Franklin Gothic Book" panose="020B0503020102020204" pitchFamily="34" charset="0"/>
                          <a:cs typeface="Franklin Gothic Medium"/>
                        </a:rPr>
                        <a:t>9</a:t>
                      </a:r>
                      <a:endParaRPr sz="1200">
                        <a:latin typeface="Franklin Gothic Book" panose="020B0503020102020204" pitchFamily="34" charset="0"/>
                        <a:cs typeface="Franklin Gothic Medium"/>
                      </a:endParaRPr>
                    </a:p>
                  </a:txBody>
                  <a:tcPr marL="0" marR="0" marT="4508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5"/>
                        </a:spcBef>
                      </a:pPr>
                      <a:r>
                        <a:rPr sz="1200" dirty="0">
                          <a:solidFill>
                            <a:srgbClr val="171717"/>
                          </a:solidFill>
                          <a:latin typeface="Franklin Gothic Book" panose="020B0503020102020204" pitchFamily="34" charset="0"/>
                          <a:cs typeface="Franklin Gothic Medium"/>
                        </a:rPr>
                        <a:t>Greenhouse</a:t>
                      </a:r>
                      <a:r>
                        <a:rPr sz="1200" spc="15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Gas</a:t>
                      </a:r>
                      <a:r>
                        <a:rPr sz="1200" spc="12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Protocol</a:t>
                      </a:r>
                      <a:endParaRPr sz="1200" dirty="0">
                        <a:latin typeface="Franklin Gothic Book" panose="020B0503020102020204" pitchFamily="34" charset="0"/>
                        <a:cs typeface="Franklin Gothic Medium"/>
                      </a:endParaRPr>
                    </a:p>
                  </a:txBody>
                  <a:tcPr marL="0" marR="0" marT="45085" marB="0" anchor="ctr">
                    <a:lnT w="9525">
                      <a:solidFill>
                        <a:srgbClr val="A6A6A6"/>
                      </a:solidFill>
                      <a:prstDash val="solid"/>
                    </a:lnT>
                    <a:lnB w="9525">
                      <a:solidFill>
                        <a:srgbClr val="A6A6A6"/>
                      </a:solidFill>
                      <a:prstDash val="solid"/>
                    </a:lnB>
                  </a:tcPr>
                </a:tc>
                <a:tc>
                  <a:txBody>
                    <a:bodyPr/>
                    <a:lstStyle/>
                    <a:p>
                      <a:pPr marL="5715">
                        <a:lnSpc>
                          <a:spcPct val="100000"/>
                        </a:lnSpc>
                        <a:spcBef>
                          <a:spcPts val="355"/>
                        </a:spcBef>
                      </a:pPr>
                      <a:r>
                        <a:rPr sz="1200" spc="0" baseline="0" dirty="0">
                          <a:solidFill>
                            <a:srgbClr val="171717"/>
                          </a:solidFill>
                          <a:latin typeface="Franklin Gothic Book" panose="020B0503020102020204" pitchFamily="34" charset="0"/>
                          <a:cs typeface="Franklin Gothic Medium"/>
                        </a:rPr>
                        <a:t>GHG Protocol</a:t>
                      </a:r>
                      <a:endParaRPr sz="1200" spc="0" baseline="0" dirty="0">
                        <a:latin typeface="Franklin Gothic Book" panose="020B0503020102020204" pitchFamily="34" charset="0"/>
                        <a:cs typeface="Franklin Gothic Medium"/>
                      </a:endParaRPr>
                    </a:p>
                  </a:txBody>
                  <a:tcPr marL="0" marR="0" marT="4508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9"/>
                  </a:ext>
                </a:extLst>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1851200548"/>
              </p:ext>
            </p:extLst>
          </p:nvPr>
        </p:nvGraphicFramePr>
        <p:xfrm>
          <a:off x="5009831" y="1434608"/>
          <a:ext cx="4608621" cy="3729990"/>
        </p:xfrm>
        <a:graphic>
          <a:graphicData uri="http://schemas.openxmlformats.org/drawingml/2006/table">
            <a:tbl>
              <a:tblPr firstRow="1" bandRow="1">
                <a:tableStyleId>{2D5ABB26-0587-4C30-8999-92F81FD0307C}</a:tableStyleId>
              </a:tblPr>
              <a:tblGrid>
                <a:gridCol w="476592">
                  <a:extLst>
                    <a:ext uri="{9D8B030D-6E8A-4147-A177-3AD203B41FA5}">
                      <a16:colId xmlns:a16="http://schemas.microsoft.com/office/drawing/2014/main" val="20000"/>
                    </a:ext>
                  </a:extLst>
                </a:gridCol>
                <a:gridCol w="1664875">
                  <a:extLst>
                    <a:ext uri="{9D8B030D-6E8A-4147-A177-3AD203B41FA5}">
                      <a16:colId xmlns:a16="http://schemas.microsoft.com/office/drawing/2014/main" val="20001"/>
                    </a:ext>
                  </a:extLst>
                </a:gridCol>
                <a:gridCol w="2467154">
                  <a:extLst>
                    <a:ext uri="{9D8B030D-6E8A-4147-A177-3AD203B41FA5}">
                      <a16:colId xmlns:a16="http://schemas.microsoft.com/office/drawing/2014/main" val="20002"/>
                    </a:ext>
                  </a:extLst>
                </a:gridCol>
              </a:tblGrid>
              <a:tr h="220979">
                <a:tc>
                  <a:txBody>
                    <a:bodyPr/>
                    <a:lstStyle/>
                    <a:p>
                      <a:pPr marL="144780">
                        <a:lnSpc>
                          <a:spcPct val="100000"/>
                        </a:lnSpc>
                        <a:spcBef>
                          <a:spcPts val="200"/>
                        </a:spcBef>
                      </a:pPr>
                      <a:r>
                        <a:rPr sz="1200" dirty="0">
                          <a:solidFill>
                            <a:srgbClr val="00529B"/>
                          </a:solidFill>
                          <a:latin typeface="Franklin Gothic Book" panose="020B0503020102020204" pitchFamily="34" charset="0"/>
                          <a:cs typeface="Franklin Gothic Medium"/>
                        </a:rPr>
                        <a:t>#</a:t>
                      </a:r>
                      <a:endParaRPr sz="1200">
                        <a:latin typeface="Franklin Gothic Book" panose="020B0503020102020204" pitchFamily="34" charset="0"/>
                        <a:cs typeface="Franklin Gothic Medium"/>
                      </a:endParaRPr>
                    </a:p>
                  </a:txBody>
                  <a:tcPr marL="0" marR="0" marT="25400" marB="0">
                    <a:lnT w="38100">
                      <a:solidFill>
                        <a:srgbClr val="85BB24"/>
                      </a:solidFill>
                      <a:prstDash val="solid"/>
                    </a:lnT>
                    <a:lnB w="9525">
                      <a:solidFill>
                        <a:srgbClr val="A6A6A6"/>
                      </a:solidFill>
                      <a:prstDash val="solid"/>
                    </a:lnB>
                  </a:tcPr>
                </a:tc>
                <a:tc>
                  <a:txBody>
                    <a:bodyPr/>
                    <a:lstStyle/>
                    <a:p>
                      <a:pPr marL="151765">
                        <a:lnSpc>
                          <a:spcPct val="100000"/>
                        </a:lnSpc>
                        <a:spcBef>
                          <a:spcPts val="200"/>
                        </a:spcBef>
                      </a:pPr>
                      <a:r>
                        <a:rPr sz="1200" spc="-10" dirty="0">
                          <a:solidFill>
                            <a:srgbClr val="00529B"/>
                          </a:solidFill>
                          <a:latin typeface="Franklin Gothic Book" panose="020B0503020102020204" pitchFamily="34" charset="0"/>
                          <a:cs typeface="Franklin Gothic Medium"/>
                        </a:rPr>
                        <a:t>Organisation</a:t>
                      </a:r>
                      <a:endParaRPr sz="1200">
                        <a:latin typeface="Franklin Gothic Book" panose="020B0503020102020204" pitchFamily="34" charset="0"/>
                        <a:cs typeface="Franklin Gothic Medium"/>
                      </a:endParaRPr>
                    </a:p>
                  </a:txBody>
                  <a:tcPr marL="0" marR="0" marT="25400" marB="0">
                    <a:lnT w="38100">
                      <a:solidFill>
                        <a:srgbClr val="85BB24"/>
                      </a:solidFill>
                      <a:prstDash val="solid"/>
                    </a:lnT>
                    <a:lnB w="9525">
                      <a:solidFill>
                        <a:srgbClr val="A6A6A6"/>
                      </a:solidFill>
                      <a:prstDash val="solid"/>
                    </a:lnB>
                  </a:tcPr>
                </a:tc>
                <a:tc>
                  <a:txBody>
                    <a:bodyPr/>
                    <a:lstStyle/>
                    <a:p>
                      <a:pPr marL="153670">
                        <a:lnSpc>
                          <a:spcPct val="100000"/>
                        </a:lnSpc>
                        <a:spcBef>
                          <a:spcPts val="200"/>
                        </a:spcBef>
                      </a:pPr>
                      <a:r>
                        <a:rPr sz="1200" spc="-10" dirty="0">
                          <a:solidFill>
                            <a:srgbClr val="00529B"/>
                          </a:solidFill>
                          <a:latin typeface="Franklin Gothic Book" panose="020B0503020102020204" pitchFamily="34" charset="0"/>
                          <a:cs typeface="Franklin Gothic Medium"/>
                        </a:rPr>
                        <a:t>Document</a:t>
                      </a:r>
                      <a:endParaRPr sz="1200">
                        <a:latin typeface="Franklin Gothic Book" panose="020B0503020102020204" pitchFamily="34" charset="0"/>
                        <a:cs typeface="Franklin Gothic Medium"/>
                      </a:endParaRPr>
                    </a:p>
                  </a:txBody>
                  <a:tcPr marL="0" marR="0" marT="25400" marB="0">
                    <a:lnT w="38100">
                      <a:solidFill>
                        <a:srgbClr val="85BB24"/>
                      </a:solidFill>
                      <a:prstDash val="solid"/>
                    </a:lnT>
                    <a:lnB w="9525">
                      <a:solidFill>
                        <a:srgbClr val="A6A6A6"/>
                      </a:solidFill>
                      <a:prstDash val="solid"/>
                    </a:lnB>
                  </a:tcPr>
                </a:tc>
                <a:extLst>
                  <a:ext uri="{0D108BD9-81ED-4DB2-BD59-A6C34878D82A}">
                    <a16:rowId xmlns:a16="http://schemas.microsoft.com/office/drawing/2014/main" val="10000"/>
                  </a:ext>
                </a:extLst>
              </a:tr>
              <a:tr h="342900">
                <a:tc>
                  <a:txBody>
                    <a:bodyPr/>
                    <a:lstStyle/>
                    <a:p>
                      <a:pPr marL="158750">
                        <a:lnSpc>
                          <a:spcPct val="100000"/>
                        </a:lnSpc>
                        <a:spcBef>
                          <a:spcPts val="320"/>
                        </a:spcBef>
                      </a:pPr>
                      <a:r>
                        <a:rPr sz="1200" spc="30" dirty="0">
                          <a:solidFill>
                            <a:srgbClr val="171717"/>
                          </a:solidFill>
                          <a:latin typeface="Franklin Gothic Book" panose="020B0503020102020204" pitchFamily="34" charset="0"/>
                          <a:cs typeface="Franklin Gothic Medium"/>
                        </a:rPr>
                        <a:t>10</a:t>
                      </a:r>
                      <a:endParaRPr sz="1200">
                        <a:latin typeface="Franklin Gothic Book" panose="020B0503020102020204" pitchFamily="34" charset="0"/>
                        <a:cs typeface="Franklin Gothic Medium"/>
                      </a:endParaRPr>
                    </a:p>
                  </a:txBody>
                  <a:tcPr marL="0" marR="0" marT="40640" marB="0">
                    <a:lnT w="9525">
                      <a:solidFill>
                        <a:srgbClr val="A6A6A6"/>
                      </a:solidFill>
                      <a:prstDash val="solid"/>
                    </a:lnT>
                    <a:lnB w="9525">
                      <a:solidFill>
                        <a:srgbClr val="A6A6A6"/>
                      </a:solidFill>
                      <a:prstDash val="solid"/>
                    </a:lnB>
                  </a:tcPr>
                </a:tc>
                <a:tc>
                  <a:txBody>
                    <a:bodyPr/>
                    <a:lstStyle/>
                    <a:p>
                      <a:pPr marL="84455">
                        <a:lnSpc>
                          <a:spcPct val="100000"/>
                        </a:lnSpc>
                        <a:spcBef>
                          <a:spcPts val="320"/>
                        </a:spcBef>
                      </a:pPr>
                      <a:r>
                        <a:rPr sz="1200" spc="-25" dirty="0">
                          <a:solidFill>
                            <a:srgbClr val="171717"/>
                          </a:solidFill>
                          <a:latin typeface="Franklin Gothic Book" panose="020B0503020102020204" pitchFamily="34" charset="0"/>
                          <a:cs typeface="Franklin Gothic Medium"/>
                        </a:rPr>
                        <a:t>EU</a:t>
                      </a:r>
                      <a:endParaRPr sz="1200" dirty="0">
                        <a:latin typeface="Franklin Gothic Book" panose="020B0503020102020204" pitchFamily="34" charset="0"/>
                        <a:cs typeface="Franklin Gothic Medium"/>
                      </a:endParaRPr>
                    </a:p>
                  </a:txBody>
                  <a:tcPr marL="0" marR="0" marT="40640" marB="0">
                    <a:lnT w="9525">
                      <a:solidFill>
                        <a:srgbClr val="A6A6A6"/>
                      </a:solidFill>
                      <a:prstDash val="solid"/>
                    </a:lnT>
                    <a:lnB w="9525">
                      <a:solidFill>
                        <a:srgbClr val="A6A6A6"/>
                      </a:solidFill>
                      <a:prstDash val="solid"/>
                    </a:lnB>
                  </a:tcPr>
                </a:tc>
                <a:tc>
                  <a:txBody>
                    <a:bodyPr/>
                    <a:lstStyle/>
                    <a:p>
                      <a:pPr marL="86360">
                        <a:lnSpc>
                          <a:spcPct val="100000"/>
                        </a:lnSpc>
                        <a:spcBef>
                          <a:spcPts val="320"/>
                        </a:spcBef>
                      </a:pPr>
                      <a:r>
                        <a:rPr sz="1200" spc="30" dirty="0">
                          <a:solidFill>
                            <a:srgbClr val="171717"/>
                          </a:solidFill>
                          <a:latin typeface="Franklin Gothic Book" panose="020B0503020102020204" pitchFamily="34" charset="0"/>
                          <a:cs typeface="Franklin Gothic Medium"/>
                        </a:rPr>
                        <a:t>Accounting</a:t>
                      </a:r>
                      <a:r>
                        <a:rPr sz="1200" spc="8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Directive/Corporate</a:t>
                      </a:r>
                      <a:endParaRPr sz="1200">
                        <a:latin typeface="Franklin Gothic Book" panose="020B0503020102020204" pitchFamily="34" charset="0"/>
                        <a:cs typeface="Franklin Gothic Medium"/>
                      </a:endParaRPr>
                    </a:p>
                    <a:p>
                      <a:pPr marL="86360">
                        <a:lnSpc>
                          <a:spcPct val="100000"/>
                        </a:lnSpc>
                        <a:spcBef>
                          <a:spcPts val="25"/>
                        </a:spcBef>
                      </a:pPr>
                      <a:r>
                        <a:rPr sz="1200" spc="20" dirty="0">
                          <a:solidFill>
                            <a:srgbClr val="171717"/>
                          </a:solidFill>
                          <a:latin typeface="Franklin Gothic Book" panose="020B0503020102020204" pitchFamily="34" charset="0"/>
                          <a:cs typeface="Franklin Gothic Medium"/>
                        </a:rPr>
                        <a:t>Sustainability</a:t>
                      </a:r>
                      <a:r>
                        <a:rPr sz="1200" spc="75" dirty="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Reporting</a:t>
                      </a:r>
                      <a:r>
                        <a:rPr sz="1200" spc="9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Directive</a:t>
                      </a:r>
                      <a:endParaRPr sz="1200">
                        <a:latin typeface="Franklin Gothic Book" panose="020B0503020102020204" pitchFamily="34" charset="0"/>
                        <a:cs typeface="Franklin Gothic Medium"/>
                      </a:endParaRPr>
                    </a:p>
                  </a:txBody>
                  <a:tcPr marL="0" marR="0" marT="40640"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1"/>
                  </a:ext>
                </a:extLst>
              </a:tr>
              <a:tr h="342900">
                <a:tc>
                  <a:txBody>
                    <a:bodyPr/>
                    <a:lstStyle/>
                    <a:p>
                      <a:pPr marL="158750">
                        <a:lnSpc>
                          <a:spcPct val="100000"/>
                        </a:lnSpc>
                        <a:spcBef>
                          <a:spcPts val="325"/>
                        </a:spcBef>
                      </a:pPr>
                      <a:r>
                        <a:rPr sz="1200" spc="30" dirty="0">
                          <a:solidFill>
                            <a:srgbClr val="171717"/>
                          </a:solidFill>
                          <a:latin typeface="Franklin Gothic Book" panose="020B0503020102020204" pitchFamily="34" charset="0"/>
                          <a:cs typeface="Franklin Gothic Medium"/>
                        </a:rPr>
                        <a:t>11</a:t>
                      </a:r>
                      <a:endParaRPr sz="1200">
                        <a:latin typeface="Franklin Gothic Book" panose="020B0503020102020204" pitchFamily="34" charset="0"/>
                        <a:cs typeface="Franklin Gothic Medium"/>
                      </a:endParaRPr>
                    </a:p>
                  </a:txBody>
                  <a:tcPr marL="0" marR="0" marT="41275" marB="0">
                    <a:lnT w="9525">
                      <a:solidFill>
                        <a:srgbClr val="A6A6A6"/>
                      </a:solidFill>
                      <a:prstDash val="solid"/>
                    </a:lnT>
                    <a:lnB w="9525">
                      <a:solidFill>
                        <a:srgbClr val="A6A6A6"/>
                      </a:solidFill>
                      <a:prstDash val="solid"/>
                    </a:lnB>
                  </a:tcPr>
                </a:tc>
                <a:tc>
                  <a:txBody>
                    <a:bodyPr/>
                    <a:lstStyle/>
                    <a:p>
                      <a:pPr marL="84455">
                        <a:lnSpc>
                          <a:spcPct val="100000"/>
                        </a:lnSpc>
                        <a:spcBef>
                          <a:spcPts val="325"/>
                        </a:spcBef>
                      </a:pPr>
                      <a:r>
                        <a:rPr sz="1200" spc="-25" dirty="0">
                          <a:solidFill>
                            <a:srgbClr val="171717"/>
                          </a:solidFill>
                          <a:latin typeface="Franklin Gothic Book" panose="020B0503020102020204" pitchFamily="34" charset="0"/>
                          <a:cs typeface="Franklin Gothic Medium"/>
                        </a:rPr>
                        <a:t>EU</a:t>
                      </a:r>
                      <a:endParaRPr sz="1200">
                        <a:latin typeface="Franklin Gothic Book" panose="020B0503020102020204" pitchFamily="34" charset="0"/>
                        <a:cs typeface="Franklin Gothic Medium"/>
                      </a:endParaRPr>
                    </a:p>
                  </a:txBody>
                  <a:tcPr marL="0" marR="0" marT="41275" marB="0">
                    <a:lnT w="9525">
                      <a:solidFill>
                        <a:srgbClr val="A6A6A6"/>
                      </a:solidFill>
                      <a:prstDash val="solid"/>
                    </a:lnT>
                    <a:lnB w="9525">
                      <a:solidFill>
                        <a:srgbClr val="A6A6A6"/>
                      </a:solidFill>
                      <a:prstDash val="solid"/>
                    </a:lnB>
                  </a:tcPr>
                </a:tc>
                <a:tc>
                  <a:txBody>
                    <a:bodyPr/>
                    <a:lstStyle/>
                    <a:p>
                      <a:pPr marL="86360">
                        <a:lnSpc>
                          <a:spcPct val="100000"/>
                        </a:lnSpc>
                        <a:spcBef>
                          <a:spcPts val="325"/>
                        </a:spcBef>
                      </a:pPr>
                      <a:r>
                        <a:rPr sz="1200" spc="20" dirty="0">
                          <a:solidFill>
                            <a:srgbClr val="171717"/>
                          </a:solidFill>
                          <a:latin typeface="Franklin Gothic Book" panose="020B0503020102020204" pitchFamily="34" charset="0"/>
                          <a:cs typeface="Franklin Gothic Medium"/>
                        </a:rPr>
                        <a:t>Sustainable</a:t>
                      </a:r>
                      <a:r>
                        <a:rPr sz="1200" spc="130" dirty="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Finance</a:t>
                      </a:r>
                      <a:r>
                        <a:rPr sz="1200" spc="125" dirty="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Disclosure</a:t>
                      </a:r>
                      <a:r>
                        <a:rPr sz="1200" spc="0" baseline="0" dirty="0">
                          <a:solidFill>
                            <a:schemeClr val="tx1"/>
                          </a:solidFill>
                          <a:latin typeface="Franklin Gothic Book" panose="020B0503020102020204" pitchFamily="34" charset="0"/>
                          <a:cs typeface="Franklin Gothic Medium"/>
                        </a:rPr>
                        <a:t> </a:t>
                      </a:r>
                      <a:r>
                        <a:rPr sz="1200" spc="20" dirty="0" smtClean="0">
                          <a:solidFill>
                            <a:srgbClr val="171717"/>
                          </a:solidFill>
                          <a:latin typeface="Franklin Gothic Book" panose="020B0503020102020204" pitchFamily="34" charset="0"/>
                          <a:cs typeface="Franklin Gothic Medium"/>
                        </a:rPr>
                        <a:t>Regulation</a:t>
                      </a:r>
                      <a:r>
                        <a:rPr sz="1200" spc="50" dirty="0" smtClean="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(incl.</a:t>
                      </a:r>
                      <a:r>
                        <a:rPr sz="1200" spc="85" dirty="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delegated</a:t>
                      </a:r>
                      <a:r>
                        <a:rPr sz="1200" spc="55" dirty="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acts)</a:t>
                      </a:r>
                      <a:endParaRPr sz="1200" dirty="0">
                        <a:latin typeface="Franklin Gothic Book" panose="020B0503020102020204" pitchFamily="34" charset="0"/>
                        <a:cs typeface="Franklin Gothic Medium"/>
                      </a:endParaRPr>
                    </a:p>
                  </a:txBody>
                  <a:tcPr marL="0" marR="0" marT="4127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2"/>
                  </a:ext>
                </a:extLst>
              </a:tr>
              <a:tr h="342900">
                <a:tc>
                  <a:txBody>
                    <a:bodyPr/>
                    <a:lstStyle/>
                    <a:p>
                      <a:pPr marL="158750">
                        <a:lnSpc>
                          <a:spcPct val="100000"/>
                        </a:lnSpc>
                        <a:spcBef>
                          <a:spcPts val="330"/>
                        </a:spcBef>
                      </a:pPr>
                      <a:r>
                        <a:rPr sz="1200" spc="30" dirty="0">
                          <a:solidFill>
                            <a:srgbClr val="171717"/>
                          </a:solidFill>
                          <a:latin typeface="Franklin Gothic Book" panose="020B0503020102020204" pitchFamily="34" charset="0"/>
                          <a:cs typeface="Franklin Gothic Medium"/>
                        </a:rPr>
                        <a:t>12</a:t>
                      </a:r>
                      <a:endParaRPr sz="1200">
                        <a:latin typeface="Franklin Gothic Book" panose="020B0503020102020204" pitchFamily="34" charset="0"/>
                        <a:cs typeface="Franklin Gothic Medium"/>
                      </a:endParaRPr>
                    </a:p>
                  </a:txBody>
                  <a:tcPr marL="0" marR="0" marT="41910" marB="0">
                    <a:lnT w="9525">
                      <a:solidFill>
                        <a:srgbClr val="A6A6A6"/>
                      </a:solidFill>
                      <a:prstDash val="solid"/>
                    </a:lnT>
                    <a:lnB w="9525">
                      <a:solidFill>
                        <a:srgbClr val="A6A6A6"/>
                      </a:solidFill>
                      <a:prstDash val="solid"/>
                    </a:lnB>
                  </a:tcPr>
                </a:tc>
                <a:tc>
                  <a:txBody>
                    <a:bodyPr/>
                    <a:lstStyle/>
                    <a:p>
                      <a:pPr marL="84455">
                        <a:lnSpc>
                          <a:spcPct val="100000"/>
                        </a:lnSpc>
                        <a:spcBef>
                          <a:spcPts val="330"/>
                        </a:spcBef>
                      </a:pPr>
                      <a:r>
                        <a:rPr sz="1200" spc="-25" dirty="0">
                          <a:solidFill>
                            <a:srgbClr val="171717"/>
                          </a:solidFill>
                          <a:latin typeface="Franklin Gothic Book" panose="020B0503020102020204" pitchFamily="34" charset="0"/>
                          <a:cs typeface="Franklin Gothic Medium"/>
                        </a:rPr>
                        <a:t>EU</a:t>
                      </a:r>
                      <a:endParaRPr sz="1200">
                        <a:latin typeface="Franklin Gothic Book" panose="020B0503020102020204" pitchFamily="34" charset="0"/>
                        <a:cs typeface="Franklin Gothic Medium"/>
                      </a:endParaRPr>
                    </a:p>
                  </a:txBody>
                  <a:tcPr marL="0" marR="0" marT="41910" marB="0">
                    <a:lnT w="9525">
                      <a:solidFill>
                        <a:srgbClr val="A6A6A6"/>
                      </a:solidFill>
                      <a:prstDash val="solid"/>
                    </a:lnT>
                    <a:lnB w="9525">
                      <a:solidFill>
                        <a:srgbClr val="A6A6A6"/>
                      </a:solidFill>
                      <a:prstDash val="solid"/>
                    </a:lnB>
                  </a:tcPr>
                </a:tc>
                <a:tc>
                  <a:txBody>
                    <a:bodyPr/>
                    <a:lstStyle/>
                    <a:p>
                      <a:pPr marL="86360" marR="111125">
                        <a:lnSpc>
                          <a:spcPct val="102200"/>
                        </a:lnSpc>
                        <a:spcBef>
                          <a:spcPts val="305"/>
                        </a:spcBef>
                      </a:pPr>
                      <a:r>
                        <a:rPr sz="1200" spc="45" dirty="0">
                          <a:solidFill>
                            <a:srgbClr val="171717"/>
                          </a:solidFill>
                          <a:latin typeface="Franklin Gothic Book" panose="020B0503020102020204" pitchFamily="34" charset="0"/>
                          <a:cs typeface="Franklin Gothic Medium"/>
                        </a:rPr>
                        <a:t>Taxonomy</a:t>
                      </a:r>
                      <a:r>
                        <a:rPr sz="1200" spc="114"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Regulation</a:t>
                      </a:r>
                      <a:r>
                        <a:rPr sz="1200" spc="10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(incl</a:t>
                      </a:r>
                      <a:r>
                        <a:rPr sz="1200" dirty="0" smtClean="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delegated </a:t>
                      </a:r>
                      <a:r>
                        <a:rPr sz="1200" spc="55" dirty="0" smtClean="0">
                          <a:solidFill>
                            <a:srgbClr val="171717"/>
                          </a:solidFill>
                          <a:latin typeface="Franklin Gothic Book" panose="020B0503020102020204" pitchFamily="34" charset="0"/>
                          <a:cs typeface="Franklin Gothic Medium"/>
                        </a:rPr>
                        <a:t>act</a:t>
                      </a:r>
                      <a:r>
                        <a:rPr sz="1200" spc="-25" dirty="0" smtClean="0">
                          <a:solidFill>
                            <a:srgbClr val="171717"/>
                          </a:solidFill>
                          <a:latin typeface="Franklin Gothic Book" panose="020B0503020102020204" pitchFamily="34" charset="0"/>
                          <a:cs typeface="Franklin Gothic Medium"/>
                        </a:rPr>
                        <a:t>s</a:t>
                      </a:r>
                      <a:r>
                        <a:rPr sz="1200" spc="-25" dirty="0">
                          <a:solidFill>
                            <a:srgbClr val="171717"/>
                          </a:solidFill>
                          <a:latin typeface="Franklin Gothic Book" panose="020B0503020102020204" pitchFamily="34" charset="0"/>
                          <a:cs typeface="Franklin Gothic Medium"/>
                        </a:rPr>
                        <a:t>)</a:t>
                      </a:r>
                      <a:endParaRPr sz="1200" dirty="0">
                        <a:latin typeface="Franklin Gothic Book" panose="020B0503020102020204" pitchFamily="34" charset="0"/>
                        <a:cs typeface="Franklin Gothic Medium"/>
                      </a:endParaRPr>
                    </a:p>
                  </a:txBody>
                  <a:tcPr marL="0" marR="0" marT="3873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3"/>
                  </a:ext>
                </a:extLst>
              </a:tr>
              <a:tr h="205104">
                <a:tc>
                  <a:txBody>
                    <a:bodyPr/>
                    <a:lstStyle/>
                    <a:p>
                      <a:pPr marL="158750">
                        <a:lnSpc>
                          <a:spcPct val="100000"/>
                        </a:lnSpc>
                        <a:spcBef>
                          <a:spcPts val="335"/>
                        </a:spcBef>
                      </a:pPr>
                      <a:r>
                        <a:rPr sz="1200" spc="30" dirty="0">
                          <a:solidFill>
                            <a:srgbClr val="171717"/>
                          </a:solidFill>
                          <a:latin typeface="Franklin Gothic Book" panose="020B0503020102020204" pitchFamily="34" charset="0"/>
                          <a:cs typeface="Franklin Gothic Medium"/>
                        </a:rPr>
                        <a:t>13</a:t>
                      </a:r>
                      <a:endParaRPr sz="1200">
                        <a:latin typeface="Franklin Gothic Book" panose="020B0503020102020204" pitchFamily="34" charset="0"/>
                        <a:cs typeface="Franklin Gothic Medium"/>
                      </a:endParaRPr>
                    </a:p>
                  </a:txBody>
                  <a:tcPr marL="0" marR="0" marT="42545" marB="0">
                    <a:lnT w="9525">
                      <a:solidFill>
                        <a:srgbClr val="A6A6A6"/>
                      </a:solidFill>
                      <a:prstDash val="solid"/>
                    </a:lnT>
                    <a:lnB w="9525">
                      <a:solidFill>
                        <a:srgbClr val="A6A6A6"/>
                      </a:solidFill>
                      <a:prstDash val="solid"/>
                    </a:lnB>
                  </a:tcPr>
                </a:tc>
                <a:tc>
                  <a:txBody>
                    <a:bodyPr/>
                    <a:lstStyle/>
                    <a:p>
                      <a:pPr marL="84455">
                        <a:lnSpc>
                          <a:spcPct val="100000"/>
                        </a:lnSpc>
                        <a:spcBef>
                          <a:spcPts val="335"/>
                        </a:spcBef>
                      </a:pPr>
                      <a:r>
                        <a:rPr sz="1200" spc="-25" dirty="0">
                          <a:solidFill>
                            <a:srgbClr val="171717"/>
                          </a:solidFill>
                          <a:latin typeface="Franklin Gothic Book" panose="020B0503020102020204" pitchFamily="34" charset="0"/>
                          <a:cs typeface="Franklin Gothic Medium"/>
                        </a:rPr>
                        <a:t>EU</a:t>
                      </a:r>
                      <a:endParaRPr sz="1200">
                        <a:latin typeface="Franklin Gothic Book" panose="020B0503020102020204" pitchFamily="34" charset="0"/>
                        <a:cs typeface="Franklin Gothic Medium"/>
                      </a:endParaRPr>
                    </a:p>
                  </a:txBody>
                  <a:tcPr marL="0" marR="0" marT="42545" marB="0">
                    <a:lnT w="9525">
                      <a:solidFill>
                        <a:srgbClr val="A6A6A6"/>
                      </a:solidFill>
                      <a:prstDash val="solid"/>
                    </a:lnT>
                    <a:lnB w="9525">
                      <a:solidFill>
                        <a:srgbClr val="A6A6A6"/>
                      </a:solidFill>
                      <a:prstDash val="solid"/>
                    </a:lnB>
                  </a:tcPr>
                </a:tc>
                <a:tc>
                  <a:txBody>
                    <a:bodyPr/>
                    <a:lstStyle/>
                    <a:p>
                      <a:pPr marL="86360">
                        <a:lnSpc>
                          <a:spcPct val="100000"/>
                        </a:lnSpc>
                        <a:spcBef>
                          <a:spcPts val="335"/>
                        </a:spcBef>
                      </a:pPr>
                      <a:r>
                        <a:rPr sz="1200" spc="45" dirty="0">
                          <a:solidFill>
                            <a:srgbClr val="171717"/>
                          </a:solidFill>
                          <a:latin typeface="Franklin Gothic Book" panose="020B0503020102020204" pitchFamily="34" charset="0"/>
                          <a:cs typeface="Franklin Gothic Medium"/>
                        </a:rPr>
                        <a:t>Conflict</a:t>
                      </a:r>
                      <a:r>
                        <a:rPr sz="1200" spc="70"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Minerals</a:t>
                      </a:r>
                      <a:r>
                        <a:rPr sz="1200" spc="13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Regulation</a:t>
                      </a:r>
                      <a:endParaRPr sz="1200">
                        <a:latin typeface="Franklin Gothic Book" panose="020B0503020102020204" pitchFamily="34" charset="0"/>
                        <a:cs typeface="Franklin Gothic Medium"/>
                      </a:endParaRPr>
                    </a:p>
                  </a:txBody>
                  <a:tcPr marL="0" marR="0" marT="4254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4"/>
                  </a:ext>
                </a:extLst>
              </a:tr>
              <a:tr h="480059">
                <a:tc>
                  <a:txBody>
                    <a:bodyPr/>
                    <a:lstStyle/>
                    <a:p>
                      <a:pPr marL="158750">
                        <a:lnSpc>
                          <a:spcPct val="100000"/>
                        </a:lnSpc>
                        <a:spcBef>
                          <a:spcPts val="335"/>
                        </a:spcBef>
                      </a:pPr>
                      <a:r>
                        <a:rPr sz="1200" spc="30" dirty="0">
                          <a:solidFill>
                            <a:srgbClr val="171717"/>
                          </a:solidFill>
                          <a:latin typeface="Franklin Gothic Book" panose="020B0503020102020204" pitchFamily="34" charset="0"/>
                          <a:cs typeface="Franklin Gothic Medium"/>
                        </a:rPr>
                        <a:t>14</a:t>
                      </a:r>
                      <a:endParaRPr sz="1200" dirty="0">
                        <a:latin typeface="Franklin Gothic Book" panose="020B0503020102020204" pitchFamily="34" charset="0"/>
                        <a:cs typeface="Franklin Gothic Medium"/>
                      </a:endParaRPr>
                    </a:p>
                  </a:txBody>
                  <a:tcPr marL="0" marR="0" marT="42545" marB="0">
                    <a:lnT w="9525">
                      <a:solidFill>
                        <a:srgbClr val="A6A6A6"/>
                      </a:solidFill>
                      <a:prstDash val="solid"/>
                    </a:lnT>
                    <a:lnB w="9525">
                      <a:solidFill>
                        <a:srgbClr val="A6A6A6"/>
                      </a:solidFill>
                      <a:prstDash val="solid"/>
                    </a:lnB>
                  </a:tcPr>
                </a:tc>
                <a:tc>
                  <a:txBody>
                    <a:bodyPr/>
                    <a:lstStyle/>
                    <a:p>
                      <a:pPr marL="84455">
                        <a:lnSpc>
                          <a:spcPct val="100000"/>
                        </a:lnSpc>
                        <a:spcBef>
                          <a:spcPts val="335"/>
                        </a:spcBef>
                      </a:pPr>
                      <a:r>
                        <a:rPr sz="1200" dirty="0">
                          <a:solidFill>
                            <a:srgbClr val="171717"/>
                          </a:solidFill>
                          <a:latin typeface="Franklin Gothic Book" panose="020B0503020102020204" pitchFamily="34" charset="0"/>
                          <a:cs typeface="Franklin Gothic Medium"/>
                        </a:rPr>
                        <a:t>Shift</a:t>
                      </a:r>
                      <a:r>
                        <a:rPr sz="1200" spc="90"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and</a:t>
                      </a:r>
                      <a:r>
                        <a:rPr sz="1200" spc="5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Mazars</a:t>
                      </a:r>
                      <a:endParaRPr sz="1200">
                        <a:latin typeface="Franklin Gothic Book" panose="020B0503020102020204" pitchFamily="34" charset="0"/>
                        <a:cs typeface="Franklin Gothic Medium"/>
                      </a:endParaRPr>
                    </a:p>
                  </a:txBody>
                  <a:tcPr marL="0" marR="0" marT="42545" marB="0">
                    <a:lnT w="9525">
                      <a:solidFill>
                        <a:srgbClr val="A6A6A6"/>
                      </a:solidFill>
                      <a:prstDash val="solid"/>
                    </a:lnT>
                    <a:lnB w="9525">
                      <a:solidFill>
                        <a:srgbClr val="A6A6A6"/>
                      </a:solidFill>
                      <a:prstDash val="solid"/>
                    </a:lnB>
                  </a:tcPr>
                </a:tc>
                <a:tc>
                  <a:txBody>
                    <a:bodyPr/>
                    <a:lstStyle/>
                    <a:p>
                      <a:pPr marL="86360">
                        <a:lnSpc>
                          <a:spcPct val="106000"/>
                        </a:lnSpc>
                        <a:spcBef>
                          <a:spcPts val="275"/>
                        </a:spcBef>
                      </a:pPr>
                      <a:r>
                        <a:rPr sz="1200" dirty="0" smtClean="0">
                          <a:solidFill>
                            <a:srgbClr val="171717"/>
                          </a:solidFill>
                          <a:latin typeface="Franklin Gothic Book" panose="020B0503020102020204" pitchFamily="34" charset="0"/>
                          <a:cs typeface="Franklin Gothic Medium"/>
                        </a:rPr>
                        <a:t>UN</a:t>
                      </a:r>
                      <a:r>
                        <a:rPr sz="1200" spc="250" dirty="0" smtClean="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Guiding</a:t>
                      </a:r>
                      <a:r>
                        <a:rPr sz="1200" spc="7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Principles</a:t>
                      </a:r>
                      <a:r>
                        <a:rPr sz="1200" spc="170"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on</a:t>
                      </a:r>
                      <a:r>
                        <a:rPr sz="1200" spc="2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Business</a:t>
                      </a:r>
                      <a:r>
                        <a:rPr sz="1200" spc="145" dirty="0">
                          <a:solidFill>
                            <a:srgbClr val="171717"/>
                          </a:solidFill>
                          <a:latin typeface="Franklin Gothic Book" panose="020B0503020102020204" pitchFamily="34" charset="0"/>
                          <a:cs typeface="Franklin Gothic Medium"/>
                        </a:rPr>
                        <a:t> </a:t>
                      </a:r>
                      <a:r>
                        <a:rPr sz="1200" spc="-25" dirty="0">
                          <a:solidFill>
                            <a:srgbClr val="171717"/>
                          </a:solidFill>
                          <a:latin typeface="Franklin Gothic Book" panose="020B0503020102020204" pitchFamily="34" charset="0"/>
                          <a:cs typeface="Franklin Gothic Medium"/>
                        </a:rPr>
                        <a:t>and</a:t>
                      </a:r>
                      <a:r>
                        <a:rPr sz="1200" spc="65" dirty="0">
                          <a:solidFill>
                            <a:srgbClr val="171717"/>
                          </a:solidFill>
                          <a:latin typeface="Franklin Gothic Book" panose="020B0503020102020204" pitchFamily="34" charset="0"/>
                          <a:cs typeface="Franklin Gothic Medium"/>
                        </a:rPr>
                        <a:t> Human</a:t>
                      </a:r>
                      <a:r>
                        <a:rPr sz="1200" spc="7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Rights</a:t>
                      </a:r>
                      <a:r>
                        <a:rPr sz="1200" spc="6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Reporting</a:t>
                      </a:r>
                      <a:r>
                        <a:rPr sz="1200" spc="-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and</a:t>
                      </a:r>
                      <a:r>
                        <a:rPr sz="1200" spc="6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Assurance</a:t>
                      </a:r>
                      <a:r>
                        <a:rPr sz="1200" spc="500" dirty="0">
                          <a:solidFill>
                            <a:srgbClr val="171717"/>
                          </a:solidFill>
                          <a:latin typeface="Franklin Gothic Book" panose="020B0503020102020204" pitchFamily="34" charset="0"/>
                          <a:cs typeface="Franklin Gothic Medium"/>
                        </a:rPr>
                        <a:t> </a:t>
                      </a:r>
                      <a:r>
                        <a:rPr sz="1200" dirty="0" smtClean="0">
                          <a:solidFill>
                            <a:srgbClr val="171717"/>
                          </a:solidFill>
                          <a:latin typeface="Franklin Gothic Book" panose="020B0503020102020204" pitchFamily="34" charset="0"/>
                          <a:cs typeface="Franklin Gothic Medium"/>
                        </a:rPr>
                        <a:t>F</a:t>
                      </a:r>
                      <a:r>
                        <a:rPr sz="1200" spc="-10" dirty="0" smtClean="0">
                          <a:solidFill>
                            <a:srgbClr val="171717"/>
                          </a:solidFill>
                          <a:latin typeface="Franklin Gothic Book" panose="020B0503020102020204" pitchFamily="34" charset="0"/>
                          <a:cs typeface="Franklin Gothic Medium"/>
                        </a:rPr>
                        <a:t>ramework</a:t>
                      </a:r>
                      <a:endParaRPr sz="1200" dirty="0">
                        <a:latin typeface="Franklin Gothic Book" panose="020B0503020102020204" pitchFamily="34" charset="0"/>
                        <a:cs typeface="Franklin Gothic Medium"/>
                      </a:endParaRPr>
                    </a:p>
                  </a:txBody>
                  <a:tcPr marL="0" marR="0" marT="3492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5"/>
                  </a:ext>
                </a:extLst>
              </a:tr>
              <a:tr h="342265">
                <a:tc>
                  <a:txBody>
                    <a:bodyPr/>
                    <a:lstStyle/>
                    <a:p>
                      <a:pPr marL="158750">
                        <a:lnSpc>
                          <a:spcPct val="100000"/>
                        </a:lnSpc>
                        <a:spcBef>
                          <a:spcPts val="340"/>
                        </a:spcBef>
                      </a:pPr>
                      <a:r>
                        <a:rPr sz="1200" spc="30" dirty="0">
                          <a:solidFill>
                            <a:srgbClr val="171717"/>
                          </a:solidFill>
                          <a:latin typeface="Franklin Gothic Book" panose="020B0503020102020204" pitchFamily="34" charset="0"/>
                          <a:cs typeface="Franklin Gothic Medium"/>
                        </a:rPr>
                        <a:t>15</a:t>
                      </a:r>
                      <a:endParaRPr sz="1200">
                        <a:latin typeface="Franklin Gothic Book" panose="020B0503020102020204" pitchFamily="34" charset="0"/>
                        <a:cs typeface="Franklin Gothic Medium"/>
                      </a:endParaRPr>
                    </a:p>
                  </a:txBody>
                  <a:tcPr marL="0" marR="0" marT="43180" marB="0">
                    <a:lnT w="9525">
                      <a:solidFill>
                        <a:srgbClr val="A6A6A6"/>
                      </a:solidFill>
                      <a:prstDash val="solid"/>
                    </a:lnT>
                    <a:lnB w="9525">
                      <a:solidFill>
                        <a:srgbClr val="A6A6A6"/>
                      </a:solidFill>
                      <a:prstDash val="solid"/>
                    </a:lnB>
                  </a:tcPr>
                </a:tc>
                <a:tc>
                  <a:txBody>
                    <a:bodyPr/>
                    <a:lstStyle/>
                    <a:p>
                      <a:pPr marL="84455">
                        <a:lnSpc>
                          <a:spcPct val="100000"/>
                        </a:lnSpc>
                        <a:spcBef>
                          <a:spcPts val="340"/>
                        </a:spcBef>
                      </a:pPr>
                      <a:r>
                        <a:rPr sz="1200" spc="-20" dirty="0">
                          <a:solidFill>
                            <a:srgbClr val="171717"/>
                          </a:solidFill>
                          <a:latin typeface="Franklin Gothic Book" panose="020B0503020102020204" pitchFamily="34" charset="0"/>
                          <a:cs typeface="Franklin Gothic Medium"/>
                        </a:rPr>
                        <a:t>OECD</a:t>
                      </a:r>
                      <a:endParaRPr sz="1200">
                        <a:latin typeface="Franklin Gothic Book" panose="020B0503020102020204" pitchFamily="34" charset="0"/>
                        <a:cs typeface="Franklin Gothic Medium"/>
                      </a:endParaRPr>
                    </a:p>
                  </a:txBody>
                  <a:tcPr marL="0" marR="0" marT="43180" marB="0">
                    <a:lnT w="9525">
                      <a:solidFill>
                        <a:srgbClr val="A6A6A6"/>
                      </a:solidFill>
                      <a:prstDash val="solid"/>
                    </a:lnT>
                    <a:lnB w="9525">
                      <a:solidFill>
                        <a:srgbClr val="A6A6A6"/>
                      </a:solidFill>
                      <a:prstDash val="solid"/>
                    </a:lnB>
                  </a:tcPr>
                </a:tc>
                <a:tc>
                  <a:txBody>
                    <a:bodyPr/>
                    <a:lstStyle/>
                    <a:p>
                      <a:pPr marL="86360">
                        <a:lnSpc>
                          <a:spcPct val="100000"/>
                        </a:lnSpc>
                        <a:spcBef>
                          <a:spcPts val="340"/>
                        </a:spcBef>
                      </a:pPr>
                      <a:r>
                        <a:rPr sz="1200" spc="65" dirty="0">
                          <a:solidFill>
                            <a:srgbClr val="171717"/>
                          </a:solidFill>
                          <a:latin typeface="Franklin Gothic Book" panose="020B0503020102020204" pitchFamily="34" charset="0"/>
                          <a:cs typeface="Franklin Gothic Medium"/>
                        </a:rPr>
                        <a:t>OECD</a:t>
                      </a:r>
                      <a:r>
                        <a:rPr sz="1200" spc="16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Due</a:t>
                      </a:r>
                      <a:r>
                        <a:rPr sz="1200" spc="10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Diligence</a:t>
                      </a:r>
                      <a:r>
                        <a:rPr sz="1200" spc="110"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Guidance</a:t>
                      </a:r>
                      <a:r>
                        <a:rPr sz="1200" spc="105" dirty="0">
                          <a:solidFill>
                            <a:srgbClr val="171717"/>
                          </a:solidFill>
                          <a:latin typeface="Franklin Gothic Book" panose="020B0503020102020204" pitchFamily="34" charset="0"/>
                          <a:cs typeface="Franklin Gothic Medium"/>
                        </a:rPr>
                        <a:t> </a:t>
                      </a:r>
                      <a:r>
                        <a:rPr sz="1200" spc="-25" dirty="0" smtClean="0">
                          <a:solidFill>
                            <a:srgbClr val="171717"/>
                          </a:solidFill>
                          <a:latin typeface="Franklin Gothic Book" panose="020B0503020102020204" pitchFamily="34" charset="0"/>
                          <a:cs typeface="Franklin Gothic Medium"/>
                        </a:rPr>
                        <a:t>for </a:t>
                      </a:r>
                      <a:r>
                        <a:rPr sz="1200" spc="20" dirty="0" smtClean="0">
                          <a:solidFill>
                            <a:srgbClr val="171717"/>
                          </a:solidFill>
                          <a:latin typeface="Franklin Gothic Book" panose="020B0503020102020204" pitchFamily="34" charset="0"/>
                          <a:cs typeface="Franklin Gothic Medium"/>
                        </a:rPr>
                        <a:t>Responsible</a:t>
                      </a:r>
                      <a:r>
                        <a:rPr sz="1200" spc="135" dirty="0" smtClean="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Business</a:t>
                      </a:r>
                      <a:r>
                        <a:rPr sz="1200" spc="120"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Conduct</a:t>
                      </a:r>
                      <a:endParaRPr sz="1200" dirty="0">
                        <a:latin typeface="Franklin Gothic Book" panose="020B0503020102020204" pitchFamily="34" charset="0"/>
                        <a:cs typeface="Franklin Gothic Medium"/>
                      </a:endParaRPr>
                    </a:p>
                  </a:txBody>
                  <a:tcPr marL="0" marR="0" marT="43180"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6"/>
                  </a:ext>
                </a:extLst>
              </a:tr>
              <a:tr h="342900">
                <a:tc>
                  <a:txBody>
                    <a:bodyPr/>
                    <a:lstStyle/>
                    <a:p>
                      <a:pPr marL="158750">
                        <a:lnSpc>
                          <a:spcPct val="100000"/>
                        </a:lnSpc>
                        <a:spcBef>
                          <a:spcPts val="345"/>
                        </a:spcBef>
                      </a:pPr>
                      <a:r>
                        <a:rPr sz="1200" spc="30" dirty="0">
                          <a:solidFill>
                            <a:srgbClr val="171717"/>
                          </a:solidFill>
                          <a:latin typeface="Franklin Gothic Book" panose="020B0503020102020204" pitchFamily="34" charset="0"/>
                          <a:cs typeface="Franklin Gothic Medium"/>
                        </a:rPr>
                        <a:t>16</a:t>
                      </a:r>
                      <a:endParaRPr sz="1200">
                        <a:latin typeface="Franklin Gothic Book" panose="020B0503020102020204" pitchFamily="34" charset="0"/>
                        <a:cs typeface="Franklin Gothic Medium"/>
                      </a:endParaRPr>
                    </a:p>
                  </a:txBody>
                  <a:tcPr marL="0" marR="0" marT="43815" marB="0">
                    <a:lnT w="9525">
                      <a:solidFill>
                        <a:srgbClr val="A6A6A6"/>
                      </a:solidFill>
                      <a:prstDash val="solid"/>
                    </a:lnT>
                    <a:lnB w="9525">
                      <a:solidFill>
                        <a:srgbClr val="A6A6A6"/>
                      </a:solidFill>
                      <a:prstDash val="solid"/>
                    </a:lnB>
                  </a:tcPr>
                </a:tc>
                <a:tc>
                  <a:txBody>
                    <a:bodyPr/>
                    <a:lstStyle/>
                    <a:p>
                      <a:pPr marL="84455" marR="78740">
                        <a:lnSpc>
                          <a:spcPct val="102299"/>
                        </a:lnSpc>
                        <a:spcBef>
                          <a:spcPts val="325"/>
                        </a:spcBef>
                      </a:pPr>
                      <a:r>
                        <a:rPr sz="1200" dirty="0">
                          <a:solidFill>
                            <a:srgbClr val="171717"/>
                          </a:solidFill>
                          <a:latin typeface="Franklin Gothic Book" panose="020B0503020102020204" pitchFamily="34" charset="0"/>
                          <a:cs typeface="Franklin Gothic Medium"/>
                        </a:rPr>
                        <a:t>Science</a:t>
                      </a:r>
                      <a:r>
                        <a:rPr sz="1200" spc="235" dirty="0">
                          <a:solidFill>
                            <a:srgbClr val="171717"/>
                          </a:solidFill>
                          <a:latin typeface="Franklin Gothic Book" panose="020B0503020102020204" pitchFamily="34" charset="0"/>
                          <a:cs typeface="Franklin Gothic Medium"/>
                        </a:rPr>
                        <a:t> </a:t>
                      </a:r>
                      <a:r>
                        <a:rPr sz="1200" dirty="0">
                          <a:solidFill>
                            <a:srgbClr val="171717"/>
                          </a:solidFill>
                          <a:latin typeface="Franklin Gothic Book" panose="020B0503020102020204" pitchFamily="34" charset="0"/>
                          <a:cs typeface="Franklin Gothic Medium"/>
                        </a:rPr>
                        <a:t>Based</a:t>
                      </a:r>
                      <a:r>
                        <a:rPr sz="1200" spc="5" dirty="0">
                          <a:solidFill>
                            <a:srgbClr val="171717"/>
                          </a:solidFill>
                          <a:latin typeface="Franklin Gothic Book" panose="020B0503020102020204" pitchFamily="34" charset="0"/>
                          <a:cs typeface="Franklin Gothic Medium"/>
                        </a:rPr>
                        <a:t> </a:t>
                      </a:r>
                      <a:r>
                        <a:rPr sz="1200" spc="-10" dirty="0">
                          <a:solidFill>
                            <a:srgbClr val="171717"/>
                          </a:solidFill>
                          <a:latin typeface="Franklin Gothic Book" panose="020B0503020102020204" pitchFamily="34" charset="0"/>
                          <a:cs typeface="Franklin Gothic Medium"/>
                        </a:rPr>
                        <a:t>Targets Initiative</a:t>
                      </a:r>
                      <a:endParaRPr sz="1200">
                        <a:latin typeface="Franklin Gothic Book" panose="020B0503020102020204" pitchFamily="34" charset="0"/>
                        <a:cs typeface="Franklin Gothic Medium"/>
                      </a:endParaRPr>
                    </a:p>
                  </a:txBody>
                  <a:tcPr marL="0" marR="0" marT="41275" marB="0">
                    <a:lnT w="9525">
                      <a:solidFill>
                        <a:srgbClr val="A6A6A6"/>
                      </a:solidFill>
                      <a:prstDash val="solid"/>
                    </a:lnT>
                    <a:lnB w="9525">
                      <a:solidFill>
                        <a:srgbClr val="A6A6A6"/>
                      </a:solidFill>
                      <a:prstDash val="solid"/>
                    </a:lnB>
                  </a:tcPr>
                </a:tc>
                <a:tc>
                  <a:txBody>
                    <a:bodyPr/>
                    <a:lstStyle/>
                    <a:p>
                      <a:pPr marL="86360">
                        <a:lnSpc>
                          <a:spcPct val="100000"/>
                        </a:lnSpc>
                        <a:spcBef>
                          <a:spcPts val="345"/>
                        </a:spcBef>
                      </a:pPr>
                      <a:r>
                        <a:rPr sz="1200" spc="60" dirty="0">
                          <a:solidFill>
                            <a:srgbClr val="171717"/>
                          </a:solidFill>
                          <a:latin typeface="Franklin Gothic Book" panose="020B0503020102020204" pitchFamily="34" charset="0"/>
                          <a:cs typeface="Franklin Gothic Medium"/>
                        </a:rPr>
                        <a:t>SBTi</a:t>
                      </a:r>
                      <a:r>
                        <a:rPr sz="1200" spc="65" dirty="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tool</a:t>
                      </a:r>
                      <a:endParaRPr sz="1200" dirty="0">
                        <a:latin typeface="Franklin Gothic Book" panose="020B0503020102020204" pitchFamily="34" charset="0"/>
                        <a:cs typeface="Franklin Gothic Medium"/>
                      </a:endParaRPr>
                    </a:p>
                  </a:txBody>
                  <a:tcPr marL="0" marR="0" marT="4381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7"/>
                  </a:ext>
                </a:extLst>
              </a:tr>
              <a:tr h="480059">
                <a:tc>
                  <a:txBody>
                    <a:bodyPr/>
                    <a:lstStyle/>
                    <a:p>
                      <a:pPr marL="158750">
                        <a:lnSpc>
                          <a:spcPct val="100000"/>
                        </a:lnSpc>
                        <a:spcBef>
                          <a:spcPts val="355"/>
                        </a:spcBef>
                      </a:pPr>
                      <a:r>
                        <a:rPr sz="1200" spc="30" dirty="0">
                          <a:solidFill>
                            <a:srgbClr val="171717"/>
                          </a:solidFill>
                          <a:latin typeface="Franklin Gothic Book" panose="020B0503020102020204" pitchFamily="34" charset="0"/>
                          <a:cs typeface="Franklin Gothic Medium"/>
                        </a:rPr>
                        <a:t>17</a:t>
                      </a:r>
                      <a:endParaRPr sz="1200">
                        <a:latin typeface="Franklin Gothic Book" panose="020B0503020102020204" pitchFamily="34" charset="0"/>
                        <a:cs typeface="Franklin Gothic Medium"/>
                      </a:endParaRPr>
                    </a:p>
                  </a:txBody>
                  <a:tcPr marL="0" marR="0" marT="45085" marB="0">
                    <a:lnT w="9525">
                      <a:solidFill>
                        <a:srgbClr val="A6A6A6"/>
                      </a:solidFill>
                      <a:prstDash val="solid"/>
                    </a:lnT>
                    <a:lnB w="9525">
                      <a:solidFill>
                        <a:srgbClr val="A6A6A6"/>
                      </a:solidFill>
                      <a:prstDash val="solid"/>
                    </a:lnB>
                  </a:tcPr>
                </a:tc>
                <a:tc>
                  <a:txBody>
                    <a:bodyPr/>
                    <a:lstStyle/>
                    <a:p>
                      <a:pPr marL="84455" marR="154940">
                        <a:lnSpc>
                          <a:spcPct val="106000"/>
                        </a:lnSpc>
                        <a:spcBef>
                          <a:spcPts val="290"/>
                        </a:spcBef>
                      </a:pPr>
                      <a:r>
                        <a:rPr sz="1200" dirty="0">
                          <a:solidFill>
                            <a:srgbClr val="171717"/>
                          </a:solidFill>
                          <a:latin typeface="Franklin Gothic Book" panose="020B0503020102020204" pitchFamily="34" charset="0"/>
                          <a:cs typeface="Franklin Gothic Medium"/>
                        </a:rPr>
                        <a:t>The</a:t>
                      </a:r>
                      <a:r>
                        <a:rPr sz="1200" spc="110" dirty="0">
                          <a:solidFill>
                            <a:srgbClr val="171717"/>
                          </a:solidFill>
                          <a:latin typeface="Franklin Gothic Book" panose="020B0503020102020204" pitchFamily="34" charset="0"/>
                          <a:cs typeface="Franklin Gothic Medium"/>
                        </a:rPr>
                        <a:t> </a:t>
                      </a:r>
                      <a:r>
                        <a:rPr sz="1200" dirty="0" smtClean="0">
                          <a:solidFill>
                            <a:srgbClr val="171717"/>
                          </a:solidFill>
                          <a:latin typeface="Franklin Gothic Book" panose="020B0503020102020204" pitchFamily="34" charset="0"/>
                          <a:cs typeface="Franklin Gothic Medium"/>
                        </a:rPr>
                        <a:t>Paris </a:t>
                      </a:r>
                      <a:r>
                        <a:rPr sz="1200" spc="-10" dirty="0" smtClean="0">
                          <a:solidFill>
                            <a:srgbClr val="171717"/>
                          </a:solidFill>
                          <a:latin typeface="Franklin Gothic Book" panose="020B0503020102020204" pitchFamily="34" charset="0"/>
                          <a:cs typeface="Franklin Gothic Medium"/>
                        </a:rPr>
                        <a:t>Agreement </a:t>
                      </a:r>
                      <a:r>
                        <a:rPr sz="1200" dirty="0">
                          <a:solidFill>
                            <a:srgbClr val="171717"/>
                          </a:solidFill>
                          <a:latin typeface="Franklin Gothic Book" panose="020B0503020102020204" pitchFamily="34" charset="0"/>
                          <a:cs typeface="Franklin Gothic Medium"/>
                        </a:rPr>
                        <a:t>Capital</a:t>
                      </a:r>
                      <a:r>
                        <a:rPr sz="1200" spc="155" dirty="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Transition</a:t>
                      </a:r>
                      <a:r>
                        <a:rPr sz="1200" spc="-10" baseline="0" dirty="0" smtClean="0">
                          <a:solidFill>
                            <a:srgbClr val="171717"/>
                          </a:solidFill>
                          <a:latin typeface="Franklin Gothic Book" panose="020B0503020102020204" pitchFamily="34" charset="0"/>
                          <a:cs typeface="Franklin Gothic Medium"/>
                        </a:rPr>
                        <a:t> </a:t>
                      </a:r>
                      <a:r>
                        <a:rPr sz="1200" spc="-10" dirty="0" smtClean="0">
                          <a:solidFill>
                            <a:srgbClr val="171717"/>
                          </a:solidFill>
                          <a:latin typeface="Franklin Gothic Book" panose="020B0503020102020204" pitchFamily="34" charset="0"/>
                          <a:cs typeface="Franklin Gothic Medium"/>
                        </a:rPr>
                        <a:t>Assessment</a:t>
                      </a:r>
                      <a:endParaRPr sz="1200" dirty="0">
                        <a:latin typeface="Franklin Gothic Book" panose="020B0503020102020204" pitchFamily="34" charset="0"/>
                        <a:cs typeface="Franklin Gothic Medium"/>
                      </a:endParaRPr>
                    </a:p>
                  </a:txBody>
                  <a:tcPr marL="0" marR="0" marT="36830" marB="0">
                    <a:lnT w="9525">
                      <a:solidFill>
                        <a:srgbClr val="A6A6A6"/>
                      </a:solidFill>
                      <a:prstDash val="solid"/>
                    </a:lnT>
                    <a:lnB w="9525">
                      <a:solidFill>
                        <a:srgbClr val="A6A6A6"/>
                      </a:solidFill>
                      <a:prstDash val="solid"/>
                    </a:lnB>
                  </a:tcPr>
                </a:tc>
                <a:tc>
                  <a:txBody>
                    <a:bodyPr/>
                    <a:lstStyle/>
                    <a:p>
                      <a:pPr marL="86360">
                        <a:lnSpc>
                          <a:spcPct val="100000"/>
                        </a:lnSpc>
                        <a:spcBef>
                          <a:spcPts val="355"/>
                        </a:spcBef>
                      </a:pPr>
                      <a:r>
                        <a:rPr sz="1200" dirty="0" smtClean="0">
                          <a:solidFill>
                            <a:srgbClr val="171717"/>
                          </a:solidFill>
                          <a:latin typeface="Franklin Gothic Book" panose="020B0503020102020204" pitchFamily="34" charset="0"/>
                          <a:cs typeface="Franklin Gothic Medium"/>
                        </a:rPr>
                        <a:t>PACTA</a:t>
                      </a:r>
                      <a:r>
                        <a:rPr sz="1200" spc="200" dirty="0" smtClean="0">
                          <a:solidFill>
                            <a:srgbClr val="171717"/>
                          </a:solidFill>
                          <a:latin typeface="Franklin Gothic Book" panose="020B0503020102020204" pitchFamily="34" charset="0"/>
                          <a:cs typeface="Franklin Gothic Medium"/>
                        </a:rPr>
                        <a:t> </a:t>
                      </a:r>
                      <a:r>
                        <a:rPr sz="1200" spc="-20" dirty="0">
                          <a:solidFill>
                            <a:srgbClr val="171717"/>
                          </a:solidFill>
                          <a:latin typeface="Franklin Gothic Book" panose="020B0503020102020204" pitchFamily="34" charset="0"/>
                          <a:cs typeface="Franklin Gothic Medium"/>
                        </a:rPr>
                        <a:t>tool</a:t>
                      </a:r>
                      <a:endParaRPr sz="1200" dirty="0">
                        <a:latin typeface="Franklin Gothic Book" panose="020B0503020102020204" pitchFamily="34" charset="0"/>
                        <a:cs typeface="Franklin Gothic Medium"/>
                      </a:endParaRPr>
                    </a:p>
                  </a:txBody>
                  <a:tcPr marL="0" marR="0" marT="45085" marB="0">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8"/>
                  </a:ext>
                </a:extLst>
              </a:tr>
            </a:tbl>
          </a:graphicData>
        </a:graphic>
      </p:graphicFrame>
      <p:pic>
        <p:nvPicPr>
          <p:cNvPr id="7" name="object 7"/>
          <p:cNvPicPr/>
          <p:nvPr/>
        </p:nvPicPr>
        <p:blipFill>
          <a:blip r:embed="rId2" cstate="print"/>
          <a:stretch>
            <a:fillRect/>
          </a:stretch>
        </p:blipFill>
        <p:spPr>
          <a:xfrm>
            <a:off x="9966959" y="2763520"/>
            <a:ext cx="345440" cy="345439"/>
          </a:xfrm>
          <a:prstGeom prst="rect">
            <a:avLst/>
          </a:prstGeom>
        </p:spPr>
      </p:pic>
      <p:pic>
        <p:nvPicPr>
          <p:cNvPr id="8" name="object 8"/>
          <p:cNvPicPr/>
          <p:nvPr/>
        </p:nvPicPr>
        <p:blipFill>
          <a:blip r:embed="rId3" cstate="print"/>
          <a:stretch>
            <a:fillRect/>
          </a:stretch>
        </p:blipFill>
        <p:spPr>
          <a:xfrm>
            <a:off x="9956800" y="3352800"/>
            <a:ext cx="345440" cy="345439"/>
          </a:xfrm>
          <a:prstGeom prst="rect">
            <a:avLst/>
          </a:prstGeom>
        </p:spPr>
      </p:pic>
      <p:pic>
        <p:nvPicPr>
          <p:cNvPr id="9" name="object 9"/>
          <p:cNvPicPr/>
          <p:nvPr/>
        </p:nvPicPr>
        <p:blipFill>
          <a:blip r:embed="rId4" cstate="print"/>
          <a:stretch>
            <a:fillRect/>
          </a:stretch>
        </p:blipFill>
        <p:spPr>
          <a:xfrm>
            <a:off x="10017759" y="4358640"/>
            <a:ext cx="345440" cy="355600"/>
          </a:xfrm>
          <a:prstGeom prst="rect">
            <a:avLst/>
          </a:prstGeom>
        </p:spPr>
      </p:pic>
      <p:pic>
        <p:nvPicPr>
          <p:cNvPr id="10" name="object 10"/>
          <p:cNvPicPr/>
          <p:nvPr/>
        </p:nvPicPr>
        <p:blipFill>
          <a:blip r:embed="rId5" cstate="print"/>
          <a:stretch>
            <a:fillRect/>
          </a:stretch>
        </p:blipFill>
        <p:spPr>
          <a:xfrm>
            <a:off x="9956800" y="2407920"/>
            <a:ext cx="711200" cy="287866"/>
          </a:xfrm>
          <a:prstGeom prst="rect">
            <a:avLst/>
          </a:prstGeom>
        </p:spPr>
      </p:pic>
      <p:pic>
        <p:nvPicPr>
          <p:cNvPr id="11" name="object 11"/>
          <p:cNvPicPr/>
          <p:nvPr/>
        </p:nvPicPr>
        <p:blipFill>
          <a:blip r:embed="rId6" cstate="print"/>
          <a:stretch>
            <a:fillRect/>
          </a:stretch>
        </p:blipFill>
        <p:spPr>
          <a:xfrm>
            <a:off x="9939019" y="2083308"/>
            <a:ext cx="592303" cy="206248"/>
          </a:xfrm>
          <a:prstGeom prst="rect">
            <a:avLst/>
          </a:prstGeom>
        </p:spPr>
      </p:pic>
      <p:pic>
        <p:nvPicPr>
          <p:cNvPr id="12" name="object 12"/>
          <p:cNvPicPr/>
          <p:nvPr/>
        </p:nvPicPr>
        <p:blipFill>
          <a:blip r:embed="rId7" cstate="print"/>
          <a:stretch>
            <a:fillRect/>
          </a:stretch>
        </p:blipFill>
        <p:spPr>
          <a:xfrm>
            <a:off x="9966959" y="3850640"/>
            <a:ext cx="345440" cy="345439"/>
          </a:xfrm>
          <a:prstGeom prst="rect">
            <a:avLst/>
          </a:prstGeom>
        </p:spPr>
      </p:pic>
      <p:grpSp>
        <p:nvGrpSpPr>
          <p:cNvPr id="13" name="object 13"/>
          <p:cNvGrpSpPr/>
          <p:nvPr/>
        </p:nvGrpSpPr>
        <p:grpSpPr>
          <a:xfrm>
            <a:off x="3041650" y="5857240"/>
            <a:ext cx="6116320" cy="751840"/>
            <a:chOff x="4013200" y="5628640"/>
            <a:chExt cx="6116320" cy="751840"/>
          </a:xfrm>
        </p:grpSpPr>
        <p:pic>
          <p:nvPicPr>
            <p:cNvPr id="14" name="object 14"/>
            <p:cNvPicPr/>
            <p:nvPr/>
          </p:nvPicPr>
          <p:blipFill>
            <a:blip r:embed="rId8" cstate="print"/>
            <a:stretch>
              <a:fillRect/>
            </a:stretch>
          </p:blipFill>
          <p:spPr>
            <a:xfrm>
              <a:off x="5862320" y="5804658"/>
              <a:ext cx="580571" cy="491242"/>
            </a:xfrm>
            <a:prstGeom prst="rect">
              <a:avLst/>
            </a:prstGeom>
          </p:spPr>
        </p:pic>
        <p:pic>
          <p:nvPicPr>
            <p:cNvPr id="15" name="object 15"/>
            <p:cNvPicPr/>
            <p:nvPr/>
          </p:nvPicPr>
          <p:blipFill>
            <a:blip r:embed="rId9" cstate="print"/>
            <a:stretch>
              <a:fillRect/>
            </a:stretch>
          </p:blipFill>
          <p:spPr>
            <a:xfrm>
              <a:off x="4013200" y="5628640"/>
              <a:ext cx="6116320" cy="751840"/>
            </a:xfrm>
            <a:prstGeom prst="rect">
              <a:avLst/>
            </a:prstGeom>
          </p:spPr>
        </p:pic>
      </p:grpSp>
      <p:sp>
        <p:nvSpPr>
          <p:cNvPr id="16" name="object 16"/>
          <p:cNvSpPr txBox="1">
            <a:spLocks noGrp="1"/>
          </p:cNvSpPr>
          <p:nvPr>
            <p:ph type="title"/>
          </p:nvPr>
        </p:nvSpPr>
        <p:spPr>
          <a:xfrm>
            <a:off x="5479" y="0"/>
            <a:ext cx="8052118" cy="600164"/>
          </a:xfrm>
          <a:prstGeom prst="rect">
            <a:avLst/>
          </a:prstGeom>
        </p:spPr>
        <p:txBody>
          <a:bodyPr vert="horz" wrap="square" lIns="640080" tIns="45720" rIns="0" bIns="0" rtlCol="0">
            <a:spAutoFit/>
          </a:bodyPr>
          <a:lstStyle/>
          <a:p>
            <a:pPr marL="12700">
              <a:lnSpc>
                <a:spcPct val="100000"/>
              </a:lnSpc>
              <a:spcBef>
                <a:spcPts val="105"/>
              </a:spcBef>
              <a:tabLst>
                <a:tab pos="2218055" algn="l"/>
              </a:tabLst>
            </a:pPr>
            <a:r>
              <a:rPr dirty="0">
                <a:latin typeface="Franklin Gothic Demi Cond" panose="020B0706030402020204" pitchFamily="34" charset="0"/>
              </a:rPr>
              <a:t>Overview</a:t>
            </a:r>
            <a:r>
              <a:rPr spc="-165" dirty="0">
                <a:latin typeface="Franklin Gothic Demi Cond" panose="020B0706030402020204" pitchFamily="34" charset="0"/>
              </a:rPr>
              <a:t> </a:t>
            </a:r>
            <a:r>
              <a:rPr spc="-25" dirty="0">
                <a:latin typeface="Franklin Gothic Demi Cond" panose="020B0706030402020204" pitchFamily="34" charset="0"/>
              </a:rPr>
              <a:t>of</a:t>
            </a:r>
            <a:r>
              <a:rPr dirty="0">
                <a:latin typeface="Franklin Gothic Demi Cond" panose="020B0706030402020204" pitchFamily="34" charset="0"/>
              </a:rPr>
              <a:t>	the</a:t>
            </a:r>
            <a:r>
              <a:rPr spc="50" dirty="0">
                <a:latin typeface="Franklin Gothic Demi Cond" panose="020B0706030402020204" pitchFamily="34" charset="0"/>
              </a:rPr>
              <a:t> </a:t>
            </a:r>
            <a:r>
              <a:rPr dirty="0">
                <a:latin typeface="Franklin Gothic Demi Cond" panose="020B0706030402020204" pitchFamily="34" charset="0"/>
              </a:rPr>
              <a:t>related</a:t>
            </a:r>
            <a:r>
              <a:rPr spc="-120" dirty="0">
                <a:latin typeface="Franklin Gothic Demi Cond" panose="020B0706030402020204" pitchFamily="34" charset="0"/>
              </a:rPr>
              <a:t> </a:t>
            </a:r>
            <a:r>
              <a:rPr spc="-10" dirty="0">
                <a:latin typeface="Franklin Gothic Demi Cond" panose="020B0706030402020204" pitchFamily="34" charset="0"/>
              </a:rPr>
              <a:t>standards</a:t>
            </a:r>
            <a:endParaRPr dirty="0">
              <a:latin typeface="Franklin Gothic Demi Cond" panose="020B0706030402020204" pitchFamily="34" charset="0"/>
            </a:endParaRPr>
          </a:p>
        </p:txBody>
      </p:sp>
      <p:pic>
        <p:nvPicPr>
          <p:cNvPr id="17" name="Picture 16"/>
          <p:cNvPicPr>
            <a:picLocks noChangeAspect="1"/>
          </p:cNvPicPr>
          <p:nvPr/>
        </p:nvPicPr>
        <p:blipFill>
          <a:blip r:embed="rId10"/>
          <a:stretch>
            <a:fillRect/>
          </a:stretch>
        </p:blipFill>
        <p:spPr>
          <a:xfrm>
            <a:off x="763330" y="5889512"/>
            <a:ext cx="2056070" cy="50716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856010" y="1507605"/>
            <a:ext cx="1452880" cy="204216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2739992" y="1558405"/>
            <a:ext cx="1412239" cy="199136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4528055" y="1571475"/>
            <a:ext cx="1402079" cy="1991360"/>
          </a:xfrm>
          <a:prstGeom prst="rect">
            <a:avLst/>
          </a:prstGeom>
        </p:spPr>
      </p:pic>
      <p:pic>
        <p:nvPicPr>
          <p:cNvPr id="5" name="object 5"/>
          <p:cNvPicPr/>
          <p:nvPr/>
        </p:nvPicPr>
        <p:blipFill>
          <a:blip r:embed="rId5" cstate="email">
            <a:extLst>
              <a:ext uri="{28A0092B-C50C-407E-A947-70E740481C1C}">
                <a14:useLocalDpi xmlns:a14="http://schemas.microsoft.com/office/drawing/2010/main"/>
              </a:ext>
            </a:extLst>
          </a:blip>
          <a:stretch>
            <a:fillRect/>
          </a:stretch>
        </p:blipFill>
        <p:spPr>
          <a:xfrm>
            <a:off x="6305958" y="1519485"/>
            <a:ext cx="1442720" cy="2169044"/>
          </a:xfrm>
          <a:prstGeom prst="rect">
            <a:avLst/>
          </a:prstGeom>
        </p:spPr>
      </p:pic>
      <p:pic>
        <p:nvPicPr>
          <p:cNvPr id="6" name="object 6"/>
          <p:cNvPicPr/>
          <p:nvPr/>
        </p:nvPicPr>
        <p:blipFill>
          <a:blip r:embed="rId6" cstate="email">
            <a:extLst>
              <a:ext uri="{28A0092B-C50C-407E-A947-70E740481C1C}">
                <a14:useLocalDpi xmlns:a14="http://schemas.microsoft.com/office/drawing/2010/main"/>
              </a:ext>
            </a:extLst>
          </a:blip>
          <a:stretch>
            <a:fillRect/>
          </a:stretch>
        </p:blipFill>
        <p:spPr>
          <a:xfrm>
            <a:off x="3469760" y="3921089"/>
            <a:ext cx="1513839" cy="2064892"/>
          </a:xfrm>
          <a:prstGeom prst="rect">
            <a:avLst/>
          </a:prstGeom>
        </p:spPr>
      </p:pic>
      <p:pic>
        <p:nvPicPr>
          <p:cNvPr id="7" name="object 7"/>
          <p:cNvPicPr/>
          <p:nvPr/>
        </p:nvPicPr>
        <p:blipFill>
          <a:blip r:embed="rId7" cstate="email">
            <a:extLst>
              <a:ext uri="{28A0092B-C50C-407E-A947-70E740481C1C}">
                <a14:useLocalDpi xmlns:a14="http://schemas.microsoft.com/office/drawing/2010/main"/>
              </a:ext>
            </a:extLst>
          </a:blip>
          <a:stretch>
            <a:fillRect/>
          </a:stretch>
        </p:blipFill>
        <p:spPr>
          <a:xfrm>
            <a:off x="5395087" y="3921089"/>
            <a:ext cx="1544320" cy="2164079"/>
          </a:xfrm>
          <a:prstGeom prst="rect">
            <a:avLst/>
          </a:prstGeom>
        </p:spPr>
      </p:pic>
      <p:grpSp>
        <p:nvGrpSpPr>
          <p:cNvPr id="8" name="object 8"/>
          <p:cNvGrpSpPr/>
          <p:nvPr/>
        </p:nvGrpSpPr>
        <p:grpSpPr>
          <a:xfrm>
            <a:off x="7350895" y="4107626"/>
            <a:ext cx="2286000" cy="1615440"/>
            <a:chOff x="2428239" y="3860800"/>
            <a:chExt cx="2286000" cy="1615440"/>
          </a:xfrm>
        </p:grpSpPr>
        <p:pic>
          <p:nvPicPr>
            <p:cNvPr id="9" name="object 9"/>
            <p:cNvPicPr/>
            <p:nvPr/>
          </p:nvPicPr>
          <p:blipFill>
            <a:blip r:embed="rId8" cstate="email">
              <a:extLst>
                <a:ext uri="{28A0092B-C50C-407E-A947-70E740481C1C}">
                  <a14:useLocalDpi xmlns:a14="http://schemas.microsoft.com/office/drawing/2010/main"/>
                </a:ext>
              </a:extLst>
            </a:blip>
            <a:stretch>
              <a:fillRect/>
            </a:stretch>
          </p:blipFill>
          <p:spPr>
            <a:xfrm>
              <a:off x="2495578" y="3928184"/>
              <a:ext cx="2172765" cy="1487824"/>
            </a:xfrm>
            <a:prstGeom prst="rect">
              <a:avLst/>
            </a:prstGeom>
          </p:spPr>
        </p:pic>
        <p:sp>
          <p:nvSpPr>
            <p:cNvPr id="10" name="object 10"/>
            <p:cNvSpPr/>
            <p:nvPr/>
          </p:nvSpPr>
          <p:spPr>
            <a:xfrm>
              <a:off x="2433319" y="3865880"/>
              <a:ext cx="2275840" cy="1605280"/>
            </a:xfrm>
            <a:custGeom>
              <a:avLst/>
              <a:gdLst/>
              <a:ahLst/>
              <a:cxnLst/>
              <a:rect l="l" t="t" r="r" b="b"/>
              <a:pathLst>
                <a:path w="2275840" h="1605279">
                  <a:moveTo>
                    <a:pt x="0" y="1605280"/>
                  </a:moveTo>
                  <a:lnTo>
                    <a:pt x="2275839" y="1605280"/>
                  </a:lnTo>
                  <a:lnTo>
                    <a:pt x="2275839" y="0"/>
                  </a:lnTo>
                  <a:lnTo>
                    <a:pt x="0" y="0"/>
                  </a:lnTo>
                  <a:lnTo>
                    <a:pt x="0" y="1605280"/>
                  </a:lnTo>
                  <a:close/>
                </a:path>
              </a:pathLst>
            </a:custGeom>
            <a:ln w="10160">
              <a:solidFill>
                <a:srgbClr val="00529B"/>
              </a:solidFill>
            </a:ln>
          </p:spPr>
          <p:txBody>
            <a:bodyPr wrap="square" lIns="0" tIns="0" rIns="0" bIns="0" rtlCol="0"/>
            <a:lstStyle/>
            <a:p>
              <a:endParaRPr/>
            </a:p>
          </p:txBody>
        </p:sp>
      </p:grpSp>
      <p:grpSp>
        <p:nvGrpSpPr>
          <p:cNvPr id="11" name="object 11"/>
          <p:cNvGrpSpPr/>
          <p:nvPr/>
        </p:nvGrpSpPr>
        <p:grpSpPr>
          <a:xfrm>
            <a:off x="8179780" y="1558405"/>
            <a:ext cx="1280160" cy="1908175"/>
            <a:chOff x="8605519" y="3588649"/>
            <a:chExt cx="1280160" cy="1908175"/>
          </a:xfrm>
        </p:grpSpPr>
        <p:pic>
          <p:nvPicPr>
            <p:cNvPr id="12" name="object 12"/>
            <p:cNvPicPr/>
            <p:nvPr/>
          </p:nvPicPr>
          <p:blipFill>
            <a:blip r:embed="rId9" cstate="email">
              <a:extLst>
                <a:ext uri="{28A0092B-C50C-407E-A947-70E740481C1C}">
                  <a14:useLocalDpi xmlns:a14="http://schemas.microsoft.com/office/drawing/2010/main"/>
                </a:ext>
              </a:extLst>
            </a:blip>
            <a:stretch>
              <a:fillRect/>
            </a:stretch>
          </p:blipFill>
          <p:spPr>
            <a:xfrm>
              <a:off x="8712199" y="3588649"/>
              <a:ext cx="1166368" cy="612066"/>
            </a:xfrm>
            <a:prstGeom prst="rect">
              <a:avLst/>
            </a:prstGeom>
          </p:spPr>
        </p:pic>
        <p:pic>
          <p:nvPicPr>
            <p:cNvPr id="13" name="object 13"/>
            <p:cNvPicPr/>
            <p:nvPr/>
          </p:nvPicPr>
          <p:blipFill>
            <a:blip r:embed="rId10" cstate="email">
              <a:extLst>
                <a:ext uri="{28A0092B-C50C-407E-A947-70E740481C1C}">
                  <a14:useLocalDpi xmlns:a14="http://schemas.microsoft.com/office/drawing/2010/main"/>
                </a:ext>
              </a:extLst>
            </a:blip>
            <a:stretch>
              <a:fillRect/>
            </a:stretch>
          </p:blipFill>
          <p:spPr>
            <a:xfrm>
              <a:off x="8605519" y="3698239"/>
              <a:ext cx="1280159" cy="1798320"/>
            </a:xfrm>
            <a:prstGeom prst="rect">
              <a:avLst/>
            </a:prstGeom>
          </p:spPr>
        </p:pic>
      </p:grpSp>
      <p:sp>
        <p:nvSpPr>
          <p:cNvPr id="14" name="object 14"/>
          <p:cNvSpPr txBox="1">
            <a:spLocks noGrp="1"/>
          </p:cNvSpPr>
          <p:nvPr>
            <p:ph type="title"/>
          </p:nvPr>
        </p:nvSpPr>
        <p:spPr>
          <a:xfrm>
            <a:off x="1" y="4369"/>
            <a:ext cx="9357360" cy="567463"/>
          </a:xfrm>
          <a:prstGeom prst="rect">
            <a:avLst/>
          </a:prstGeom>
        </p:spPr>
        <p:txBody>
          <a:bodyPr vert="horz" wrap="square" lIns="0" tIns="13335" rIns="0" bIns="0" rtlCol="0">
            <a:spAutoFit/>
          </a:bodyPr>
          <a:lstStyle/>
          <a:p>
            <a:pPr marL="697230">
              <a:lnSpc>
                <a:spcPct val="100000"/>
              </a:lnSpc>
              <a:spcBef>
                <a:spcPts val="105"/>
              </a:spcBef>
            </a:pPr>
            <a:r>
              <a:rPr dirty="0"/>
              <a:t>ESG</a:t>
            </a:r>
            <a:r>
              <a:rPr spc="95" dirty="0"/>
              <a:t> </a:t>
            </a:r>
            <a:r>
              <a:rPr dirty="0"/>
              <a:t>reporting</a:t>
            </a:r>
            <a:r>
              <a:rPr spc="-10" dirty="0"/>
              <a:t> </a:t>
            </a:r>
            <a:r>
              <a:rPr spc="-10" dirty="0" smtClean="0"/>
              <a:t>guidance</a:t>
            </a:r>
            <a:r>
              <a:rPr lang="en-US" spc="-10" dirty="0" smtClean="0"/>
              <a:t> </a:t>
            </a:r>
            <a:r>
              <a:rPr dirty="0" smtClean="0"/>
              <a:t>- </a:t>
            </a:r>
            <a:r>
              <a:rPr dirty="0"/>
              <a:t>ISSB</a:t>
            </a:r>
            <a:r>
              <a:rPr spc="-15" dirty="0"/>
              <a:t> </a:t>
            </a:r>
            <a:r>
              <a:rPr dirty="0"/>
              <a:t>set</a:t>
            </a:r>
            <a:r>
              <a:rPr spc="-65" dirty="0"/>
              <a:t> </a:t>
            </a:r>
            <a:r>
              <a:rPr dirty="0"/>
              <a:t>up</a:t>
            </a:r>
            <a:r>
              <a:rPr spc="40" dirty="0"/>
              <a:t> </a:t>
            </a:r>
            <a:r>
              <a:rPr dirty="0"/>
              <a:t>at</a:t>
            </a:r>
            <a:r>
              <a:rPr spc="-65" dirty="0"/>
              <a:t> </a:t>
            </a:r>
            <a:r>
              <a:rPr dirty="0"/>
              <a:t>COP</a:t>
            </a:r>
            <a:r>
              <a:rPr spc="30" dirty="0"/>
              <a:t> </a:t>
            </a:r>
            <a:r>
              <a:rPr spc="-25" dirty="0"/>
              <a:t>26</a:t>
            </a:r>
          </a:p>
        </p:txBody>
      </p:sp>
      <p:grpSp>
        <p:nvGrpSpPr>
          <p:cNvPr id="15" name="object 15"/>
          <p:cNvGrpSpPr/>
          <p:nvPr/>
        </p:nvGrpSpPr>
        <p:grpSpPr>
          <a:xfrm>
            <a:off x="787512" y="4028886"/>
            <a:ext cx="2270760" cy="1772920"/>
            <a:chOff x="2336800" y="3769359"/>
            <a:chExt cx="2270760" cy="1772920"/>
          </a:xfrm>
        </p:grpSpPr>
        <p:pic>
          <p:nvPicPr>
            <p:cNvPr id="16" name="object 16"/>
            <p:cNvPicPr/>
            <p:nvPr/>
          </p:nvPicPr>
          <p:blipFill>
            <a:blip r:embed="rId11" cstate="print"/>
            <a:stretch>
              <a:fillRect/>
            </a:stretch>
          </p:blipFill>
          <p:spPr>
            <a:xfrm>
              <a:off x="2336800" y="3769359"/>
              <a:ext cx="2270760" cy="1772920"/>
            </a:xfrm>
            <a:prstGeom prst="rect">
              <a:avLst/>
            </a:prstGeom>
          </p:spPr>
        </p:pic>
        <p:pic>
          <p:nvPicPr>
            <p:cNvPr id="17" name="object 17"/>
            <p:cNvPicPr/>
            <p:nvPr/>
          </p:nvPicPr>
          <p:blipFill>
            <a:blip r:embed="rId12" cstate="email">
              <a:extLst>
                <a:ext uri="{28A0092B-C50C-407E-A947-70E740481C1C}">
                  <a14:useLocalDpi xmlns:a14="http://schemas.microsoft.com/office/drawing/2010/main"/>
                </a:ext>
              </a:extLst>
            </a:blip>
            <a:stretch>
              <a:fillRect/>
            </a:stretch>
          </p:blipFill>
          <p:spPr>
            <a:xfrm>
              <a:off x="2377440" y="3809999"/>
              <a:ext cx="2133600" cy="1635760"/>
            </a:xfrm>
            <a:prstGeom prst="rect">
              <a:avLst/>
            </a:prstGeom>
          </p:spPr>
        </p:pic>
        <p:sp>
          <p:nvSpPr>
            <p:cNvPr id="18" name="object 18"/>
            <p:cNvSpPr/>
            <p:nvPr/>
          </p:nvSpPr>
          <p:spPr>
            <a:xfrm>
              <a:off x="2372359" y="3804919"/>
              <a:ext cx="2143760" cy="1645920"/>
            </a:xfrm>
            <a:custGeom>
              <a:avLst/>
              <a:gdLst/>
              <a:ahLst/>
              <a:cxnLst/>
              <a:rect l="l" t="t" r="r" b="b"/>
              <a:pathLst>
                <a:path w="2143760" h="1645920">
                  <a:moveTo>
                    <a:pt x="0" y="1645919"/>
                  </a:moveTo>
                  <a:lnTo>
                    <a:pt x="2143760" y="1645919"/>
                  </a:lnTo>
                  <a:lnTo>
                    <a:pt x="2143760" y="0"/>
                  </a:lnTo>
                  <a:lnTo>
                    <a:pt x="0" y="0"/>
                  </a:lnTo>
                  <a:lnTo>
                    <a:pt x="0" y="1645919"/>
                  </a:lnTo>
                  <a:close/>
                </a:path>
              </a:pathLst>
            </a:custGeom>
            <a:ln w="10160">
              <a:solidFill>
                <a:srgbClr val="0079C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EC96D-42DC-0561-5C89-DDAFB57A5D9C}"/>
              </a:ext>
            </a:extLst>
          </p:cNvPr>
          <p:cNvSpPr>
            <a:spLocks noGrp="1"/>
          </p:cNvSpPr>
          <p:nvPr>
            <p:ph type="title"/>
          </p:nvPr>
        </p:nvSpPr>
        <p:spPr>
          <a:xfrm>
            <a:off x="0" y="0"/>
            <a:ext cx="9385300" cy="1844675"/>
          </a:xfrm>
        </p:spPr>
        <p:txBody>
          <a:bodyPr/>
          <a:lstStyle/>
          <a:p>
            <a:pPr algn="ctr"/>
            <a:r>
              <a:rPr lang="en-GB" b="1" dirty="0">
                <a:solidFill>
                  <a:schemeClr val="accent2">
                    <a:lumMod val="75000"/>
                  </a:schemeClr>
                </a:solidFill>
              </a:rPr>
              <a:t>Environmental and Social Requirements of International Financial Institutions </a:t>
            </a:r>
          </a:p>
        </p:txBody>
      </p:sp>
      <p:pic>
        <p:nvPicPr>
          <p:cNvPr id="8" name="Picture Placeholder 6">
            <a:extLst>
              <a:ext uri="{FF2B5EF4-FFF2-40B4-BE49-F238E27FC236}">
                <a16:creationId xmlns:a16="http://schemas.microsoft.com/office/drawing/2014/main" id="{846D4C30-9808-3E1E-B289-3DCD8BA1269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1469937" y="1683210"/>
            <a:ext cx="6445425" cy="4358152"/>
          </a:xfrm>
        </p:spPr>
      </p:pic>
    </p:spTree>
    <p:extLst>
      <p:ext uri="{BB962C8B-B14F-4D97-AF65-F5344CB8AC3E}">
        <p14:creationId xmlns:p14="http://schemas.microsoft.com/office/powerpoint/2010/main" val="12157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EF66D-0E7F-9A03-BF6D-A255AB4EBA49}"/>
              </a:ext>
            </a:extLst>
          </p:cNvPr>
          <p:cNvSpPr>
            <a:spLocks noGrp="1"/>
          </p:cNvSpPr>
          <p:nvPr>
            <p:ph type="title"/>
          </p:nvPr>
        </p:nvSpPr>
        <p:spPr>
          <a:xfrm>
            <a:off x="0" y="0"/>
            <a:ext cx="9372600" cy="736600"/>
          </a:xfrm>
        </p:spPr>
        <p:txBody>
          <a:bodyPr lIns="640080"/>
          <a:lstStyle/>
          <a:p>
            <a:r>
              <a:rPr lang="en-US" b="1" dirty="0">
                <a:solidFill>
                  <a:srgbClr val="3F7819"/>
                </a:solidFill>
              </a:rPr>
              <a:t>Environmental and Social Policies</a:t>
            </a:r>
            <a:endParaRPr lang="en-GB" b="1" dirty="0">
              <a:solidFill>
                <a:srgbClr val="3F7819"/>
              </a:solidFill>
            </a:endParaRPr>
          </a:p>
        </p:txBody>
      </p:sp>
      <p:sp>
        <p:nvSpPr>
          <p:cNvPr id="8" name="Text Placeholder 5">
            <a:extLst>
              <a:ext uri="{FF2B5EF4-FFF2-40B4-BE49-F238E27FC236}">
                <a16:creationId xmlns:a16="http://schemas.microsoft.com/office/drawing/2014/main" id="{9795927C-BF6A-20EB-2B1E-1AE53A6C48E7}"/>
              </a:ext>
            </a:extLst>
          </p:cNvPr>
          <p:cNvSpPr>
            <a:spLocks noGrp="1"/>
          </p:cNvSpPr>
          <p:nvPr>
            <p:ph idx="1"/>
          </p:nvPr>
        </p:nvSpPr>
        <p:spPr>
          <a:xfrm>
            <a:off x="571501" y="1066800"/>
            <a:ext cx="9194800" cy="4861950"/>
          </a:xfrm>
        </p:spPr>
        <p:txBody>
          <a:bodyPr/>
          <a:lstStyle/>
          <a:p>
            <a:pPr marL="0" indent="0">
              <a:spcAft>
                <a:spcPts val="544"/>
              </a:spcAft>
              <a:buNone/>
            </a:pPr>
            <a:r>
              <a:rPr lang="en-GB" sz="2000" dirty="0">
                <a:solidFill>
                  <a:srgbClr val="585858"/>
                </a:solidFill>
                <a:latin typeface="Arial" panose="020B0604020202020204" pitchFamily="34" charset="0"/>
                <a:cs typeface="Arial" panose="020B0604020202020204" pitchFamily="34" charset="0"/>
              </a:rPr>
              <a:t>The ESPs help the banks achieve their commitment to promoting “environmentally sound and sustainable development” in the full range of their activities. </a:t>
            </a:r>
            <a:endParaRPr lang="en-GB" sz="2000" dirty="0" smtClean="0">
              <a:solidFill>
                <a:srgbClr val="585858"/>
              </a:solidFill>
              <a:latin typeface="Arial" panose="020B0604020202020204" pitchFamily="34" charset="0"/>
              <a:cs typeface="Arial" panose="020B0604020202020204" pitchFamily="34" charset="0"/>
            </a:endParaRPr>
          </a:p>
          <a:p>
            <a:pPr marL="0" indent="0">
              <a:spcAft>
                <a:spcPts val="544"/>
              </a:spcAft>
              <a:buNone/>
            </a:pPr>
            <a:r>
              <a:rPr lang="en-GB" sz="2000" dirty="0" smtClean="0">
                <a:solidFill>
                  <a:srgbClr val="585858"/>
                </a:solidFill>
                <a:latin typeface="Arial" panose="020B0604020202020204" pitchFamily="34" charset="0"/>
                <a:cs typeface="Arial" panose="020B0604020202020204" pitchFamily="34" charset="0"/>
              </a:rPr>
              <a:t>In </a:t>
            </a:r>
            <a:r>
              <a:rPr lang="en-GB" sz="2000" dirty="0">
                <a:solidFill>
                  <a:srgbClr val="585858"/>
                </a:solidFill>
                <a:latin typeface="Arial" panose="020B0604020202020204" pitchFamily="34" charset="0"/>
                <a:cs typeface="Arial" panose="020B0604020202020204" pitchFamily="34" charset="0"/>
              </a:rPr>
              <a:t>addition, the ESP:</a:t>
            </a:r>
          </a:p>
          <a:p>
            <a:pPr marL="711129" lvl="1" indent="-311079">
              <a:spcAft>
                <a:spcPts val="544"/>
              </a:spcAft>
              <a:buSzPct val="100000"/>
              <a:buFont typeface="Wingdings" panose="05000000000000000000" pitchFamily="2" charset="2"/>
              <a:buChar char="§"/>
            </a:pPr>
            <a:r>
              <a:rPr lang="en-GB" sz="2000" dirty="0" smtClean="0">
                <a:solidFill>
                  <a:srgbClr val="585858"/>
                </a:solidFill>
                <a:latin typeface="Arial" panose="020B0604020202020204" pitchFamily="34" charset="0"/>
                <a:cs typeface="Arial" panose="020B0604020202020204" pitchFamily="34" charset="0"/>
              </a:rPr>
              <a:t>Helps </a:t>
            </a:r>
            <a:r>
              <a:rPr lang="en-GB" sz="2000" dirty="0">
                <a:solidFill>
                  <a:srgbClr val="585858"/>
                </a:solidFill>
                <a:latin typeface="Arial" panose="020B0604020202020204" pitchFamily="34" charset="0"/>
                <a:cs typeface="Arial" panose="020B0604020202020204" pitchFamily="34" charset="0"/>
              </a:rPr>
              <a:t>banks anticipate risks and liabilities that could have significant impact on project costs and schedule.</a:t>
            </a:r>
          </a:p>
          <a:p>
            <a:pPr marL="711129" lvl="1" indent="-311079">
              <a:spcAft>
                <a:spcPts val="544"/>
              </a:spcAft>
              <a:buSzPct val="100000"/>
              <a:buFont typeface="Wingdings" panose="05000000000000000000" pitchFamily="2" charset="2"/>
              <a:buChar char="§"/>
            </a:pPr>
            <a:r>
              <a:rPr lang="en-GB" sz="2000" dirty="0" smtClean="0">
                <a:solidFill>
                  <a:srgbClr val="585858"/>
                </a:solidFill>
                <a:latin typeface="Arial" panose="020B0604020202020204" pitchFamily="34" charset="0"/>
                <a:cs typeface="Arial" panose="020B0604020202020204" pitchFamily="34" charset="0"/>
              </a:rPr>
              <a:t>Protects </a:t>
            </a:r>
            <a:r>
              <a:rPr lang="en-GB" sz="2000" dirty="0">
                <a:solidFill>
                  <a:srgbClr val="585858"/>
                </a:solidFill>
                <a:latin typeface="Arial" panose="020B0604020202020204" pitchFamily="34" charset="0"/>
                <a:cs typeface="Arial" panose="020B0604020202020204" pitchFamily="34" charset="0"/>
              </a:rPr>
              <a:t>banks from reputational risk by anticipating risks and ensuring that projects are structured to properly manage environmental and social risks and engage with stakeholders.</a:t>
            </a:r>
          </a:p>
          <a:p>
            <a:pPr marL="711129" lvl="1" indent="-311079">
              <a:spcAft>
                <a:spcPts val="544"/>
              </a:spcAft>
              <a:buSzPct val="100000"/>
              <a:buFont typeface="Wingdings" panose="05000000000000000000" pitchFamily="2" charset="2"/>
              <a:buChar char="§"/>
            </a:pPr>
            <a:r>
              <a:rPr lang="en-GB" sz="2000" dirty="0" smtClean="0">
                <a:solidFill>
                  <a:srgbClr val="585858"/>
                </a:solidFill>
                <a:latin typeface="Arial" panose="020B0604020202020204" pitchFamily="34" charset="0"/>
                <a:cs typeface="Arial" panose="020B0604020202020204" pitchFamily="34" charset="0"/>
              </a:rPr>
              <a:t>Aligns </a:t>
            </a:r>
            <a:r>
              <a:rPr lang="en-GB" sz="2000" dirty="0">
                <a:solidFill>
                  <a:srgbClr val="585858"/>
                </a:solidFill>
                <a:latin typeface="Arial" panose="020B0604020202020204" pitchFamily="34" charset="0"/>
                <a:cs typeface="Arial" panose="020B0604020202020204" pitchFamily="34" charset="0"/>
              </a:rPr>
              <a:t>with bank’s other commitments including those related to green transition, climate change, gender and inclusion.</a:t>
            </a:r>
          </a:p>
          <a:p>
            <a:pPr marL="711129" lvl="1" indent="-311079">
              <a:spcAft>
                <a:spcPts val="544"/>
              </a:spcAft>
              <a:buSzPct val="100000"/>
              <a:buFont typeface="Wingdings" panose="05000000000000000000" pitchFamily="2" charset="2"/>
              <a:buChar char="§"/>
            </a:pPr>
            <a:r>
              <a:rPr lang="en-GB" sz="2000" dirty="0" smtClean="0">
                <a:solidFill>
                  <a:srgbClr val="585858"/>
                </a:solidFill>
                <a:latin typeface="Arial" panose="020B0604020202020204" pitchFamily="34" charset="0"/>
                <a:cs typeface="Arial" panose="020B0604020202020204" pitchFamily="34" charset="0"/>
              </a:rPr>
              <a:t>Provides </a:t>
            </a:r>
            <a:r>
              <a:rPr lang="en-GB" sz="2000" dirty="0">
                <a:solidFill>
                  <a:srgbClr val="585858"/>
                </a:solidFill>
                <a:latin typeface="Arial" panose="020B0604020202020204" pitchFamily="34" charset="0"/>
                <a:cs typeface="Arial" panose="020B0604020202020204" pitchFamily="34" charset="0"/>
              </a:rPr>
              <a:t>additionality to clients in their approach to sustainability by committing them to good international practice</a:t>
            </a:r>
            <a:r>
              <a:rPr lang="en-GB" sz="2000" dirty="0" smtClean="0">
                <a:solidFill>
                  <a:srgbClr val="585858"/>
                </a:solidFill>
                <a:latin typeface="Arial" panose="020B0604020202020204" pitchFamily="34" charset="0"/>
                <a:cs typeface="Arial" panose="020B0604020202020204" pitchFamily="34" charset="0"/>
              </a:rPr>
              <a:t>.</a:t>
            </a:r>
            <a:endParaRPr lang="en-GB" sz="2000" dirty="0">
              <a:solidFill>
                <a:srgbClr val="5858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8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EF66D-0E7F-9A03-BF6D-A255AB4EBA49}"/>
              </a:ext>
            </a:extLst>
          </p:cNvPr>
          <p:cNvSpPr>
            <a:spLocks noGrp="1"/>
          </p:cNvSpPr>
          <p:nvPr>
            <p:ph type="title"/>
          </p:nvPr>
        </p:nvSpPr>
        <p:spPr>
          <a:xfrm>
            <a:off x="0" y="0"/>
            <a:ext cx="9372600" cy="736600"/>
          </a:xfrm>
        </p:spPr>
        <p:txBody>
          <a:bodyPr lIns="640080"/>
          <a:lstStyle/>
          <a:p>
            <a:r>
              <a:rPr lang="en-US" b="1" dirty="0">
                <a:solidFill>
                  <a:srgbClr val="3F7819"/>
                </a:solidFill>
              </a:rPr>
              <a:t>ESP – Key Requirements</a:t>
            </a:r>
            <a:endParaRPr lang="en-GB" b="1" dirty="0">
              <a:solidFill>
                <a:srgbClr val="3F7819"/>
              </a:solidFill>
            </a:endParaRPr>
          </a:p>
        </p:txBody>
      </p:sp>
      <p:pic>
        <p:nvPicPr>
          <p:cNvPr id="9" name="Picture 4" descr="J:\EBRD Policy and Strategy\Policy\2019 ESP Review\Public Consultation\Presentation\Photos\ESP - side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52" y="1361976"/>
            <a:ext cx="2675308" cy="43204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 10"/>
          <p:cNvGraphicFramePr/>
          <p:nvPr>
            <p:extLst>
              <p:ext uri="{D42A27DB-BD31-4B8C-83A1-F6EECF244321}">
                <p14:modId xmlns:p14="http://schemas.microsoft.com/office/powerpoint/2010/main" val="2543278861"/>
              </p:ext>
            </p:extLst>
          </p:nvPr>
        </p:nvGraphicFramePr>
        <p:xfrm>
          <a:off x="641152" y="1361976"/>
          <a:ext cx="916324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901700" y="2082056"/>
            <a:ext cx="2157226" cy="1312860"/>
          </a:xfrm>
          <a:prstGeom prst="rect">
            <a:avLst/>
          </a:prstGeom>
          <a:solidFill>
            <a:schemeClr val="accent6">
              <a:lumMod val="50000"/>
              <a:alpha val="11000"/>
            </a:schemeClr>
          </a:solidFill>
          <a:effectLst>
            <a:glow rad="63500">
              <a:schemeClr val="accent1">
                <a:satMod val="175000"/>
                <a:alpha val="40000"/>
              </a:schemeClr>
            </a:glow>
          </a:effectLst>
        </p:spPr>
        <p:txBody>
          <a:bodyPr wrap="square" rtlCol="0">
            <a:spAutoFit/>
          </a:bodyPr>
          <a:lstStyle/>
          <a:p>
            <a:pPr lvl="0"/>
            <a:r>
              <a:rPr lang="fr-CA"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Environmental</a:t>
            </a:r>
          </a:p>
          <a:p>
            <a:pPr lvl="0"/>
            <a:r>
              <a:rPr lang="fr-CA"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r>
              <a:rPr lang="fr-CA" sz="2177"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Social Policy </a:t>
            </a:r>
            <a:endParaRPr lang="fr-CA"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fr-CA"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a:t>
            </a:r>
            <a:endParaRPr lang="en-GB"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400" dirty="0">
              <a:solidFill>
                <a:schemeClr val="bg1">
                  <a:lumMod val="50000"/>
                </a:schemeClr>
              </a:solidFill>
            </a:endParaRPr>
          </a:p>
        </p:txBody>
      </p:sp>
      <p:sp>
        <p:nvSpPr>
          <p:cNvPr id="13" name="TextBox 12"/>
          <p:cNvSpPr txBox="1"/>
          <p:nvPr/>
        </p:nvSpPr>
        <p:spPr>
          <a:xfrm>
            <a:off x="3625346" y="5189372"/>
            <a:ext cx="6179053" cy="830997"/>
          </a:xfrm>
          <a:prstGeom prst="rect">
            <a:avLst/>
          </a:prstGeom>
          <a:noFill/>
        </p:spPr>
        <p:txBody>
          <a:bodyPr wrap="square" rtlCol="0">
            <a:spAutoFit/>
          </a:bodyPr>
          <a:lstStyle/>
          <a:p>
            <a:r>
              <a:rPr lang="en-GB" sz="1600" dirty="0">
                <a:solidFill>
                  <a:srgbClr val="404040"/>
                </a:solidFill>
                <a:latin typeface="Arial" panose="020B0604020202020204" pitchFamily="34" charset="0"/>
                <a:cs typeface="Arial" panose="020B0604020202020204" pitchFamily="34" charset="0"/>
              </a:rPr>
              <a:t>Projects are structured to meet EU environmental principles, practices and substantive standards, where these can be applied at the project level, regardless of their geographic </a:t>
            </a:r>
            <a:r>
              <a:rPr lang="en-GB" sz="1600" dirty="0" smtClean="0">
                <a:solidFill>
                  <a:srgbClr val="404040"/>
                </a:solidFill>
                <a:latin typeface="Arial" panose="020B0604020202020204" pitchFamily="34" charset="0"/>
                <a:cs typeface="Arial" panose="020B0604020202020204" pitchFamily="34" charset="0"/>
              </a:rPr>
              <a:t>location </a:t>
            </a:r>
            <a:endParaRPr lang="en-GB"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42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1963" cy="600164"/>
          </a:xfrm>
          <a:prstGeom prst="rect">
            <a:avLst/>
          </a:prstGeom>
        </p:spPr>
        <p:txBody>
          <a:bodyPr vert="horz" wrap="square" lIns="365760" tIns="45720" rIns="0" bIns="0" rtlCol="0">
            <a:spAutoFit/>
          </a:bodyPr>
          <a:lstStyle/>
          <a:p>
            <a:pPr marL="12700">
              <a:lnSpc>
                <a:spcPct val="100000"/>
              </a:lnSpc>
              <a:spcBef>
                <a:spcPts val="0"/>
              </a:spcBef>
            </a:pPr>
            <a:r>
              <a:rPr spc="-10" dirty="0">
                <a:latin typeface="Franklin Gothic Demi Cond" panose="020B0706030402020204" pitchFamily="34" charset="0"/>
              </a:rPr>
              <a:t>Responsible</a:t>
            </a:r>
            <a:r>
              <a:rPr spc="-145" dirty="0">
                <a:latin typeface="Franklin Gothic Demi Cond" panose="020B0706030402020204" pitchFamily="34" charset="0"/>
              </a:rPr>
              <a:t> </a:t>
            </a:r>
            <a:r>
              <a:rPr spc="-10" dirty="0">
                <a:latin typeface="Franklin Gothic Demi Cond" panose="020B0706030402020204" pitchFamily="34" charset="0"/>
              </a:rPr>
              <a:t>Investing</a:t>
            </a:r>
            <a:r>
              <a:rPr lang="en-US" spc="-10" dirty="0">
                <a:latin typeface="Franklin Gothic Demi Cond" panose="020B0706030402020204" pitchFamily="34" charset="0"/>
              </a:rPr>
              <a:t> </a:t>
            </a:r>
            <a:r>
              <a:rPr lang="en-US" spc="-10" dirty="0" smtClean="0">
                <a:latin typeface="Franklin Gothic Demi Cond" panose="020B0706030402020204" pitchFamily="34" charset="0"/>
              </a:rPr>
              <a:t>–</a:t>
            </a:r>
            <a:r>
              <a:rPr spc="-80" dirty="0" smtClean="0">
                <a:latin typeface="Franklin Gothic Demi Cond" panose="020B0706030402020204" pitchFamily="34" charset="0"/>
              </a:rPr>
              <a:t> </a:t>
            </a:r>
            <a:r>
              <a:rPr dirty="0" smtClean="0">
                <a:latin typeface="Franklin Gothic Demi Cond" panose="020B0706030402020204" pitchFamily="34" charset="0"/>
              </a:rPr>
              <a:t>ESG</a:t>
            </a:r>
            <a:r>
              <a:rPr spc="-20" dirty="0" smtClean="0">
                <a:latin typeface="Franklin Gothic Demi Cond" panose="020B0706030402020204" pitchFamily="34" charset="0"/>
              </a:rPr>
              <a:t> </a:t>
            </a:r>
            <a:r>
              <a:rPr spc="-10" dirty="0">
                <a:latin typeface="Franklin Gothic Demi Cond" panose="020B0706030402020204" pitchFamily="34" charset="0"/>
              </a:rPr>
              <a:t>Investment</a:t>
            </a:r>
            <a:r>
              <a:rPr dirty="0">
                <a:latin typeface="Franklin Gothic Demi Cond" panose="020B0706030402020204" pitchFamily="34" charset="0"/>
              </a:rPr>
              <a:t> </a:t>
            </a:r>
            <a:r>
              <a:rPr spc="-10" dirty="0">
                <a:latin typeface="Franklin Gothic Demi Cond" panose="020B0706030402020204" pitchFamily="34" charset="0"/>
              </a:rPr>
              <a:t>Strategies</a:t>
            </a:r>
          </a:p>
        </p:txBody>
      </p:sp>
      <p:graphicFrame>
        <p:nvGraphicFramePr>
          <p:cNvPr id="3" name="object 3"/>
          <p:cNvGraphicFramePr>
            <a:graphicFrameLocks noGrp="1"/>
          </p:cNvGraphicFramePr>
          <p:nvPr>
            <p:extLst>
              <p:ext uri="{D42A27DB-BD31-4B8C-83A1-F6EECF244321}">
                <p14:modId xmlns:p14="http://schemas.microsoft.com/office/powerpoint/2010/main" val="529793234"/>
              </p:ext>
            </p:extLst>
          </p:nvPr>
        </p:nvGraphicFramePr>
        <p:xfrm>
          <a:off x="210277" y="961041"/>
          <a:ext cx="11638824" cy="5750311"/>
        </p:xfrm>
        <a:graphic>
          <a:graphicData uri="http://schemas.openxmlformats.org/drawingml/2006/table">
            <a:tbl>
              <a:tblPr firstRow="1" bandRow="1">
                <a:tableStyleId>{2D5ABB26-0587-4C30-8999-92F81FD0307C}</a:tableStyleId>
              </a:tblPr>
              <a:tblGrid>
                <a:gridCol w="1875432">
                  <a:extLst>
                    <a:ext uri="{9D8B030D-6E8A-4147-A177-3AD203B41FA5}">
                      <a16:colId xmlns:a16="http://schemas.microsoft.com/office/drawing/2014/main" val="20000"/>
                    </a:ext>
                  </a:extLst>
                </a:gridCol>
                <a:gridCol w="9763392">
                  <a:extLst>
                    <a:ext uri="{9D8B030D-6E8A-4147-A177-3AD203B41FA5}">
                      <a16:colId xmlns:a16="http://schemas.microsoft.com/office/drawing/2014/main" val="20001"/>
                    </a:ext>
                  </a:extLst>
                </a:gridCol>
              </a:tblGrid>
              <a:tr h="476252">
                <a:tc>
                  <a:txBody>
                    <a:bodyPr/>
                    <a:lstStyle/>
                    <a:p>
                      <a:pPr marL="620395">
                        <a:lnSpc>
                          <a:spcPct val="100000"/>
                        </a:lnSpc>
                        <a:spcBef>
                          <a:spcPts val="0"/>
                        </a:spcBef>
                      </a:pPr>
                      <a:r>
                        <a:rPr sz="1600" b="1" spc="-10" dirty="0">
                          <a:solidFill>
                            <a:schemeClr val="bg1"/>
                          </a:solidFill>
                          <a:latin typeface="Franklin Gothic Book"/>
                          <a:cs typeface="Franklin Gothic Book"/>
                        </a:rPr>
                        <a:t>Strategy</a:t>
                      </a:r>
                      <a:endParaRPr sz="1600" b="1" dirty="0">
                        <a:solidFill>
                          <a:schemeClr val="bg1"/>
                        </a:solidFill>
                        <a:latin typeface="Franklin Gothic Book"/>
                        <a:cs typeface="Franklin Gothic Book"/>
                      </a:endParaRPr>
                    </a:p>
                  </a:txBody>
                  <a:tcPr marL="0" marR="0" marT="37465" marB="0" anchor="ctr">
                    <a:lnL w="12700">
                      <a:solidFill>
                        <a:srgbClr val="0079C1"/>
                      </a:solidFill>
                      <a:prstDash val="solid"/>
                    </a:lnL>
                    <a:lnT w="12700">
                      <a:solidFill>
                        <a:srgbClr val="0079C1"/>
                      </a:solidFill>
                      <a:prstDash val="solid"/>
                    </a:lnT>
                    <a:lnB w="12700" cap="flat" cmpd="sng" algn="ctr">
                      <a:solidFill>
                        <a:srgbClr val="246C8F"/>
                      </a:solidFill>
                      <a:prstDash val="solid"/>
                      <a:round/>
                      <a:headEnd type="none" w="med" len="med"/>
                      <a:tailEnd type="none" w="med" len="med"/>
                    </a:lnB>
                    <a:solidFill>
                      <a:srgbClr val="246C8F"/>
                    </a:solidFill>
                  </a:tcPr>
                </a:tc>
                <a:tc>
                  <a:txBody>
                    <a:bodyPr/>
                    <a:lstStyle/>
                    <a:p>
                      <a:pPr marL="69850" algn="ctr">
                        <a:lnSpc>
                          <a:spcPct val="100000"/>
                        </a:lnSpc>
                        <a:spcBef>
                          <a:spcPts val="0"/>
                        </a:spcBef>
                      </a:pPr>
                      <a:r>
                        <a:rPr sz="1600" b="1" spc="-10" dirty="0">
                          <a:solidFill>
                            <a:schemeClr val="bg1"/>
                          </a:solidFill>
                          <a:latin typeface="Franklin Gothic Book"/>
                          <a:cs typeface="Franklin Gothic Book"/>
                        </a:rPr>
                        <a:t>Explanation</a:t>
                      </a:r>
                      <a:endParaRPr sz="1600" b="1" dirty="0">
                        <a:solidFill>
                          <a:schemeClr val="bg1"/>
                        </a:solidFill>
                        <a:latin typeface="Franklin Gothic Book"/>
                        <a:cs typeface="Franklin Gothic Book"/>
                      </a:endParaRPr>
                    </a:p>
                  </a:txBody>
                  <a:tcPr marL="0" marR="0" marT="37465" marB="0" anchor="ctr">
                    <a:lnR w="12700">
                      <a:solidFill>
                        <a:srgbClr val="0079C1"/>
                      </a:solidFill>
                      <a:prstDash val="solid"/>
                    </a:lnR>
                    <a:lnT w="12700">
                      <a:solidFill>
                        <a:srgbClr val="0079C1"/>
                      </a:solidFill>
                      <a:prstDash val="solid"/>
                    </a:lnT>
                    <a:lnB w="12700" cap="flat" cmpd="sng" algn="ctr">
                      <a:solidFill>
                        <a:srgbClr val="246C8F"/>
                      </a:solidFill>
                      <a:prstDash val="solid"/>
                      <a:round/>
                      <a:headEnd type="none" w="med" len="med"/>
                      <a:tailEnd type="none" w="med" len="med"/>
                    </a:lnB>
                    <a:solidFill>
                      <a:srgbClr val="246C8F"/>
                    </a:solidFill>
                  </a:tcPr>
                </a:tc>
                <a:extLst>
                  <a:ext uri="{0D108BD9-81ED-4DB2-BD59-A6C34878D82A}">
                    <a16:rowId xmlns:a16="http://schemas.microsoft.com/office/drawing/2014/main" val="10000"/>
                  </a:ext>
                </a:extLst>
              </a:tr>
              <a:tr h="592942">
                <a:tc>
                  <a:txBody>
                    <a:bodyPr/>
                    <a:lstStyle/>
                    <a:p>
                      <a:pPr marL="91440">
                        <a:lnSpc>
                          <a:spcPct val="100000"/>
                        </a:lnSpc>
                        <a:spcBef>
                          <a:spcPts val="0"/>
                        </a:spcBef>
                      </a:pPr>
                      <a:r>
                        <a:rPr sz="1600" spc="-10" dirty="0">
                          <a:solidFill>
                            <a:srgbClr val="404040"/>
                          </a:solidFill>
                          <a:latin typeface="Franklin Gothic Book"/>
                          <a:cs typeface="Franklin Gothic Book"/>
                        </a:rPr>
                        <a:t>Negative</a:t>
                      </a:r>
                      <a:endParaRPr sz="1600" dirty="0">
                        <a:solidFill>
                          <a:srgbClr val="404040"/>
                        </a:solidFill>
                        <a:latin typeface="Franklin Gothic Book"/>
                        <a:cs typeface="Franklin Gothic Book"/>
                      </a:endParaRPr>
                    </a:p>
                  </a:txBody>
                  <a:tcPr marL="0" marR="0" marT="160655" marB="0">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58115" marR="68580">
                        <a:lnSpc>
                          <a:spcPct val="100000"/>
                        </a:lnSpc>
                        <a:spcBef>
                          <a:spcPts val="0"/>
                        </a:spcBef>
                        <a:tabLst>
                          <a:tab pos="5425440" algn="l"/>
                        </a:tabLst>
                      </a:pPr>
                      <a:r>
                        <a:rPr sz="1600" dirty="0">
                          <a:solidFill>
                            <a:srgbClr val="404040"/>
                          </a:solidFill>
                          <a:latin typeface="Franklin Gothic Book"/>
                          <a:cs typeface="Franklin Gothic Book"/>
                        </a:rPr>
                        <a:t>Exclusionary</a:t>
                      </a:r>
                      <a:r>
                        <a:rPr sz="1600" spc="370" dirty="0">
                          <a:solidFill>
                            <a:srgbClr val="404040"/>
                          </a:solidFill>
                          <a:latin typeface="Franklin Gothic Book"/>
                          <a:cs typeface="Franklin Gothic Book"/>
                        </a:rPr>
                        <a:t> </a:t>
                      </a:r>
                      <a:r>
                        <a:rPr sz="1600" dirty="0">
                          <a:solidFill>
                            <a:srgbClr val="404040"/>
                          </a:solidFill>
                          <a:latin typeface="Franklin Gothic Book"/>
                          <a:cs typeface="Franklin Gothic Book"/>
                        </a:rPr>
                        <a:t>Screening:</a:t>
                      </a:r>
                      <a:r>
                        <a:rPr sz="1600" spc="310" dirty="0">
                          <a:solidFill>
                            <a:srgbClr val="404040"/>
                          </a:solidFill>
                          <a:latin typeface="Franklin Gothic Book"/>
                          <a:cs typeface="Franklin Gothic Book"/>
                        </a:rPr>
                        <a:t> </a:t>
                      </a:r>
                      <a:r>
                        <a:rPr sz="1600" dirty="0">
                          <a:solidFill>
                            <a:srgbClr val="404040"/>
                          </a:solidFill>
                          <a:latin typeface="Franklin Gothic Book"/>
                          <a:cs typeface="Franklin Gothic Book"/>
                        </a:rPr>
                        <a:t>The</a:t>
                      </a:r>
                      <a:r>
                        <a:rPr sz="1600" spc="360" dirty="0">
                          <a:solidFill>
                            <a:srgbClr val="404040"/>
                          </a:solidFill>
                          <a:latin typeface="Franklin Gothic Book"/>
                          <a:cs typeface="Franklin Gothic Book"/>
                        </a:rPr>
                        <a:t> </a:t>
                      </a:r>
                      <a:r>
                        <a:rPr sz="1600" dirty="0">
                          <a:solidFill>
                            <a:srgbClr val="404040"/>
                          </a:solidFill>
                          <a:latin typeface="Franklin Gothic Book"/>
                          <a:cs typeface="Franklin Gothic Book"/>
                        </a:rPr>
                        <a:t>exclusion</a:t>
                      </a:r>
                      <a:r>
                        <a:rPr sz="1600" spc="409"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390" dirty="0">
                          <a:solidFill>
                            <a:srgbClr val="404040"/>
                          </a:solidFill>
                          <a:latin typeface="Franklin Gothic Book"/>
                          <a:cs typeface="Franklin Gothic Book"/>
                        </a:rPr>
                        <a:t> </a:t>
                      </a:r>
                      <a:r>
                        <a:rPr sz="1600" dirty="0">
                          <a:solidFill>
                            <a:srgbClr val="404040"/>
                          </a:solidFill>
                          <a:latin typeface="Franklin Gothic Book"/>
                          <a:cs typeface="Franklin Gothic Book"/>
                        </a:rPr>
                        <a:t>certain</a:t>
                      </a:r>
                      <a:r>
                        <a:rPr sz="1600" spc="409" dirty="0">
                          <a:solidFill>
                            <a:srgbClr val="404040"/>
                          </a:solidFill>
                          <a:latin typeface="Franklin Gothic Book"/>
                          <a:cs typeface="Franklin Gothic Book"/>
                        </a:rPr>
                        <a:t> </a:t>
                      </a:r>
                      <a:r>
                        <a:rPr sz="1600" spc="-10" dirty="0">
                          <a:solidFill>
                            <a:srgbClr val="404040"/>
                          </a:solidFill>
                          <a:latin typeface="Franklin Gothic Book"/>
                          <a:cs typeface="Franklin Gothic Book"/>
                        </a:rPr>
                        <a:t>sectors</a:t>
                      </a:r>
                      <a:r>
                        <a:rPr sz="1600" dirty="0">
                          <a:solidFill>
                            <a:srgbClr val="404040"/>
                          </a:solidFill>
                          <a:latin typeface="Franklin Gothic Book"/>
                          <a:cs typeface="Franklin Gothic Book"/>
                        </a:rPr>
                        <a:t>	from</a:t>
                      </a:r>
                      <a:r>
                        <a:rPr sz="1600" spc="335" dirty="0">
                          <a:solidFill>
                            <a:srgbClr val="404040"/>
                          </a:solidFill>
                          <a:latin typeface="Franklin Gothic Book"/>
                          <a:cs typeface="Franklin Gothic Book"/>
                        </a:rPr>
                        <a:t> </a:t>
                      </a:r>
                      <a:r>
                        <a:rPr sz="1600" dirty="0">
                          <a:solidFill>
                            <a:srgbClr val="404040"/>
                          </a:solidFill>
                          <a:latin typeface="Franklin Gothic Book"/>
                          <a:cs typeface="Franklin Gothic Book"/>
                        </a:rPr>
                        <a:t>investors</a:t>
                      </a:r>
                      <a:r>
                        <a:rPr lang="en-US" sz="1600" dirty="0">
                          <a:solidFill>
                            <a:srgbClr val="404040"/>
                          </a:solidFill>
                          <a:latin typeface="Franklin Gothic Book"/>
                          <a:cs typeface="Franklin Gothic Book"/>
                        </a:rPr>
                        <a:t>'</a:t>
                      </a:r>
                      <a:r>
                        <a:rPr sz="1600" spc="365" dirty="0">
                          <a:solidFill>
                            <a:srgbClr val="404040"/>
                          </a:solidFill>
                          <a:latin typeface="Franklin Gothic Book"/>
                          <a:cs typeface="Franklin Gothic Book"/>
                        </a:rPr>
                        <a:t> </a:t>
                      </a:r>
                      <a:r>
                        <a:rPr sz="1600" dirty="0">
                          <a:solidFill>
                            <a:srgbClr val="404040"/>
                          </a:solidFill>
                          <a:latin typeface="Franklin Gothic Book"/>
                          <a:cs typeface="Franklin Gothic Book"/>
                        </a:rPr>
                        <a:t>portfolios</a:t>
                      </a:r>
                      <a:r>
                        <a:rPr sz="1600" spc="325" dirty="0">
                          <a:solidFill>
                            <a:srgbClr val="404040"/>
                          </a:solidFill>
                          <a:latin typeface="Franklin Gothic Book"/>
                          <a:cs typeface="Franklin Gothic Book"/>
                        </a:rPr>
                        <a:t> </a:t>
                      </a:r>
                      <a:r>
                        <a:rPr sz="1600" dirty="0">
                          <a:solidFill>
                            <a:srgbClr val="404040"/>
                          </a:solidFill>
                          <a:latin typeface="Franklin Gothic Book"/>
                          <a:cs typeface="Franklin Gothic Book"/>
                        </a:rPr>
                        <a:t>based</a:t>
                      </a:r>
                      <a:r>
                        <a:rPr sz="1600" spc="385" dirty="0">
                          <a:solidFill>
                            <a:srgbClr val="404040"/>
                          </a:solidFill>
                          <a:latin typeface="Franklin Gothic Book"/>
                          <a:cs typeface="Franklin Gothic Book"/>
                        </a:rPr>
                        <a:t> </a:t>
                      </a:r>
                      <a:r>
                        <a:rPr sz="1600" dirty="0">
                          <a:solidFill>
                            <a:srgbClr val="404040"/>
                          </a:solidFill>
                          <a:latin typeface="Franklin Gothic Book"/>
                          <a:cs typeface="Franklin Gothic Book"/>
                        </a:rPr>
                        <a:t>on</a:t>
                      </a:r>
                      <a:r>
                        <a:rPr sz="1600" spc="370" dirty="0">
                          <a:solidFill>
                            <a:srgbClr val="404040"/>
                          </a:solidFill>
                          <a:latin typeface="Franklin Gothic Book"/>
                          <a:cs typeface="Franklin Gothic Book"/>
                        </a:rPr>
                        <a:t> </a:t>
                      </a:r>
                      <a:r>
                        <a:rPr sz="1600" dirty="0">
                          <a:solidFill>
                            <a:srgbClr val="404040"/>
                          </a:solidFill>
                          <a:latin typeface="Franklin Gothic Book"/>
                          <a:cs typeface="Franklin Gothic Book"/>
                        </a:rPr>
                        <a:t>specific</a:t>
                      </a:r>
                      <a:r>
                        <a:rPr sz="1600" spc="350" dirty="0">
                          <a:solidFill>
                            <a:srgbClr val="404040"/>
                          </a:solidFill>
                          <a:latin typeface="Franklin Gothic Book"/>
                          <a:cs typeface="Franklin Gothic Book"/>
                        </a:rPr>
                        <a:t> </a:t>
                      </a:r>
                      <a:r>
                        <a:rPr sz="1600" spc="-25" dirty="0">
                          <a:solidFill>
                            <a:srgbClr val="404040"/>
                          </a:solidFill>
                          <a:latin typeface="Franklin Gothic Book"/>
                          <a:cs typeface="Franklin Gothic Book"/>
                        </a:rPr>
                        <a:t>ESG </a:t>
                      </a:r>
                      <a:r>
                        <a:rPr sz="1600" spc="-10" dirty="0">
                          <a:solidFill>
                            <a:srgbClr val="404040"/>
                          </a:solidFill>
                          <a:latin typeface="Franklin Gothic Book"/>
                          <a:cs typeface="Franklin Gothic Book"/>
                        </a:rPr>
                        <a:t>criteria.</a:t>
                      </a:r>
                      <a:endParaRPr sz="1600" dirty="0">
                        <a:solidFill>
                          <a:srgbClr val="404040"/>
                        </a:solidFill>
                        <a:latin typeface="Franklin Gothic Book"/>
                        <a:cs typeface="Franklin Gothic Book"/>
                      </a:endParaRPr>
                    </a:p>
                  </a:txBody>
                  <a:tcPr marL="0" marR="0" marT="3810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1"/>
                  </a:ext>
                </a:extLst>
              </a:tr>
              <a:tr h="593658">
                <a:tc>
                  <a:txBody>
                    <a:bodyPr/>
                    <a:lstStyle/>
                    <a:p>
                      <a:pPr marL="91440">
                        <a:lnSpc>
                          <a:spcPct val="100000"/>
                        </a:lnSpc>
                        <a:spcBef>
                          <a:spcPts val="0"/>
                        </a:spcBef>
                      </a:pPr>
                      <a:r>
                        <a:rPr sz="1600" spc="-10" dirty="0">
                          <a:solidFill>
                            <a:srgbClr val="404040"/>
                          </a:solidFill>
                          <a:latin typeface="Franklin Gothic Book"/>
                          <a:cs typeface="Franklin Gothic Book"/>
                        </a:rPr>
                        <a:t>Positive</a:t>
                      </a:r>
                      <a:endParaRPr sz="1600" dirty="0">
                        <a:solidFill>
                          <a:srgbClr val="404040"/>
                        </a:solidFill>
                        <a:latin typeface="Franklin Gothic Book"/>
                        <a:cs typeface="Franklin Gothic Book"/>
                      </a:endParaRPr>
                    </a:p>
                  </a:txBody>
                  <a:tcPr marL="0" marR="0" marT="161290" marB="0">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tc>
                  <a:txBody>
                    <a:bodyPr/>
                    <a:lstStyle/>
                    <a:p>
                      <a:pPr marL="158115" marR="74930">
                        <a:lnSpc>
                          <a:spcPct val="100000"/>
                        </a:lnSpc>
                        <a:spcBef>
                          <a:spcPts val="0"/>
                        </a:spcBef>
                      </a:pPr>
                      <a:r>
                        <a:rPr sz="1600" dirty="0">
                          <a:solidFill>
                            <a:srgbClr val="404040"/>
                          </a:solidFill>
                          <a:latin typeface="Franklin Gothic Book"/>
                          <a:cs typeface="Franklin Gothic Book"/>
                        </a:rPr>
                        <a:t>Best</a:t>
                      </a:r>
                      <a:r>
                        <a:rPr sz="1600" spc="170" dirty="0">
                          <a:solidFill>
                            <a:srgbClr val="404040"/>
                          </a:solidFill>
                          <a:latin typeface="Franklin Gothic Book"/>
                          <a:cs typeface="Franklin Gothic Book"/>
                        </a:rPr>
                        <a:t> </a:t>
                      </a:r>
                      <a:r>
                        <a:rPr sz="1600" dirty="0">
                          <a:solidFill>
                            <a:srgbClr val="404040"/>
                          </a:solidFill>
                          <a:latin typeface="Franklin Gothic Book"/>
                          <a:cs typeface="Franklin Gothic Book"/>
                        </a:rPr>
                        <a:t>in</a:t>
                      </a:r>
                      <a:r>
                        <a:rPr sz="1600" spc="204" dirty="0">
                          <a:solidFill>
                            <a:srgbClr val="404040"/>
                          </a:solidFill>
                          <a:latin typeface="Franklin Gothic Book"/>
                          <a:cs typeface="Franklin Gothic Book"/>
                        </a:rPr>
                        <a:t> </a:t>
                      </a:r>
                      <a:r>
                        <a:rPr sz="1600" dirty="0">
                          <a:solidFill>
                            <a:srgbClr val="404040"/>
                          </a:solidFill>
                          <a:latin typeface="Franklin Gothic Book"/>
                          <a:cs typeface="Franklin Gothic Book"/>
                        </a:rPr>
                        <a:t>Class</a:t>
                      </a:r>
                      <a:r>
                        <a:rPr sz="1600" spc="175" dirty="0">
                          <a:solidFill>
                            <a:srgbClr val="404040"/>
                          </a:solidFill>
                          <a:latin typeface="Franklin Gothic Book"/>
                          <a:cs typeface="Franklin Gothic Book"/>
                        </a:rPr>
                        <a:t> </a:t>
                      </a:r>
                      <a:r>
                        <a:rPr sz="1600" dirty="0">
                          <a:solidFill>
                            <a:srgbClr val="404040"/>
                          </a:solidFill>
                          <a:latin typeface="Franklin Gothic Book"/>
                          <a:cs typeface="Franklin Gothic Book"/>
                        </a:rPr>
                        <a:t>Screening:</a:t>
                      </a:r>
                      <a:r>
                        <a:rPr sz="1600" spc="190" dirty="0">
                          <a:solidFill>
                            <a:srgbClr val="404040"/>
                          </a:solidFill>
                          <a:latin typeface="Franklin Gothic Book"/>
                          <a:cs typeface="Franklin Gothic Book"/>
                        </a:rPr>
                        <a:t> </a:t>
                      </a:r>
                      <a:r>
                        <a:rPr sz="1600" dirty="0">
                          <a:solidFill>
                            <a:srgbClr val="404040"/>
                          </a:solidFill>
                          <a:latin typeface="Franklin Gothic Book"/>
                          <a:cs typeface="Franklin Gothic Book"/>
                        </a:rPr>
                        <a:t>Investment</a:t>
                      </a:r>
                      <a:r>
                        <a:rPr sz="1600" spc="185" dirty="0">
                          <a:solidFill>
                            <a:srgbClr val="404040"/>
                          </a:solidFill>
                          <a:latin typeface="Franklin Gothic Book"/>
                          <a:cs typeface="Franklin Gothic Book"/>
                        </a:rPr>
                        <a:t> </a:t>
                      </a:r>
                      <a:r>
                        <a:rPr sz="1600" dirty="0">
                          <a:solidFill>
                            <a:srgbClr val="404040"/>
                          </a:solidFill>
                          <a:latin typeface="Franklin Gothic Book"/>
                          <a:cs typeface="Franklin Gothic Book"/>
                        </a:rPr>
                        <a:t>in</a:t>
                      </a:r>
                      <a:r>
                        <a:rPr sz="1600" spc="204" dirty="0">
                          <a:solidFill>
                            <a:srgbClr val="404040"/>
                          </a:solidFill>
                          <a:latin typeface="Franklin Gothic Book"/>
                          <a:cs typeface="Franklin Gothic Book"/>
                        </a:rPr>
                        <a:t> </a:t>
                      </a:r>
                      <a:r>
                        <a:rPr sz="1600" dirty="0">
                          <a:solidFill>
                            <a:srgbClr val="404040"/>
                          </a:solidFill>
                          <a:latin typeface="Franklin Gothic Book"/>
                          <a:cs typeface="Franklin Gothic Book"/>
                        </a:rPr>
                        <a:t>sectors,</a:t>
                      </a:r>
                      <a:r>
                        <a:rPr sz="1600" spc="195" dirty="0">
                          <a:solidFill>
                            <a:srgbClr val="404040"/>
                          </a:solidFill>
                          <a:latin typeface="Franklin Gothic Book"/>
                          <a:cs typeface="Franklin Gothic Book"/>
                        </a:rPr>
                        <a:t> </a:t>
                      </a:r>
                      <a:r>
                        <a:rPr sz="1600" dirty="0">
                          <a:solidFill>
                            <a:srgbClr val="404040"/>
                          </a:solidFill>
                          <a:latin typeface="Franklin Gothic Book"/>
                          <a:cs typeface="Franklin Gothic Book"/>
                        </a:rPr>
                        <a:t>companies</a:t>
                      </a:r>
                      <a:r>
                        <a:rPr sz="1600" spc="185" dirty="0">
                          <a:solidFill>
                            <a:srgbClr val="404040"/>
                          </a:solidFill>
                          <a:latin typeface="Franklin Gothic Book"/>
                          <a:cs typeface="Franklin Gothic Book"/>
                        </a:rPr>
                        <a:t> </a:t>
                      </a:r>
                      <a:r>
                        <a:rPr sz="1600" dirty="0">
                          <a:solidFill>
                            <a:srgbClr val="404040"/>
                          </a:solidFill>
                          <a:latin typeface="Franklin Gothic Book"/>
                          <a:cs typeface="Franklin Gothic Book"/>
                        </a:rPr>
                        <a:t>or</a:t>
                      </a:r>
                      <a:r>
                        <a:rPr sz="1600" spc="220" dirty="0">
                          <a:solidFill>
                            <a:srgbClr val="404040"/>
                          </a:solidFill>
                          <a:latin typeface="Franklin Gothic Book"/>
                          <a:cs typeface="Franklin Gothic Book"/>
                        </a:rPr>
                        <a:t> </a:t>
                      </a:r>
                      <a:r>
                        <a:rPr sz="1600" dirty="0">
                          <a:solidFill>
                            <a:srgbClr val="404040"/>
                          </a:solidFill>
                          <a:latin typeface="Franklin Gothic Book"/>
                          <a:cs typeface="Franklin Gothic Book"/>
                        </a:rPr>
                        <a:t>projects</a:t>
                      </a:r>
                      <a:r>
                        <a:rPr sz="1600" spc="170" dirty="0">
                          <a:solidFill>
                            <a:srgbClr val="404040"/>
                          </a:solidFill>
                          <a:latin typeface="Franklin Gothic Book"/>
                          <a:cs typeface="Franklin Gothic Book"/>
                        </a:rPr>
                        <a:t> </a:t>
                      </a:r>
                      <a:r>
                        <a:rPr sz="1600" dirty="0">
                          <a:solidFill>
                            <a:srgbClr val="404040"/>
                          </a:solidFill>
                          <a:latin typeface="Franklin Gothic Book"/>
                          <a:cs typeface="Franklin Gothic Book"/>
                        </a:rPr>
                        <a:t>selected</a:t>
                      </a:r>
                      <a:r>
                        <a:rPr sz="1600" spc="220" dirty="0">
                          <a:solidFill>
                            <a:srgbClr val="404040"/>
                          </a:solidFill>
                          <a:latin typeface="Franklin Gothic Book"/>
                          <a:cs typeface="Franklin Gothic Book"/>
                        </a:rPr>
                        <a:t> </a:t>
                      </a:r>
                      <a:r>
                        <a:rPr sz="1600" dirty="0">
                          <a:solidFill>
                            <a:srgbClr val="404040"/>
                          </a:solidFill>
                          <a:latin typeface="Franklin Gothic Book"/>
                          <a:cs typeface="Franklin Gothic Book"/>
                        </a:rPr>
                        <a:t>for</a:t>
                      </a:r>
                      <a:r>
                        <a:rPr sz="1600" spc="220" dirty="0">
                          <a:solidFill>
                            <a:srgbClr val="404040"/>
                          </a:solidFill>
                          <a:latin typeface="Franklin Gothic Book"/>
                          <a:cs typeface="Franklin Gothic Book"/>
                        </a:rPr>
                        <a:t> </a:t>
                      </a:r>
                      <a:r>
                        <a:rPr sz="1600" dirty="0">
                          <a:solidFill>
                            <a:srgbClr val="404040"/>
                          </a:solidFill>
                          <a:latin typeface="Franklin Gothic Book"/>
                          <a:cs typeface="Franklin Gothic Book"/>
                        </a:rPr>
                        <a:t>positive</a:t>
                      </a:r>
                      <a:r>
                        <a:rPr sz="1600" spc="165" dirty="0">
                          <a:solidFill>
                            <a:srgbClr val="404040"/>
                          </a:solidFill>
                          <a:latin typeface="Franklin Gothic Book"/>
                          <a:cs typeface="Franklin Gothic Book"/>
                        </a:rPr>
                        <a:t> </a:t>
                      </a:r>
                      <a:r>
                        <a:rPr sz="1600" dirty="0">
                          <a:solidFill>
                            <a:srgbClr val="404040"/>
                          </a:solidFill>
                          <a:latin typeface="Franklin Gothic Book"/>
                          <a:cs typeface="Franklin Gothic Book"/>
                        </a:rPr>
                        <a:t>ESG</a:t>
                      </a:r>
                      <a:r>
                        <a:rPr sz="1600" spc="200" dirty="0">
                          <a:solidFill>
                            <a:srgbClr val="404040"/>
                          </a:solidFill>
                          <a:latin typeface="Franklin Gothic Book"/>
                          <a:cs typeface="Franklin Gothic Book"/>
                        </a:rPr>
                        <a:t> </a:t>
                      </a:r>
                      <a:r>
                        <a:rPr sz="1600" spc="-10" dirty="0">
                          <a:solidFill>
                            <a:srgbClr val="404040"/>
                          </a:solidFill>
                          <a:latin typeface="Franklin Gothic Book"/>
                          <a:cs typeface="Franklin Gothic Book"/>
                        </a:rPr>
                        <a:t>performance </a:t>
                      </a:r>
                      <a:r>
                        <a:rPr sz="1600" dirty="0">
                          <a:solidFill>
                            <a:srgbClr val="404040"/>
                          </a:solidFill>
                          <a:latin typeface="Franklin Gothic Book"/>
                          <a:cs typeface="Franklin Gothic Book"/>
                        </a:rPr>
                        <a:t>relative</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industry</a:t>
                      </a:r>
                      <a:r>
                        <a:rPr sz="1600" spc="-35" dirty="0">
                          <a:solidFill>
                            <a:srgbClr val="404040"/>
                          </a:solidFill>
                          <a:latin typeface="Franklin Gothic Book"/>
                          <a:cs typeface="Franklin Gothic Book"/>
                        </a:rPr>
                        <a:t> </a:t>
                      </a:r>
                      <a:r>
                        <a:rPr sz="1600" spc="-10" dirty="0">
                          <a:solidFill>
                            <a:srgbClr val="404040"/>
                          </a:solidFill>
                          <a:latin typeface="Franklin Gothic Book"/>
                          <a:cs typeface="Franklin Gothic Book"/>
                        </a:rPr>
                        <a:t>peers.</a:t>
                      </a:r>
                      <a:endParaRPr sz="1600" dirty="0">
                        <a:solidFill>
                          <a:srgbClr val="404040"/>
                        </a:solidFill>
                        <a:latin typeface="Franklin Gothic Book"/>
                        <a:cs typeface="Franklin Gothic Book"/>
                      </a:endParaRPr>
                    </a:p>
                  </a:txBody>
                  <a:tcPr marL="0" marR="0" marT="38735"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1561">
                <a:tc>
                  <a:txBody>
                    <a:bodyPr/>
                    <a:lstStyle/>
                    <a:p>
                      <a:pPr marL="91440" marR="638175">
                        <a:lnSpc>
                          <a:spcPct val="100000"/>
                        </a:lnSpc>
                        <a:spcBef>
                          <a:spcPts val="0"/>
                        </a:spcBef>
                      </a:pPr>
                      <a:r>
                        <a:rPr sz="1600" dirty="0">
                          <a:solidFill>
                            <a:srgbClr val="404040"/>
                          </a:solidFill>
                          <a:latin typeface="Franklin Gothic Book"/>
                          <a:cs typeface="Franklin Gothic Book"/>
                        </a:rPr>
                        <a:t>Norms</a:t>
                      </a:r>
                      <a:r>
                        <a:rPr sz="1600" spc="155" dirty="0">
                          <a:solidFill>
                            <a:srgbClr val="404040"/>
                          </a:solidFill>
                          <a:latin typeface="Franklin Gothic Book"/>
                          <a:cs typeface="Franklin Gothic Book"/>
                        </a:rPr>
                        <a:t> </a:t>
                      </a:r>
                      <a:r>
                        <a:rPr sz="1600" spc="-20" dirty="0">
                          <a:solidFill>
                            <a:srgbClr val="404040"/>
                          </a:solidFill>
                          <a:latin typeface="Franklin Gothic Book"/>
                          <a:cs typeface="Franklin Gothic Book"/>
                        </a:rPr>
                        <a:t>based </a:t>
                      </a:r>
                      <a:r>
                        <a:rPr sz="1600" spc="-10" dirty="0">
                          <a:solidFill>
                            <a:srgbClr val="404040"/>
                          </a:solidFill>
                          <a:latin typeface="Franklin Gothic Book"/>
                          <a:cs typeface="Franklin Gothic Book"/>
                        </a:rPr>
                        <a:t>screening</a:t>
                      </a:r>
                      <a:endParaRPr sz="1600" dirty="0">
                        <a:solidFill>
                          <a:srgbClr val="404040"/>
                        </a:solidFill>
                        <a:latin typeface="Franklin Gothic Book"/>
                        <a:cs typeface="Franklin Gothic Book"/>
                      </a:endParaRPr>
                    </a:p>
                  </a:txBody>
                  <a:tcPr marL="0" marR="0" marT="5461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58115">
                        <a:lnSpc>
                          <a:spcPct val="100000"/>
                        </a:lnSpc>
                        <a:spcBef>
                          <a:spcPts val="0"/>
                        </a:spcBef>
                      </a:pPr>
                      <a:r>
                        <a:rPr sz="1600" dirty="0">
                          <a:solidFill>
                            <a:srgbClr val="404040"/>
                          </a:solidFill>
                          <a:latin typeface="Franklin Gothic Book"/>
                          <a:cs typeface="Franklin Gothic Book"/>
                        </a:rPr>
                        <a:t>Screening</a:t>
                      </a:r>
                      <a:r>
                        <a:rPr sz="1600" spc="20"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80" dirty="0">
                          <a:solidFill>
                            <a:srgbClr val="404040"/>
                          </a:solidFill>
                          <a:latin typeface="Franklin Gothic Book"/>
                          <a:cs typeface="Franklin Gothic Book"/>
                        </a:rPr>
                        <a:t> </a:t>
                      </a:r>
                      <a:r>
                        <a:rPr sz="1600" spc="-10" dirty="0">
                          <a:solidFill>
                            <a:srgbClr val="404040"/>
                          </a:solidFill>
                          <a:latin typeface="Franklin Gothic Book"/>
                          <a:cs typeface="Franklin Gothic Book"/>
                        </a:rPr>
                        <a:t>investments </a:t>
                      </a:r>
                      <a:r>
                        <a:rPr sz="1600" dirty="0">
                          <a:solidFill>
                            <a:srgbClr val="404040"/>
                          </a:solidFill>
                          <a:latin typeface="Franklin Gothic Book"/>
                          <a:cs typeface="Franklin Gothic Book"/>
                        </a:rPr>
                        <a:t>against</a:t>
                      </a:r>
                      <a:r>
                        <a:rPr sz="1600" spc="-80" dirty="0">
                          <a:solidFill>
                            <a:srgbClr val="404040"/>
                          </a:solidFill>
                          <a:latin typeface="Franklin Gothic Book"/>
                          <a:cs typeface="Franklin Gothic Book"/>
                        </a:rPr>
                        <a:t> </a:t>
                      </a:r>
                      <a:r>
                        <a:rPr sz="1600" dirty="0">
                          <a:solidFill>
                            <a:srgbClr val="404040"/>
                          </a:solidFill>
                          <a:latin typeface="Franklin Gothic Book"/>
                          <a:cs typeface="Franklin Gothic Book"/>
                        </a:rPr>
                        <a:t>minimum</a:t>
                      </a:r>
                      <a:r>
                        <a:rPr sz="1600" spc="-100" dirty="0">
                          <a:solidFill>
                            <a:srgbClr val="404040"/>
                          </a:solidFill>
                          <a:latin typeface="Franklin Gothic Book"/>
                          <a:cs typeface="Franklin Gothic Book"/>
                        </a:rPr>
                        <a:t> </a:t>
                      </a:r>
                      <a:r>
                        <a:rPr sz="1600" dirty="0">
                          <a:solidFill>
                            <a:srgbClr val="404040"/>
                          </a:solidFill>
                          <a:latin typeface="Franklin Gothic Book"/>
                          <a:cs typeface="Franklin Gothic Book"/>
                        </a:rPr>
                        <a:t>standards</a:t>
                      </a:r>
                      <a:r>
                        <a:rPr sz="1600" spc="-165"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85" dirty="0">
                          <a:solidFill>
                            <a:srgbClr val="404040"/>
                          </a:solidFill>
                          <a:latin typeface="Franklin Gothic Book"/>
                          <a:cs typeface="Franklin Gothic Book"/>
                        </a:rPr>
                        <a:t> </a:t>
                      </a:r>
                      <a:r>
                        <a:rPr sz="1600" dirty="0">
                          <a:solidFill>
                            <a:srgbClr val="404040"/>
                          </a:solidFill>
                          <a:latin typeface="Franklin Gothic Book"/>
                          <a:cs typeface="Franklin Gothic Book"/>
                        </a:rPr>
                        <a:t>business</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practice</a:t>
                      </a:r>
                      <a:r>
                        <a:rPr sz="1600" spc="-100" dirty="0">
                          <a:solidFill>
                            <a:srgbClr val="404040"/>
                          </a:solidFill>
                          <a:latin typeface="Franklin Gothic Book"/>
                          <a:cs typeface="Franklin Gothic Book"/>
                        </a:rPr>
                        <a:t> </a:t>
                      </a:r>
                      <a:r>
                        <a:rPr sz="1600" dirty="0">
                          <a:solidFill>
                            <a:srgbClr val="404040"/>
                          </a:solidFill>
                          <a:latin typeface="Franklin Gothic Book"/>
                          <a:cs typeface="Franklin Gothic Book"/>
                        </a:rPr>
                        <a:t>based</a:t>
                      </a:r>
                      <a:r>
                        <a:rPr sz="1600" spc="25" dirty="0">
                          <a:solidFill>
                            <a:srgbClr val="404040"/>
                          </a:solidFill>
                          <a:latin typeface="Franklin Gothic Book"/>
                          <a:cs typeface="Franklin Gothic Book"/>
                        </a:rPr>
                        <a:t> </a:t>
                      </a:r>
                      <a:r>
                        <a:rPr sz="1600" dirty="0">
                          <a:solidFill>
                            <a:srgbClr val="404040"/>
                          </a:solidFill>
                          <a:latin typeface="Franklin Gothic Book"/>
                          <a:cs typeface="Franklin Gothic Book"/>
                        </a:rPr>
                        <a:t>on</a:t>
                      </a:r>
                      <a:r>
                        <a:rPr sz="1600" spc="25" dirty="0">
                          <a:solidFill>
                            <a:srgbClr val="404040"/>
                          </a:solidFill>
                          <a:latin typeface="Franklin Gothic Book"/>
                          <a:cs typeface="Franklin Gothic Book"/>
                        </a:rPr>
                        <a:t> </a:t>
                      </a:r>
                      <a:r>
                        <a:rPr sz="1600" dirty="0">
                          <a:solidFill>
                            <a:srgbClr val="404040"/>
                          </a:solidFill>
                          <a:latin typeface="Franklin Gothic Book"/>
                          <a:cs typeface="Franklin Gothic Book"/>
                        </a:rPr>
                        <a:t>international</a:t>
                      </a:r>
                      <a:r>
                        <a:rPr sz="1600" spc="-105" dirty="0">
                          <a:solidFill>
                            <a:srgbClr val="404040"/>
                          </a:solidFill>
                          <a:latin typeface="Franklin Gothic Book"/>
                          <a:cs typeface="Franklin Gothic Book"/>
                        </a:rPr>
                        <a:t> </a:t>
                      </a:r>
                      <a:r>
                        <a:rPr sz="1600" spc="-10" dirty="0">
                          <a:solidFill>
                            <a:srgbClr val="404040"/>
                          </a:solidFill>
                          <a:latin typeface="Franklin Gothic Book"/>
                          <a:cs typeface="Franklin Gothic Book"/>
                        </a:rPr>
                        <a:t>norms.</a:t>
                      </a:r>
                      <a:endParaRPr sz="1600" dirty="0">
                        <a:solidFill>
                          <a:srgbClr val="404040"/>
                        </a:solidFill>
                        <a:latin typeface="Franklin Gothic Book"/>
                        <a:cs typeface="Franklin Gothic Book"/>
                      </a:endParaRPr>
                    </a:p>
                  </a:txBody>
                  <a:tcPr marL="0" marR="0" marT="177165" marB="0">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3"/>
                  </a:ext>
                </a:extLst>
              </a:tr>
              <a:tr h="612993">
                <a:tc>
                  <a:txBody>
                    <a:bodyPr/>
                    <a:lstStyle/>
                    <a:p>
                      <a:pPr marL="91440" marR="220345">
                        <a:lnSpc>
                          <a:spcPct val="100000"/>
                        </a:lnSpc>
                        <a:spcBef>
                          <a:spcPts val="0"/>
                        </a:spcBef>
                      </a:pPr>
                      <a:r>
                        <a:rPr sz="1600" dirty="0">
                          <a:solidFill>
                            <a:srgbClr val="404040"/>
                          </a:solidFill>
                          <a:latin typeface="Franklin Gothic Book"/>
                          <a:cs typeface="Franklin Gothic Book"/>
                        </a:rPr>
                        <a:t>Integration</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15" dirty="0">
                          <a:solidFill>
                            <a:srgbClr val="404040"/>
                          </a:solidFill>
                          <a:latin typeface="Franklin Gothic Book"/>
                          <a:cs typeface="Franklin Gothic Book"/>
                        </a:rPr>
                        <a:t> </a:t>
                      </a:r>
                      <a:r>
                        <a:rPr sz="1600" spc="-25" dirty="0">
                          <a:solidFill>
                            <a:srgbClr val="404040"/>
                          </a:solidFill>
                          <a:latin typeface="Franklin Gothic Book"/>
                          <a:cs typeface="Franklin Gothic Book"/>
                        </a:rPr>
                        <a:t>ESG </a:t>
                      </a:r>
                      <a:r>
                        <a:rPr sz="1600" spc="-10" dirty="0">
                          <a:solidFill>
                            <a:srgbClr val="404040"/>
                          </a:solidFill>
                          <a:latin typeface="Franklin Gothic Book"/>
                          <a:cs typeface="Franklin Gothic Book"/>
                        </a:rPr>
                        <a:t>factors</a:t>
                      </a:r>
                      <a:endParaRPr sz="1600" dirty="0">
                        <a:solidFill>
                          <a:srgbClr val="404040"/>
                        </a:solidFill>
                        <a:latin typeface="Franklin Gothic Book"/>
                        <a:cs typeface="Franklin Gothic Book"/>
                      </a:endParaRPr>
                    </a:p>
                  </a:txBody>
                  <a:tcPr marL="0" marR="0" marT="5588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tc>
                  <a:txBody>
                    <a:bodyPr/>
                    <a:lstStyle/>
                    <a:p>
                      <a:pPr marL="158115" marR="65405">
                        <a:lnSpc>
                          <a:spcPct val="100000"/>
                        </a:lnSpc>
                        <a:spcBef>
                          <a:spcPts val="0"/>
                        </a:spcBef>
                      </a:pPr>
                      <a:r>
                        <a:rPr sz="1600" dirty="0">
                          <a:solidFill>
                            <a:srgbClr val="404040"/>
                          </a:solidFill>
                          <a:latin typeface="Franklin Gothic Book"/>
                          <a:cs typeface="Franklin Gothic Book"/>
                        </a:rPr>
                        <a:t>The</a:t>
                      </a:r>
                      <a:r>
                        <a:rPr sz="1600" spc="85" dirty="0">
                          <a:solidFill>
                            <a:srgbClr val="404040"/>
                          </a:solidFill>
                          <a:latin typeface="Franklin Gothic Book"/>
                          <a:cs typeface="Franklin Gothic Book"/>
                        </a:rPr>
                        <a:t> </a:t>
                      </a:r>
                      <a:r>
                        <a:rPr sz="1600" dirty="0">
                          <a:solidFill>
                            <a:srgbClr val="404040"/>
                          </a:solidFill>
                          <a:latin typeface="Franklin Gothic Book"/>
                          <a:cs typeface="Franklin Gothic Book"/>
                        </a:rPr>
                        <a:t>systematic</a:t>
                      </a:r>
                      <a:r>
                        <a:rPr sz="1600" spc="105"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140" dirty="0">
                          <a:solidFill>
                            <a:srgbClr val="404040"/>
                          </a:solidFill>
                          <a:latin typeface="Franklin Gothic Book"/>
                          <a:cs typeface="Franklin Gothic Book"/>
                        </a:rPr>
                        <a:t> </a:t>
                      </a:r>
                      <a:r>
                        <a:rPr sz="1600" dirty="0">
                          <a:solidFill>
                            <a:srgbClr val="404040"/>
                          </a:solidFill>
                          <a:latin typeface="Franklin Gothic Book"/>
                          <a:cs typeface="Franklin Gothic Book"/>
                        </a:rPr>
                        <a:t>explicit</a:t>
                      </a:r>
                      <a:r>
                        <a:rPr sz="1600" spc="45" dirty="0">
                          <a:solidFill>
                            <a:srgbClr val="404040"/>
                          </a:solidFill>
                          <a:latin typeface="Franklin Gothic Book"/>
                          <a:cs typeface="Franklin Gothic Book"/>
                        </a:rPr>
                        <a:t> </a:t>
                      </a:r>
                      <a:r>
                        <a:rPr sz="1600" dirty="0">
                          <a:solidFill>
                            <a:srgbClr val="404040"/>
                          </a:solidFill>
                          <a:latin typeface="Franklin Gothic Book"/>
                          <a:cs typeface="Franklin Gothic Book"/>
                        </a:rPr>
                        <a:t>inclusion</a:t>
                      </a:r>
                      <a:r>
                        <a:rPr sz="1600" spc="145" dirty="0">
                          <a:solidFill>
                            <a:srgbClr val="404040"/>
                          </a:solidFill>
                          <a:latin typeface="Franklin Gothic Book"/>
                          <a:cs typeface="Franklin Gothic Book"/>
                        </a:rPr>
                        <a:t> </a:t>
                      </a:r>
                      <a:r>
                        <a:rPr sz="1600" dirty="0">
                          <a:solidFill>
                            <a:srgbClr val="404040"/>
                          </a:solidFill>
                          <a:latin typeface="Franklin Gothic Book"/>
                          <a:cs typeface="Franklin Gothic Book"/>
                        </a:rPr>
                        <a:t>by</a:t>
                      </a:r>
                      <a:r>
                        <a:rPr sz="1600" spc="100" dirty="0">
                          <a:solidFill>
                            <a:srgbClr val="404040"/>
                          </a:solidFill>
                          <a:latin typeface="Franklin Gothic Book"/>
                          <a:cs typeface="Franklin Gothic Book"/>
                        </a:rPr>
                        <a:t> </a:t>
                      </a:r>
                      <a:r>
                        <a:rPr sz="1600" dirty="0">
                          <a:solidFill>
                            <a:srgbClr val="404040"/>
                          </a:solidFill>
                          <a:latin typeface="Franklin Gothic Book"/>
                          <a:cs typeface="Franklin Gothic Book"/>
                        </a:rPr>
                        <a:t>investment</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managers</a:t>
                      </a:r>
                      <a:r>
                        <a:rPr sz="1600" spc="114"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125" dirty="0">
                          <a:solidFill>
                            <a:srgbClr val="404040"/>
                          </a:solidFill>
                          <a:latin typeface="Franklin Gothic Book"/>
                          <a:cs typeface="Franklin Gothic Book"/>
                        </a:rPr>
                        <a:t> </a:t>
                      </a:r>
                      <a:r>
                        <a:rPr sz="1600" dirty="0">
                          <a:solidFill>
                            <a:srgbClr val="404040"/>
                          </a:solidFill>
                          <a:latin typeface="Franklin Gothic Book"/>
                          <a:cs typeface="Franklin Gothic Book"/>
                        </a:rPr>
                        <a:t>environmental,</a:t>
                      </a:r>
                      <a:r>
                        <a:rPr sz="1600" spc="140" dirty="0">
                          <a:solidFill>
                            <a:srgbClr val="404040"/>
                          </a:solidFill>
                          <a:latin typeface="Franklin Gothic Book"/>
                          <a:cs typeface="Franklin Gothic Book"/>
                        </a:rPr>
                        <a:t> </a:t>
                      </a:r>
                      <a:r>
                        <a:rPr sz="1600" dirty="0">
                          <a:solidFill>
                            <a:srgbClr val="404040"/>
                          </a:solidFill>
                          <a:latin typeface="Franklin Gothic Book"/>
                          <a:cs typeface="Franklin Gothic Book"/>
                        </a:rPr>
                        <a:t>social</a:t>
                      </a:r>
                      <a:r>
                        <a:rPr sz="1600" spc="80"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140" dirty="0">
                          <a:solidFill>
                            <a:srgbClr val="404040"/>
                          </a:solidFill>
                          <a:latin typeface="Franklin Gothic Book"/>
                          <a:cs typeface="Franklin Gothic Book"/>
                        </a:rPr>
                        <a:t> </a:t>
                      </a:r>
                      <a:r>
                        <a:rPr sz="1600" dirty="0">
                          <a:solidFill>
                            <a:srgbClr val="404040"/>
                          </a:solidFill>
                          <a:latin typeface="Franklin Gothic Book"/>
                          <a:cs typeface="Franklin Gothic Book"/>
                        </a:rPr>
                        <a:t>governance</a:t>
                      </a:r>
                      <a:r>
                        <a:rPr sz="1600" spc="110" dirty="0">
                          <a:solidFill>
                            <a:srgbClr val="404040"/>
                          </a:solidFill>
                          <a:latin typeface="Franklin Gothic Book"/>
                          <a:cs typeface="Franklin Gothic Book"/>
                        </a:rPr>
                        <a:t> </a:t>
                      </a:r>
                      <a:r>
                        <a:rPr sz="1600" spc="-10" dirty="0">
                          <a:solidFill>
                            <a:srgbClr val="404040"/>
                          </a:solidFill>
                          <a:latin typeface="Franklin Gothic Book"/>
                          <a:cs typeface="Franklin Gothic Book"/>
                        </a:rPr>
                        <a:t>factors </a:t>
                      </a:r>
                      <a:r>
                        <a:rPr sz="1600" dirty="0">
                          <a:solidFill>
                            <a:srgbClr val="404040"/>
                          </a:solidFill>
                          <a:latin typeface="Franklin Gothic Book"/>
                          <a:cs typeface="Franklin Gothic Book"/>
                        </a:rPr>
                        <a:t>into</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financial</a:t>
                      </a:r>
                      <a:r>
                        <a:rPr sz="1600" spc="-65" dirty="0">
                          <a:solidFill>
                            <a:srgbClr val="404040"/>
                          </a:solidFill>
                          <a:latin typeface="Franklin Gothic Book"/>
                          <a:cs typeface="Franklin Gothic Book"/>
                        </a:rPr>
                        <a:t> </a:t>
                      </a:r>
                      <a:r>
                        <a:rPr sz="1600" spc="-10" dirty="0">
                          <a:solidFill>
                            <a:srgbClr val="404040"/>
                          </a:solidFill>
                          <a:latin typeface="Franklin Gothic Book"/>
                          <a:cs typeface="Franklin Gothic Book"/>
                        </a:rPr>
                        <a:t>analysis.</a:t>
                      </a:r>
                      <a:endParaRPr sz="1600" dirty="0">
                        <a:solidFill>
                          <a:srgbClr val="404040"/>
                        </a:solidFill>
                        <a:latin typeface="Franklin Gothic Book"/>
                        <a:cs typeface="Franklin Gothic Book"/>
                      </a:endParaRPr>
                    </a:p>
                  </a:txBody>
                  <a:tcPr marL="0" marR="0" marT="5588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4426">
                <a:tc>
                  <a:txBody>
                    <a:bodyPr/>
                    <a:lstStyle/>
                    <a:p>
                      <a:pPr marL="91440">
                        <a:lnSpc>
                          <a:spcPct val="100000"/>
                        </a:lnSpc>
                        <a:spcBef>
                          <a:spcPts val="0"/>
                        </a:spcBef>
                      </a:pPr>
                      <a:r>
                        <a:rPr sz="1600" spc="-10" dirty="0" smtClean="0">
                          <a:solidFill>
                            <a:srgbClr val="404040"/>
                          </a:solidFill>
                          <a:latin typeface="Franklin Gothic Book"/>
                          <a:cs typeface="Franklin Gothic Book"/>
                        </a:rPr>
                        <a:t>Sustainability</a:t>
                      </a:r>
                      <a:r>
                        <a:rPr lang="ru-RU" sz="1600" spc="-1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themed</a:t>
                      </a:r>
                      <a:r>
                        <a:rPr sz="1600" spc="140" dirty="0" smtClean="0">
                          <a:solidFill>
                            <a:srgbClr val="404040"/>
                          </a:solidFill>
                          <a:latin typeface="Franklin Gothic Book"/>
                          <a:cs typeface="Franklin Gothic Book"/>
                        </a:rPr>
                        <a:t> </a:t>
                      </a:r>
                      <a:r>
                        <a:rPr sz="1600" spc="-10" dirty="0">
                          <a:solidFill>
                            <a:srgbClr val="404040"/>
                          </a:solidFill>
                          <a:latin typeface="Franklin Gothic Book"/>
                          <a:cs typeface="Franklin Gothic Book"/>
                        </a:rPr>
                        <a:t>Investing</a:t>
                      </a:r>
                      <a:endParaRPr sz="1600" dirty="0">
                        <a:solidFill>
                          <a:srgbClr val="404040"/>
                        </a:solidFill>
                        <a:latin typeface="Franklin Gothic Book"/>
                        <a:cs typeface="Franklin Gothic Book"/>
                      </a:endParaRPr>
                    </a:p>
                  </a:txBody>
                  <a:tcPr marL="0" marR="0" marT="5715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58115">
                        <a:lnSpc>
                          <a:spcPct val="100000"/>
                        </a:lnSpc>
                        <a:spcBef>
                          <a:spcPts val="0"/>
                        </a:spcBef>
                      </a:pPr>
                      <a:r>
                        <a:rPr sz="1600" dirty="0">
                          <a:solidFill>
                            <a:srgbClr val="404040"/>
                          </a:solidFill>
                          <a:latin typeface="Franklin Gothic Book"/>
                          <a:cs typeface="Franklin Gothic Book"/>
                        </a:rPr>
                        <a:t>Investment</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in</a:t>
                      </a:r>
                      <a:r>
                        <a:rPr sz="1600" spc="55" dirty="0">
                          <a:solidFill>
                            <a:srgbClr val="404040"/>
                          </a:solidFill>
                          <a:latin typeface="Franklin Gothic Book"/>
                          <a:cs typeface="Franklin Gothic Book"/>
                        </a:rPr>
                        <a:t> </a:t>
                      </a:r>
                      <a:r>
                        <a:rPr sz="1600" dirty="0">
                          <a:solidFill>
                            <a:srgbClr val="404040"/>
                          </a:solidFill>
                          <a:latin typeface="Franklin Gothic Book"/>
                          <a:cs typeface="Franklin Gothic Book"/>
                        </a:rPr>
                        <a:t>themes</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or</a:t>
                      </a:r>
                      <a:r>
                        <a:rPr sz="1600" spc="75" dirty="0">
                          <a:solidFill>
                            <a:srgbClr val="404040"/>
                          </a:solidFill>
                          <a:latin typeface="Franklin Gothic Book"/>
                          <a:cs typeface="Franklin Gothic Book"/>
                        </a:rPr>
                        <a:t> </a:t>
                      </a:r>
                      <a:r>
                        <a:rPr sz="1600" dirty="0">
                          <a:solidFill>
                            <a:srgbClr val="404040"/>
                          </a:solidFill>
                          <a:latin typeface="Franklin Gothic Book"/>
                          <a:cs typeface="Franklin Gothic Book"/>
                        </a:rPr>
                        <a:t>assets</a:t>
                      </a:r>
                      <a:r>
                        <a:rPr sz="1600" spc="25" dirty="0">
                          <a:solidFill>
                            <a:srgbClr val="404040"/>
                          </a:solidFill>
                          <a:latin typeface="Franklin Gothic Book"/>
                          <a:cs typeface="Franklin Gothic Book"/>
                        </a:rPr>
                        <a:t> </a:t>
                      </a:r>
                      <a:r>
                        <a:rPr sz="1600" dirty="0">
                          <a:solidFill>
                            <a:srgbClr val="404040"/>
                          </a:solidFill>
                          <a:latin typeface="Franklin Gothic Book"/>
                          <a:cs typeface="Franklin Gothic Book"/>
                        </a:rPr>
                        <a:t>specifically</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related</a:t>
                      </a:r>
                      <a:r>
                        <a:rPr sz="1600" spc="70"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15" dirty="0">
                          <a:solidFill>
                            <a:srgbClr val="404040"/>
                          </a:solidFill>
                          <a:latin typeface="Franklin Gothic Book"/>
                          <a:cs typeface="Franklin Gothic Book"/>
                        </a:rPr>
                        <a:t> </a:t>
                      </a:r>
                      <a:r>
                        <a:rPr sz="1600" dirty="0">
                          <a:solidFill>
                            <a:srgbClr val="404040"/>
                          </a:solidFill>
                          <a:latin typeface="Franklin Gothic Book"/>
                          <a:cs typeface="Franklin Gothic Book"/>
                        </a:rPr>
                        <a:t>sustainability</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(for</a:t>
                      </a:r>
                      <a:r>
                        <a:rPr sz="1600" spc="80" dirty="0">
                          <a:solidFill>
                            <a:srgbClr val="404040"/>
                          </a:solidFill>
                          <a:latin typeface="Franklin Gothic Book"/>
                          <a:cs typeface="Franklin Gothic Book"/>
                        </a:rPr>
                        <a:t> </a:t>
                      </a:r>
                      <a:r>
                        <a:rPr sz="1600" dirty="0">
                          <a:solidFill>
                            <a:srgbClr val="404040"/>
                          </a:solidFill>
                          <a:latin typeface="Franklin Gothic Book"/>
                          <a:cs typeface="Franklin Gothic Book"/>
                        </a:rPr>
                        <a:t>example</a:t>
                      </a:r>
                      <a:r>
                        <a:rPr sz="1600" spc="25" dirty="0">
                          <a:solidFill>
                            <a:srgbClr val="404040"/>
                          </a:solidFill>
                          <a:latin typeface="Franklin Gothic Book"/>
                          <a:cs typeface="Franklin Gothic Book"/>
                        </a:rPr>
                        <a:t> </a:t>
                      </a:r>
                      <a:r>
                        <a:rPr sz="1600" dirty="0">
                          <a:solidFill>
                            <a:srgbClr val="404040"/>
                          </a:solidFill>
                          <a:latin typeface="Franklin Gothic Book"/>
                          <a:cs typeface="Franklin Gothic Book"/>
                        </a:rPr>
                        <a:t>clean</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energy,</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green</a:t>
                      </a:r>
                      <a:r>
                        <a:rPr sz="1600" spc="70" dirty="0">
                          <a:solidFill>
                            <a:srgbClr val="404040"/>
                          </a:solidFill>
                          <a:latin typeface="Franklin Gothic Book"/>
                          <a:cs typeface="Franklin Gothic Book"/>
                        </a:rPr>
                        <a:t> </a:t>
                      </a:r>
                      <a:r>
                        <a:rPr sz="1600" spc="-10" dirty="0" smtClean="0">
                          <a:solidFill>
                            <a:srgbClr val="404040"/>
                          </a:solidFill>
                          <a:latin typeface="Franklin Gothic Book"/>
                          <a:cs typeface="Franklin Gothic Book"/>
                        </a:rPr>
                        <a:t>technology</a:t>
                      </a:r>
                      <a:r>
                        <a:rPr lang="ru-RU" sz="1600" spc="0" baseline="0" dirty="0" smtClean="0">
                          <a:solidFill>
                            <a:srgbClr val="404040"/>
                          </a:solidFill>
                          <a:latin typeface="Franklin Gothic Book"/>
                          <a:cs typeface="Franklin Gothic Book"/>
                        </a:rPr>
                        <a:t> </a:t>
                      </a:r>
                      <a:r>
                        <a:rPr sz="1600" dirty="0" smtClean="0">
                          <a:solidFill>
                            <a:srgbClr val="404040"/>
                          </a:solidFill>
                          <a:latin typeface="Franklin Gothic Book"/>
                          <a:cs typeface="Franklin Gothic Book"/>
                        </a:rPr>
                        <a:t>or</a:t>
                      </a:r>
                      <a:r>
                        <a:rPr sz="1600" spc="55" dirty="0" smtClean="0">
                          <a:solidFill>
                            <a:srgbClr val="404040"/>
                          </a:solidFill>
                          <a:latin typeface="Franklin Gothic Book"/>
                          <a:cs typeface="Franklin Gothic Book"/>
                        </a:rPr>
                        <a:t> </a:t>
                      </a:r>
                      <a:r>
                        <a:rPr sz="1600" dirty="0">
                          <a:solidFill>
                            <a:srgbClr val="404040"/>
                          </a:solidFill>
                          <a:latin typeface="Franklin Gothic Book"/>
                          <a:cs typeface="Franklin Gothic Book"/>
                        </a:rPr>
                        <a:t>sustainable</a:t>
                      </a:r>
                      <a:r>
                        <a:rPr sz="1600" spc="-75" dirty="0">
                          <a:solidFill>
                            <a:srgbClr val="404040"/>
                          </a:solidFill>
                          <a:latin typeface="Franklin Gothic Book"/>
                          <a:cs typeface="Franklin Gothic Book"/>
                        </a:rPr>
                        <a:t> </a:t>
                      </a:r>
                      <a:r>
                        <a:rPr sz="1600" spc="-10" dirty="0">
                          <a:solidFill>
                            <a:srgbClr val="404040"/>
                          </a:solidFill>
                          <a:latin typeface="Franklin Gothic Book"/>
                          <a:cs typeface="Franklin Gothic Book"/>
                        </a:rPr>
                        <a:t>agriculture).</a:t>
                      </a:r>
                      <a:endParaRPr sz="1600" dirty="0">
                        <a:solidFill>
                          <a:srgbClr val="404040"/>
                        </a:solidFill>
                        <a:latin typeface="Franklin Gothic Book"/>
                        <a:cs typeface="Franklin Gothic Book"/>
                      </a:endParaRPr>
                    </a:p>
                  </a:txBody>
                  <a:tcPr marL="0" marR="0" marT="5715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5"/>
                  </a:ext>
                </a:extLst>
              </a:tr>
              <a:tr h="893710">
                <a:tc>
                  <a:txBody>
                    <a:bodyPr/>
                    <a:lstStyle/>
                    <a:p>
                      <a:pPr>
                        <a:lnSpc>
                          <a:spcPct val="100000"/>
                        </a:lnSpc>
                        <a:spcBef>
                          <a:spcPts val="0"/>
                        </a:spcBef>
                      </a:pPr>
                      <a:endParaRPr sz="2050" dirty="0">
                        <a:solidFill>
                          <a:srgbClr val="404040"/>
                        </a:solidFill>
                        <a:latin typeface="Times New Roman"/>
                        <a:cs typeface="Times New Roman"/>
                      </a:endParaRPr>
                    </a:p>
                    <a:p>
                      <a:pPr marL="91440">
                        <a:lnSpc>
                          <a:spcPct val="100000"/>
                        </a:lnSpc>
                        <a:spcBef>
                          <a:spcPts val="0"/>
                        </a:spcBef>
                      </a:pPr>
                      <a:r>
                        <a:rPr sz="1600" dirty="0">
                          <a:solidFill>
                            <a:srgbClr val="404040"/>
                          </a:solidFill>
                          <a:latin typeface="Franklin Gothic Book"/>
                          <a:cs typeface="Franklin Gothic Book"/>
                        </a:rPr>
                        <a:t>Impact</a:t>
                      </a:r>
                      <a:r>
                        <a:rPr sz="1600" spc="130" dirty="0">
                          <a:solidFill>
                            <a:srgbClr val="404040"/>
                          </a:solidFill>
                          <a:latin typeface="Franklin Gothic Book"/>
                          <a:cs typeface="Franklin Gothic Book"/>
                        </a:rPr>
                        <a:t> </a:t>
                      </a:r>
                      <a:r>
                        <a:rPr sz="1600" spc="-10" dirty="0">
                          <a:solidFill>
                            <a:srgbClr val="404040"/>
                          </a:solidFill>
                          <a:latin typeface="Franklin Gothic Book"/>
                          <a:cs typeface="Franklin Gothic Book"/>
                        </a:rPr>
                        <a:t>Investing</a:t>
                      </a:r>
                      <a:endParaRPr sz="1600" dirty="0">
                        <a:solidFill>
                          <a:srgbClr val="404040"/>
                        </a:solidFill>
                        <a:latin typeface="Franklin Gothic Book"/>
                        <a:cs typeface="Franklin Gothic Book"/>
                      </a:endParaRPr>
                    </a:p>
                  </a:txBody>
                  <a:tcPr marL="0" marR="0" marT="5715" marB="0">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tc>
                  <a:txBody>
                    <a:bodyPr/>
                    <a:lstStyle/>
                    <a:p>
                      <a:pPr marL="158115" marR="70485" algn="just">
                        <a:lnSpc>
                          <a:spcPct val="100000"/>
                        </a:lnSpc>
                        <a:spcBef>
                          <a:spcPts val="0"/>
                        </a:spcBef>
                      </a:pPr>
                      <a:r>
                        <a:rPr sz="1600" dirty="0">
                          <a:solidFill>
                            <a:srgbClr val="404040"/>
                          </a:solidFill>
                          <a:latin typeface="Franklin Gothic Book"/>
                          <a:cs typeface="Franklin Gothic Book"/>
                        </a:rPr>
                        <a:t>Targeted</a:t>
                      </a:r>
                      <a:r>
                        <a:rPr sz="1600" spc="25" dirty="0">
                          <a:solidFill>
                            <a:srgbClr val="404040"/>
                          </a:solidFill>
                          <a:latin typeface="Franklin Gothic Book"/>
                          <a:cs typeface="Franklin Gothic Book"/>
                        </a:rPr>
                        <a:t> </a:t>
                      </a:r>
                      <a:r>
                        <a:rPr sz="1600" spc="-10" dirty="0">
                          <a:solidFill>
                            <a:srgbClr val="404040"/>
                          </a:solidFill>
                          <a:latin typeface="Franklin Gothic Book"/>
                          <a:cs typeface="Franklin Gothic Book"/>
                        </a:rPr>
                        <a:t>investments,</a:t>
                      </a:r>
                      <a:r>
                        <a:rPr sz="1600" spc="20" dirty="0">
                          <a:solidFill>
                            <a:srgbClr val="404040"/>
                          </a:solidFill>
                          <a:latin typeface="Franklin Gothic Book"/>
                          <a:cs typeface="Franklin Gothic Book"/>
                        </a:rPr>
                        <a:t> </a:t>
                      </a:r>
                      <a:r>
                        <a:rPr sz="1600" dirty="0">
                          <a:solidFill>
                            <a:srgbClr val="404040"/>
                          </a:solidFill>
                          <a:latin typeface="Franklin Gothic Book"/>
                          <a:cs typeface="Franklin Gothic Book"/>
                        </a:rPr>
                        <a:t>typically</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made</a:t>
                      </a:r>
                      <a:r>
                        <a:rPr sz="1600" spc="-15" dirty="0">
                          <a:solidFill>
                            <a:srgbClr val="404040"/>
                          </a:solidFill>
                          <a:latin typeface="Franklin Gothic Book"/>
                          <a:cs typeface="Franklin Gothic Book"/>
                        </a:rPr>
                        <a:t> </a:t>
                      </a:r>
                      <a:r>
                        <a:rPr sz="1600" dirty="0">
                          <a:solidFill>
                            <a:srgbClr val="404040"/>
                          </a:solidFill>
                          <a:latin typeface="Franklin Gothic Book"/>
                          <a:cs typeface="Franklin Gothic Book"/>
                        </a:rPr>
                        <a:t>in</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private</a:t>
                      </a:r>
                      <a:r>
                        <a:rPr sz="1600" spc="-5" dirty="0">
                          <a:solidFill>
                            <a:srgbClr val="404040"/>
                          </a:solidFill>
                          <a:latin typeface="Franklin Gothic Book"/>
                          <a:cs typeface="Franklin Gothic Book"/>
                        </a:rPr>
                        <a:t> </a:t>
                      </a:r>
                      <a:r>
                        <a:rPr sz="1600" dirty="0">
                          <a:solidFill>
                            <a:srgbClr val="404040"/>
                          </a:solidFill>
                          <a:latin typeface="Franklin Gothic Book"/>
                          <a:cs typeface="Franklin Gothic Book"/>
                        </a:rPr>
                        <a:t>markets,</a:t>
                      </a:r>
                      <a:r>
                        <a:rPr sz="1600" spc="15" dirty="0">
                          <a:solidFill>
                            <a:srgbClr val="404040"/>
                          </a:solidFill>
                          <a:latin typeface="Franklin Gothic Book"/>
                          <a:cs typeface="Franklin Gothic Book"/>
                        </a:rPr>
                        <a:t> </a:t>
                      </a:r>
                      <a:r>
                        <a:rPr sz="1600" dirty="0">
                          <a:solidFill>
                            <a:srgbClr val="404040"/>
                          </a:solidFill>
                          <a:latin typeface="Franklin Gothic Book"/>
                          <a:cs typeface="Franklin Gothic Book"/>
                        </a:rPr>
                        <a:t>aimed</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at</a:t>
                      </a:r>
                      <a:r>
                        <a:rPr sz="1600" spc="-65" dirty="0">
                          <a:solidFill>
                            <a:srgbClr val="404040"/>
                          </a:solidFill>
                          <a:latin typeface="Franklin Gothic Book"/>
                          <a:cs typeface="Franklin Gothic Book"/>
                        </a:rPr>
                        <a:t> </a:t>
                      </a:r>
                      <a:r>
                        <a:rPr sz="1600" dirty="0">
                          <a:solidFill>
                            <a:srgbClr val="404040"/>
                          </a:solidFill>
                          <a:latin typeface="Franklin Gothic Book"/>
                          <a:cs typeface="Franklin Gothic Book"/>
                        </a:rPr>
                        <a:t>solving</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social</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or</a:t>
                      </a:r>
                      <a:r>
                        <a:rPr sz="1600" spc="45" dirty="0">
                          <a:solidFill>
                            <a:srgbClr val="404040"/>
                          </a:solidFill>
                          <a:latin typeface="Franklin Gothic Book"/>
                          <a:cs typeface="Franklin Gothic Book"/>
                        </a:rPr>
                        <a:t> </a:t>
                      </a:r>
                      <a:r>
                        <a:rPr sz="1600" dirty="0">
                          <a:solidFill>
                            <a:srgbClr val="404040"/>
                          </a:solidFill>
                          <a:latin typeface="Franklin Gothic Book"/>
                          <a:cs typeface="Franklin Gothic Book"/>
                        </a:rPr>
                        <a:t>environmental</a:t>
                      </a:r>
                      <a:r>
                        <a:rPr sz="1600" spc="60" dirty="0">
                          <a:solidFill>
                            <a:srgbClr val="404040"/>
                          </a:solidFill>
                          <a:latin typeface="Franklin Gothic Book"/>
                          <a:cs typeface="Franklin Gothic Book"/>
                        </a:rPr>
                        <a:t> </a:t>
                      </a:r>
                      <a:r>
                        <a:rPr sz="1600" dirty="0">
                          <a:solidFill>
                            <a:srgbClr val="404040"/>
                          </a:solidFill>
                          <a:latin typeface="Franklin Gothic Book"/>
                          <a:cs typeface="Franklin Gothic Book"/>
                        </a:rPr>
                        <a:t>problems,</a:t>
                      </a:r>
                      <a:r>
                        <a:rPr sz="1600" spc="25" dirty="0">
                          <a:solidFill>
                            <a:srgbClr val="404040"/>
                          </a:solidFill>
                          <a:latin typeface="Franklin Gothic Book"/>
                          <a:cs typeface="Franklin Gothic Book"/>
                        </a:rPr>
                        <a:t> </a:t>
                      </a:r>
                      <a:r>
                        <a:rPr sz="1600" spc="-25" dirty="0">
                          <a:solidFill>
                            <a:srgbClr val="404040"/>
                          </a:solidFill>
                          <a:latin typeface="Franklin Gothic Book"/>
                          <a:cs typeface="Franklin Gothic Book"/>
                        </a:rPr>
                        <a:t>and </a:t>
                      </a:r>
                      <a:r>
                        <a:rPr sz="1600" dirty="0">
                          <a:solidFill>
                            <a:srgbClr val="404040"/>
                          </a:solidFill>
                          <a:latin typeface="Franklin Gothic Book"/>
                          <a:cs typeface="Franklin Gothic Book"/>
                        </a:rPr>
                        <a:t>including</a:t>
                      </a:r>
                      <a:r>
                        <a:rPr sz="1600" spc="225" dirty="0">
                          <a:solidFill>
                            <a:srgbClr val="404040"/>
                          </a:solidFill>
                          <a:latin typeface="Franklin Gothic Book"/>
                          <a:cs typeface="Franklin Gothic Book"/>
                        </a:rPr>
                        <a:t> </a:t>
                      </a:r>
                      <a:r>
                        <a:rPr sz="1600" dirty="0">
                          <a:solidFill>
                            <a:srgbClr val="404040"/>
                          </a:solidFill>
                          <a:latin typeface="Franklin Gothic Book"/>
                          <a:cs typeface="Franklin Gothic Book"/>
                        </a:rPr>
                        <a:t>community</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investing,</a:t>
                      </a:r>
                      <a:r>
                        <a:rPr sz="1600" spc="145" dirty="0">
                          <a:solidFill>
                            <a:srgbClr val="404040"/>
                          </a:solidFill>
                          <a:latin typeface="Franklin Gothic Book"/>
                          <a:cs typeface="Franklin Gothic Book"/>
                        </a:rPr>
                        <a:t> </a:t>
                      </a:r>
                      <a:r>
                        <a:rPr sz="1600" dirty="0">
                          <a:solidFill>
                            <a:srgbClr val="404040"/>
                          </a:solidFill>
                          <a:latin typeface="Franklin Gothic Book"/>
                          <a:cs typeface="Franklin Gothic Book"/>
                        </a:rPr>
                        <a:t>where</a:t>
                      </a:r>
                      <a:r>
                        <a:rPr sz="1600" spc="190" dirty="0">
                          <a:solidFill>
                            <a:srgbClr val="404040"/>
                          </a:solidFill>
                          <a:latin typeface="Franklin Gothic Book"/>
                          <a:cs typeface="Franklin Gothic Book"/>
                        </a:rPr>
                        <a:t> </a:t>
                      </a:r>
                      <a:r>
                        <a:rPr sz="1600" dirty="0">
                          <a:solidFill>
                            <a:srgbClr val="404040"/>
                          </a:solidFill>
                          <a:latin typeface="Franklin Gothic Book"/>
                          <a:cs typeface="Franklin Gothic Book"/>
                        </a:rPr>
                        <a:t>capital</a:t>
                      </a:r>
                      <a:r>
                        <a:rPr sz="1600" spc="170" dirty="0">
                          <a:solidFill>
                            <a:srgbClr val="404040"/>
                          </a:solidFill>
                          <a:latin typeface="Franklin Gothic Book"/>
                          <a:cs typeface="Franklin Gothic Book"/>
                        </a:rPr>
                        <a:t> </a:t>
                      </a:r>
                      <a:r>
                        <a:rPr sz="1600" dirty="0">
                          <a:solidFill>
                            <a:srgbClr val="404040"/>
                          </a:solidFill>
                          <a:latin typeface="Franklin Gothic Book"/>
                          <a:cs typeface="Franklin Gothic Book"/>
                        </a:rPr>
                        <a:t>is</a:t>
                      </a:r>
                      <a:r>
                        <a:rPr sz="1600" spc="190" dirty="0">
                          <a:solidFill>
                            <a:srgbClr val="404040"/>
                          </a:solidFill>
                          <a:latin typeface="Franklin Gothic Book"/>
                          <a:cs typeface="Franklin Gothic Book"/>
                        </a:rPr>
                        <a:t> </a:t>
                      </a:r>
                      <a:r>
                        <a:rPr sz="1600" dirty="0">
                          <a:solidFill>
                            <a:srgbClr val="404040"/>
                          </a:solidFill>
                          <a:latin typeface="Franklin Gothic Book"/>
                          <a:cs typeface="Franklin Gothic Book"/>
                        </a:rPr>
                        <a:t>specifically</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directed</a:t>
                      </a:r>
                      <a:r>
                        <a:rPr sz="1600" spc="240"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180" dirty="0">
                          <a:solidFill>
                            <a:srgbClr val="404040"/>
                          </a:solidFill>
                          <a:latin typeface="Franklin Gothic Book"/>
                          <a:cs typeface="Franklin Gothic Book"/>
                        </a:rPr>
                        <a:t> </a:t>
                      </a:r>
                      <a:r>
                        <a:rPr sz="1600" dirty="0">
                          <a:solidFill>
                            <a:srgbClr val="404040"/>
                          </a:solidFill>
                          <a:latin typeface="Franklin Gothic Book"/>
                          <a:cs typeface="Franklin Gothic Book"/>
                        </a:rPr>
                        <a:t>traditionally</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underserved</a:t>
                      </a:r>
                      <a:r>
                        <a:rPr sz="1600" spc="165" dirty="0">
                          <a:solidFill>
                            <a:srgbClr val="404040"/>
                          </a:solidFill>
                          <a:latin typeface="Franklin Gothic Book"/>
                          <a:cs typeface="Franklin Gothic Book"/>
                        </a:rPr>
                        <a:t> </a:t>
                      </a:r>
                      <a:r>
                        <a:rPr sz="1600" dirty="0">
                          <a:solidFill>
                            <a:srgbClr val="404040"/>
                          </a:solidFill>
                          <a:latin typeface="Franklin Gothic Book"/>
                          <a:cs typeface="Franklin Gothic Book"/>
                        </a:rPr>
                        <a:t>individuals</a:t>
                      </a:r>
                      <a:r>
                        <a:rPr sz="1600" spc="210" dirty="0">
                          <a:solidFill>
                            <a:srgbClr val="404040"/>
                          </a:solidFill>
                          <a:latin typeface="Franklin Gothic Book"/>
                          <a:cs typeface="Franklin Gothic Book"/>
                        </a:rPr>
                        <a:t> </a:t>
                      </a:r>
                      <a:r>
                        <a:rPr sz="1600" spc="-25" dirty="0">
                          <a:solidFill>
                            <a:srgbClr val="404040"/>
                          </a:solidFill>
                          <a:latin typeface="Franklin Gothic Book"/>
                          <a:cs typeface="Franklin Gothic Book"/>
                        </a:rPr>
                        <a:t>or </a:t>
                      </a:r>
                      <a:r>
                        <a:rPr sz="1600" dirty="0">
                          <a:solidFill>
                            <a:srgbClr val="404040"/>
                          </a:solidFill>
                          <a:latin typeface="Franklin Gothic Book"/>
                          <a:cs typeface="Franklin Gothic Book"/>
                        </a:rPr>
                        <a:t>communities,</a:t>
                      </a:r>
                      <a:r>
                        <a:rPr sz="1600" spc="70" dirty="0">
                          <a:solidFill>
                            <a:srgbClr val="404040"/>
                          </a:solidFill>
                          <a:latin typeface="Franklin Gothic Book"/>
                          <a:cs typeface="Franklin Gothic Book"/>
                        </a:rPr>
                        <a:t> </a:t>
                      </a:r>
                      <a:r>
                        <a:rPr sz="1600" dirty="0">
                          <a:solidFill>
                            <a:srgbClr val="404040"/>
                          </a:solidFill>
                          <a:latin typeface="Franklin Gothic Book"/>
                          <a:cs typeface="Franklin Gothic Book"/>
                        </a:rPr>
                        <a:t>as</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well</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as</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financing</a:t>
                      </a:r>
                      <a:r>
                        <a:rPr sz="1600" spc="-145" dirty="0">
                          <a:solidFill>
                            <a:srgbClr val="404040"/>
                          </a:solidFill>
                          <a:latin typeface="Franklin Gothic Book"/>
                          <a:cs typeface="Franklin Gothic Book"/>
                        </a:rPr>
                        <a:t> </a:t>
                      </a:r>
                      <a:r>
                        <a:rPr sz="1600" dirty="0">
                          <a:solidFill>
                            <a:srgbClr val="404040"/>
                          </a:solidFill>
                          <a:latin typeface="Franklin Gothic Book"/>
                          <a:cs typeface="Franklin Gothic Book"/>
                        </a:rPr>
                        <a:t>that</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is</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provided</a:t>
                      </a:r>
                      <a:r>
                        <a:rPr sz="1600" spc="-130"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businesses</a:t>
                      </a:r>
                      <a:r>
                        <a:rPr sz="1600" spc="65" dirty="0">
                          <a:solidFill>
                            <a:srgbClr val="404040"/>
                          </a:solidFill>
                          <a:latin typeface="Franklin Gothic Book"/>
                          <a:cs typeface="Franklin Gothic Book"/>
                        </a:rPr>
                        <a:t> </a:t>
                      </a:r>
                      <a:r>
                        <a:rPr sz="1600" dirty="0">
                          <a:solidFill>
                            <a:srgbClr val="404040"/>
                          </a:solidFill>
                          <a:latin typeface="Franklin Gothic Book"/>
                          <a:cs typeface="Franklin Gothic Book"/>
                        </a:rPr>
                        <a:t>with</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a</a:t>
                      </a:r>
                      <a:r>
                        <a:rPr sz="1600" spc="-55" dirty="0">
                          <a:solidFill>
                            <a:srgbClr val="404040"/>
                          </a:solidFill>
                          <a:latin typeface="Franklin Gothic Book"/>
                          <a:cs typeface="Franklin Gothic Book"/>
                        </a:rPr>
                        <a:t> </a:t>
                      </a:r>
                      <a:r>
                        <a:rPr sz="1600" dirty="0">
                          <a:solidFill>
                            <a:srgbClr val="404040"/>
                          </a:solidFill>
                          <a:latin typeface="Franklin Gothic Book"/>
                          <a:cs typeface="Franklin Gothic Book"/>
                        </a:rPr>
                        <a:t>clear</a:t>
                      </a:r>
                      <a:r>
                        <a:rPr sz="1600" spc="35" dirty="0">
                          <a:solidFill>
                            <a:srgbClr val="404040"/>
                          </a:solidFill>
                          <a:latin typeface="Franklin Gothic Book"/>
                          <a:cs typeface="Franklin Gothic Book"/>
                        </a:rPr>
                        <a:t> </a:t>
                      </a:r>
                      <a:r>
                        <a:rPr sz="1600" dirty="0">
                          <a:solidFill>
                            <a:srgbClr val="404040"/>
                          </a:solidFill>
                          <a:latin typeface="Franklin Gothic Book"/>
                          <a:cs typeface="Franklin Gothic Book"/>
                        </a:rPr>
                        <a:t>social</a:t>
                      </a:r>
                      <a:r>
                        <a:rPr sz="1600" spc="30" dirty="0">
                          <a:solidFill>
                            <a:srgbClr val="404040"/>
                          </a:solidFill>
                          <a:latin typeface="Franklin Gothic Book"/>
                          <a:cs typeface="Franklin Gothic Book"/>
                        </a:rPr>
                        <a:t> </a:t>
                      </a:r>
                      <a:r>
                        <a:rPr sz="1600" dirty="0">
                          <a:solidFill>
                            <a:srgbClr val="404040"/>
                          </a:solidFill>
                          <a:latin typeface="Franklin Gothic Book"/>
                          <a:cs typeface="Franklin Gothic Book"/>
                        </a:rPr>
                        <a:t>or</a:t>
                      </a:r>
                      <a:r>
                        <a:rPr sz="1600" spc="30" dirty="0">
                          <a:solidFill>
                            <a:srgbClr val="404040"/>
                          </a:solidFill>
                          <a:latin typeface="Franklin Gothic Book"/>
                          <a:cs typeface="Franklin Gothic Book"/>
                        </a:rPr>
                        <a:t> </a:t>
                      </a:r>
                      <a:r>
                        <a:rPr sz="1600" spc="-10" dirty="0">
                          <a:solidFill>
                            <a:srgbClr val="404040"/>
                          </a:solidFill>
                          <a:latin typeface="Franklin Gothic Book"/>
                          <a:cs typeface="Franklin Gothic Book"/>
                        </a:rPr>
                        <a:t>environmental</a:t>
                      </a:r>
                      <a:r>
                        <a:rPr sz="1600" spc="-110" dirty="0">
                          <a:solidFill>
                            <a:srgbClr val="404040"/>
                          </a:solidFill>
                          <a:latin typeface="Franklin Gothic Book"/>
                          <a:cs typeface="Franklin Gothic Book"/>
                        </a:rPr>
                        <a:t> </a:t>
                      </a:r>
                      <a:r>
                        <a:rPr sz="1600" spc="-10" dirty="0">
                          <a:solidFill>
                            <a:srgbClr val="404040"/>
                          </a:solidFill>
                          <a:latin typeface="Franklin Gothic Book"/>
                          <a:cs typeface="Franklin Gothic Book"/>
                        </a:rPr>
                        <a:t>purpose.</a:t>
                      </a:r>
                      <a:endParaRPr sz="1600" dirty="0">
                        <a:solidFill>
                          <a:srgbClr val="404040"/>
                        </a:solidFill>
                        <a:latin typeface="Franklin Gothic Book"/>
                        <a:cs typeface="Franklin Gothic Book"/>
                      </a:endParaRPr>
                    </a:p>
                  </a:txBody>
                  <a:tcPr marL="0" marR="0" marT="6096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95142">
                <a:tc>
                  <a:txBody>
                    <a:bodyPr/>
                    <a:lstStyle/>
                    <a:p>
                      <a:pPr marL="91440" marR="150495">
                        <a:lnSpc>
                          <a:spcPct val="100000"/>
                        </a:lnSpc>
                        <a:spcBef>
                          <a:spcPts val="0"/>
                        </a:spcBef>
                      </a:pPr>
                      <a:r>
                        <a:rPr sz="1600" spc="-10" dirty="0">
                          <a:solidFill>
                            <a:srgbClr val="404040"/>
                          </a:solidFill>
                          <a:latin typeface="Franklin Gothic Book"/>
                          <a:cs typeface="Franklin Gothic Book"/>
                        </a:rPr>
                        <a:t>Corporate </a:t>
                      </a:r>
                      <a:r>
                        <a:rPr sz="1600" dirty="0">
                          <a:solidFill>
                            <a:srgbClr val="404040"/>
                          </a:solidFill>
                          <a:latin typeface="Franklin Gothic Book"/>
                          <a:cs typeface="Franklin Gothic Book"/>
                        </a:rPr>
                        <a:t>Engagement</a:t>
                      </a:r>
                      <a:r>
                        <a:rPr sz="1600" spc="105" dirty="0">
                          <a:solidFill>
                            <a:srgbClr val="404040"/>
                          </a:solidFill>
                          <a:latin typeface="Franklin Gothic Book"/>
                          <a:cs typeface="Franklin Gothic Book"/>
                        </a:rPr>
                        <a:t> </a:t>
                      </a:r>
                      <a:r>
                        <a:rPr sz="1600" spc="-25" dirty="0">
                          <a:solidFill>
                            <a:srgbClr val="404040"/>
                          </a:solidFill>
                          <a:latin typeface="Franklin Gothic Book"/>
                          <a:cs typeface="Franklin Gothic Book"/>
                        </a:rPr>
                        <a:t>and </a:t>
                      </a:r>
                      <a:r>
                        <a:rPr sz="1600" dirty="0">
                          <a:solidFill>
                            <a:srgbClr val="404040"/>
                          </a:solidFill>
                          <a:latin typeface="Franklin Gothic Book"/>
                          <a:cs typeface="Franklin Gothic Book"/>
                        </a:rPr>
                        <a:t>Shareholder</a:t>
                      </a:r>
                      <a:r>
                        <a:rPr sz="1600" spc="175" dirty="0">
                          <a:solidFill>
                            <a:srgbClr val="404040"/>
                          </a:solidFill>
                          <a:latin typeface="Franklin Gothic Book"/>
                          <a:cs typeface="Franklin Gothic Book"/>
                        </a:rPr>
                        <a:t> </a:t>
                      </a:r>
                      <a:r>
                        <a:rPr sz="1600" spc="-10" dirty="0">
                          <a:solidFill>
                            <a:srgbClr val="404040"/>
                          </a:solidFill>
                          <a:latin typeface="Franklin Gothic Book"/>
                          <a:cs typeface="Franklin Gothic Book"/>
                        </a:rPr>
                        <a:t>Action</a:t>
                      </a:r>
                      <a:endParaRPr sz="1600" dirty="0">
                        <a:solidFill>
                          <a:srgbClr val="404040"/>
                        </a:solidFill>
                        <a:latin typeface="Franklin Gothic Book"/>
                        <a:cs typeface="Franklin Gothic Book"/>
                      </a:endParaRPr>
                    </a:p>
                  </a:txBody>
                  <a:tcPr marL="0" marR="0" marT="62230" marB="0" anchor="ctr">
                    <a:lnL w="12700">
                      <a:solidFill>
                        <a:srgbClr val="0079C1"/>
                      </a:solidFill>
                      <a:prstDash val="solid"/>
                    </a:lnL>
                    <a:lnT w="12700" cap="flat" cmpd="sng" algn="ctr">
                      <a:solidFill>
                        <a:srgbClr val="246C8F"/>
                      </a:solidFill>
                      <a:prstDash val="solid"/>
                      <a:round/>
                      <a:headEnd type="none" w="med" len="med"/>
                      <a:tailEnd type="none" w="med" len="med"/>
                    </a:lnT>
                    <a:lnB w="12700">
                      <a:solidFill>
                        <a:srgbClr val="0079C1"/>
                      </a:solidFill>
                      <a:prstDash val="solid"/>
                    </a:lnB>
                    <a:solidFill>
                      <a:srgbClr val="E7EBF4"/>
                    </a:solidFill>
                  </a:tcPr>
                </a:tc>
                <a:tc>
                  <a:txBody>
                    <a:bodyPr/>
                    <a:lstStyle/>
                    <a:p>
                      <a:pPr marL="158115" marR="69850" algn="just">
                        <a:lnSpc>
                          <a:spcPct val="100000"/>
                        </a:lnSpc>
                        <a:spcBef>
                          <a:spcPts val="0"/>
                        </a:spcBef>
                      </a:pPr>
                      <a:r>
                        <a:rPr sz="1600" dirty="0">
                          <a:solidFill>
                            <a:srgbClr val="404040"/>
                          </a:solidFill>
                          <a:latin typeface="Franklin Gothic Book"/>
                          <a:cs typeface="Franklin Gothic Book"/>
                        </a:rPr>
                        <a:t>The</a:t>
                      </a:r>
                      <a:r>
                        <a:rPr sz="1600" spc="95" dirty="0">
                          <a:solidFill>
                            <a:srgbClr val="404040"/>
                          </a:solidFill>
                          <a:latin typeface="Franklin Gothic Book"/>
                          <a:cs typeface="Franklin Gothic Book"/>
                        </a:rPr>
                        <a:t> </a:t>
                      </a:r>
                      <a:r>
                        <a:rPr sz="1600" dirty="0">
                          <a:solidFill>
                            <a:srgbClr val="404040"/>
                          </a:solidFill>
                          <a:latin typeface="Franklin Gothic Book"/>
                          <a:cs typeface="Franklin Gothic Book"/>
                        </a:rPr>
                        <a:t>use</a:t>
                      </a:r>
                      <a:r>
                        <a:rPr sz="1600" spc="110"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215" dirty="0">
                          <a:solidFill>
                            <a:srgbClr val="404040"/>
                          </a:solidFill>
                          <a:latin typeface="Franklin Gothic Book"/>
                          <a:cs typeface="Franklin Gothic Book"/>
                        </a:rPr>
                        <a:t> </a:t>
                      </a:r>
                      <a:r>
                        <a:rPr sz="1600" dirty="0">
                          <a:solidFill>
                            <a:srgbClr val="404040"/>
                          </a:solidFill>
                          <a:latin typeface="Franklin Gothic Book"/>
                          <a:cs typeface="Franklin Gothic Book"/>
                        </a:rPr>
                        <a:t>shareholder</a:t>
                      </a:r>
                      <a:r>
                        <a:rPr sz="1600" spc="180" dirty="0">
                          <a:solidFill>
                            <a:srgbClr val="404040"/>
                          </a:solidFill>
                          <a:latin typeface="Franklin Gothic Book"/>
                          <a:cs typeface="Franklin Gothic Book"/>
                        </a:rPr>
                        <a:t> </a:t>
                      </a:r>
                      <a:r>
                        <a:rPr sz="1600" dirty="0">
                          <a:solidFill>
                            <a:srgbClr val="404040"/>
                          </a:solidFill>
                          <a:latin typeface="Franklin Gothic Book"/>
                          <a:cs typeface="Franklin Gothic Book"/>
                        </a:rPr>
                        <a:t>power</a:t>
                      </a:r>
                      <a:r>
                        <a:rPr sz="1600" spc="165" dirty="0">
                          <a:solidFill>
                            <a:srgbClr val="404040"/>
                          </a:solidFill>
                          <a:latin typeface="Franklin Gothic Book"/>
                          <a:cs typeface="Franklin Gothic Book"/>
                        </a:rPr>
                        <a:t> </a:t>
                      </a:r>
                      <a:r>
                        <a:rPr sz="1600" dirty="0">
                          <a:solidFill>
                            <a:srgbClr val="404040"/>
                          </a:solidFill>
                          <a:latin typeface="Franklin Gothic Book"/>
                          <a:cs typeface="Franklin Gothic Book"/>
                        </a:rPr>
                        <a:t>to</a:t>
                      </a:r>
                      <a:r>
                        <a:rPr sz="1600" spc="105" dirty="0">
                          <a:solidFill>
                            <a:srgbClr val="404040"/>
                          </a:solidFill>
                          <a:latin typeface="Franklin Gothic Book"/>
                          <a:cs typeface="Franklin Gothic Book"/>
                        </a:rPr>
                        <a:t> </a:t>
                      </a:r>
                      <a:r>
                        <a:rPr sz="1600" dirty="0">
                          <a:solidFill>
                            <a:srgbClr val="404040"/>
                          </a:solidFill>
                          <a:latin typeface="Franklin Gothic Book"/>
                          <a:cs typeface="Franklin Gothic Book"/>
                        </a:rPr>
                        <a:t>influence</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corporate</a:t>
                      </a:r>
                      <a:r>
                        <a:rPr sz="1600" spc="110" dirty="0">
                          <a:solidFill>
                            <a:srgbClr val="404040"/>
                          </a:solidFill>
                          <a:latin typeface="Franklin Gothic Book"/>
                          <a:cs typeface="Franklin Gothic Book"/>
                        </a:rPr>
                        <a:t> </a:t>
                      </a:r>
                      <a:r>
                        <a:rPr sz="1600" dirty="0">
                          <a:solidFill>
                            <a:srgbClr val="404040"/>
                          </a:solidFill>
                          <a:latin typeface="Franklin Gothic Book"/>
                          <a:cs typeface="Franklin Gothic Book"/>
                        </a:rPr>
                        <a:t>behavior,</a:t>
                      </a:r>
                      <a:r>
                        <a:rPr sz="1600" spc="150" dirty="0">
                          <a:solidFill>
                            <a:srgbClr val="404040"/>
                          </a:solidFill>
                          <a:latin typeface="Franklin Gothic Book"/>
                          <a:cs typeface="Franklin Gothic Book"/>
                        </a:rPr>
                        <a:t> </a:t>
                      </a:r>
                      <a:r>
                        <a:rPr sz="1600" dirty="0">
                          <a:solidFill>
                            <a:srgbClr val="404040"/>
                          </a:solidFill>
                          <a:latin typeface="Franklin Gothic Book"/>
                          <a:cs typeface="Franklin Gothic Book"/>
                        </a:rPr>
                        <a:t>including</a:t>
                      </a:r>
                      <a:r>
                        <a:rPr sz="1600" spc="145" dirty="0">
                          <a:solidFill>
                            <a:srgbClr val="404040"/>
                          </a:solidFill>
                          <a:latin typeface="Franklin Gothic Book"/>
                          <a:cs typeface="Franklin Gothic Book"/>
                        </a:rPr>
                        <a:t> </a:t>
                      </a:r>
                      <a:r>
                        <a:rPr sz="1600" dirty="0">
                          <a:solidFill>
                            <a:srgbClr val="404040"/>
                          </a:solidFill>
                          <a:latin typeface="Franklin Gothic Book"/>
                          <a:cs typeface="Franklin Gothic Book"/>
                        </a:rPr>
                        <a:t>through</a:t>
                      </a:r>
                      <a:r>
                        <a:rPr sz="1600" spc="160" dirty="0">
                          <a:solidFill>
                            <a:srgbClr val="404040"/>
                          </a:solidFill>
                          <a:latin typeface="Franklin Gothic Book"/>
                          <a:cs typeface="Franklin Gothic Book"/>
                        </a:rPr>
                        <a:t> </a:t>
                      </a:r>
                      <a:r>
                        <a:rPr sz="1600" dirty="0">
                          <a:solidFill>
                            <a:srgbClr val="404040"/>
                          </a:solidFill>
                          <a:latin typeface="Franklin Gothic Book"/>
                          <a:cs typeface="Franklin Gothic Book"/>
                        </a:rPr>
                        <a:t>direct</a:t>
                      </a:r>
                      <a:r>
                        <a:rPr sz="1600" spc="120" dirty="0">
                          <a:solidFill>
                            <a:srgbClr val="404040"/>
                          </a:solidFill>
                          <a:latin typeface="Franklin Gothic Book"/>
                          <a:cs typeface="Franklin Gothic Book"/>
                        </a:rPr>
                        <a:t> </a:t>
                      </a:r>
                      <a:r>
                        <a:rPr sz="1600" dirty="0">
                          <a:solidFill>
                            <a:srgbClr val="404040"/>
                          </a:solidFill>
                          <a:latin typeface="Franklin Gothic Book"/>
                          <a:cs typeface="Franklin Gothic Book"/>
                        </a:rPr>
                        <a:t>corporate</a:t>
                      </a:r>
                      <a:r>
                        <a:rPr sz="1600" spc="114" dirty="0">
                          <a:solidFill>
                            <a:srgbClr val="404040"/>
                          </a:solidFill>
                          <a:latin typeface="Franklin Gothic Book"/>
                          <a:cs typeface="Franklin Gothic Book"/>
                        </a:rPr>
                        <a:t> </a:t>
                      </a:r>
                      <a:r>
                        <a:rPr sz="1600" spc="-10" dirty="0">
                          <a:solidFill>
                            <a:srgbClr val="404040"/>
                          </a:solidFill>
                          <a:latin typeface="Franklin Gothic Book"/>
                          <a:cs typeface="Franklin Gothic Book"/>
                        </a:rPr>
                        <a:t>engagement </a:t>
                      </a:r>
                      <a:r>
                        <a:rPr sz="1600" dirty="0">
                          <a:solidFill>
                            <a:srgbClr val="404040"/>
                          </a:solidFill>
                          <a:latin typeface="Franklin Gothic Book"/>
                          <a:cs typeface="Franklin Gothic Book"/>
                        </a:rPr>
                        <a:t>(i.e.,</a:t>
                      </a:r>
                      <a:r>
                        <a:rPr sz="1600" spc="430" dirty="0">
                          <a:solidFill>
                            <a:srgbClr val="404040"/>
                          </a:solidFill>
                          <a:latin typeface="Franklin Gothic Book"/>
                          <a:cs typeface="Franklin Gothic Book"/>
                        </a:rPr>
                        <a:t> </a:t>
                      </a:r>
                      <a:r>
                        <a:rPr sz="1600" dirty="0">
                          <a:solidFill>
                            <a:srgbClr val="404040"/>
                          </a:solidFill>
                          <a:latin typeface="Franklin Gothic Book"/>
                          <a:cs typeface="Franklin Gothic Book"/>
                        </a:rPr>
                        <a:t>communicating</a:t>
                      </a:r>
                      <a:r>
                        <a:rPr sz="1600" spc="465" dirty="0">
                          <a:solidFill>
                            <a:srgbClr val="404040"/>
                          </a:solidFill>
                          <a:latin typeface="Franklin Gothic Book"/>
                          <a:cs typeface="Franklin Gothic Book"/>
                        </a:rPr>
                        <a:t> </a:t>
                      </a:r>
                      <a:r>
                        <a:rPr sz="1600" dirty="0">
                          <a:solidFill>
                            <a:srgbClr val="404040"/>
                          </a:solidFill>
                          <a:latin typeface="Franklin Gothic Book"/>
                          <a:cs typeface="Franklin Gothic Book"/>
                        </a:rPr>
                        <a:t>with</a:t>
                      </a:r>
                      <a:r>
                        <a:rPr sz="1600" spc="459" dirty="0">
                          <a:solidFill>
                            <a:srgbClr val="404040"/>
                          </a:solidFill>
                          <a:latin typeface="Franklin Gothic Book"/>
                          <a:cs typeface="Franklin Gothic Book"/>
                        </a:rPr>
                        <a:t> </a:t>
                      </a:r>
                      <a:r>
                        <a:rPr sz="1600" dirty="0">
                          <a:solidFill>
                            <a:srgbClr val="404040"/>
                          </a:solidFill>
                          <a:latin typeface="Franklin Gothic Book"/>
                          <a:cs typeface="Franklin Gothic Book"/>
                        </a:rPr>
                        <a:t>senior</a:t>
                      </a:r>
                      <a:r>
                        <a:rPr sz="1600" spc="405" dirty="0">
                          <a:solidFill>
                            <a:srgbClr val="404040"/>
                          </a:solidFill>
                          <a:latin typeface="Franklin Gothic Book"/>
                          <a:cs typeface="Franklin Gothic Book"/>
                        </a:rPr>
                        <a:t> </a:t>
                      </a:r>
                      <a:r>
                        <a:rPr sz="1600" dirty="0">
                          <a:solidFill>
                            <a:srgbClr val="404040"/>
                          </a:solidFill>
                          <a:latin typeface="Franklin Gothic Book"/>
                          <a:cs typeface="Franklin Gothic Book"/>
                        </a:rPr>
                        <a:t>management</a:t>
                      </a:r>
                      <a:r>
                        <a:rPr sz="1600" spc="445" dirty="0">
                          <a:solidFill>
                            <a:srgbClr val="404040"/>
                          </a:solidFill>
                          <a:latin typeface="Franklin Gothic Book"/>
                          <a:cs typeface="Franklin Gothic Book"/>
                        </a:rPr>
                        <a:t> </a:t>
                      </a:r>
                      <a:r>
                        <a:rPr sz="1600" dirty="0">
                          <a:solidFill>
                            <a:srgbClr val="404040"/>
                          </a:solidFill>
                          <a:latin typeface="Franklin Gothic Book"/>
                          <a:cs typeface="Franklin Gothic Book"/>
                        </a:rPr>
                        <a:t>and/or</a:t>
                      </a:r>
                      <a:r>
                        <a:rPr sz="1600" spc="484" dirty="0">
                          <a:solidFill>
                            <a:srgbClr val="404040"/>
                          </a:solidFill>
                          <a:latin typeface="Franklin Gothic Book"/>
                          <a:cs typeface="Franklin Gothic Book"/>
                        </a:rPr>
                        <a:t> </a:t>
                      </a:r>
                      <a:r>
                        <a:rPr sz="1600" dirty="0">
                          <a:solidFill>
                            <a:srgbClr val="404040"/>
                          </a:solidFill>
                          <a:latin typeface="Franklin Gothic Book"/>
                          <a:cs typeface="Franklin Gothic Book"/>
                        </a:rPr>
                        <a:t>boards</a:t>
                      </a:r>
                      <a:r>
                        <a:rPr sz="1600" spc="430" dirty="0">
                          <a:solidFill>
                            <a:srgbClr val="404040"/>
                          </a:solidFill>
                          <a:latin typeface="Franklin Gothic Book"/>
                          <a:cs typeface="Franklin Gothic Book"/>
                        </a:rPr>
                        <a:t> </a:t>
                      </a:r>
                      <a:r>
                        <a:rPr sz="1600" dirty="0">
                          <a:solidFill>
                            <a:srgbClr val="404040"/>
                          </a:solidFill>
                          <a:latin typeface="Franklin Gothic Book"/>
                          <a:cs typeface="Franklin Gothic Book"/>
                        </a:rPr>
                        <a:t>of</a:t>
                      </a:r>
                      <a:r>
                        <a:rPr sz="1600" spc="370" dirty="0">
                          <a:solidFill>
                            <a:srgbClr val="404040"/>
                          </a:solidFill>
                          <a:latin typeface="Franklin Gothic Book"/>
                          <a:cs typeface="Franklin Gothic Book"/>
                        </a:rPr>
                        <a:t> </a:t>
                      </a:r>
                      <a:r>
                        <a:rPr sz="1600" dirty="0">
                          <a:solidFill>
                            <a:srgbClr val="404040"/>
                          </a:solidFill>
                          <a:latin typeface="Franklin Gothic Book"/>
                          <a:cs typeface="Franklin Gothic Book"/>
                        </a:rPr>
                        <a:t>companies),</a:t>
                      </a:r>
                      <a:r>
                        <a:rPr sz="1600" spc="434" dirty="0">
                          <a:solidFill>
                            <a:srgbClr val="404040"/>
                          </a:solidFill>
                          <a:latin typeface="Franklin Gothic Book"/>
                          <a:cs typeface="Franklin Gothic Book"/>
                        </a:rPr>
                        <a:t> </a:t>
                      </a:r>
                      <a:r>
                        <a:rPr sz="1600" dirty="0">
                          <a:solidFill>
                            <a:srgbClr val="404040"/>
                          </a:solidFill>
                          <a:latin typeface="Franklin Gothic Book"/>
                          <a:cs typeface="Franklin Gothic Book"/>
                        </a:rPr>
                        <a:t>filing</a:t>
                      </a:r>
                      <a:r>
                        <a:rPr sz="1600" spc="459" dirty="0">
                          <a:solidFill>
                            <a:srgbClr val="404040"/>
                          </a:solidFill>
                          <a:latin typeface="Franklin Gothic Book"/>
                          <a:cs typeface="Franklin Gothic Book"/>
                        </a:rPr>
                        <a:t> </a:t>
                      </a:r>
                      <a:r>
                        <a:rPr sz="1600" dirty="0">
                          <a:solidFill>
                            <a:srgbClr val="404040"/>
                          </a:solidFill>
                          <a:latin typeface="Franklin Gothic Book"/>
                          <a:cs typeface="Franklin Gothic Book"/>
                        </a:rPr>
                        <a:t>or</a:t>
                      </a:r>
                      <a:r>
                        <a:rPr sz="1600" spc="395" dirty="0">
                          <a:solidFill>
                            <a:srgbClr val="404040"/>
                          </a:solidFill>
                          <a:latin typeface="Franklin Gothic Book"/>
                          <a:cs typeface="Franklin Gothic Book"/>
                        </a:rPr>
                        <a:t> </a:t>
                      </a:r>
                      <a:r>
                        <a:rPr sz="1600" spc="-30" dirty="0">
                          <a:solidFill>
                            <a:srgbClr val="404040"/>
                          </a:solidFill>
                          <a:latin typeface="Franklin Gothic Book"/>
                          <a:cs typeface="Franklin Gothic Book"/>
                        </a:rPr>
                        <a:t>co-</a:t>
                      </a:r>
                      <a:r>
                        <a:rPr sz="1600" dirty="0">
                          <a:solidFill>
                            <a:srgbClr val="404040"/>
                          </a:solidFill>
                          <a:latin typeface="Franklin Gothic Book"/>
                          <a:cs typeface="Franklin Gothic Book"/>
                        </a:rPr>
                        <a:t>filing</a:t>
                      </a:r>
                      <a:r>
                        <a:rPr sz="1600" spc="390" dirty="0">
                          <a:solidFill>
                            <a:srgbClr val="404040"/>
                          </a:solidFill>
                          <a:latin typeface="Franklin Gothic Book"/>
                          <a:cs typeface="Franklin Gothic Book"/>
                        </a:rPr>
                        <a:t> </a:t>
                      </a:r>
                      <a:r>
                        <a:rPr sz="1600" spc="-10" dirty="0">
                          <a:solidFill>
                            <a:srgbClr val="404040"/>
                          </a:solidFill>
                          <a:latin typeface="Franklin Gothic Book"/>
                          <a:cs typeface="Franklin Gothic Book"/>
                        </a:rPr>
                        <a:t>shareholder </a:t>
                      </a:r>
                      <a:r>
                        <a:rPr sz="1600" dirty="0">
                          <a:solidFill>
                            <a:srgbClr val="404040"/>
                          </a:solidFill>
                          <a:latin typeface="Franklin Gothic Book"/>
                          <a:cs typeface="Franklin Gothic Book"/>
                        </a:rPr>
                        <a:t>proposals,</a:t>
                      </a:r>
                      <a:r>
                        <a:rPr sz="1600" spc="-70" dirty="0">
                          <a:solidFill>
                            <a:srgbClr val="404040"/>
                          </a:solidFill>
                          <a:latin typeface="Franklin Gothic Book"/>
                          <a:cs typeface="Franklin Gothic Book"/>
                        </a:rPr>
                        <a:t> </a:t>
                      </a:r>
                      <a:r>
                        <a:rPr sz="1600" dirty="0">
                          <a:solidFill>
                            <a:srgbClr val="404040"/>
                          </a:solidFill>
                          <a:latin typeface="Franklin Gothic Book"/>
                          <a:cs typeface="Franklin Gothic Book"/>
                        </a:rPr>
                        <a:t>and</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proxy</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voting</a:t>
                      </a:r>
                      <a:r>
                        <a:rPr sz="1600" spc="-50" dirty="0">
                          <a:solidFill>
                            <a:srgbClr val="404040"/>
                          </a:solidFill>
                          <a:latin typeface="Franklin Gothic Book"/>
                          <a:cs typeface="Franklin Gothic Book"/>
                        </a:rPr>
                        <a:t> </a:t>
                      </a:r>
                      <a:r>
                        <a:rPr sz="1600" dirty="0">
                          <a:solidFill>
                            <a:srgbClr val="404040"/>
                          </a:solidFill>
                          <a:latin typeface="Franklin Gothic Book"/>
                          <a:cs typeface="Franklin Gothic Book"/>
                        </a:rPr>
                        <a:t>that</a:t>
                      </a:r>
                      <a:r>
                        <a:rPr sz="1600" spc="5" dirty="0">
                          <a:solidFill>
                            <a:srgbClr val="404040"/>
                          </a:solidFill>
                          <a:latin typeface="Franklin Gothic Book"/>
                          <a:cs typeface="Franklin Gothic Book"/>
                        </a:rPr>
                        <a:t> </a:t>
                      </a:r>
                      <a:r>
                        <a:rPr sz="1600" dirty="0">
                          <a:solidFill>
                            <a:srgbClr val="404040"/>
                          </a:solidFill>
                          <a:latin typeface="Franklin Gothic Book"/>
                          <a:cs typeface="Franklin Gothic Book"/>
                        </a:rPr>
                        <a:t>is</a:t>
                      </a:r>
                      <a:r>
                        <a:rPr sz="1600" spc="-10" dirty="0">
                          <a:solidFill>
                            <a:srgbClr val="404040"/>
                          </a:solidFill>
                          <a:latin typeface="Franklin Gothic Book"/>
                          <a:cs typeface="Franklin Gothic Book"/>
                        </a:rPr>
                        <a:t> </a:t>
                      </a:r>
                      <a:r>
                        <a:rPr sz="1600" dirty="0">
                          <a:solidFill>
                            <a:srgbClr val="404040"/>
                          </a:solidFill>
                          <a:latin typeface="Franklin Gothic Book"/>
                          <a:cs typeface="Franklin Gothic Book"/>
                        </a:rPr>
                        <a:t>guided</a:t>
                      </a:r>
                      <a:r>
                        <a:rPr sz="1600" spc="-40" dirty="0">
                          <a:solidFill>
                            <a:srgbClr val="404040"/>
                          </a:solidFill>
                          <a:latin typeface="Franklin Gothic Book"/>
                          <a:cs typeface="Franklin Gothic Book"/>
                        </a:rPr>
                        <a:t> </a:t>
                      </a:r>
                      <a:r>
                        <a:rPr sz="1600" dirty="0">
                          <a:solidFill>
                            <a:srgbClr val="404040"/>
                          </a:solidFill>
                          <a:latin typeface="Franklin Gothic Book"/>
                          <a:cs typeface="Franklin Gothic Book"/>
                        </a:rPr>
                        <a:t>by</a:t>
                      </a:r>
                      <a:r>
                        <a:rPr sz="1600" spc="-5" dirty="0">
                          <a:solidFill>
                            <a:srgbClr val="404040"/>
                          </a:solidFill>
                          <a:latin typeface="Franklin Gothic Book"/>
                          <a:cs typeface="Franklin Gothic Book"/>
                        </a:rPr>
                        <a:t> </a:t>
                      </a:r>
                      <a:r>
                        <a:rPr sz="1600" spc="-10" dirty="0">
                          <a:solidFill>
                            <a:srgbClr val="404040"/>
                          </a:solidFill>
                          <a:latin typeface="Franklin Gothic Book"/>
                          <a:cs typeface="Franklin Gothic Book"/>
                        </a:rPr>
                        <a:t>comprehensive</a:t>
                      </a:r>
                      <a:r>
                        <a:rPr sz="1600" spc="-5" dirty="0">
                          <a:solidFill>
                            <a:srgbClr val="404040"/>
                          </a:solidFill>
                          <a:latin typeface="Franklin Gothic Book"/>
                          <a:cs typeface="Franklin Gothic Book"/>
                        </a:rPr>
                        <a:t> </a:t>
                      </a:r>
                      <a:r>
                        <a:rPr sz="1600" dirty="0">
                          <a:solidFill>
                            <a:srgbClr val="404040"/>
                          </a:solidFill>
                          <a:latin typeface="Franklin Gothic Book"/>
                          <a:cs typeface="Franklin Gothic Book"/>
                        </a:rPr>
                        <a:t>ESG</a:t>
                      </a:r>
                      <a:r>
                        <a:rPr sz="1600" spc="20" dirty="0">
                          <a:solidFill>
                            <a:srgbClr val="404040"/>
                          </a:solidFill>
                          <a:latin typeface="Franklin Gothic Book"/>
                          <a:cs typeface="Franklin Gothic Book"/>
                        </a:rPr>
                        <a:t> </a:t>
                      </a:r>
                      <a:r>
                        <a:rPr sz="1600" spc="-10" dirty="0">
                          <a:solidFill>
                            <a:srgbClr val="404040"/>
                          </a:solidFill>
                          <a:latin typeface="Franklin Gothic Book"/>
                          <a:cs typeface="Franklin Gothic Book"/>
                        </a:rPr>
                        <a:t>guidelines.</a:t>
                      </a:r>
                      <a:endParaRPr sz="1600" dirty="0">
                        <a:solidFill>
                          <a:srgbClr val="404040"/>
                        </a:solidFill>
                        <a:latin typeface="Franklin Gothic Book"/>
                        <a:cs typeface="Franklin Gothic Book"/>
                      </a:endParaRPr>
                    </a:p>
                  </a:txBody>
                  <a:tcPr marL="0" marR="0" marT="62230" marB="0" anchor="ctr">
                    <a:lnR w="12700">
                      <a:solidFill>
                        <a:srgbClr val="0079C1"/>
                      </a:solidFill>
                      <a:prstDash val="solid"/>
                    </a:lnR>
                    <a:lnT w="12700" cap="flat" cmpd="sng" algn="ctr">
                      <a:solidFill>
                        <a:srgbClr val="246C8F"/>
                      </a:solidFill>
                      <a:prstDash val="solid"/>
                      <a:round/>
                      <a:headEnd type="none" w="med" len="med"/>
                      <a:tailEnd type="none" w="med" len="med"/>
                    </a:lnT>
                    <a:lnB w="12700">
                      <a:solidFill>
                        <a:srgbClr val="0079C1"/>
                      </a:solidFill>
                      <a:prstDash val="solid"/>
                    </a:lnB>
                    <a:solidFill>
                      <a:srgbClr val="E7EBF4"/>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BRD Policy and Strategy\Policy\2019 ESP Review\Public Consultation\Presentation\Photos\ESP - Long 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6" y="1280635"/>
            <a:ext cx="8439743" cy="15238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D1C1B5-908D-4F17-AD46-E8765A7559C3}"/>
              </a:ext>
            </a:extLst>
          </p:cNvPr>
          <p:cNvSpPr>
            <a:spLocks noGrp="1"/>
          </p:cNvSpPr>
          <p:nvPr>
            <p:ph type="title"/>
          </p:nvPr>
        </p:nvSpPr>
        <p:spPr>
          <a:xfrm>
            <a:off x="0" y="0"/>
            <a:ext cx="9836223" cy="912492"/>
          </a:xfrm>
        </p:spPr>
        <p:txBody>
          <a:bodyPr lIns="640080">
            <a:noAutofit/>
          </a:bodyPr>
          <a:lstStyle/>
          <a:p>
            <a:r>
              <a:rPr lang="en-GB" sz="3400" b="1" dirty="0">
                <a:solidFill>
                  <a:schemeClr val="accent2">
                    <a:lumMod val="75000"/>
                  </a:schemeClr>
                </a:solidFill>
              </a:rPr>
              <a:t>Environmental and Social Requirements/Standards</a:t>
            </a:r>
          </a:p>
        </p:txBody>
      </p:sp>
      <p:graphicFrame>
        <p:nvGraphicFramePr>
          <p:cNvPr id="7" name="Diagram 6"/>
          <p:cNvGraphicFramePr/>
          <p:nvPr>
            <p:extLst>
              <p:ext uri="{D42A27DB-BD31-4B8C-83A1-F6EECF244321}">
                <p14:modId xmlns:p14="http://schemas.microsoft.com/office/powerpoint/2010/main" val="2436172780"/>
              </p:ext>
            </p:extLst>
          </p:nvPr>
        </p:nvGraphicFramePr>
        <p:xfrm>
          <a:off x="430320" y="2924944"/>
          <a:ext cx="8567828" cy="3390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833112" y="5785519"/>
            <a:ext cx="6336704" cy="307777"/>
          </a:xfrm>
          <a:prstGeom prst="rect">
            <a:avLst/>
          </a:prstGeom>
          <a:noFill/>
        </p:spPr>
        <p:txBody>
          <a:bodyPr wrap="square" rtlCol="0">
            <a:spAutoFit/>
          </a:bodyPr>
          <a:lstStyle/>
          <a:p>
            <a:pPr algn="ctr"/>
            <a:r>
              <a:rPr lang="en-GB" sz="1400" b="1" dirty="0">
                <a:solidFill>
                  <a:schemeClr val="accent6"/>
                </a:solidFill>
              </a:rPr>
              <a:t>2 - PERFORMANCE REQUIREMENTS (PRs)</a:t>
            </a:r>
          </a:p>
        </p:txBody>
      </p:sp>
      <p:sp>
        <p:nvSpPr>
          <p:cNvPr id="8" name="TextBox 7"/>
          <p:cNvSpPr txBox="1"/>
          <p:nvPr/>
        </p:nvSpPr>
        <p:spPr>
          <a:xfrm>
            <a:off x="1776147" y="1341094"/>
            <a:ext cx="6336704" cy="307777"/>
          </a:xfrm>
          <a:prstGeom prst="rect">
            <a:avLst/>
          </a:prstGeom>
          <a:noFill/>
        </p:spPr>
        <p:txBody>
          <a:bodyPr wrap="square" rtlCol="0">
            <a:spAutoFit/>
          </a:bodyPr>
          <a:lstStyle/>
          <a:p>
            <a:pPr algn="ctr"/>
            <a:r>
              <a:rPr lang="en-GB" sz="1400" b="1" dirty="0">
                <a:solidFill>
                  <a:srgbClr val="005399"/>
                </a:solidFill>
              </a:rPr>
              <a:t>1 - ENVIRONMENTAL AND SOCIAL POLICY (ESP)</a:t>
            </a:r>
          </a:p>
        </p:txBody>
      </p:sp>
      <p:grpSp>
        <p:nvGrpSpPr>
          <p:cNvPr id="14" name="Group 13"/>
          <p:cNvGrpSpPr/>
          <p:nvPr/>
        </p:nvGrpSpPr>
        <p:grpSpPr>
          <a:xfrm>
            <a:off x="645220" y="1790528"/>
            <a:ext cx="3024336" cy="504057"/>
            <a:chOff x="5298783" y="644642"/>
            <a:chExt cx="1795787" cy="504056"/>
          </a:xfrm>
        </p:grpSpPr>
        <p:sp>
          <p:nvSpPr>
            <p:cNvPr id="13" name="Rounded Rectangle 12"/>
            <p:cNvSpPr/>
            <p:nvPr/>
          </p:nvSpPr>
          <p:spPr>
            <a:xfrm>
              <a:off x="5508104" y="644642"/>
              <a:ext cx="1377146" cy="50405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0" name="TextBox 9"/>
            <p:cNvSpPr txBox="1"/>
            <p:nvPr/>
          </p:nvSpPr>
          <p:spPr>
            <a:xfrm>
              <a:off x="5298783" y="692696"/>
              <a:ext cx="1795787" cy="430886"/>
            </a:xfrm>
            <a:prstGeom prst="rect">
              <a:avLst/>
            </a:prstGeom>
            <a:noFill/>
          </p:spPr>
          <p:txBody>
            <a:bodyPr wrap="square" rtlCol="0">
              <a:spAutoFit/>
            </a:bodyPr>
            <a:lstStyle>
              <a:defPPr>
                <a:defRPr lang="en-US"/>
              </a:defPPr>
              <a:lvl1pPr algn="ctr">
                <a:defRPr sz="1400">
                  <a:solidFill>
                    <a:schemeClr val="accent6"/>
                  </a:solidFill>
                </a:defRPr>
              </a:lvl1pPr>
            </a:lstStyle>
            <a:p>
              <a:r>
                <a:rPr lang="en-GB" sz="1100" dirty="0">
                  <a:solidFill>
                    <a:schemeClr val="bg1"/>
                  </a:solidFill>
                </a:rPr>
                <a:t>Purpose, principles &amp; commitments</a:t>
              </a:r>
            </a:p>
            <a:p>
              <a:endParaRPr lang="en-GB" sz="1100" dirty="0">
                <a:solidFill>
                  <a:schemeClr val="bg1"/>
                </a:solidFill>
              </a:endParaRPr>
            </a:p>
          </p:txBody>
        </p:sp>
      </p:grpSp>
      <p:grpSp>
        <p:nvGrpSpPr>
          <p:cNvPr id="15" name="Group 14"/>
          <p:cNvGrpSpPr/>
          <p:nvPr/>
        </p:nvGrpSpPr>
        <p:grpSpPr>
          <a:xfrm>
            <a:off x="3748854" y="1790526"/>
            <a:ext cx="2319291" cy="600164"/>
            <a:chOff x="5508104" y="644642"/>
            <a:chExt cx="1377146" cy="600165"/>
          </a:xfrm>
        </p:grpSpPr>
        <p:sp>
          <p:nvSpPr>
            <p:cNvPr id="16" name="Rounded Rectangle 15"/>
            <p:cNvSpPr/>
            <p:nvPr/>
          </p:nvSpPr>
          <p:spPr>
            <a:xfrm>
              <a:off x="5508104" y="644642"/>
              <a:ext cx="1377146" cy="50405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7" name="TextBox 16"/>
            <p:cNvSpPr txBox="1"/>
            <p:nvPr/>
          </p:nvSpPr>
          <p:spPr>
            <a:xfrm>
              <a:off x="5598079" y="644642"/>
              <a:ext cx="1239949" cy="600165"/>
            </a:xfrm>
            <a:prstGeom prst="rect">
              <a:avLst/>
            </a:prstGeom>
            <a:noFill/>
          </p:spPr>
          <p:txBody>
            <a:bodyPr wrap="square" rtlCol="0">
              <a:spAutoFit/>
            </a:bodyPr>
            <a:lstStyle>
              <a:defPPr>
                <a:defRPr lang="en-US"/>
              </a:defPPr>
              <a:lvl1pPr algn="ctr">
                <a:defRPr sz="1400">
                  <a:solidFill>
                    <a:schemeClr val="accent6"/>
                  </a:solidFill>
                </a:defRPr>
              </a:lvl1pPr>
            </a:lstStyle>
            <a:p>
              <a:r>
                <a:rPr lang="en-GB" sz="1100" dirty="0">
                  <a:solidFill>
                    <a:schemeClr val="bg1"/>
                  </a:solidFill>
                </a:rPr>
                <a:t>Integrating E&amp;S considerations into projects</a:t>
              </a:r>
            </a:p>
            <a:p>
              <a:endParaRPr lang="en-GB" sz="1100" dirty="0">
                <a:solidFill>
                  <a:schemeClr val="bg1"/>
                </a:solidFill>
              </a:endParaRPr>
            </a:p>
          </p:txBody>
        </p:sp>
      </p:grpSp>
      <p:grpSp>
        <p:nvGrpSpPr>
          <p:cNvPr id="18" name="Group 17"/>
          <p:cNvGrpSpPr/>
          <p:nvPr/>
        </p:nvGrpSpPr>
        <p:grpSpPr>
          <a:xfrm>
            <a:off x="6462833" y="1790528"/>
            <a:ext cx="2319291" cy="600164"/>
            <a:chOff x="5350324" y="429108"/>
            <a:chExt cx="1377146" cy="600164"/>
          </a:xfrm>
        </p:grpSpPr>
        <p:sp>
          <p:nvSpPr>
            <p:cNvPr id="19" name="Rounded Rectangle 18"/>
            <p:cNvSpPr/>
            <p:nvPr/>
          </p:nvSpPr>
          <p:spPr>
            <a:xfrm>
              <a:off x="5350324" y="429108"/>
              <a:ext cx="1377146" cy="50405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20" name="TextBox 19"/>
            <p:cNvSpPr txBox="1"/>
            <p:nvPr/>
          </p:nvSpPr>
          <p:spPr>
            <a:xfrm>
              <a:off x="5440299" y="429108"/>
              <a:ext cx="1239949" cy="600164"/>
            </a:xfrm>
            <a:prstGeom prst="rect">
              <a:avLst/>
            </a:prstGeom>
            <a:noFill/>
          </p:spPr>
          <p:txBody>
            <a:bodyPr wrap="square" rtlCol="0">
              <a:spAutoFit/>
            </a:bodyPr>
            <a:lstStyle>
              <a:defPPr>
                <a:defRPr lang="en-US"/>
              </a:defPPr>
              <a:lvl1pPr algn="ctr">
                <a:defRPr sz="1400">
                  <a:solidFill>
                    <a:schemeClr val="accent6"/>
                  </a:solidFill>
                </a:defRPr>
              </a:lvl1pPr>
            </a:lstStyle>
            <a:p>
              <a:pPr lvl="0" fontAlgn="base">
                <a:spcBef>
                  <a:spcPct val="20000"/>
                </a:spcBef>
                <a:spcAft>
                  <a:spcPct val="0"/>
                </a:spcAft>
              </a:pPr>
              <a:r>
                <a:rPr lang="en-GB" sz="1100" dirty="0">
                  <a:solidFill>
                    <a:schemeClr val="bg1"/>
                  </a:solidFill>
                </a:rPr>
                <a:t>Public reporting and accountability</a:t>
              </a:r>
            </a:p>
            <a:p>
              <a:endParaRPr lang="en-GB" sz="1100" dirty="0">
                <a:solidFill>
                  <a:schemeClr val="bg1"/>
                </a:solidFill>
              </a:endParaRPr>
            </a:p>
          </p:txBody>
        </p:sp>
      </p:grpSp>
      <p:sp>
        <p:nvSpPr>
          <p:cNvPr id="6" name="Right Brace 5"/>
          <p:cNvSpPr/>
          <p:nvPr/>
        </p:nvSpPr>
        <p:spPr>
          <a:xfrm>
            <a:off x="8998148" y="1280635"/>
            <a:ext cx="216024" cy="1523842"/>
          </a:xfrm>
          <a:prstGeom prst="rightBrace">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Brace 20"/>
          <p:cNvSpPr/>
          <p:nvPr/>
        </p:nvSpPr>
        <p:spPr>
          <a:xfrm>
            <a:off x="9037696" y="2969061"/>
            <a:ext cx="176477" cy="3346355"/>
          </a:xfrm>
          <a:prstGeom prst="rightBrace">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rot="5400000">
            <a:off x="8549301" y="1936723"/>
            <a:ext cx="1665969" cy="307777"/>
          </a:xfrm>
          <a:prstGeom prst="rect">
            <a:avLst/>
          </a:prstGeom>
          <a:noFill/>
        </p:spPr>
        <p:txBody>
          <a:bodyPr wrap="none" rtlCol="0">
            <a:spAutoFit/>
          </a:bodyPr>
          <a:lstStyle/>
          <a:p>
            <a:r>
              <a:rPr lang="en-US" sz="1400" dirty="0">
                <a:solidFill>
                  <a:schemeClr val="bg1">
                    <a:lumMod val="50000"/>
                  </a:schemeClr>
                </a:solidFill>
              </a:rPr>
              <a:t>Bank Responsibility</a:t>
            </a:r>
            <a:endParaRPr lang="en-GB" sz="1400" dirty="0">
              <a:solidFill>
                <a:schemeClr val="bg1">
                  <a:lumMod val="50000"/>
                </a:schemeClr>
              </a:solidFill>
            </a:endParaRPr>
          </a:p>
        </p:txBody>
      </p:sp>
      <p:sp>
        <p:nvSpPr>
          <p:cNvPr id="22" name="TextBox 21"/>
          <p:cNvSpPr txBox="1"/>
          <p:nvPr/>
        </p:nvSpPr>
        <p:spPr>
          <a:xfrm rot="5400000">
            <a:off x="8514238" y="4488351"/>
            <a:ext cx="1707647" cy="307777"/>
          </a:xfrm>
          <a:prstGeom prst="rect">
            <a:avLst/>
          </a:prstGeom>
          <a:noFill/>
        </p:spPr>
        <p:txBody>
          <a:bodyPr wrap="none" rtlCol="0">
            <a:spAutoFit/>
          </a:bodyPr>
          <a:lstStyle/>
          <a:p>
            <a:r>
              <a:rPr lang="en-GB" sz="1400" dirty="0">
                <a:solidFill>
                  <a:schemeClr val="bg1">
                    <a:lumMod val="50000"/>
                  </a:schemeClr>
                </a:solidFill>
              </a:rPr>
              <a:t>Client Responsibility</a:t>
            </a:r>
          </a:p>
        </p:txBody>
      </p:sp>
    </p:spTree>
    <p:extLst>
      <p:ext uri="{BB962C8B-B14F-4D97-AF65-F5344CB8AC3E}">
        <p14:creationId xmlns:p14="http://schemas.microsoft.com/office/powerpoint/2010/main" val="10323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P spid="8" grpId="0"/>
      <p:bldP spid="6" grpId="0" animBg="1"/>
      <p:bldP spid="21" grpId="0" animBg="1"/>
      <p:bldP spid="9" grpId="0"/>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9436954" cy="711200"/>
          </a:xfrm>
        </p:spPr>
        <p:txBody>
          <a:bodyPr tIns="45720" rIns="0" bIns="0">
            <a:normAutofit/>
          </a:bodyPr>
          <a:lstStyle/>
          <a:p>
            <a:r>
              <a:rPr lang="en-GB" altLang="en-US" b="1" dirty="0">
                <a:latin typeface="Franklin Gothic Demi Cond" panose="020B0706030402020204" pitchFamily="34" charset="0"/>
              </a:rPr>
              <a:t>Project timeline: depends on Category</a:t>
            </a:r>
            <a:endParaRPr lang="en-GB" altLang="en-US" b="1" dirty="0">
              <a:solidFill>
                <a:srgbClr val="FF0000"/>
              </a:solidFill>
              <a:latin typeface="Franklin Gothic Demi Cond" panose="020B0706030402020204" pitchFamily="34" charset="0"/>
            </a:endParaRPr>
          </a:p>
        </p:txBody>
      </p:sp>
      <p:sp>
        <p:nvSpPr>
          <p:cNvPr id="6" name="Text Placeholder 5"/>
          <p:cNvSpPr txBox="1">
            <a:spLocks/>
          </p:cNvSpPr>
          <p:nvPr/>
        </p:nvSpPr>
        <p:spPr>
          <a:xfrm>
            <a:off x="650876" y="1188368"/>
            <a:ext cx="9144424" cy="5215365"/>
          </a:xfrm>
          <a:prstGeom prst="rect">
            <a:avLst/>
          </a:prstGeom>
        </p:spPr>
        <p:txBody>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b="1" dirty="0" smtClean="0">
                <a:solidFill>
                  <a:schemeClr val="accent2">
                    <a:lumMod val="75000"/>
                  </a:schemeClr>
                </a:solidFill>
                <a:latin typeface="Arial" panose="020B0604020202020204" pitchFamily="34" charset="0"/>
                <a:cs typeface="Arial" panose="020B0604020202020204" pitchFamily="34" charset="0"/>
              </a:rPr>
              <a:t>CAT A</a:t>
            </a:r>
            <a:endParaRPr lang="en-GB" sz="1800" b="1" dirty="0">
              <a:solidFill>
                <a:schemeClr val="accent2">
                  <a:lumMod val="75000"/>
                </a:schemeClr>
              </a:solidFill>
              <a:latin typeface="Arial" panose="020B0604020202020204" pitchFamily="34" charset="0"/>
              <a:cs typeface="Arial" panose="020B0604020202020204" pitchFamily="34" charset="0"/>
            </a:endParaRPr>
          </a:p>
          <a:p>
            <a:pPr lvl="1">
              <a:buClr>
                <a:srgbClr val="1A595A"/>
              </a:buClr>
              <a:buSzPct val="120000"/>
            </a:pPr>
            <a:r>
              <a:rPr lang="en-GB" sz="1800" dirty="0">
                <a:solidFill>
                  <a:srgbClr val="404040"/>
                </a:solidFill>
                <a:latin typeface="Arial" panose="020B0604020202020204" pitchFamily="34" charset="0"/>
                <a:cs typeface="Arial" panose="020B0604020202020204" pitchFamily="34" charset="0"/>
              </a:rPr>
              <a:t>Projects that could result in potentially significant E&amp;S impacts, including </a:t>
            </a:r>
            <a:r>
              <a:rPr lang="en-GB" sz="1800" b="1" dirty="0">
                <a:solidFill>
                  <a:srgbClr val="404040"/>
                </a:solidFill>
                <a:latin typeface="Arial" panose="020B0604020202020204" pitchFamily="34" charset="0"/>
                <a:cs typeface="Arial" panose="020B0604020202020204" pitchFamily="34" charset="0"/>
              </a:rPr>
              <a:t>direct and cumulative impacts</a:t>
            </a:r>
            <a:r>
              <a:rPr lang="en-GB" sz="1800" dirty="0">
                <a:solidFill>
                  <a:srgbClr val="404040"/>
                </a:solidFill>
                <a:latin typeface="Arial" panose="020B0604020202020204" pitchFamily="34" charset="0"/>
                <a:cs typeface="Arial" panose="020B0604020202020204" pitchFamily="34" charset="0"/>
              </a:rPr>
              <a:t>, that cannot be readily identified or assessed and will require the Client to carry out a comprehensive and participative ESIA. ESIA disclosure: 60/120 days</a:t>
            </a:r>
          </a:p>
          <a:p>
            <a:r>
              <a:rPr lang="en-GB" sz="1800" b="1" dirty="0">
                <a:solidFill>
                  <a:schemeClr val="accent2">
                    <a:lumMod val="75000"/>
                  </a:schemeClr>
                </a:solidFill>
                <a:latin typeface="Arial" panose="020B0604020202020204" pitchFamily="34" charset="0"/>
                <a:cs typeface="Arial" panose="020B0604020202020204" pitchFamily="34" charset="0"/>
              </a:rPr>
              <a:t>CAT B</a:t>
            </a:r>
          </a:p>
          <a:p>
            <a:pPr lvl="1">
              <a:buClr>
                <a:srgbClr val="1A595A"/>
              </a:buClr>
              <a:buSzPct val="120000"/>
            </a:pPr>
            <a:r>
              <a:rPr lang="en-GB" sz="1800" dirty="0">
                <a:solidFill>
                  <a:srgbClr val="404040"/>
                </a:solidFill>
                <a:latin typeface="Arial" panose="020B0604020202020204" pitchFamily="34" charset="0"/>
                <a:cs typeface="Arial" panose="020B0604020202020204" pitchFamily="34" charset="0"/>
              </a:rPr>
              <a:t>Projects where potential E&amp;S impacts are typically site specific and/or readily identified and addressed through mitigation measures. ESDD: case-by-case.</a:t>
            </a:r>
          </a:p>
          <a:p>
            <a:r>
              <a:rPr lang="en-GB" sz="1800" b="1" dirty="0">
                <a:solidFill>
                  <a:schemeClr val="accent2">
                    <a:lumMod val="75000"/>
                  </a:schemeClr>
                </a:solidFill>
                <a:latin typeface="Arial" panose="020B0604020202020204" pitchFamily="34" charset="0"/>
                <a:cs typeface="Arial" panose="020B0604020202020204" pitchFamily="34" charset="0"/>
              </a:rPr>
              <a:t>CAT C </a:t>
            </a:r>
          </a:p>
          <a:p>
            <a:pPr lvl="1">
              <a:buClr>
                <a:srgbClr val="1A595A"/>
              </a:buClr>
              <a:buSzPct val="120000"/>
            </a:pPr>
            <a:r>
              <a:rPr lang="en-GB" sz="1800" dirty="0">
                <a:solidFill>
                  <a:srgbClr val="404040"/>
                </a:solidFill>
                <a:latin typeface="Arial" panose="020B0604020202020204" pitchFamily="34" charset="0"/>
                <a:cs typeface="Arial" panose="020B0604020202020204" pitchFamily="34" charset="0"/>
              </a:rPr>
              <a:t>Projects which are likely to have minimal or no adverse E&amp;S impacts.</a:t>
            </a:r>
          </a:p>
          <a:p>
            <a:pPr>
              <a:spcBef>
                <a:spcPts val="2177"/>
              </a:spcBef>
            </a:pPr>
            <a:r>
              <a:rPr lang="en-GB" sz="1800" b="1" dirty="0">
                <a:solidFill>
                  <a:schemeClr val="accent2">
                    <a:lumMod val="75000"/>
                  </a:schemeClr>
                </a:solidFill>
                <a:latin typeface="Arial" panose="020B0604020202020204" pitchFamily="34" charset="0"/>
                <a:cs typeface="Arial" panose="020B0604020202020204" pitchFamily="34" charset="0"/>
              </a:rPr>
              <a:t>IESE</a:t>
            </a:r>
            <a:r>
              <a:rPr lang="en-GB" sz="1800" dirty="0">
                <a:solidFill>
                  <a:schemeClr val="accent2">
                    <a:lumMod val="75000"/>
                  </a:schemeClr>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a:t>
            </a:r>
            <a:r>
              <a:rPr lang="en-GB" sz="1800" dirty="0">
                <a:solidFill>
                  <a:srgbClr val="404040"/>
                </a:solidFill>
                <a:latin typeface="Arial" panose="020B0604020202020204" pitchFamily="34" charset="0"/>
                <a:cs typeface="Arial" panose="020B0604020202020204" pitchFamily="34" charset="0"/>
              </a:rPr>
              <a:t>Initial Environmental and Social Examination: to determine project category and scope of appraisal</a:t>
            </a:r>
          </a:p>
          <a:p>
            <a:r>
              <a:rPr lang="en-GB" sz="1800" b="1" dirty="0">
                <a:solidFill>
                  <a:schemeClr val="accent2">
                    <a:lumMod val="75000"/>
                  </a:schemeClr>
                </a:solidFill>
                <a:latin typeface="Arial" panose="020B0604020202020204" pitchFamily="34" charset="0"/>
                <a:cs typeface="Arial" panose="020B0604020202020204" pitchFamily="34" charset="0"/>
              </a:rPr>
              <a:t>FI</a:t>
            </a:r>
            <a:r>
              <a:rPr lang="en-GB" sz="1800" b="1" dirty="0">
                <a:solidFill>
                  <a:schemeClr val="accent1"/>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a:t>
            </a:r>
            <a:r>
              <a:rPr lang="en-GB" sz="1800" dirty="0">
                <a:solidFill>
                  <a:srgbClr val="404040"/>
                </a:solidFill>
                <a:latin typeface="Arial" panose="020B0604020202020204" pitchFamily="34" charset="0"/>
                <a:cs typeface="Arial" panose="020B0604020202020204" pitchFamily="34" charset="0"/>
              </a:rPr>
              <a:t>Financial Intermediaries</a:t>
            </a:r>
          </a:p>
        </p:txBody>
      </p:sp>
      <p:sp>
        <p:nvSpPr>
          <p:cNvPr id="7" name="Text Placeholder 5"/>
          <p:cNvSpPr txBox="1">
            <a:spLocks/>
          </p:cNvSpPr>
          <p:nvPr/>
        </p:nvSpPr>
        <p:spPr>
          <a:xfrm>
            <a:off x="1775520" y="1340768"/>
            <a:ext cx="8435280" cy="1080120"/>
          </a:xfrm>
          <a:prstGeom prst="rect">
            <a:avLst/>
          </a:prstGeom>
        </p:spPr>
        <p:txBody>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31198509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69814173"/>
              </p:ext>
            </p:extLst>
          </p:nvPr>
        </p:nvGraphicFramePr>
        <p:xfrm>
          <a:off x="670744" y="850900"/>
          <a:ext cx="8752656" cy="582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8393247" cy="378000"/>
          </a:xfrm>
        </p:spPr>
        <p:txBody>
          <a:bodyPr lIns="640080">
            <a:noAutofit/>
          </a:bodyPr>
          <a:lstStyle/>
          <a:p>
            <a:r>
              <a:rPr lang="en-GB" sz="3600" b="1" dirty="0">
                <a:solidFill>
                  <a:schemeClr val="accent2">
                    <a:lumMod val="75000"/>
                  </a:schemeClr>
                </a:solidFill>
              </a:rPr>
              <a:t>PR1 – Key Requirements</a:t>
            </a:r>
          </a:p>
        </p:txBody>
      </p:sp>
    </p:spTree>
    <p:extLst>
      <p:ext uri="{BB962C8B-B14F-4D97-AF65-F5344CB8AC3E}">
        <p14:creationId xmlns:p14="http://schemas.microsoft.com/office/powerpoint/2010/main" val="2774261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93247" cy="462767"/>
          </a:xfrm>
        </p:spPr>
        <p:txBody>
          <a:bodyPr lIns="640080">
            <a:noAutofit/>
          </a:bodyPr>
          <a:lstStyle/>
          <a:p>
            <a:r>
              <a:rPr lang="en-GB" sz="3600" b="1" dirty="0">
                <a:solidFill>
                  <a:schemeClr val="accent2">
                    <a:lumMod val="75000"/>
                  </a:schemeClr>
                </a:solidFill>
              </a:rPr>
              <a:t>PR2 – Key Requirements</a:t>
            </a:r>
          </a:p>
        </p:txBody>
      </p:sp>
      <p:graphicFrame>
        <p:nvGraphicFramePr>
          <p:cNvPr id="7" name="Diagram 6"/>
          <p:cNvGraphicFramePr/>
          <p:nvPr>
            <p:extLst>
              <p:ext uri="{D42A27DB-BD31-4B8C-83A1-F6EECF244321}">
                <p14:modId xmlns:p14="http://schemas.microsoft.com/office/powerpoint/2010/main" val="2678800666"/>
              </p:ext>
            </p:extLst>
          </p:nvPr>
        </p:nvGraphicFramePr>
        <p:xfrm>
          <a:off x="564828" y="838200"/>
          <a:ext cx="8568952" cy="561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769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93247" cy="405558"/>
          </a:xfrm>
        </p:spPr>
        <p:txBody>
          <a:bodyPr lIns="640080">
            <a:noAutofit/>
          </a:bodyPr>
          <a:lstStyle/>
          <a:p>
            <a:r>
              <a:rPr lang="en-GB" sz="3600" b="1" dirty="0">
                <a:solidFill>
                  <a:schemeClr val="accent2">
                    <a:lumMod val="75000"/>
                  </a:schemeClr>
                </a:solidFill>
              </a:rPr>
              <a:t>PR3 – Key Requirements</a:t>
            </a:r>
          </a:p>
        </p:txBody>
      </p:sp>
      <p:graphicFrame>
        <p:nvGraphicFramePr>
          <p:cNvPr id="8" name="Diagram 7"/>
          <p:cNvGraphicFramePr/>
          <p:nvPr>
            <p:extLst>
              <p:ext uri="{D42A27DB-BD31-4B8C-83A1-F6EECF244321}">
                <p14:modId xmlns:p14="http://schemas.microsoft.com/office/powerpoint/2010/main" val="955287334"/>
              </p:ext>
            </p:extLst>
          </p:nvPr>
        </p:nvGraphicFramePr>
        <p:xfrm>
          <a:off x="504825" y="1371600"/>
          <a:ext cx="9263955" cy="523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419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23400" cy="676972"/>
          </a:xfrm>
        </p:spPr>
        <p:txBody>
          <a:bodyPr lIns="640080">
            <a:normAutofit/>
          </a:bodyPr>
          <a:lstStyle/>
          <a:p>
            <a:r>
              <a:rPr lang="en-GB" sz="3600" b="1" dirty="0">
                <a:solidFill>
                  <a:schemeClr val="accent2">
                    <a:lumMod val="75000"/>
                  </a:schemeClr>
                </a:solidFill>
              </a:rPr>
              <a:t>PR4 – Key Requirements</a:t>
            </a:r>
          </a:p>
        </p:txBody>
      </p:sp>
      <p:graphicFrame>
        <p:nvGraphicFramePr>
          <p:cNvPr id="7" name="Diagram 6"/>
          <p:cNvGraphicFramePr/>
          <p:nvPr>
            <p:extLst>
              <p:ext uri="{D42A27DB-BD31-4B8C-83A1-F6EECF244321}">
                <p14:modId xmlns:p14="http://schemas.microsoft.com/office/powerpoint/2010/main" val="395510017"/>
              </p:ext>
            </p:extLst>
          </p:nvPr>
        </p:nvGraphicFramePr>
        <p:xfrm>
          <a:off x="234138" y="1135688"/>
          <a:ext cx="849792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215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07602" cy="648367"/>
          </a:xfrm>
        </p:spPr>
        <p:txBody>
          <a:bodyPr lIns="640080">
            <a:normAutofit/>
          </a:bodyPr>
          <a:lstStyle/>
          <a:p>
            <a:r>
              <a:rPr lang="en-GB" sz="3600" b="1" dirty="0">
                <a:solidFill>
                  <a:schemeClr val="accent2">
                    <a:lumMod val="75000"/>
                  </a:schemeClr>
                </a:solidFill>
              </a:rPr>
              <a:t>PR5 – Key Requirements</a:t>
            </a:r>
          </a:p>
        </p:txBody>
      </p:sp>
      <p:graphicFrame>
        <p:nvGraphicFramePr>
          <p:cNvPr id="8" name="Diagram 7"/>
          <p:cNvGraphicFramePr/>
          <p:nvPr>
            <p:extLst>
              <p:ext uri="{D42A27DB-BD31-4B8C-83A1-F6EECF244321}">
                <p14:modId xmlns:p14="http://schemas.microsoft.com/office/powerpoint/2010/main" val="1489647114"/>
              </p:ext>
            </p:extLst>
          </p:nvPr>
        </p:nvGraphicFramePr>
        <p:xfrm>
          <a:off x="492820" y="1168400"/>
          <a:ext cx="8640960" cy="531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506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1179" cy="686507"/>
          </a:xfrm>
        </p:spPr>
        <p:txBody>
          <a:bodyPr lIns="640080">
            <a:normAutofit/>
          </a:bodyPr>
          <a:lstStyle/>
          <a:p>
            <a:r>
              <a:rPr lang="en-GB" sz="3600" b="1" dirty="0">
                <a:solidFill>
                  <a:schemeClr val="accent2">
                    <a:lumMod val="75000"/>
                  </a:schemeClr>
                </a:solidFill>
              </a:rPr>
              <a:t>PR6 – Key Requirements</a:t>
            </a:r>
          </a:p>
        </p:txBody>
      </p:sp>
      <p:graphicFrame>
        <p:nvGraphicFramePr>
          <p:cNvPr id="9" name="Diagram 8"/>
          <p:cNvGraphicFramePr/>
          <p:nvPr>
            <p:extLst>
              <p:ext uri="{D42A27DB-BD31-4B8C-83A1-F6EECF244321}">
                <p14:modId xmlns:p14="http://schemas.microsoft.com/office/powerpoint/2010/main" val="117792245"/>
              </p:ext>
            </p:extLst>
          </p:nvPr>
        </p:nvGraphicFramePr>
        <p:xfrm>
          <a:off x="406801" y="1159308"/>
          <a:ext cx="878497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252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11141" cy="705577"/>
          </a:xfrm>
        </p:spPr>
        <p:txBody>
          <a:bodyPr lIns="640080">
            <a:normAutofit/>
          </a:bodyPr>
          <a:lstStyle/>
          <a:p>
            <a:r>
              <a:rPr lang="en-GB" sz="3600" b="1" dirty="0">
                <a:solidFill>
                  <a:schemeClr val="accent2">
                    <a:lumMod val="75000"/>
                  </a:schemeClr>
                </a:solidFill>
              </a:rPr>
              <a:t>PR7 – Key Requirements</a:t>
            </a:r>
          </a:p>
        </p:txBody>
      </p:sp>
      <p:graphicFrame>
        <p:nvGraphicFramePr>
          <p:cNvPr id="8" name="Diagram 7"/>
          <p:cNvGraphicFramePr/>
          <p:nvPr>
            <p:extLst>
              <p:ext uri="{D42A27DB-BD31-4B8C-83A1-F6EECF244321}">
                <p14:modId xmlns:p14="http://schemas.microsoft.com/office/powerpoint/2010/main" val="2704458900"/>
              </p:ext>
            </p:extLst>
          </p:nvPr>
        </p:nvGraphicFramePr>
        <p:xfrm>
          <a:off x="0" y="1200944"/>
          <a:ext cx="885698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509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16243" cy="734181"/>
          </a:xfrm>
        </p:spPr>
        <p:txBody>
          <a:bodyPr lIns="640080">
            <a:normAutofit/>
          </a:bodyPr>
          <a:lstStyle/>
          <a:p>
            <a:r>
              <a:rPr lang="en-GB" sz="3600" b="1" dirty="0">
                <a:solidFill>
                  <a:schemeClr val="accent2">
                    <a:lumMod val="75000"/>
                  </a:schemeClr>
                </a:solidFill>
              </a:rPr>
              <a:t>PR8 – Key Requirements</a:t>
            </a:r>
          </a:p>
        </p:txBody>
      </p:sp>
      <p:graphicFrame>
        <p:nvGraphicFramePr>
          <p:cNvPr id="7" name="Diagram 6"/>
          <p:cNvGraphicFramePr/>
          <p:nvPr>
            <p:extLst>
              <p:ext uri="{D42A27DB-BD31-4B8C-83A1-F6EECF244321}">
                <p14:modId xmlns:p14="http://schemas.microsoft.com/office/powerpoint/2010/main" val="1661418303"/>
              </p:ext>
            </p:extLst>
          </p:nvPr>
        </p:nvGraphicFramePr>
        <p:xfrm>
          <a:off x="414530" y="879894"/>
          <a:ext cx="8784976" cy="5978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82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2408" cy="600164"/>
          </a:xfrm>
          <a:prstGeom prst="rect">
            <a:avLst/>
          </a:prstGeom>
        </p:spPr>
        <p:txBody>
          <a:bodyPr vert="horz" wrap="square" lIns="640080" tIns="45720" rIns="0" bIns="0" rtlCol="0">
            <a:spAutoFit/>
          </a:bodyPr>
          <a:lstStyle/>
          <a:p>
            <a:pPr marL="10795">
              <a:lnSpc>
                <a:spcPct val="100000"/>
              </a:lnSpc>
              <a:spcBef>
                <a:spcPts val="105"/>
              </a:spcBef>
            </a:pPr>
            <a:r>
              <a:rPr dirty="0">
                <a:latin typeface="Franklin Gothic Demi Cond" panose="020B0706030402020204" pitchFamily="34" charset="0"/>
              </a:rPr>
              <a:t>E&amp;S</a:t>
            </a:r>
            <a:r>
              <a:rPr spc="10" dirty="0">
                <a:latin typeface="Franklin Gothic Demi Cond" panose="020B0706030402020204" pitchFamily="34" charset="0"/>
              </a:rPr>
              <a:t> </a:t>
            </a:r>
            <a:r>
              <a:rPr dirty="0">
                <a:latin typeface="Franklin Gothic Demi Cond" panose="020B0706030402020204" pitchFamily="34" charset="0"/>
              </a:rPr>
              <a:t>Risks</a:t>
            </a:r>
            <a:r>
              <a:rPr spc="-140" dirty="0">
                <a:latin typeface="Franklin Gothic Demi Cond" panose="020B0706030402020204" pitchFamily="34" charset="0"/>
              </a:rPr>
              <a:t> </a:t>
            </a:r>
            <a:r>
              <a:rPr dirty="0">
                <a:latin typeface="Franklin Gothic Demi Cond" panose="020B0706030402020204" pitchFamily="34" charset="0"/>
              </a:rPr>
              <a:t>Differ</a:t>
            </a:r>
            <a:r>
              <a:rPr spc="20" dirty="0">
                <a:latin typeface="Franklin Gothic Demi Cond" panose="020B0706030402020204" pitchFamily="34" charset="0"/>
              </a:rPr>
              <a:t> </a:t>
            </a:r>
            <a:r>
              <a:rPr dirty="0">
                <a:latin typeface="Franklin Gothic Demi Cond" panose="020B0706030402020204" pitchFamily="34" charset="0"/>
              </a:rPr>
              <a:t>by</a:t>
            </a:r>
            <a:r>
              <a:rPr spc="-55" dirty="0">
                <a:latin typeface="Franklin Gothic Demi Cond" panose="020B0706030402020204" pitchFamily="34" charset="0"/>
              </a:rPr>
              <a:t> </a:t>
            </a:r>
            <a:r>
              <a:rPr dirty="0">
                <a:latin typeface="Franklin Gothic Demi Cond" panose="020B0706030402020204" pitchFamily="34" charset="0"/>
              </a:rPr>
              <a:t>Sector –</a:t>
            </a:r>
            <a:r>
              <a:rPr spc="-15" dirty="0">
                <a:latin typeface="Franklin Gothic Demi Cond" panose="020B0706030402020204" pitchFamily="34" charset="0"/>
              </a:rPr>
              <a:t> </a:t>
            </a:r>
            <a:r>
              <a:rPr spc="-10" dirty="0">
                <a:latin typeface="Franklin Gothic Demi Cond" panose="020B0706030402020204" pitchFamily="34" charset="0"/>
              </a:rPr>
              <a:t>Environment</a:t>
            </a:r>
          </a:p>
        </p:txBody>
      </p:sp>
      <p:pic>
        <p:nvPicPr>
          <p:cNvPr id="3" name="object 3"/>
          <p:cNvPicPr/>
          <p:nvPr/>
        </p:nvPicPr>
        <p:blipFill>
          <a:blip r:embed="rId2" cstate="print"/>
          <a:stretch>
            <a:fillRect/>
          </a:stretch>
        </p:blipFill>
        <p:spPr>
          <a:xfrm>
            <a:off x="650763" y="1430991"/>
            <a:ext cx="8016240" cy="1310639"/>
          </a:xfrm>
          <a:prstGeom prst="rect">
            <a:avLst/>
          </a:prstGeom>
        </p:spPr>
      </p:pic>
      <p:sp>
        <p:nvSpPr>
          <p:cNvPr id="4" name="object 4"/>
          <p:cNvSpPr txBox="1"/>
          <p:nvPr/>
        </p:nvSpPr>
        <p:spPr>
          <a:xfrm>
            <a:off x="813959" y="1866029"/>
            <a:ext cx="2164911" cy="566822"/>
          </a:xfrm>
          <a:prstGeom prst="rect">
            <a:avLst/>
          </a:prstGeom>
        </p:spPr>
        <p:txBody>
          <a:bodyPr vert="horz" wrap="square" lIns="0" tIns="12700" rIns="0" bIns="0" rtlCol="0">
            <a:spAutoFit/>
          </a:bodyPr>
          <a:lstStyle/>
          <a:p>
            <a:pPr marL="12700" marR="5080" indent="589915">
              <a:lnSpc>
                <a:spcPct val="100000"/>
              </a:lnSpc>
              <a:spcBef>
                <a:spcPts val="100"/>
              </a:spcBef>
            </a:pPr>
            <a:r>
              <a:rPr b="1" spc="-10" dirty="0">
                <a:solidFill>
                  <a:srgbClr val="FFFFFF"/>
                </a:solidFill>
                <a:latin typeface="Arial"/>
                <a:cs typeface="Arial"/>
              </a:rPr>
              <a:t>Higher environmental</a:t>
            </a:r>
            <a:r>
              <a:rPr b="1" spc="45" dirty="0">
                <a:solidFill>
                  <a:srgbClr val="FFFFFF"/>
                </a:solidFill>
                <a:latin typeface="Arial"/>
                <a:cs typeface="Arial"/>
              </a:rPr>
              <a:t> </a:t>
            </a:r>
            <a:r>
              <a:rPr b="1" spc="-20" dirty="0">
                <a:solidFill>
                  <a:srgbClr val="FFFFFF"/>
                </a:solidFill>
                <a:latin typeface="Arial"/>
                <a:cs typeface="Arial"/>
              </a:rPr>
              <a:t>risk</a:t>
            </a:r>
            <a:endParaRPr dirty="0">
              <a:latin typeface="Arial"/>
              <a:cs typeface="Arial"/>
            </a:endParaRPr>
          </a:p>
        </p:txBody>
      </p:sp>
      <p:sp>
        <p:nvSpPr>
          <p:cNvPr id="5" name="object 5"/>
          <p:cNvSpPr txBox="1"/>
          <p:nvPr/>
        </p:nvSpPr>
        <p:spPr>
          <a:xfrm>
            <a:off x="6353667" y="1710073"/>
            <a:ext cx="2313336" cy="566822"/>
          </a:xfrm>
          <a:prstGeom prst="rect">
            <a:avLst/>
          </a:prstGeom>
        </p:spPr>
        <p:txBody>
          <a:bodyPr vert="horz" wrap="square" lIns="0" tIns="12700" rIns="0" bIns="0" rtlCol="0">
            <a:spAutoFit/>
          </a:bodyPr>
          <a:lstStyle/>
          <a:p>
            <a:pPr marL="12700" marR="5080" indent="609600">
              <a:lnSpc>
                <a:spcPct val="100000"/>
              </a:lnSpc>
              <a:spcBef>
                <a:spcPts val="100"/>
              </a:spcBef>
            </a:pPr>
            <a:r>
              <a:rPr b="1" spc="-20" dirty="0">
                <a:solidFill>
                  <a:srgbClr val="414141"/>
                </a:solidFill>
                <a:latin typeface="Arial"/>
                <a:cs typeface="Arial"/>
              </a:rPr>
              <a:t>Lower </a:t>
            </a:r>
            <a:r>
              <a:rPr b="1" spc="-10" dirty="0">
                <a:solidFill>
                  <a:srgbClr val="414141"/>
                </a:solidFill>
                <a:latin typeface="Arial"/>
                <a:cs typeface="Arial"/>
              </a:rPr>
              <a:t>environmental</a:t>
            </a:r>
            <a:r>
              <a:rPr b="1" spc="45" dirty="0">
                <a:solidFill>
                  <a:srgbClr val="414141"/>
                </a:solidFill>
                <a:latin typeface="Arial"/>
                <a:cs typeface="Arial"/>
              </a:rPr>
              <a:t> </a:t>
            </a:r>
            <a:r>
              <a:rPr b="1" spc="-20" dirty="0">
                <a:solidFill>
                  <a:srgbClr val="414141"/>
                </a:solidFill>
                <a:latin typeface="Arial"/>
                <a:cs typeface="Arial"/>
              </a:rPr>
              <a:t>risk</a:t>
            </a:r>
            <a:endParaRPr dirty="0">
              <a:latin typeface="Arial"/>
              <a:cs typeface="Arial"/>
            </a:endParaRPr>
          </a:p>
        </p:txBody>
      </p:sp>
      <p:sp>
        <p:nvSpPr>
          <p:cNvPr id="6" name="object 6"/>
          <p:cNvSpPr txBox="1"/>
          <p:nvPr/>
        </p:nvSpPr>
        <p:spPr>
          <a:xfrm>
            <a:off x="655844" y="2960070"/>
            <a:ext cx="2458720" cy="3693319"/>
          </a:xfrm>
          <a:prstGeom prst="rect">
            <a:avLst/>
          </a:prstGeom>
          <a:solidFill>
            <a:srgbClr val="246C8F"/>
          </a:solidFill>
          <a:ln w="10159">
            <a:solidFill>
              <a:srgbClr val="00AD9E"/>
            </a:solidFill>
          </a:ln>
        </p:spPr>
        <p:txBody>
          <a:bodyPr vert="horz" wrap="square" lIns="0" tIns="182880" rIns="0" bIns="640080" rtlCol="0">
            <a:spAutoFit/>
          </a:bodyPr>
          <a:lstStyle/>
          <a:p>
            <a:pPr marL="92075">
              <a:lnSpc>
                <a:spcPct val="100000"/>
              </a:lnSpc>
              <a:spcBef>
                <a:spcPts val="600"/>
              </a:spcBef>
              <a:spcAft>
                <a:spcPts val="600"/>
              </a:spcAft>
            </a:pPr>
            <a:r>
              <a:rPr b="1" dirty="0">
                <a:solidFill>
                  <a:srgbClr val="FFFFFF"/>
                </a:solidFill>
                <a:latin typeface="Arial"/>
                <a:cs typeface="Arial"/>
              </a:rPr>
              <a:t>High</a:t>
            </a:r>
            <a:r>
              <a:rPr b="1" spc="-15" dirty="0">
                <a:solidFill>
                  <a:srgbClr val="FFFFFF"/>
                </a:solidFill>
                <a:latin typeface="Arial"/>
                <a:cs typeface="Arial"/>
              </a:rPr>
              <a:t> </a:t>
            </a:r>
            <a:r>
              <a:rPr b="1" spc="-10" dirty="0">
                <a:solidFill>
                  <a:srgbClr val="FFFFFF"/>
                </a:solidFill>
                <a:latin typeface="Arial"/>
                <a:cs typeface="Arial"/>
              </a:rPr>
              <a:t>risk:</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Chemicals</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Energy</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Cement</a:t>
            </a:r>
            <a:endParaRPr dirty="0">
              <a:latin typeface="Arial"/>
              <a:cs typeface="Arial"/>
            </a:endParaRPr>
          </a:p>
          <a:p>
            <a:pPr marL="376555" indent="-284480">
              <a:lnSpc>
                <a:spcPct val="100000"/>
              </a:lnSpc>
              <a:spcBef>
                <a:spcPts val="600"/>
              </a:spcBef>
              <a:spcAft>
                <a:spcPts val="600"/>
              </a:spcAft>
              <a:buChar char="•"/>
              <a:tabLst>
                <a:tab pos="376555" algn="l"/>
              </a:tabLst>
            </a:pPr>
            <a:r>
              <a:rPr dirty="0">
                <a:solidFill>
                  <a:srgbClr val="FFFFFF"/>
                </a:solidFill>
                <a:latin typeface="Arial"/>
                <a:cs typeface="Arial"/>
              </a:rPr>
              <a:t>Pulp</a:t>
            </a:r>
            <a:r>
              <a:rPr spc="5" dirty="0">
                <a:solidFill>
                  <a:srgbClr val="FFFFFF"/>
                </a:solidFill>
                <a:latin typeface="Arial"/>
                <a:cs typeface="Arial"/>
              </a:rPr>
              <a:t> </a:t>
            </a:r>
            <a:r>
              <a:rPr dirty="0">
                <a:solidFill>
                  <a:srgbClr val="FFFFFF"/>
                </a:solidFill>
                <a:latin typeface="Arial"/>
                <a:cs typeface="Arial"/>
              </a:rPr>
              <a:t>&amp;</a:t>
            </a:r>
            <a:r>
              <a:rPr spc="-65" dirty="0">
                <a:solidFill>
                  <a:srgbClr val="FFFFFF"/>
                </a:solidFill>
                <a:latin typeface="Arial"/>
                <a:cs typeface="Arial"/>
              </a:rPr>
              <a:t> </a:t>
            </a:r>
            <a:r>
              <a:rPr spc="-10" dirty="0">
                <a:solidFill>
                  <a:srgbClr val="FFFFFF"/>
                </a:solidFill>
                <a:latin typeface="Arial"/>
                <a:cs typeface="Arial"/>
              </a:rPr>
              <a:t>paper</a:t>
            </a:r>
            <a:endParaRPr dirty="0">
              <a:latin typeface="Arial"/>
              <a:cs typeface="Arial"/>
            </a:endParaRPr>
          </a:p>
          <a:p>
            <a:pPr marL="376555" indent="-284480">
              <a:lnSpc>
                <a:spcPct val="100000"/>
              </a:lnSpc>
              <a:spcBef>
                <a:spcPts val="600"/>
              </a:spcBef>
              <a:spcAft>
                <a:spcPts val="600"/>
              </a:spcAft>
              <a:buChar char="•"/>
              <a:tabLst>
                <a:tab pos="376555" algn="l"/>
              </a:tabLst>
            </a:pPr>
            <a:r>
              <a:rPr dirty="0">
                <a:solidFill>
                  <a:srgbClr val="FFFFFF"/>
                </a:solidFill>
                <a:latin typeface="Arial"/>
                <a:cs typeface="Arial"/>
              </a:rPr>
              <a:t>Iron</a:t>
            </a:r>
            <a:r>
              <a:rPr spc="-55" dirty="0">
                <a:solidFill>
                  <a:srgbClr val="FFFFFF"/>
                </a:solidFill>
                <a:latin typeface="Arial"/>
                <a:cs typeface="Arial"/>
              </a:rPr>
              <a:t> </a:t>
            </a:r>
            <a:r>
              <a:rPr dirty="0">
                <a:solidFill>
                  <a:srgbClr val="FFFFFF"/>
                </a:solidFill>
                <a:latin typeface="Arial"/>
                <a:cs typeface="Arial"/>
              </a:rPr>
              <a:t>&amp;</a:t>
            </a:r>
            <a:r>
              <a:rPr spc="25" dirty="0">
                <a:solidFill>
                  <a:srgbClr val="FFFFFF"/>
                </a:solidFill>
                <a:latin typeface="Arial"/>
                <a:cs typeface="Arial"/>
              </a:rPr>
              <a:t> </a:t>
            </a:r>
            <a:r>
              <a:rPr spc="-20" dirty="0">
                <a:solidFill>
                  <a:srgbClr val="FFFFFF"/>
                </a:solidFill>
                <a:latin typeface="Arial"/>
                <a:cs typeface="Arial"/>
              </a:rPr>
              <a:t>steel</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Mining</a:t>
            </a:r>
            <a:endParaRPr dirty="0">
              <a:latin typeface="Arial"/>
              <a:cs typeface="Arial"/>
            </a:endParaRPr>
          </a:p>
        </p:txBody>
      </p:sp>
      <p:sp>
        <p:nvSpPr>
          <p:cNvPr id="7" name="object 7"/>
          <p:cNvSpPr txBox="1"/>
          <p:nvPr/>
        </p:nvSpPr>
        <p:spPr>
          <a:xfrm>
            <a:off x="3317764" y="2960070"/>
            <a:ext cx="2540000" cy="3693319"/>
          </a:xfrm>
          <a:prstGeom prst="rect">
            <a:avLst/>
          </a:prstGeom>
          <a:solidFill>
            <a:srgbClr val="246C8F"/>
          </a:solidFill>
          <a:ln w="10159">
            <a:solidFill>
              <a:srgbClr val="00AD9E"/>
            </a:solidFill>
          </a:ln>
        </p:spPr>
        <p:txBody>
          <a:bodyPr vert="horz" wrap="square" lIns="0" tIns="182880" rIns="0" bIns="640080" rtlCol="0">
            <a:spAutoFit/>
          </a:bodyPr>
          <a:lstStyle/>
          <a:p>
            <a:pPr marL="90170">
              <a:lnSpc>
                <a:spcPct val="100000"/>
              </a:lnSpc>
              <a:spcBef>
                <a:spcPts val="600"/>
              </a:spcBef>
              <a:spcAft>
                <a:spcPts val="600"/>
              </a:spcAft>
            </a:pPr>
            <a:r>
              <a:rPr b="1" dirty="0">
                <a:solidFill>
                  <a:srgbClr val="FFFFFF"/>
                </a:solidFill>
                <a:latin typeface="Arial"/>
                <a:cs typeface="Arial"/>
              </a:rPr>
              <a:t>Medium</a:t>
            </a:r>
            <a:r>
              <a:rPr b="1" spc="-30" dirty="0">
                <a:solidFill>
                  <a:srgbClr val="FFFFFF"/>
                </a:solidFill>
                <a:latin typeface="Arial"/>
                <a:cs typeface="Arial"/>
              </a:rPr>
              <a:t> </a:t>
            </a:r>
            <a:r>
              <a:rPr b="1" spc="-20" dirty="0">
                <a:solidFill>
                  <a:srgbClr val="FFFFFF"/>
                </a:solidFill>
                <a:latin typeface="Arial"/>
                <a:cs typeface="Arial"/>
              </a:rPr>
              <a:t>risk:</a:t>
            </a:r>
            <a:endParaRPr dirty="0">
              <a:latin typeface="Arial"/>
              <a:cs typeface="Arial"/>
            </a:endParaRPr>
          </a:p>
          <a:p>
            <a:pPr marL="374650" indent="-284480">
              <a:lnSpc>
                <a:spcPct val="100000"/>
              </a:lnSpc>
              <a:spcBef>
                <a:spcPts val="600"/>
              </a:spcBef>
              <a:spcAft>
                <a:spcPts val="600"/>
              </a:spcAft>
              <a:buChar char="•"/>
              <a:tabLst>
                <a:tab pos="374650" algn="l"/>
              </a:tabLst>
            </a:pPr>
            <a:r>
              <a:rPr dirty="0">
                <a:solidFill>
                  <a:srgbClr val="FFFFFF"/>
                </a:solidFill>
                <a:latin typeface="Arial"/>
                <a:cs typeface="Arial"/>
              </a:rPr>
              <a:t>Food</a:t>
            </a:r>
            <a:r>
              <a:rPr spc="-30" dirty="0">
                <a:solidFill>
                  <a:srgbClr val="FFFFFF"/>
                </a:solidFill>
                <a:latin typeface="Arial"/>
                <a:cs typeface="Arial"/>
              </a:rPr>
              <a:t> </a:t>
            </a:r>
            <a:r>
              <a:rPr spc="-10" dirty="0">
                <a:solidFill>
                  <a:srgbClr val="FFFFFF"/>
                </a:solidFill>
                <a:latin typeface="Arial"/>
                <a:cs typeface="Arial"/>
              </a:rPr>
              <a:t>processing</a:t>
            </a:r>
            <a:endParaRPr dirty="0">
              <a:latin typeface="Arial"/>
              <a:cs typeface="Arial"/>
            </a:endParaRPr>
          </a:p>
          <a:p>
            <a:pPr marL="374650" indent="-284480">
              <a:lnSpc>
                <a:spcPct val="100000"/>
              </a:lnSpc>
              <a:spcBef>
                <a:spcPts val="600"/>
              </a:spcBef>
              <a:spcAft>
                <a:spcPts val="600"/>
              </a:spcAft>
              <a:buChar char="•"/>
              <a:tabLst>
                <a:tab pos="374650" algn="l"/>
              </a:tabLst>
            </a:pPr>
            <a:r>
              <a:rPr spc="-10" dirty="0">
                <a:solidFill>
                  <a:srgbClr val="FFFFFF"/>
                </a:solidFill>
                <a:latin typeface="Arial"/>
                <a:cs typeface="Arial"/>
              </a:rPr>
              <a:t>Cosmetics</a:t>
            </a:r>
            <a:endParaRPr dirty="0">
              <a:latin typeface="Arial"/>
              <a:cs typeface="Arial"/>
            </a:endParaRPr>
          </a:p>
          <a:p>
            <a:pPr marL="374650" indent="-284480">
              <a:lnSpc>
                <a:spcPct val="100000"/>
              </a:lnSpc>
              <a:spcBef>
                <a:spcPts val="600"/>
              </a:spcBef>
              <a:spcAft>
                <a:spcPts val="600"/>
              </a:spcAft>
              <a:buChar char="•"/>
              <a:tabLst>
                <a:tab pos="374650" algn="l"/>
              </a:tabLst>
            </a:pPr>
            <a:r>
              <a:rPr spc="-10" dirty="0">
                <a:solidFill>
                  <a:srgbClr val="FFFFFF"/>
                </a:solidFill>
                <a:latin typeface="Arial"/>
                <a:cs typeface="Arial"/>
              </a:rPr>
              <a:t>Textiles</a:t>
            </a:r>
            <a:endParaRPr dirty="0">
              <a:latin typeface="Arial"/>
              <a:cs typeface="Arial"/>
            </a:endParaRPr>
          </a:p>
          <a:p>
            <a:pPr marL="374650" indent="-284480">
              <a:lnSpc>
                <a:spcPct val="100000"/>
              </a:lnSpc>
              <a:spcBef>
                <a:spcPts val="600"/>
              </a:spcBef>
              <a:spcAft>
                <a:spcPts val="600"/>
              </a:spcAft>
              <a:buChar char="•"/>
              <a:tabLst>
                <a:tab pos="374650" algn="l"/>
              </a:tabLst>
            </a:pPr>
            <a:r>
              <a:rPr dirty="0">
                <a:solidFill>
                  <a:srgbClr val="FFFFFF"/>
                </a:solidFill>
                <a:latin typeface="Arial"/>
                <a:cs typeface="Arial"/>
              </a:rPr>
              <a:t>Wood</a:t>
            </a:r>
            <a:r>
              <a:rPr spc="-85" dirty="0">
                <a:solidFill>
                  <a:srgbClr val="FFFFFF"/>
                </a:solidFill>
                <a:latin typeface="Arial"/>
                <a:cs typeface="Arial"/>
              </a:rPr>
              <a:t> </a:t>
            </a:r>
            <a:r>
              <a:rPr spc="-10" dirty="0">
                <a:solidFill>
                  <a:srgbClr val="FFFFFF"/>
                </a:solidFill>
                <a:latin typeface="Arial"/>
                <a:cs typeface="Arial"/>
              </a:rPr>
              <a:t>products</a:t>
            </a:r>
            <a:endParaRPr dirty="0">
              <a:latin typeface="Arial"/>
              <a:cs typeface="Arial"/>
            </a:endParaRPr>
          </a:p>
          <a:p>
            <a:pPr marL="374650" indent="-284480">
              <a:lnSpc>
                <a:spcPct val="100000"/>
              </a:lnSpc>
              <a:spcBef>
                <a:spcPts val="600"/>
              </a:spcBef>
              <a:spcAft>
                <a:spcPts val="600"/>
              </a:spcAft>
              <a:buChar char="•"/>
              <a:tabLst>
                <a:tab pos="374650" algn="l"/>
              </a:tabLst>
            </a:pPr>
            <a:r>
              <a:rPr spc="-10" dirty="0">
                <a:solidFill>
                  <a:srgbClr val="FFFFFF"/>
                </a:solidFill>
                <a:latin typeface="Arial"/>
                <a:cs typeface="Arial"/>
              </a:rPr>
              <a:t>Brewing</a:t>
            </a:r>
            <a:endParaRPr dirty="0">
              <a:latin typeface="Arial"/>
              <a:cs typeface="Arial"/>
            </a:endParaRPr>
          </a:p>
          <a:p>
            <a:pPr marL="374650" indent="-284480">
              <a:lnSpc>
                <a:spcPct val="100000"/>
              </a:lnSpc>
              <a:spcBef>
                <a:spcPts val="600"/>
              </a:spcBef>
              <a:spcAft>
                <a:spcPts val="600"/>
              </a:spcAft>
              <a:buChar char="•"/>
              <a:tabLst>
                <a:tab pos="374650" algn="l"/>
              </a:tabLst>
            </a:pPr>
            <a:r>
              <a:rPr spc="-10" dirty="0">
                <a:solidFill>
                  <a:srgbClr val="FFFFFF"/>
                </a:solidFill>
                <a:latin typeface="Arial"/>
                <a:cs typeface="Arial"/>
              </a:rPr>
              <a:t>Agriculture</a:t>
            </a:r>
            <a:endParaRPr dirty="0">
              <a:latin typeface="Arial"/>
              <a:cs typeface="Arial"/>
            </a:endParaRPr>
          </a:p>
        </p:txBody>
      </p:sp>
      <p:sp>
        <p:nvSpPr>
          <p:cNvPr id="8" name="object 8"/>
          <p:cNvSpPr txBox="1"/>
          <p:nvPr/>
        </p:nvSpPr>
        <p:spPr>
          <a:xfrm>
            <a:off x="6060964" y="2960070"/>
            <a:ext cx="2692400" cy="3693319"/>
          </a:xfrm>
          <a:prstGeom prst="rect">
            <a:avLst/>
          </a:prstGeom>
          <a:solidFill>
            <a:srgbClr val="246C8F"/>
          </a:solidFill>
          <a:ln w="10159">
            <a:solidFill>
              <a:srgbClr val="00AD9E"/>
            </a:solidFill>
          </a:ln>
        </p:spPr>
        <p:txBody>
          <a:bodyPr vert="horz" wrap="square" lIns="0" tIns="182880" rIns="0" bIns="640080" rtlCol="0">
            <a:spAutoFit/>
          </a:bodyPr>
          <a:lstStyle/>
          <a:p>
            <a:pPr marL="88900">
              <a:lnSpc>
                <a:spcPct val="100000"/>
              </a:lnSpc>
              <a:spcBef>
                <a:spcPts val="600"/>
              </a:spcBef>
              <a:spcAft>
                <a:spcPts val="600"/>
              </a:spcAft>
            </a:pPr>
            <a:r>
              <a:rPr b="1" dirty="0">
                <a:solidFill>
                  <a:srgbClr val="FFFFFF"/>
                </a:solidFill>
                <a:latin typeface="Arial"/>
                <a:cs typeface="Arial"/>
              </a:rPr>
              <a:t>Low</a:t>
            </a:r>
            <a:r>
              <a:rPr b="1" spc="25" dirty="0">
                <a:solidFill>
                  <a:srgbClr val="FFFFFF"/>
                </a:solidFill>
                <a:latin typeface="Arial"/>
                <a:cs typeface="Arial"/>
              </a:rPr>
              <a:t> </a:t>
            </a:r>
            <a:r>
              <a:rPr b="1" spc="-10" dirty="0">
                <a:solidFill>
                  <a:srgbClr val="FFFFFF"/>
                </a:solidFill>
                <a:latin typeface="Arial"/>
                <a:cs typeface="Arial"/>
              </a:rPr>
              <a:t>risk:</a:t>
            </a:r>
            <a:endParaRPr dirty="0">
              <a:latin typeface="Arial"/>
              <a:cs typeface="Arial"/>
            </a:endParaRPr>
          </a:p>
          <a:p>
            <a:pPr marL="373380" indent="-284480">
              <a:lnSpc>
                <a:spcPct val="100000"/>
              </a:lnSpc>
              <a:spcBef>
                <a:spcPts val="600"/>
              </a:spcBef>
              <a:spcAft>
                <a:spcPts val="600"/>
              </a:spcAft>
              <a:buChar char="•"/>
              <a:tabLst>
                <a:tab pos="373380" algn="l"/>
              </a:tabLst>
            </a:pPr>
            <a:r>
              <a:rPr dirty="0">
                <a:solidFill>
                  <a:srgbClr val="FFFFFF"/>
                </a:solidFill>
                <a:latin typeface="Arial"/>
                <a:cs typeface="Arial"/>
              </a:rPr>
              <a:t>Retail</a:t>
            </a:r>
            <a:r>
              <a:rPr spc="-5" dirty="0">
                <a:solidFill>
                  <a:srgbClr val="FFFFFF"/>
                </a:solidFill>
                <a:latin typeface="Arial"/>
                <a:cs typeface="Arial"/>
              </a:rPr>
              <a:t> </a:t>
            </a:r>
            <a:r>
              <a:rPr spc="-10" dirty="0">
                <a:solidFill>
                  <a:srgbClr val="FFFFFF"/>
                </a:solidFill>
                <a:latin typeface="Arial"/>
                <a:cs typeface="Arial"/>
              </a:rPr>
              <a:t>shops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a:solidFill>
                  <a:srgbClr val="FFFFFF"/>
                </a:solidFill>
                <a:latin typeface="Arial"/>
                <a:cs typeface="Arial"/>
              </a:rPr>
              <a:t>Financial</a:t>
            </a:r>
            <a:r>
              <a:rPr spc="-5" dirty="0">
                <a:solidFill>
                  <a:srgbClr val="FFFFFF"/>
                </a:solidFill>
                <a:latin typeface="Arial"/>
                <a:cs typeface="Arial"/>
              </a:rPr>
              <a:t> </a:t>
            </a:r>
            <a:r>
              <a:rPr spc="-10" dirty="0">
                <a:solidFill>
                  <a:srgbClr val="FFFFFF"/>
                </a:solidFill>
                <a:latin typeface="Arial"/>
                <a:cs typeface="Arial"/>
              </a:rPr>
              <a:t>Services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a:solidFill>
                  <a:srgbClr val="FFFFFF"/>
                </a:solidFill>
                <a:latin typeface="Arial"/>
                <a:cs typeface="Arial"/>
              </a:rPr>
              <a:t>Computer</a:t>
            </a:r>
            <a:r>
              <a:rPr spc="10" dirty="0">
                <a:solidFill>
                  <a:srgbClr val="FFFFFF"/>
                </a:solidFill>
                <a:latin typeface="Arial"/>
                <a:cs typeface="Arial"/>
              </a:rPr>
              <a:t> </a:t>
            </a:r>
            <a:r>
              <a:rPr spc="-10" dirty="0">
                <a:solidFill>
                  <a:srgbClr val="FFFFFF"/>
                </a:solidFill>
                <a:latin typeface="Arial"/>
                <a:cs typeface="Arial"/>
              </a:rPr>
              <a:t>Services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a:solidFill>
                  <a:srgbClr val="FFFFFF"/>
                </a:solidFill>
                <a:latin typeface="Arial"/>
                <a:cs typeface="Arial"/>
              </a:rPr>
              <a:t>Telecoms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a:solidFill>
                  <a:srgbClr val="FFFFFF"/>
                </a:solidFill>
                <a:latin typeface="Arial"/>
                <a:cs typeface="Arial"/>
              </a:rPr>
              <a:t>Lawyers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a:solidFill>
                  <a:srgbClr val="FFFFFF"/>
                </a:solidFill>
                <a:latin typeface="Arial"/>
                <a:cs typeface="Arial"/>
              </a:rPr>
              <a:t>Accountants</a:t>
            </a:r>
            <a:endParaRPr dirty="0">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93247" cy="424628"/>
          </a:xfrm>
        </p:spPr>
        <p:txBody>
          <a:bodyPr lIns="640080">
            <a:noAutofit/>
          </a:bodyPr>
          <a:lstStyle/>
          <a:p>
            <a:r>
              <a:rPr lang="en-GB" sz="3600" b="1" dirty="0">
                <a:solidFill>
                  <a:schemeClr val="accent2">
                    <a:lumMod val="75000"/>
                  </a:schemeClr>
                </a:solidFill>
              </a:rPr>
              <a:t>PR9 – Key Requirements</a:t>
            </a:r>
          </a:p>
        </p:txBody>
      </p:sp>
      <p:graphicFrame>
        <p:nvGraphicFramePr>
          <p:cNvPr id="10" name="Diagram 9"/>
          <p:cNvGraphicFramePr/>
          <p:nvPr>
            <p:extLst>
              <p:ext uri="{D42A27DB-BD31-4B8C-83A1-F6EECF244321}">
                <p14:modId xmlns:p14="http://schemas.microsoft.com/office/powerpoint/2010/main" val="3813726682"/>
              </p:ext>
            </p:extLst>
          </p:nvPr>
        </p:nvGraphicFramePr>
        <p:xfrm>
          <a:off x="492821" y="1188369"/>
          <a:ext cx="8568952" cy="5102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852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52879" y="2100579"/>
            <a:ext cx="2509520" cy="457200"/>
            <a:chOff x="2672079" y="1808479"/>
            <a:chExt cx="2509520" cy="457200"/>
          </a:xfrm>
        </p:grpSpPr>
        <p:sp>
          <p:nvSpPr>
            <p:cNvPr id="3" name="object 3"/>
            <p:cNvSpPr/>
            <p:nvPr/>
          </p:nvSpPr>
          <p:spPr>
            <a:xfrm>
              <a:off x="2687319" y="1823719"/>
              <a:ext cx="2479040" cy="426720"/>
            </a:xfrm>
            <a:custGeom>
              <a:avLst/>
              <a:gdLst/>
              <a:ahLst/>
              <a:cxnLst/>
              <a:rect l="l" t="t" r="r" b="b"/>
              <a:pathLst>
                <a:path w="2479040" h="426719">
                  <a:moveTo>
                    <a:pt x="2436368" y="0"/>
                  </a:moveTo>
                  <a:lnTo>
                    <a:pt x="42672" y="0"/>
                  </a:lnTo>
                  <a:lnTo>
                    <a:pt x="26038" y="3345"/>
                  </a:lnTo>
                  <a:lnTo>
                    <a:pt x="12477" y="12477"/>
                  </a:lnTo>
                  <a:lnTo>
                    <a:pt x="3345" y="26038"/>
                  </a:lnTo>
                  <a:lnTo>
                    <a:pt x="0" y="42671"/>
                  </a:lnTo>
                  <a:lnTo>
                    <a:pt x="0" y="384047"/>
                  </a:lnTo>
                  <a:lnTo>
                    <a:pt x="3345" y="400681"/>
                  </a:lnTo>
                  <a:lnTo>
                    <a:pt x="12477" y="414242"/>
                  </a:lnTo>
                  <a:lnTo>
                    <a:pt x="26038" y="423374"/>
                  </a:lnTo>
                  <a:lnTo>
                    <a:pt x="42672" y="426719"/>
                  </a:lnTo>
                  <a:lnTo>
                    <a:pt x="2436368" y="426719"/>
                  </a:lnTo>
                  <a:lnTo>
                    <a:pt x="2453001" y="423374"/>
                  </a:lnTo>
                  <a:lnTo>
                    <a:pt x="2466562" y="414242"/>
                  </a:lnTo>
                  <a:lnTo>
                    <a:pt x="2475694" y="400681"/>
                  </a:lnTo>
                  <a:lnTo>
                    <a:pt x="2479040" y="384047"/>
                  </a:lnTo>
                  <a:lnTo>
                    <a:pt x="2479040" y="42671"/>
                  </a:lnTo>
                  <a:lnTo>
                    <a:pt x="2475694" y="26038"/>
                  </a:lnTo>
                  <a:lnTo>
                    <a:pt x="2466562" y="12477"/>
                  </a:lnTo>
                  <a:lnTo>
                    <a:pt x="2453001" y="3345"/>
                  </a:lnTo>
                  <a:lnTo>
                    <a:pt x="2436368" y="0"/>
                  </a:lnTo>
                  <a:close/>
                </a:path>
              </a:pathLst>
            </a:custGeom>
            <a:solidFill>
              <a:srgbClr val="00AD9E"/>
            </a:solidFill>
          </p:spPr>
          <p:txBody>
            <a:bodyPr wrap="square" lIns="0" tIns="0" rIns="0" bIns="0" rtlCol="0"/>
            <a:lstStyle/>
            <a:p>
              <a:endParaRPr/>
            </a:p>
          </p:txBody>
        </p:sp>
        <p:sp>
          <p:nvSpPr>
            <p:cNvPr id="4" name="object 4"/>
            <p:cNvSpPr/>
            <p:nvPr/>
          </p:nvSpPr>
          <p:spPr>
            <a:xfrm>
              <a:off x="2687319" y="1823719"/>
              <a:ext cx="2479040" cy="426720"/>
            </a:xfrm>
            <a:custGeom>
              <a:avLst/>
              <a:gdLst/>
              <a:ahLst/>
              <a:cxnLst/>
              <a:rect l="l" t="t" r="r" b="b"/>
              <a:pathLst>
                <a:path w="2479040" h="426719">
                  <a:moveTo>
                    <a:pt x="0" y="42671"/>
                  </a:moveTo>
                  <a:lnTo>
                    <a:pt x="3345" y="26038"/>
                  </a:lnTo>
                  <a:lnTo>
                    <a:pt x="12477" y="12477"/>
                  </a:lnTo>
                  <a:lnTo>
                    <a:pt x="26038" y="3345"/>
                  </a:lnTo>
                  <a:lnTo>
                    <a:pt x="42672" y="0"/>
                  </a:lnTo>
                  <a:lnTo>
                    <a:pt x="2436368" y="0"/>
                  </a:lnTo>
                  <a:lnTo>
                    <a:pt x="2453001" y="3345"/>
                  </a:lnTo>
                  <a:lnTo>
                    <a:pt x="2466562" y="12477"/>
                  </a:lnTo>
                  <a:lnTo>
                    <a:pt x="2475694" y="26038"/>
                  </a:lnTo>
                  <a:lnTo>
                    <a:pt x="2479040" y="42671"/>
                  </a:lnTo>
                  <a:lnTo>
                    <a:pt x="2479040" y="384047"/>
                  </a:lnTo>
                  <a:lnTo>
                    <a:pt x="2475694" y="400681"/>
                  </a:lnTo>
                  <a:lnTo>
                    <a:pt x="2466562" y="414242"/>
                  </a:lnTo>
                  <a:lnTo>
                    <a:pt x="2453001" y="423374"/>
                  </a:lnTo>
                  <a:lnTo>
                    <a:pt x="2436368" y="426719"/>
                  </a:lnTo>
                  <a:lnTo>
                    <a:pt x="42672" y="426719"/>
                  </a:lnTo>
                  <a:lnTo>
                    <a:pt x="26038" y="423374"/>
                  </a:lnTo>
                  <a:lnTo>
                    <a:pt x="12477" y="414242"/>
                  </a:lnTo>
                  <a:lnTo>
                    <a:pt x="3345" y="400681"/>
                  </a:lnTo>
                  <a:lnTo>
                    <a:pt x="0" y="384047"/>
                  </a:lnTo>
                  <a:lnTo>
                    <a:pt x="0" y="42671"/>
                  </a:lnTo>
                  <a:close/>
                </a:path>
              </a:pathLst>
            </a:custGeom>
            <a:ln w="30480">
              <a:solidFill>
                <a:srgbClr val="FFFFFF"/>
              </a:solidFill>
            </a:ln>
          </p:spPr>
          <p:txBody>
            <a:bodyPr wrap="square" lIns="0" tIns="0" rIns="0" bIns="0" rtlCol="0"/>
            <a:lstStyle/>
            <a:p>
              <a:endParaRPr/>
            </a:p>
          </p:txBody>
        </p:sp>
      </p:grpSp>
      <p:sp>
        <p:nvSpPr>
          <p:cNvPr id="5" name="object 5"/>
          <p:cNvSpPr txBox="1"/>
          <p:nvPr/>
        </p:nvSpPr>
        <p:spPr>
          <a:xfrm>
            <a:off x="2152650" y="2168461"/>
            <a:ext cx="1096010"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FFFF"/>
                </a:solidFill>
                <a:latin typeface="Franklin Gothic Book"/>
                <a:cs typeface="Franklin Gothic Book"/>
              </a:rPr>
              <a:t>Internal</a:t>
            </a:r>
            <a:r>
              <a:rPr sz="1600" spc="-45" dirty="0">
                <a:solidFill>
                  <a:srgbClr val="FFFFFF"/>
                </a:solidFill>
                <a:latin typeface="Franklin Gothic Book"/>
                <a:cs typeface="Franklin Gothic Book"/>
              </a:rPr>
              <a:t> </a:t>
            </a:r>
            <a:r>
              <a:rPr sz="1600" spc="-25" dirty="0">
                <a:solidFill>
                  <a:srgbClr val="FFFFFF"/>
                </a:solidFill>
                <a:latin typeface="Franklin Gothic Book"/>
                <a:cs typeface="Franklin Gothic Book"/>
              </a:rPr>
              <a:t>E&amp;S</a:t>
            </a:r>
            <a:endParaRPr sz="1600">
              <a:latin typeface="Franklin Gothic Book"/>
              <a:cs typeface="Franklin Gothic Book"/>
            </a:endParaRPr>
          </a:p>
        </p:txBody>
      </p:sp>
      <p:grpSp>
        <p:nvGrpSpPr>
          <p:cNvPr id="6" name="object 6"/>
          <p:cNvGrpSpPr/>
          <p:nvPr/>
        </p:nvGrpSpPr>
        <p:grpSpPr>
          <a:xfrm>
            <a:off x="1696720" y="2527300"/>
            <a:ext cx="2438400" cy="863600"/>
            <a:chOff x="2915920" y="2235200"/>
            <a:chExt cx="2438400" cy="863600"/>
          </a:xfrm>
        </p:grpSpPr>
        <p:sp>
          <p:nvSpPr>
            <p:cNvPr id="7" name="object 7"/>
            <p:cNvSpPr/>
            <p:nvPr/>
          </p:nvSpPr>
          <p:spPr>
            <a:xfrm>
              <a:off x="2931160" y="2250440"/>
              <a:ext cx="549910" cy="473075"/>
            </a:xfrm>
            <a:custGeom>
              <a:avLst/>
              <a:gdLst/>
              <a:ahLst/>
              <a:cxnLst/>
              <a:rect l="l" t="t" r="r" b="b"/>
              <a:pathLst>
                <a:path w="549910" h="473075">
                  <a:moveTo>
                    <a:pt x="0" y="0"/>
                  </a:moveTo>
                  <a:lnTo>
                    <a:pt x="0" y="472821"/>
                  </a:lnTo>
                  <a:lnTo>
                    <a:pt x="549910" y="472821"/>
                  </a:lnTo>
                </a:path>
              </a:pathLst>
            </a:custGeom>
            <a:ln w="30480">
              <a:solidFill>
                <a:srgbClr val="00897C"/>
              </a:solidFill>
            </a:ln>
          </p:spPr>
          <p:txBody>
            <a:bodyPr wrap="square" lIns="0" tIns="0" rIns="0" bIns="0" rtlCol="0"/>
            <a:lstStyle/>
            <a:p>
              <a:endParaRPr/>
            </a:p>
          </p:txBody>
        </p:sp>
        <p:sp>
          <p:nvSpPr>
            <p:cNvPr id="8" name="object 8"/>
            <p:cNvSpPr/>
            <p:nvPr/>
          </p:nvSpPr>
          <p:spPr>
            <a:xfrm>
              <a:off x="3479800" y="2362200"/>
              <a:ext cx="1859280" cy="721360"/>
            </a:xfrm>
            <a:custGeom>
              <a:avLst/>
              <a:gdLst/>
              <a:ahLst/>
              <a:cxnLst/>
              <a:rect l="l" t="t" r="r" b="b"/>
              <a:pathLst>
                <a:path w="1859279" h="721360">
                  <a:moveTo>
                    <a:pt x="1787144" y="0"/>
                  </a:moveTo>
                  <a:lnTo>
                    <a:pt x="72136" y="0"/>
                  </a:lnTo>
                  <a:lnTo>
                    <a:pt x="44041" y="5663"/>
                  </a:lnTo>
                  <a:lnTo>
                    <a:pt x="21113" y="21113"/>
                  </a:lnTo>
                  <a:lnTo>
                    <a:pt x="5663" y="44041"/>
                  </a:lnTo>
                  <a:lnTo>
                    <a:pt x="0" y="72136"/>
                  </a:lnTo>
                  <a:lnTo>
                    <a:pt x="0" y="649224"/>
                  </a:lnTo>
                  <a:lnTo>
                    <a:pt x="5663" y="677318"/>
                  </a:lnTo>
                  <a:lnTo>
                    <a:pt x="21113" y="700246"/>
                  </a:lnTo>
                  <a:lnTo>
                    <a:pt x="44041" y="715696"/>
                  </a:lnTo>
                  <a:lnTo>
                    <a:pt x="72136" y="721360"/>
                  </a:lnTo>
                  <a:lnTo>
                    <a:pt x="1787144" y="721360"/>
                  </a:lnTo>
                  <a:lnTo>
                    <a:pt x="1815238" y="715696"/>
                  </a:lnTo>
                  <a:lnTo>
                    <a:pt x="1838166" y="700246"/>
                  </a:lnTo>
                  <a:lnTo>
                    <a:pt x="1853616" y="677318"/>
                  </a:lnTo>
                  <a:lnTo>
                    <a:pt x="1859279" y="649224"/>
                  </a:lnTo>
                  <a:lnTo>
                    <a:pt x="1859279" y="72136"/>
                  </a:lnTo>
                  <a:lnTo>
                    <a:pt x="1853616" y="44041"/>
                  </a:lnTo>
                  <a:lnTo>
                    <a:pt x="1838166" y="21113"/>
                  </a:lnTo>
                  <a:lnTo>
                    <a:pt x="1815238" y="5663"/>
                  </a:lnTo>
                  <a:lnTo>
                    <a:pt x="1787144"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3479800" y="2362200"/>
              <a:ext cx="1859280" cy="721360"/>
            </a:xfrm>
            <a:custGeom>
              <a:avLst/>
              <a:gdLst/>
              <a:ahLst/>
              <a:cxnLst/>
              <a:rect l="l" t="t" r="r" b="b"/>
              <a:pathLst>
                <a:path w="1859279" h="721360">
                  <a:moveTo>
                    <a:pt x="0" y="72136"/>
                  </a:moveTo>
                  <a:lnTo>
                    <a:pt x="5663" y="44041"/>
                  </a:lnTo>
                  <a:lnTo>
                    <a:pt x="21113" y="21113"/>
                  </a:lnTo>
                  <a:lnTo>
                    <a:pt x="44041" y="5663"/>
                  </a:lnTo>
                  <a:lnTo>
                    <a:pt x="72136" y="0"/>
                  </a:lnTo>
                  <a:lnTo>
                    <a:pt x="1787144" y="0"/>
                  </a:lnTo>
                  <a:lnTo>
                    <a:pt x="1815238" y="5663"/>
                  </a:lnTo>
                  <a:lnTo>
                    <a:pt x="1838166" y="21113"/>
                  </a:lnTo>
                  <a:lnTo>
                    <a:pt x="1853616" y="44041"/>
                  </a:lnTo>
                  <a:lnTo>
                    <a:pt x="1859279" y="72136"/>
                  </a:lnTo>
                  <a:lnTo>
                    <a:pt x="1859279" y="649224"/>
                  </a:lnTo>
                  <a:lnTo>
                    <a:pt x="1853616" y="677318"/>
                  </a:lnTo>
                  <a:lnTo>
                    <a:pt x="1838166" y="700246"/>
                  </a:lnTo>
                  <a:lnTo>
                    <a:pt x="1815238" y="715696"/>
                  </a:lnTo>
                  <a:lnTo>
                    <a:pt x="1787144" y="721360"/>
                  </a:lnTo>
                  <a:lnTo>
                    <a:pt x="72136" y="721360"/>
                  </a:lnTo>
                  <a:lnTo>
                    <a:pt x="44041" y="715696"/>
                  </a:lnTo>
                  <a:lnTo>
                    <a:pt x="21113" y="700246"/>
                  </a:lnTo>
                  <a:lnTo>
                    <a:pt x="5663" y="677318"/>
                  </a:lnTo>
                  <a:lnTo>
                    <a:pt x="0" y="649224"/>
                  </a:lnTo>
                  <a:lnTo>
                    <a:pt x="0" y="72136"/>
                  </a:lnTo>
                  <a:close/>
                </a:path>
              </a:pathLst>
            </a:custGeom>
            <a:ln w="30480">
              <a:solidFill>
                <a:srgbClr val="00AD9E"/>
              </a:solidFill>
            </a:ln>
          </p:spPr>
          <p:txBody>
            <a:bodyPr wrap="square" lIns="0" tIns="0" rIns="0" bIns="0" rtlCol="0"/>
            <a:lstStyle/>
            <a:p>
              <a:endParaRPr/>
            </a:p>
          </p:txBody>
        </p:sp>
      </p:grpSp>
      <p:sp>
        <p:nvSpPr>
          <p:cNvPr id="10" name="object 10"/>
          <p:cNvSpPr txBox="1"/>
          <p:nvPr/>
        </p:nvSpPr>
        <p:spPr>
          <a:xfrm>
            <a:off x="2298065" y="2776156"/>
            <a:ext cx="1776730" cy="449580"/>
          </a:xfrm>
          <a:prstGeom prst="rect">
            <a:avLst/>
          </a:prstGeom>
        </p:spPr>
        <p:txBody>
          <a:bodyPr vert="horz" wrap="square" lIns="0" tIns="39370" rIns="0" bIns="0" rtlCol="0">
            <a:spAutoFit/>
          </a:bodyPr>
          <a:lstStyle/>
          <a:p>
            <a:pPr marL="12700" marR="5080" indent="11430" algn="ctr">
              <a:lnSpc>
                <a:spcPts val="1040"/>
              </a:lnSpc>
              <a:spcBef>
                <a:spcPts val="310"/>
              </a:spcBef>
            </a:pPr>
            <a:r>
              <a:rPr sz="1050" dirty="0">
                <a:solidFill>
                  <a:srgbClr val="57585B"/>
                </a:solidFill>
                <a:latin typeface="Franklin Gothic Book"/>
                <a:cs typeface="Franklin Gothic Book"/>
              </a:rPr>
              <a:t>PR</a:t>
            </a:r>
            <a:r>
              <a:rPr sz="1050" spc="-20" dirty="0">
                <a:solidFill>
                  <a:srgbClr val="57585B"/>
                </a:solidFill>
                <a:latin typeface="Franklin Gothic Book"/>
                <a:cs typeface="Franklin Gothic Book"/>
              </a:rPr>
              <a:t> </a:t>
            </a:r>
            <a:r>
              <a:rPr sz="1050" dirty="0">
                <a:solidFill>
                  <a:srgbClr val="57585B"/>
                </a:solidFill>
                <a:latin typeface="Franklin Gothic Book"/>
                <a:cs typeface="Franklin Gothic Book"/>
              </a:rPr>
              <a:t>9:</a:t>
            </a:r>
            <a:r>
              <a:rPr sz="1050" spc="-120" dirty="0">
                <a:solidFill>
                  <a:srgbClr val="57585B"/>
                </a:solidFill>
                <a:latin typeface="Franklin Gothic Book"/>
                <a:cs typeface="Franklin Gothic Book"/>
              </a:rPr>
              <a:t> </a:t>
            </a:r>
            <a:r>
              <a:rPr sz="1050" spc="-10" dirty="0">
                <a:solidFill>
                  <a:srgbClr val="57585B"/>
                </a:solidFill>
                <a:latin typeface="Franklin Gothic Book"/>
                <a:cs typeface="Franklin Gothic Book"/>
              </a:rPr>
              <a:t>Address</a:t>
            </a:r>
            <a:r>
              <a:rPr sz="1050" spc="-105" dirty="0">
                <a:solidFill>
                  <a:srgbClr val="57585B"/>
                </a:solidFill>
                <a:latin typeface="Franklin Gothic Book"/>
                <a:cs typeface="Franklin Gothic Book"/>
              </a:rPr>
              <a:t> </a:t>
            </a:r>
            <a:r>
              <a:rPr sz="1050" spc="-10" dirty="0">
                <a:solidFill>
                  <a:srgbClr val="57585B"/>
                </a:solidFill>
                <a:latin typeface="Franklin Gothic Book"/>
                <a:cs typeface="Franklin Gothic Book"/>
              </a:rPr>
              <a:t>material environmental</a:t>
            </a:r>
            <a:r>
              <a:rPr sz="1050" spc="-80" dirty="0">
                <a:solidFill>
                  <a:srgbClr val="57585B"/>
                </a:solidFill>
                <a:latin typeface="Franklin Gothic Book"/>
                <a:cs typeface="Franklin Gothic Book"/>
              </a:rPr>
              <a:t> </a:t>
            </a:r>
            <a:r>
              <a:rPr sz="1050" spc="-10" dirty="0">
                <a:solidFill>
                  <a:srgbClr val="57585B"/>
                </a:solidFill>
                <a:latin typeface="Franklin Gothic Book"/>
                <a:cs typeface="Franklin Gothic Book"/>
              </a:rPr>
              <a:t>issues</a:t>
            </a:r>
            <a:r>
              <a:rPr sz="1050" spc="-60" dirty="0">
                <a:solidFill>
                  <a:srgbClr val="57585B"/>
                </a:solidFill>
                <a:latin typeface="Franklin Gothic Book"/>
                <a:cs typeface="Franklin Gothic Book"/>
              </a:rPr>
              <a:t> </a:t>
            </a:r>
            <a:r>
              <a:rPr sz="1050" dirty="0">
                <a:solidFill>
                  <a:srgbClr val="57585B"/>
                </a:solidFill>
                <a:latin typeface="Franklin Gothic Book"/>
                <a:cs typeface="Franklin Gothic Book"/>
              </a:rPr>
              <a:t>eg</a:t>
            </a:r>
            <a:r>
              <a:rPr sz="1050" spc="-114" dirty="0">
                <a:solidFill>
                  <a:srgbClr val="57585B"/>
                </a:solidFill>
                <a:latin typeface="Franklin Gothic Book"/>
                <a:cs typeface="Franklin Gothic Book"/>
              </a:rPr>
              <a:t> </a:t>
            </a:r>
            <a:r>
              <a:rPr sz="1050" spc="-20" dirty="0">
                <a:solidFill>
                  <a:srgbClr val="57585B"/>
                </a:solidFill>
                <a:latin typeface="Franklin Gothic Book"/>
                <a:cs typeface="Franklin Gothic Book"/>
              </a:rPr>
              <a:t>energy, </a:t>
            </a:r>
            <a:r>
              <a:rPr sz="1050" dirty="0">
                <a:solidFill>
                  <a:srgbClr val="57585B"/>
                </a:solidFill>
                <a:latin typeface="Franklin Gothic Book"/>
                <a:cs typeface="Franklin Gothic Book"/>
              </a:rPr>
              <a:t>waste,</a:t>
            </a:r>
            <a:r>
              <a:rPr sz="1050" spc="-110" dirty="0">
                <a:solidFill>
                  <a:srgbClr val="57585B"/>
                </a:solidFill>
                <a:latin typeface="Franklin Gothic Book"/>
                <a:cs typeface="Franklin Gothic Book"/>
              </a:rPr>
              <a:t> </a:t>
            </a:r>
            <a:r>
              <a:rPr sz="1050" spc="-10" dirty="0">
                <a:solidFill>
                  <a:srgbClr val="57585B"/>
                </a:solidFill>
                <a:latin typeface="Franklin Gothic Book"/>
                <a:cs typeface="Franklin Gothic Book"/>
              </a:rPr>
              <a:t>paper.</a:t>
            </a:r>
            <a:endParaRPr sz="1050">
              <a:latin typeface="Franklin Gothic Book"/>
              <a:cs typeface="Franklin Gothic Book"/>
            </a:endParaRPr>
          </a:p>
        </p:txBody>
      </p:sp>
      <p:grpSp>
        <p:nvGrpSpPr>
          <p:cNvPr id="11" name="object 11"/>
          <p:cNvGrpSpPr/>
          <p:nvPr/>
        </p:nvGrpSpPr>
        <p:grpSpPr>
          <a:xfrm>
            <a:off x="1696720" y="2527300"/>
            <a:ext cx="2438400" cy="1686560"/>
            <a:chOff x="2915920" y="2235200"/>
            <a:chExt cx="2438400" cy="1686560"/>
          </a:xfrm>
        </p:grpSpPr>
        <p:sp>
          <p:nvSpPr>
            <p:cNvPr id="12" name="object 12"/>
            <p:cNvSpPr/>
            <p:nvPr/>
          </p:nvSpPr>
          <p:spPr>
            <a:xfrm>
              <a:off x="2931160" y="2250440"/>
              <a:ext cx="549910" cy="1298575"/>
            </a:xfrm>
            <a:custGeom>
              <a:avLst/>
              <a:gdLst/>
              <a:ahLst/>
              <a:cxnLst/>
              <a:rect l="l" t="t" r="r" b="b"/>
              <a:pathLst>
                <a:path w="549910" h="1298575">
                  <a:moveTo>
                    <a:pt x="0" y="0"/>
                  </a:moveTo>
                  <a:lnTo>
                    <a:pt x="0" y="1298194"/>
                  </a:lnTo>
                  <a:lnTo>
                    <a:pt x="549910" y="1298194"/>
                  </a:lnTo>
                </a:path>
              </a:pathLst>
            </a:custGeom>
            <a:ln w="30479">
              <a:solidFill>
                <a:srgbClr val="00897C"/>
              </a:solidFill>
            </a:ln>
          </p:spPr>
          <p:txBody>
            <a:bodyPr wrap="square" lIns="0" tIns="0" rIns="0" bIns="0" rtlCol="0"/>
            <a:lstStyle/>
            <a:p>
              <a:endParaRPr/>
            </a:p>
          </p:txBody>
        </p:sp>
        <p:sp>
          <p:nvSpPr>
            <p:cNvPr id="13" name="object 13"/>
            <p:cNvSpPr/>
            <p:nvPr/>
          </p:nvSpPr>
          <p:spPr>
            <a:xfrm>
              <a:off x="3479800" y="3185160"/>
              <a:ext cx="1859280" cy="721360"/>
            </a:xfrm>
            <a:custGeom>
              <a:avLst/>
              <a:gdLst/>
              <a:ahLst/>
              <a:cxnLst/>
              <a:rect l="l" t="t" r="r" b="b"/>
              <a:pathLst>
                <a:path w="1859279" h="721360">
                  <a:moveTo>
                    <a:pt x="1787144" y="0"/>
                  </a:moveTo>
                  <a:lnTo>
                    <a:pt x="72136" y="0"/>
                  </a:lnTo>
                  <a:lnTo>
                    <a:pt x="44041" y="5663"/>
                  </a:lnTo>
                  <a:lnTo>
                    <a:pt x="21113" y="21113"/>
                  </a:lnTo>
                  <a:lnTo>
                    <a:pt x="5663" y="44041"/>
                  </a:lnTo>
                  <a:lnTo>
                    <a:pt x="0" y="72136"/>
                  </a:lnTo>
                  <a:lnTo>
                    <a:pt x="0" y="649223"/>
                  </a:lnTo>
                  <a:lnTo>
                    <a:pt x="5663" y="677318"/>
                  </a:lnTo>
                  <a:lnTo>
                    <a:pt x="21113" y="700246"/>
                  </a:lnTo>
                  <a:lnTo>
                    <a:pt x="44041" y="715696"/>
                  </a:lnTo>
                  <a:lnTo>
                    <a:pt x="72136" y="721359"/>
                  </a:lnTo>
                  <a:lnTo>
                    <a:pt x="1787144" y="721359"/>
                  </a:lnTo>
                  <a:lnTo>
                    <a:pt x="1815238" y="715696"/>
                  </a:lnTo>
                  <a:lnTo>
                    <a:pt x="1838166" y="700246"/>
                  </a:lnTo>
                  <a:lnTo>
                    <a:pt x="1853616" y="677318"/>
                  </a:lnTo>
                  <a:lnTo>
                    <a:pt x="1859279" y="649223"/>
                  </a:lnTo>
                  <a:lnTo>
                    <a:pt x="1859279" y="72136"/>
                  </a:lnTo>
                  <a:lnTo>
                    <a:pt x="1853616" y="44041"/>
                  </a:lnTo>
                  <a:lnTo>
                    <a:pt x="1838166" y="21113"/>
                  </a:lnTo>
                  <a:lnTo>
                    <a:pt x="1815238" y="5663"/>
                  </a:lnTo>
                  <a:lnTo>
                    <a:pt x="1787144"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3479800" y="3185160"/>
              <a:ext cx="1859280" cy="721360"/>
            </a:xfrm>
            <a:custGeom>
              <a:avLst/>
              <a:gdLst/>
              <a:ahLst/>
              <a:cxnLst/>
              <a:rect l="l" t="t" r="r" b="b"/>
              <a:pathLst>
                <a:path w="1859279" h="721360">
                  <a:moveTo>
                    <a:pt x="0" y="72136"/>
                  </a:moveTo>
                  <a:lnTo>
                    <a:pt x="5663" y="44041"/>
                  </a:lnTo>
                  <a:lnTo>
                    <a:pt x="21113" y="21113"/>
                  </a:lnTo>
                  <a:lnTo>
                    <a:pt x="44041" y="5663"/>
                  </a:lnTo>
                  <a:lnTo>
                    <a:pt x="72136" y="0"/>
                  </a:lnTo>
                  <a:lnTo>
                    <a:pt x="1787144" y="0"/>
                  </a:lnTo>
                  <a:lnTo>
                    <a:pt x="1815238" y="5663"/>
                  </a:lnTo>
                  <a:lnTo>
                    <a:pt x="1838166" y="21113"/>
                  </a:lnTo>
                  <a:lnTo>
                    <a:pt x="1853616" y="44041"/>
                  </a:lnTo>
                  <a:lnTo>
                    <a:pt x="1859279" y="72136"/>
                  </a:lnTo>
                  <a:lnTo>
                    <a:pt x="1859279" y="649223"/>
                  </a:lnTo>
                  <a:lnTo>
                    <a:pt x="1853616" y="677318"/>
                  </a:lnTo>
                  <a:lnTo>
                    <a:pt x="1838166" y="700246"/>
                  </a:lnTo>
                  <a:lnTo>
                    <a:pt x="1815238" y="715696"/>
                  </a:lnTo>
                  <a:lnTo>
                    <a:pt x="1787144" y="721359"/>
                  </a:lnTo>
                  <a:lnTo>
                    <a:pt x="72136" y="721359"/>
                  </a:lnTo>
                  <a:lnTo>
                    <a:pt x="44041" y="715696"/>
                  </a:lnTo>
                  <a:lnTo>
                    <a:pt x="21113" y="700246"/>
                  </a:lnTo>
                  <a:lnTo>
                    <a:pt x="5663" y="677318"/>
                  </a:lnTo>
                  <a:lnTo>
                    <a:pt x="0" y="649223"/>
                  </a:lnTo>
                  <a:lnTo>
                    <a:pt x="0" y="72136"/>
                  </a:lnTo>
                  <a:close/>
                </a:path>
              </a:pathLst>
            </a:custGeom>
            <a:ln w="30480">
              <a:solidFill>
                <a:srgbClr val="00AD9E"/>
              </a:solidFill>
            </a:ln>
          </p:spPr>
          <p:txBody>
            <a:bodyPr wrap="square" lIns="0" tIns="0" rIns="0" bIns="0" rtlCol="0"/>
            <a:lstStyle/>
            <a:p>
              <a:endParaRPr/>
            </a:p>
          </p:txBody>
        </p:sp>
      </p:grpSp>
      <p:sp>
        <p:nvSpPr>
          <p:cNvPr id="15" name="object 15"/>
          <p:cNvSpPr txBox="1"/>
          <p:nvPr/>
        </p:nvSpPr>
        <p:spPr>
          <a:xfrm>
            <a:off x="2348865" y="3473132"/>
            <a:ext cx="1680845" cy="703580"/>
          </a:xfrm>
          <a:prstGeom prst="rect">
            <a:avLst/>
          </a:prstGeom>
        </p:spPr>
        <p:txBody>
          <a:bodyPr vert="horz" wrap="square" lIns="0" tIns="41910" rIns="0" bIns="0" rtlCol="0">
            <a:spAutoFit/>
          </a:bodyPr>
          <a:lstStyle/>
          <a:p>
            <a:pPr marL="12700" marR="5080" indent="-635" algn="ctr">
              <a:lnSpc>
                <a:spcPct val="81100"/>
              </a:lnSpc>
              <a:spcBef>
                <a:spcPts val="330"/>
              </a:spcBef>
            </a:pPr>
            <a:r>
              <a:rPr sz="1050" dirty="0">
                <a:solidFill>
                  <a:srgbClr val="57585B"/>
                </a:solidFill>
                <a:latin typeface="Franklin Gothic Book"/>
                <a:cs typeface="Franklin Gothic Book"/>
              </a:rPr>
              <a:t>PR</a:t>
            </a:r>
            <a:r>
              <a:rPr sz="1050" spc="-10" dirty="0">
                <a:solidFill>
                  <a:srgbClr val="57585B"/>
                </a:solidFill>
                <a:latin typeface="Franklin Gothic Book"/>
                <a:cs typeface="Franklin Gothic Book"/>
              </a:rPr>
              <a:t> </a:t>
            </a:r>
            <a:r>
              <a:rPr sz="1050" dirty="0">
                <a:solidFill>
                  <a:srgbClr val="57585B"/>
                </a:solidFill>
                <a:latin typeface="Franklin Gothic Book"/>
                <a:cs typeface="Franklin Gothic Book"/>
              </a:rPr>
              <a:t>2:</a:t>
            </a:r>
            <a:r>
              <a:rPr sz="1050" spc="-110" dirty="0">
                <a:solidFill>
                  <a:srgbClr val="57585B"/>
                </a:solidFill>
                <a:latin typeface="Franklin Gothic Book"/>
                <a:cs typeface="Franklin Gothic Book"/>
              </a:rPr>
              <a:t> </a:t>
            </a:r>
            <a:r>
              <a:rPr sz="1050" dirty="0">
                <a:solidFill>
                  <a:srgbClr val="57585B"/>
                </a:solidFill>
                <a:latin typeface="Franklin Gothic Book"/>
                <a:cs typeface="Franklin Gothic Book"/>
              </a:rPr>
              <a:t>Meet</a:t>
            </a:r>
            <a:r>
              <a:rPr sz="1050" spc="-85" dirty="0">
                <a:solidFill>
                  <a:srgbClr val="57585B"/>
                </a:solidFill>
                <a:latin typeface="Franklin Gothic Book"/>
                <a:cs typeface="Franklin Gothic Book"/>
              </a:rPr>
              <a:t> </a:t>
            </a:r>
            <a:r>
              <a:rPr sz="1050" spc="-10" dirty="0">
                <a:solidFill>
                  <a:srgbClr val="57585B"/>
                </a:solidFill>
                <a:latin typeface="Franklin Gothic Book"/>
                <a:cs typeface="Franklin Gothic Book"/>
              </a:rPr>
              <a:t>international</a:t>
            </a:r>
            <a:r>
              <a:rPr sz="1050" spc="-85" dirty="0">
                <a:solidFill>
                  <a:srgbClr val="57585B"/>
                </a:solidFill>
                <a:latin typeface="Franklin Gothic Book"/>
                <a:cs typeface="Franklin Gothic Book"/>
              </a:rPr>
              <a:t> </a:t>
            </a:r>
            <a:r>
              <a:rPr sz="1050" spc="-25" dirty="0">
                <a:solidFill>
                  <a:srgbClr val="57585B"/>
                </a:solidFill>
                <a:latin typeface="Franklin Gothic Book"/>
                <a:cs typeface="Franklin Gothic Book"/>
              </a:rPr>
              <a:t>and </a:t>
            </a:r>
            <a:r>
              <a:rPr sz="1050" spc="-10" dirty="0">
                <a:solidFill>
                  <a:srgbClr val="57585B"/>
                </a:solidFill>
                <a:latin typeface="Franklin Gothic Book"/>
                <a:cs typeface="Franklin Gothic Book"/>
              </a:rPr>
              <a:t>national</a:t>
            </a:r>
            <a:r>
              <a:rPr sz="1050" spc="-75" dirty="0">
                <a:solidFill>
                  <a:srgbClr val="57585B"/>
                </a:solidFill>
                <a:latin typeface="Franklin Gothic Book"/>
                <a:cs typeface="Franklin Gothic Book"/>
              </a:rPr>
              <a:t> </a:t>
            </a:r>
            <a:r>
              <a:rPr sz="1050" spc="-10" dirty="0">
                <a:solidFill>
                  <a:srgbClr val="57585B"/>
                </a:solidFill>
                <a:latin typeface="Franklin Gothic Book"/>
                <a:cs typeface="Franklin Gothic Book"/>
              </a:rPr>
              <a:t>standards</a:t>
            </a:r>
            <a:r>
              <a:rPr sz="1050" spc="-80" dirty="0">
                <a:solidFill>
                  <a:srgbClr val="57585B"/>
                </a:solidFill>
                <a:latin typeface="Franklin Gothic Book"/>
                <a:cs typeface="Franklin Gothic Book"/>
              </a:rPr>
              <a:t> </a:t>
            </a:r>
            <a:r>
              <a:rPr sz="1050" dirty="0">
                <a:solidFill>
                  <a:srgbClr val="57585B"/>
                </a:solidFill>
                <a:latin typeface="Franklin Gothic Book"/>
                <a:cs typeface="Franklin Gothic Book"/>
              </a:rPr>
              <a:t>on</a:t>
            </a:r>
            <a:r>
              <a:rPr sz="1050" spc="-80" dirty="0">
                <a:solidFill>
                  <a:srgbClr val="57585B"/>
                </a:solidFill>
                <a:latin typeface="Franklin Gothic Book"/>
                <a:cs typeface="Franklin Gothic Book"/>
              </a:rPr>
              <a:t> </a:t>
            </a:r>
            <a:r>
              <a:rPr sz="1050" spc="-10" dirty="0">
                <a:solidFill>
                  <a:srgbClr val="57585B"/>
                </a:solidFill>
                <a:latin typeface="Franklin Gothic Book"/>
                <a:cs typeface="Franklin Gothic Book"/>
              </a:rPr>
              <a:t>labour and</a:t>
            </a:r>
            <a:r>
              <a:rPr sz="1050" spc="-80" dirty="0">
                <a:solidFill>
                  <a:srgbClr val="57585B"/>
                </a:solidFill>
                <a:latin typeface="Franklin Gothic Book"/>
                <a:cs typeface="Franklin Gothic Book"/>
              </a:rPr>
              <a:t> </a:t>
            </a:r>
            <a:r>
              <a:rPr sz="1050" dirty="0">
                <a:solidFill>
                  <a:srgbClr val="57585B"/>
                </a:solidFill>
                <a:latin typeface="Franklin Gothic Book"/>
                <a:cs typeface="Franklin Gothic Book"/>
              </a:rPr>
              <a:t>working</a:t>
            </a:r>
            <a:r>
              <a:rPr sz="1050" spc="-120" dirty="0">
                <a:solidFill>
                  <a:srgbClr val="57585B"/>
                </a:solidFill>
                <a:latin typeface="Franklin Gothic Book"/>
                <a:cs typeface="Franklin Gothic Book"/>
              </a:rPr>
              <a:t> </a:t>
            </a:r>
            <a:r>
              <a:rPr sz="1050" spc="-10" dirty="0">
                <a:solidFill>
                  <a:srgbClr val="57585B"/>
                </a:solidFill>
                <a:latin typeface="Franklin Gothic Book"/>
                <a:cs typeface="Franklin Gothic Book"/>
              </a:rPr>
              <a:t>conditions</a:t>
            </a:r>
            <a:r>
              <a:rPr sz="1050" spc="-85" dirty="0">
                <a:solidFill>
                  <a:srgbClr val="57585B"/>
                </a:solidFill>
                <a:latin typeface="Franklin Gothic Book"/>
                <a:cs typeface="Franklin Gothic Book"/>
              </a:rPr>
              <a:t> </a:t>
            </a:r>
            <a:r>
              <a:rPr sz="1050" spc="-25" dirty="0">
                <a:solidFill>
                  <a:srgbClr val="57585B"/>
                </a:solidFill>
                <a:latin typeface="Franklin Gothic Book"/>
                <a:cs typeface="Franklin Gothic Book"/>
              </a:rPr>
              <a:t>and </a:t>
            </a:r>
            <a:r>
              <a:rPr sz="1050" spc="-10" dirty="0">
                <a:solidFill>
                  <a:srgbClr val="57585B"/>
                </a:solidFill>
                <a:latin typeface="Franklin Gothic Book"/>
                <a:cs typeface="Franklin Gothic Book"/>
              </a:rPr>
              <a:t>security</a:t>
            </a:r>
            <a:r>
              <a:rPr sz="1050" spc="-114" dirty="0">
                <a:solidFill>
                  <a:srgbClr val="57585B"/>
                </a:solidFill>
                <a:latin typeface="Franklin Gothic Book"/>
                <a:cs typeface="Franklin Gothic Book"/>
              </a:rPr>
              <a:t> </a:t>
            </a:r>
            <a:r>
              <a:rPr sz="1050" spc="-10" dirty="0">
                <a:solidFill>
                  <a:srgbClr val="57585B"/>
                </a:solidFill>
                <a:latin typeface="Franklin Gothic Book"/>
                <a:cs typeface="Franklin Gothic Book"/>
              </a:rPr>
              <a:t>(direct</a:t>
            </a:r>
            <a:r>
              <a:rPr sz="1050" spc="-80" dirty="0">
                <a:solidFill>
                  <a:srgbClr val="57585B"/>
                </a:solidFill>
                <a:latin typeface="Franklin Gothic Book"/>
                <a:cs typeface="Franklin Gothic Book"/>
              </a:rPr>
              <a:t> </a:t>
            </a:r>
            <a:r>
              <a:rPr sz="1050" spc="-10" dirty="0">
                <a:solidFill>
                  <a:srgbClr val="57585B"/>
                </a:solidFill>
                <a:latin typeface="Franklin Gothic Book"/>
                <a:cs typeface="Franklin Gothic Book"/>
              </a:rPr>
              <a:t>and</a:t>
            </a:r>
            <a:r>
              <a:rPr sz="1050" spc="-75" dirty="0">
                <a:solidFill>
                  <a:srgbClr val="57585B"/>
                </a:solidFill>
                <a:latin typeface="Franklin Gothic Book"/>
                <a:cs typeface="Franklin Gothic Book"/>
              </a:rPr>
              <a:t> </a:t>
            </a:r>
            <a:r>
              <a:rPr sz="1050" spc="-10" dirty="0">
                <a:solidFill>
                  <a:srgbClr val="57585B"/>
                </a:solidFill>
                <a:latin typeface="Franklin Gothic Book"/>
                <a:cs typeface="Franklin Gothic Book"/>
              </a:rPr>
              <a:t>contracted workforce</a:t>
            </a:r>
            <a:r>
              <a:rPr sz="850" spc="-10" dirty="0">
                <a:solidFill>
                  <a:srgbClr val="57585B"/>
                </a:solidFill>
                <a:latin typeface="Franklin Gothic Book"/>
                <a:cs typeface="Franklin Gothic Book"/>
              </a:rPr>
              <a:t>).</a:t>
            </a:r>
            <a:endParaRPr sz="850">
              <a:latin typeface="Franklin Gothic Book"/>
              <a:cs typeface="Franklin Gothic Book"/>
            </a:endParaRPr>
          </a:p>
        </p:txBody>
      </p:sp>
      <p:grpSp>
        <p:nvGrpSpPr>
          <p:cNvPr id="16" name="object 16"/>
          <p:cNvGrpSpPr/>
          <p:nvPr/>
        </p:nvGrpSpPr>
        <p:grpSpPr>
          <a:xfrm>
            <a:off x="1696720" y="2527300"/>
            <a:ext cx="2438400" cy="2529840"/>
            <a:chOff x="2915920" y="2235200"/>
            <a:chExt cx="2438400" cy="2529840"/>
          </a:xfrm>
        </p:grpSpPr>
        <p:sp>
          <p:nvSpPr>
            <p:cNvPr id="17" name="object 17"/>
            <p:cNvSpPr/>
            <p:nvPr/>
          </p:nvSpPr>
          <p:spPr>
            <a:xfrm>
              <a:off x="2931160" y="2250440"/>
              <a:ext cx="549910" cy="2132965"/>
            </a:xfrm>
            <a:custGeom>
              <a:avLst/>
              <a:gdLst/>
              <a:ahLst/>
              <a:cxnLst/>
              <a:rect l="l" t="t" r="r" b="b"/>
              <a:pathLst>
                <a:path w="549910" h="2132965">
                  <a:moveTo>
                    <a:pt x="0" y="0"/>
                  </a:moveTo>
                  <a:lnTo>
                    <a:pt x="0" y="2132711"/>
                  </a:lnTo>
                  <a:lnTo>
                    <a:pt x="549910" y="2132711"/>
                  </a:lnTo>
                </a:path>
              </a:pathLst>
            </a:custGeom>
            <a:ln w="30480">
              <a:solidFill>
                <a:srgbClr val="00897C"/>
              </a:solidFill>
            </a:ln>
          </p:spPr>
          <p:txBody>
            <a:bodyPr wrap="square" lIns="0" tIns="0" rIns="0" bIns="0" rtlCol="0"/>
            <a:lstStyle/>
            <a:p>
              <a:endParaRPr/>
            </a:p>
          </p:txBody>
        </p:sp>
        <p:sp>
          <p:nvSpPr>
            <p:cNvPr id="18" name="object 18"/>
            <p:cNvSpPr/>
            <p:nvPr/>
          </p:nvSpPr>
          <p:spPr>
            <a:xfrm>
              <a:off x="3479800" y="4018279"/>
              <a:ext cx="1859280" cy="731520"/>
            </a:xfrm>
            <a:custGeom>
              <a:avLst/>
              <a:gdLst/>
              <a:ahLst/>
              <a:cxnLst/>
              <a:rect l="l" t="t" r="r" b="b"/>
              <a:pathLst>
                <a:path w="1859279" h="731520">
                  <a:moveTo>
                    <a:pt x="1786127" y="0"/>
                  </a:moveTo>
                  <a:lnTo>
                    <a:pt x="73151" y="0"/>
                  </a:lnTo>
                  <a:lnTo>
                    <a:pt x="44684" y="5750"/>
                  </a:lnTo>
                  <a:lnTo>
                    <a:pt x="21431" y="21431"/>
                  </a:lnTo>
                  <a:lnTo>
                    <a:pt x="5750" y="44684"/>
                  </a:lnTo>
                  <a:lnTo>
                    <a:pt x="0" y="73152"/>
                  </a:lnTo>
                  <a:lnTo>
                    <a:pt x="0" y="658368"/>
                  </a:lnTo>
                  <a:lnTo>
                    <a:pt x="5750" y="686835"/>
                  </a:lnTo>
                  <a:lnTo>
                    <a:pt x="21431" y="710088"/>
                  </a:lnTo>
                  <a:lnTo>
                    <a:pt x="44684" y="725769"/>
                  </a:lnTo>
                  <a:lnTo>
                    <a:pt x="73151" y="731520"/>
                  </a:lnTo>
                  <a:lnTo>
                    <a:pt x="1786127" y="731520"/>
                  </a:lnTo>
                  <a:lnTo>
                    <a:pt x="1814595" y="725769"/>
                  </a:lnTo>
                  <a:lnTo>
                    <a:pt x="1837848" y="710088"/>
                  </a:lnTo>
                  <a:lnTo>
                    <a:pt x="1853529" y="686835"/>
                  </a:lnTo>
                  <a:lnTo>
                    <a:pt x="1859279" y="658368"/>
                  </a:lnTo>
                  <a:lnTo>
                    <a:pt x="1859279" y="73152"/>
                  </a:lnTo>
                  <a:lnTo>
                    <a:pt x="1853529" y="44684"/>
                  </a:lnTo>
                  <a:lnTo>
                    <a:pt x="1837848" y="21431"/>
                  </a:lnTo>
                  <a:lnTo>
                    <a:pt x="1814595" y="5750"/>
                  </a:lnTo>
                  <a:lnTo>
                    <a:pt x="1786127" y="0"/>
                  </a:lnTo>
                  <a:close/>
                </a:path>
              </a:pathLst>
            </a:custGeom>
            <a:solidFill>
              <a:srgbClr val="FFFFFF">
                <a:alpha val="90194"/>
              </a:srgbClr>
            </a:solidFill>
          </p:spPr>
          <p:txBody>
            <a:bodyPr wrap="square" lIns="0" tIns="0" rIns="0" bIns="0" rtlCol="0"/>
            <a:lstStyle/>
            <a:p>
              <a:endParaRPr/>
            </a:p>
          </p:txBody>
        </p:sp>
        <p:sp>
          <p:nvSpPr>
            <p:cNvPr id="19" name="object 19"/>
            <p:cNvSpPr/>
            <p:nvPr/>
          </p:nvSpPr>
          <p:spPr>
            <a:xfrm>
              <a:off x="3479800" y="4018279"/>
              <a:ext cx="1859280" cy="731520"/>
            </a:xfrm>
            <a:custGeom>
              <a:avLst/>
              <a:gdLst/>
              <a:ahLst/>
              <a:cxnLst/>
              <a:rect l="l" t="t" r="r" b="b"/>
              <a:pathLst>
                <a:path w="1859279" h="731520">
                  <a:moveTo>
                    <a:pt x="0" y="73152"/>
                  </a:moveTo>
                  <a:lnTo>
                    <a:pt x="5750" y="44684"/>
                  </a:lnTo>
                  <a:lnTo>
                    <a:pt x="21431" y="21431"/>
                  </a:lnTo>
                  <a:lnTo>
                    <a:pt x="44684" y="5750"/>
                  </a:lnTo>
                  <a:lnTo>
                    <a:pt x="73151" y="0"/>
                  </a:lnTo>
                  <a:lnTo>
                    <a:pt x="1786127" y="0"/>
                  </a:lnTo>
                  <a:lnTo>
                    <a:pt x="1814595" y="5750"/>
                  </a:lnTo>
                  <a:lnTo>
                    <a:pt x="1837848" y="21431"/>
                  </a:lnTo>
                  <a:lnTo>
                    <a:pt x="1853529" y="44684"/>
                  </a:lnTo>
                  <a:lnTo>
                    <a:pt x="1859279" y="73152"/>
                  </a:lnTo>
                  <a:lnTo>
                    <a:pt x="1859279" y="658368"/>
                  </a:lnTo>
                  <a:lnTo>
                    <a:pt x="1853529" y="686835"/>
                  </a:lnTo>
                  <a:lnTo>
                    <a:pt x="1837848" y="710088"/>
                  </a:lnTo>
                  <a:lnTo>
                    <a:pt x="1814595" y="725769"/>
                  </a:lnTo>
                  <a:lnTo>
                    <a:pt x="1786127" y="731520"/>
                  </a:lnTo>
                  <a:lnTo>
                    <a:pt x="73151" y="731520"/>
                  </a:lnTo>
                  <a:lnTo>
                    <a:pt x="44684" y="725769"/>
                  </a:lnTo>
                  <a:lnTo>
                    <a:pt x="21431" y="710088"/>
                  </a:lnTo>
                  <a:lnTo>
                    <a:pt x="5750" y="686835"/>
                  </a:lnTo>
                  <a:lnTo>
                    <a:pt x="0" y="658368"/>
                  </a:lnTo>
                  <a:lnTo>
                    <a:pt x="0" y="73152"/>
                  </a:lnTo>
                  <a:close/>
                </a:path>
              </a:pathLst>
            </a:custGeom>
            <a:ln w="30480">
              <a:solidFill>
                <a:srgbClr val="00AD9E"/>
              </a:solidFill>
            </a:ln>
          </p:spPr>
          <p:txBody>
            <a:bodyPr wrap="square" lIns="0" tIns="0" rIns="0" bIns="0" rtlCol="0"/>
            <a:lstStyle/>
            <a:p>
              <a:endParaRPr/>
            </a:p>
          </p:txBody>
        </p:sp>
      </p:grpSp>
      <p:sp>
        <p:nvSpPr>
          <p:cNvPr id="20" name="object 20"/>
          <p:cNvSpPr txBox="1"/>
          <p:nvPr/>
        </p:nvSpPr>
        <p:spPr>
          <a:xfrm>
            <a:off x="2338704" y="4308792"/>
            <a:ext cx="1704339" cy="703580"/>
          </a:xfrm>
          <a:prstGeom prst="rect">
            <a:avLst/>
          </a:prstGeom>
        </p:spPr>
        <p:txBody>
          <a:bodyPr vert="horz" wrap="square" lIns="0" tIns="41910" rIns="0" bIns="0" rtlCol="0">
            <a:spAutoFit/>
          </a:bodyPr>
          <a:lstStyle/>
          <a:p>
            <a:pPr marL="12700" marR="5080" indent="12700" algn="ctr">
              <a:lnSpc>
                <a:spcPct val="81100"/>
              </a:lnSpc>
              <a:spcBef>
                <a:spcPts val="330"/>
              </a:spcBef>
            </a:pPr>
            <a:r>
              <a:rPr sz="1050" dirty="0">
                <a:solidFill>
                  <a:srgbClr val="57585B"/>
                </a:solidFill>
                <a:latin typeface="Franklin Gothic Book"/>
                <a:cs typeface="Franklin Gothic Book"/>
              </a:rPr>
              <a:t>PR</a:t>
            </a:r>
            <a:r>
              <a:rPr sz="1050" spc="-10" dirty="0">
                <a:solidFill>
                  <a:srgbClr val="57585B"/>
                </a:solidFill>
                <a:latin typeface="Franklin Gothic Book"/>
                <a:cs typeface="Franklin Gothic Book"/>
              </a:rPr>
              <a:t> </a:t>
            </a:r>
            <a:r>
              <a:rPr sz="1050" dirty="0">
                <a:solidFill>
                  <a:srgbClr val="57585B"/>
                </a:solidFill>
                <a:latin typeface="Franklin Gothic Book"/>
                <a:cs typeface="Franklin Gothic Book"/>
              </a:rPr>
              <a:t>4:</a:t>
            </a:r>
            <a:r>
              <a:rPr sz="1050" spc="-120" dirty="0">
                <a:solidFill>
                  <a:srgbClr val="57585B"/>
                </a:solidFill>
                <a:latin typeface="Franklin Gothic Book"/>
                <a:cs typeface="Franklin Gothic Book"/>
              </a:rPr>
              <a:t> </a:t>
            </a:r>
            <a:r>
              <a:rPr sz="1050" dirty="0">
                <a:solidFill>
                  <a:srgbClr val="57585B"/>
                </a:solidFill>
                <a:latin typeface="Franklin Gothic Book"/>
                <a:cs typeface="Franklin Gothic Book"/>
              </a:rPr>
              <a:t>Meet</a:t>
            </a:r>
            <a:r>
              <a:rPr sz="1050" spc="-95" dirty="0">
                <a:solidFill>
                  <a:srgbClr val="57585B"/>
                </a:solidFill>
                <a:latin typeface="Franklin Gothic Book"/>
                <a:cs typeface="Franklin Gothic Book"/>
              </a:rPr>
              <a:t> </a:t>
            </a:r>
            <a:r>
              <a:rPr sz="1050" spc="-10" dirty="0">
                <a:solidFill>
                  <a:srgbClr val="57585B"/>
                </a:solidFill>
                <a:latin typeface="Franklin Gothic Book"/>
                <a:cs typeface="Franklin Gothic Book"/>
              </a:rPr>
              <a:t>international standards</a:t>
            </a:r>
            <a:r>
              <a:rPr sz="1050" spc="-105" dirty="0">
                <a:solidFill>
                  <a:srgbClr val="57585B"/>
                </a:solidFill>
                <a:latin typeface="Franklin Gothic Book"/>
                <a:cs typeface="Franklin Gothic Book"/>
              </a:rPr>
              <a:t> </a:t>
            </a:r>
            <a:r>
              <a:rPr sz="1050" dirty="0">
                <a:solidFill>
                  <a:srgbClr val="57585B"/>
                </a:solidFill>
                <a:latin typeface="Franklin Gothic Book"/>
                <a:cs typeface="Franklin Gothic Book"/>
              </a:rPr>
              <a:t>on</a:t>
            </a:r>
            <a:r>
              <a:rPr sz="1050" spc="-100" dirty="0">
                <a:solidFill>
                  <a:srgbClr val="57585B"/>
                </a:solidFill>
                <a:latin typeface="Franklin Gothic Book"/>
                <a:cs typeface="Franklin Gothic Book"/>
              </a:rPr>
              <a:t> </a:t>
            </a:r>
            <a:r>
              <a:rPr sz="1050" spc="-10" dirty="0">
                <a:solidFill>
                  <a:srgbClr val="57585B"/>
                </a:solidFill>
                <a:latin typeface="Franklin Gothic Book"/>
                <a:cs typeface="Franklin Gothic Book"/>
              </a:rPr>
              <a:t>management</a:t>
            </a:r>
            <a:r>
              <a:rPr sz="1050" spc="-95" dirty="0">
                <a:solidFill>
                  <a:srgbClr val="57585B"/>
                </a:solidFill>
                <a:latin typeface="Franklin Gothic Book"/>
                <a:cs typeface="Franklin Gothic Book"/>
              </a:rPr>
              <a:t> </a:t>
            </a:r>
            <a:r>
              <a:rPr sz="1050" spc="-25" dirty="0">
                <a:solidFill>
                  <a:srgbClr val="57585B"/>
                </a:solidFill>
                <a:latin typeface="Franklin Gothic Book"/>
                <a:cs typeface="Franklin Gothic Book"/>
              </a:rPr>
              <a:t>of </a:t>
            </a:r>
            <a:r>
              <a:rPr sz="1050" spc="-10" dirty="0">
                <a:solidFill>
                  <a:srgbClr val="57585B"/>
                </a:solidFill>
                <a:latin typeface="Franklin Gothic Book"/>
                <a:cs typeface="Franklin Gothic Book"/>
              </a:rPr>
              <a:t>occupational</a:t>
            </a:r>
            <a:r>
              <a:rPr sz="1050" spc="-65" dirty="0">
                <a:solidFill>
                  <a:srgbClr val="57585B"/>
                </a:solidFill>
                <a:latin typeface="Franklin Gothic Book"/>
                <a:cs typeface="Franklin Gothic Book"/>
              </a:rPr>
              <a:t> </a:t>
            </a:r>
            <a:r>
              <a:rPr sz="1050" spc="-20" dirty="0">
                <a:solidFill>
                  <a:srgbClr val="57585B"/>
                </a:solidFill>
                <a:latin typeface="Franklin Gothic Book"/>
                <a:cs typeface="Franklin Gothic Book"/>
              </a:rPr>
              <a:t>health</a:t>
            </a:r>
            <a:r>
              <a:rPr sz="1050" spc="-60" dirty="0">
                <a:solidFill>
                  <a:srgbClr val="57585B"/>
                </a:solidFill>
                <a:latin typeface="Franklin Gothic Book"/>
                <a:cs typeface="Franklin Gothic Book"/>
              </a:rPr>
              <a:t> </a:t>
            </a:r>
            <a:r>
              <a:rPr sz="1050" spc="-10" dirty="0">
                <a:solidFill>
                  <a:srgbClr val="57585B"/>
                </a:solidFill>
                <a:latin typeface="Franklin Gothic Book"/>
                <a:cs typeface="Franklin Gothic Book"/>
              </a:rPr>
              <a:t>and</a:t>
            </a:r>
            <a:r>
              <a:rPr sz="1050" spc="-60" dirty="0">
                <a:solidFill>
                  <a:srgbClr val="57585B"/>
                </a:solidFill>
                <a:latin typeface="Franklin Gothic Book"/>
                <a:cs typeface="Franklin Gothic Book"/>
              </a:rPr>
              <a:t> </a:t>
            </a:r>
            <a:r>
              <a:rPr sz="1050" spc="-10" dirty="0">
                <a:solidFill>
                  <a:srgbClr val="57585B"/>
                </a:solidFill>
                <a:latin typeface="Franklin Gothic Book"/>
                <a:cs typeface="Franklin Gothic Book"/>
              </a:rPr>
              <a:t>safety (direct</a:t>
            </a:r>
            <a:r>
              <a:rPr sz="1050" spc="-85" dirty="0">
                <a:solidFill>
                  <a:srgbClr val="57585B"/>
                </a:solidFill>
                <a:latin typeface="Franklin Gothic Book"/>
                <a:cs typeface="Franklin Gothic Book"/>
              </a:rPr>
              <a:t> </a:t>
            </a:r>
            <a:r>
              <a:rPr sz="1050" spc="-10" dirty="0">
                <a:solidFill>
                  <a:srgbClr val="57585B"/>
                </a:solidFill>
                <a:latin typeface="Franklin Gothic Book"/>
                <a:cs typeface="Franklin Gothic Book"/>
              </a:rPr>
              <a:t>and</a:t>
            </a:r>
            <a:r>
              <a:rPr sz="1050" spc="-90" dirty="0">
                <a:solidFill>
                  <a:srgbClr val="57585B"/>
                </a:solidFill>
                <a:latin typeface="Franklin Gothic Book"/>
                <a:cs typeface="Franklin Gothic Book"/>
              </a:rPr>
              <a:t> </a:t>
            </a:r>
            <a:r>
              <a:rPr sz="1050" spc="-10" dirty="0">
                <a:solidFill>
                  <a:srgbClr val="57585B"/>
                </a:solidFill>
                <a:latin typeface="Franklin Gothic Book"/>
                <a:cs typeface="Franklin Gothic Book"/>
              </a:rPr>
              <a:t>contracted workforce).</a:t>
            </a:r>
            <a:endParaRPr sz="1050">
              <a:latin typeface="Franklin Gothic Book"/>
              <a:cs typeface="Franklin Gothic Book"/>
            </a:endParaRPr>
          </a:p>
        </p:txBody>
      </p:sp>
      <p:grpSp>
        <p:nvGrpSpPr>
          <p:cNvPr id="21" name="object 21"/>
          <p:cNvGrpSpPr/>
          <p:nvPr/>
        </p:nvGrpSpPr>
        <p:grpSpPr>
          <a:xfrm>
            <a:off x="5730240" y="2100579"/>
            <a:ext cx="2509520" cy="457200"/>
            <a:chOff x="6949440" y="1808479"/>
            <a:chExt cx="2509520" cy="457200"/>
          </a:xfrm>
        </p:grpSpPr>
        <p:sp>
          <p:nvSpPr>
            <p:cNvPr id="22" name="object 22"/>
            <p:cNvSpPr/>
            <p:nvPr/>
          </p:nvSpPr>
          <p:spPr>
            <a:xfrm>
              <a:off x="6964680" y="1823719"/>
              <a:ext cx="2479040" cy="426720"/>
            </a:xfrm>
            <a:custGeom>
              <a:avLst/>
              <a:gdLst/>
              <a:ahLst/>
              <a:cxnLst/>
              <a:rect l="l" t="t" r="r" b="b"/>
              <a:pathLst>
                <a:path w="2479040" h="426719">
                  <a:moveTo>
                    <a:pt x="2436368" y="0"/>
                  </a:moveTo>
                  <a:lnTo>
                    <a:pt x="42672" y="0"/>
                  </a:lnTo>
                  <a:lnTo>
                    <a:pt x="26038" y="3345"/>
                  </a:lnTo>
                  <a:lnTo>
                    <a:pt x="12477" y="12477"/>
                  </a:lnTo>
                  <a:lnTo>
                    <a:pt x="3345" y="26038"/>
                  </a:lnTo>
                  <a:lnTo>
                    <a:pt x="0" y="42671"/>
                  </a:lnTo>
                  <a:lnTo>
                    <a:pt x="0" y="384047"/>
                  </a:lnTo>
                  <a:lnTo>
                    <a:pt x="3345" y="400681"/>
                  </a:lnTo>
                  <a:lnTo>
                    <a:pt x="12477" y="414242"/>
                  </a:lnTo>
                  <a:lnTo>
                    <a:pt x="26038" y="423374"/>
                  </a:lnTo>
                  <a:lnTo>
                    <a:pt x="42672" y="426719"/>
                  </a:lnTo>
                  <a:lnTo>
                    <a:pt x="2436368" y="426719"/>
                  </a:lnTo>
                  <a:lnTo>
                    <a:pt x="2453001" y="423374"/>
                  </a:lnTo>
                  <a:lnTo>
                    <a:pt x="2466562" y="414242"/>
                  </a:lnTo>
                  <a:lnTo>
                    <a:pt x="2475694" y="400681"/>
                  </a:lnTo>
                  <a:lnTo>
                    <a:pt x="2479040" y="384047"/>
                  </a:lnTo>
                  <a:lnTo>
                    <a:pt x="2479040" y="42671"/>
                  </a:lnTo>
                  <a:lnTo>
                    <a:pt x="2475694" y="26038"/>
                  </a:lnTo>
                  <a:lnTo>
                    <a:pt x="2466562" y="12477"/>
                  </a:lnTo>
                  <a:lnTo>
                    <a:pt x="2453001" y="3345"/>
                  </a:lnTo>
                  <a:lnTo>
                    <a:pt x="2436368" y="0"/>
                  </a:lnTo>
                  <a:close/>
                </a:path>
              </a:pathLst>
            </a:custGeom>
            <a:solidFill>
              <a:srgbClr val="00AD9E"/>
            </a:solidFill>
          </p:spPr>
          <p:txBody>
            <a:bodyPr wrap="square" lIns="0" tIns="0" rIns="0" bIns="0" rtlCol="0"/>
            <a:lstStyle/>
            <a:p>
              <a:endParaRPr/>
            </a:p>
          </p:txBody>
        </p:sp>
        <p:sp>
          <p:nvSpPr>
            <p:cNvPr id="23" name="object 23"/>
            <p:cNvSpPr/>
            <p:nvPr/>
          </p:nvSpPr>
          <p:spPr>
            <a:xfrm>
              <a:off x="6964680" y="1823719"/>
              <a:ext cx="2479040" cy="426720"/>
            </a:xfrm>
            <a:custGeom>
              <a:avLst/>
              <a:gdLst/>
              <a:ahLst/>
              <a:cxnLst/>
              <a:rect l="l" t="t" r="r" b="b"/>
              <a:pathLst>
                <a:path w="2479040" h="426719">
                  <a:moveTo>
                    <a:pt x="0" y="42671"/>
                  </a:moveTo>
                  <a:lnTo>
                    <a:pt x="3345" y="26038"/>
                  </a:lnTo>
                  <a:lnTo>
                    <a:pt x="12477" y="12477"/>
                  </a:lnTo>
                  <a:lnTo>
                    <a:pt x="26038" y="3345"/>
                  </a:lnTo>
                  <a:lnTo>
                    <a:pt x="42672" y="0"/>
                  </a:lnTo>
                  <a:lnTo>
                    <a:pt x="2436368" y="0"/>
                  </a:lnTo>
                  <a:lnTo>
                    <a:pt x="2453001" y="3345"/>
                  </a:lnTo>
                  <a:lnTo>
                    <a:pt x="2466562" y="12477"/>
                  </a:lnTo>
                  <a:lnTo>
                    <a:pt x="2475694" y="26038"/>
                  </a:lnTo>
                  <a:lnTo>
                    <a:pt x="2479040" y="42671"/>
                  </a:lnTo>
                  <a:lnTo>
                    <a:pt x="2479040" y="384047"/>
                  </a:lnTo>
                  <a:lnTo>
                    <a:pt x="2475694" y="400681"/>
                  </a:lnTo>
                  <a:lnTo>
                    <a:pt x="2466562" y="414242"/>
                  </a:lnTo>
                  <a:lnTo>
                    <a:pt x="2453001" y="423374"/>
                  </a:lnTo>
                  <a:lnTo>
                    <a:pt x="2436368" y="426719"/>
                  </a:lnTo>
                  <a:lnTo>
                    <a:pt x="42672" y="426719"/>
                  </a:lnTo>
                  <a:lnTo>
                    <a:pt x="26038" y="423374"/>
                  </a:lnTo>
                  <a:lnTo>
                    <a:pt x="12477" y="414242"/>
                  </a:lnTo>
                  <a:lnTo>
                    <a:pt x="3345" y="400681"/>
                  </a:lnTo>
                  <a:lnTo>
                    <a:pt x="0" y="384047"/>
                  </a:lnTo>
                  <a:lnTo>
                    <a:pt x="0" y="42671"/>
                  </a:lnTo>
                  <a:close/>
                </a:path>
              </a:pathLst>
            </a:custGeom>
            <a:ln w="30480">
              <a:solidFill>
                <a:srgbClr val="FFFFFF"/>
              </a:solidFill>
            </a:ln>
          </p:spPr>
          <p:txBody>
            <a:bodyPr wrap="square" lIns="0" tIns="0" rIns="0" bIns="0" rtlCol="0"/>
            <a:lstStyle/>
            <a:p>
              <a:endParaRPr/>
            </a:p>
          </p:txBody>
        </p:sp>
      </p:grpSp>
      <p:sp>
        <p:nvSpPr>
          <p:cNvPr id="24" name="object 24"/>
          <p:cNvSpPr txBox="1"/>
          <p:nvPr/>
        </p:nvSpPr>
        <p:spPr>
          <a:xfrm>
            <a:off x="5796026" y="2168461"/>
            <a:ext cx="2383790" cy="26987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FFFFF"/>
                </a:solidFill>
                <a:latin typeface="Franklin Gothic Book"/>
                <a:cs typeface="Franklin Gothic Book"/>
              </a:rPr>
              <a:t>Investing</a:t>
            </a:r>
            <a:r>
              <a:rPr sz="1600" spc="-35" dirty="0">
                <a:solidFill>
                  <a:srgbClr val="FFFFFF"/>
                </a:solidFill>
                <a:latin typeface="Franklin Gothic Book"/>
                <a:cs typeface="Franklin Gothic Book"/>
              </a:rPr>
              <a:t> </a:t>
            </a:r>
            <a:r>
              <a:rPr sz="1600" dirty="0">
                <a:solidFill>
                  <a:srgbClr val="FFFFFF"/>
                </a:solidFill>
                <a:latin typeface="Franklin Gothic Book"/>
                <a:cs typeface="Franklin Gothic Book"/>
              </a:rPr>
              <a:t>in</a:t>
            </a:r>
            <a:r>
              <a:rPr sz="1600" spc="60" dirty="0">
                <a:solidFill>
                  <a:srgbClr val="FFFFFF"/>
                </a:solidFill>
                <a:latin typeface="Franklin Gothic Book"/>
                <a:cs typeface="Franklin Gothic Book"/>
              </a:rPr>
              <a:t> </a:t>
            </a:r>
            <a:r>
              <a:rPr sz="1600" spc="-10" dirty="0">
                <a:solidFill>
                  <a:srgbClr val="FFFFFF"/>
                </a:solidFill>
                <a:latin typeface="Franklin Gothic Book"/>
                <a:cs typeface="Franklin Gothic Book"/>
              </a:rPr>
              <a:t>clients/projects</a:t>
            </a:r>
            <a:endParaRPr sz="1600">
              <a:latin typeface="Franklin Gothic Book"/>
              <a:cs typeface="Franklin Gothic Book"/>
            </a:endParaRPr>
          </a:p>
        </p:txBody>
      </p:sp>
      <p:grpSp>
        <p:nvGrpSpPr>
          <p:cNvPr id="25" name="object 25"/>
          <p:cNvGrpSpPr/>
          <p:nvPr/>
        </p:nvGrpSpPr>
        <p:grpSpPr>
          <a:xfrm>
            <a:off x="5974080" y="2527300"/>
            <a:ext cx="2499360" cy="863600"/>
            <a:chOff x="7193280" y="2235200"/>
            <a:chExt cx="2499360" cy="863600"/>
          </a:xfrm>
        </p:grpSpPr>
        <p:sp>
          <p:nvSpPr>
            <p:cNvPr id="26" name="object 26"/>
            <p:cNvSpPr/>
            <p:nvPr/>
          </p:nvSpPr>
          <p:spPr>
            <a:xfrm>
              <a:off x="7208520" y="2250440"/>
              <a:ext cx="603885" cy="473075"/>
            </a:xfrm>
            <a:custGeom>
              <a:avLst/>
              <a:gdLst/>
              <a:ahLst/>
              <a:cxnLst/>
              <a:rect l="l" t="t" r="r" b="b"/>
              <a:pathLst>
                <a:path w="603884" h="473075">
                  <a:moveTo>
                    <a:pt x="0" y="0"/>
                  </a:moveTo>
                  <a:lnTo>
                    <a:pt x="0" y="472821"/>
                  </a:lnTo>
                  <a:lnTo>
                    <a:pt x="603503" y="472821"/>
                  </a:lnTo>
                </a:path>
              </a:pathLst>
            </a:custGeom>
            <a:ln w="30480">
              <a:solidFill>
                <a:srgbClr val="00897C"/>
              </a:solidFill>
            </a:ln>
          </p:spPr>
          <p:txBody>
            <a:bodyPr wrap="square" lIns="0" tIns="0" rIns="0" bIns="0" rtlCol="0"/>
            <a:lstStyle/>
            <a:p>
              <a:endParaRPr/>
            </a:p>
          </p:txBody>
        </p:sp>
        <p:sp>
          <p:nvSpPr>
            <p:cNvPr id="27" name="object 27"/>
            <p:cNvSpPr/>
            <p:nvPr/>
          </p:nvSpPr>
          <p:spPr>
            <a:xfrm>
              <a:off x="7818120" y="2362200"/>
              <a:ext cx="1859280" cy="721360"/>
            </a:xfrm>
            <a:custGeom>
              <a:avLst/>
              <a:gdLst/>
              <a:ahLst/>
              <a:cxnLst/>
              <a:rect l="l" t="t" r="r" b="b"/>
              <a:pathLst>
                <a:path w="1859279" h="721360">
                  <a:moveTo>
                    <a:pt x="0" y="72136"/>
                  </a:moveTo>
                  <a:lnTo>
                    <a:pt x="5663" y="44041"/>
                  </a:lnTo>
                  <a:lnTo>
                    <a:pt x="21113" y="21113"/>
                  </a:lnTo>
                  <a:lnTo>
                    <a:pt x="44041" y="5663"/>
                  </a:lnTo>
                  <a:lnTo>
                    <a:pt x="72135" y="0"/>
                  </a:lnTo>
                  <a:lnTo>
                    <a:pt x="1787144" y="0"/>
                  </a:lnTo>
                  <a:lnTo>
                    <a:pt x="1815238" y="5663"/>
                  </a:lnTo>
                  <a:lnTo>
                    <a:pt x="1838166" y="21113"/>
                  </a:lnTo>
                  <a:lnTo>
                    <a:pt x="1853616" y="44041"/>
                  </a:lnTo>
                  <a:lnTo>
                    <a:pt x="1859279" y="72136"/>
                  </a:lnTo>
                  <a:lnTo>
                    <a:pt x="1859279" y="649224"/>
                  </a:lnTo>
                  <a:lnTo>
                    <a:pt x="1853616" y="677318"/>
                  </a:lnTo>
                  <a:lnTo>
                    <a:pt x="1838166" y="700246"/>
                  </a:lnTo>
                  <a:lnTo>
                    <a:pt x="1815238" y="715696"/>
                  </a:lnTo>
                  <a:lnTo>
                    <a:pt x="1787144" y="721360"/>
                  </a:lnTo>
                  <a:lnTo>
                    <a:pt x="72135" y="721360"/>
                  </a:lnTo>
                  <a:lnTo>
                    <a:pt x="44041" y="715696"/>
                  </a:lnTo>
                  <a:lnTo>
                    <a:pt x="21113" y="700246"/>
                  </a:lnTo>
                  <a:lnTo>
                    <a:pt x="5663" y="677318"/>
                  </a:lnTo>
                  <a:lnTo>
                    <a:pt x="0" y="649224"/>
                  </a:lnTo>
                  <a:lnTo>
                    <a:pt x="0" y="72136"/>
                  </a:lnTo>
                  <a:close/>
                </a:path>
              </a:pathLst>
            </a:custGeom>
            <a:ln w="30480">
              <a:solidFill>
                <a:srgbClr val="00AD9E"/>
              </a:solidFill>
            </a:ln>
          </p:spPr>
          <p:txBody>
            <a:bodyPr wrap="square" lIns="0" tIns="0" rIns="0" bIns="0" rtlCol="0"/>
            <a:lstStyle/>
            <a:p>
              <a:endParaRPr/>
            </a:p>
          </p:txBody>
        </p:sp>
      </p:grpSp>
      <p:sp>
        <p:nvSpPr>
          <p:cNvPr id="28" name="object 28"/>
          <p:cNvSpPr txBox="1"/>
          <p:nvPr/>
        </p:nvSpPr>
        <p:spPr>
          <a:xfrm>
            <a:off x="6696709" y="2646362"/>
            <a:ext cx="1659889" cy="703580"/>
          </a:xfrm>
          <a:prstGeom prst="rect">
            <a:avLst/>
          </a:prstGeom>
        </p:spPr>
        <p:txBody>
          <a:bodyPr vert="horz" wrap="square" lIns="0" tIns="41910" rIns="0" bIns="0" rtlCol="0">
            <a:spAutoFit/>
          </a:bodyPr>
          <a:lstStyle/>
          <a:p>
            <a:pPr marL="12065" marR="5080" indent="-5080" algn="ctr">
              <a:lnSpc>
                <a:spcPct val="81100"/>
              </a:lnSpc>
              <a:spcBef>
                <a:spcPts val="330"/>
              </a:spcBef>
            </a:pPr>
            <a:r>
              <a:rPr sz="1050" spc="-10" dirty="0">
                <a:solidFill>
                  <a:srgbClr val="57585B"/>
                </a:solidFill>
                <a:latin typeface="Franklin Gothic Book"/>
                <a:cs typeface="Franklin Gothic Book"/>
              </a:rPr>
              <a:t>E&amp;S</a:t>
            </a:r>
            <a:r>
              <a:rPr sz="1050" spc="-120" dirty="0">
                <a:solidFill>
                  <a:srgbClr val="57585B"/>
                </a:solidFill>
                <a:latin typeface="Franklin Gothic Book"/>
                <a:cs typeface="Franklin Gothic Book"/>
              </a:rPr>
              <a:t> </a:t>
            </a:r>
            <a:r>
              <a:rPr sz="1050" spc="-10" dirty="0">
                <a:solidFill>
                  <a:srgbClr val="57585B"/>
                </a:solidFill>
                <a:latin typeface="Franklin Gothic Book"/>
                <a:cs typeface="Franklin Gothic Book"/>
              </a:rPr>
              <a:t>Risk</a:t>
            </a:r>
            <a:r>
              <a:rPr sz="1050" spc="-35" dirty="0">
                <a:solidFill>
                  <a:srgbClr val="57585B"/>
                </a:solidFill>
                <a:latin typeface="Franklin Gothic Book"/>
                <a:cs typeface="Franklin Gothic Book"/>
              </a:rPr>
              <a:t> </a:t>
            </a:r>
            <a:r>
              <a:rPr sz="1050" spc="-10" dirty="0">
                <a:solidFill>
                  <a:srgbClr val="57585B"/>
                </a:solidFill>
                <a:latin typeface="Franklin Gothic Book"/>
                <a:cs typeface="Franklin Gothic Book"/>
              </a:rPr>
              <a:t>Management Procedures:</a:t>
            </a:r>
            <a:r>
              <a:rPr sz="1050" spc="-120" dirty="0">
                <a:solidFill>
                  <a:srgbClr val="57585B"/>
                </a:solidFill>
                <a:latin typeface="Franklin Gothic Book"/>
                <a:cs typeface="Franklin Gothic Book"/>
              </a:rPr>
              <a:t> </a:t>
            </a:r>
            <a:r>
              <a:rPr sz="1050" spc="-10" dirty="0">
                <a:solidFill>
                  <a:srgbClr val="57585B"/>
                </a:solidFill>
                <a:latin typeface="Franklin Gothic Book"/>
                <a:cs typeface="Franklin Gothic Book"/>
              </a:rPr>
              <a:t>screening</a:t>
            </a:r>
            <a:r>
              <a:rPr sz="1050" spc="-130" dirty="0">
                <a:solidFill>
                  <a:srgbClr val="57585B"/>
                </a:solidFill>
                <a:latin typeface="Franklin Gothic Book"/>
                <a:cs typeface="Franklin Gothic Book"/>
              </a:rPr>
              <a:t> </a:t>
            </a:r>
            <a:r>
              <a:rPr sz="1050" spc="-10" dirty="0">
                <a:solidFill>
                  <a:srgbClr val="57585B"/>
                </a:solidFill>
                <a:latin typeface="Franklin Gothic Book"/>
                <a:cs typeface="Franklin Gothic Book"/>
              </a:rPr>
              <a:t>&amp;</a:t>
            </a:r>
            <a:r>
              <a:rPr sz="1050" spc="-70" dirty="0">
                <a:solidFill>
                  <a:srgbClr val="57585B"/>
                </a:solidFill>
                <a:latin typeface="Franklin Gothic Book"/>
                <a:cs typeface="Franklin Gothic Book"/>
              </a:rPr>
              <a:t> </a:t>
            </a:r>
            <a:r>
              <a:rPr sz="1050" spc="-20" dirty="0">
                <a:solidFill>
                  <a:srgbClr val="57585B"/>
                </a:solidFill>
                <a:latin typeface="Franklin Gothic Book"/>
                <a:cs typeface="Franklin Gothic Book"/>
              </a:rPr>
              <a:t>risk </a:t>
            </a:r>
            <a:r>
              <a:rPr sz="1050" spc="-10" dirty="0">
                <a:solidFill>
                  <a:srgbClr val="57585B"/>
                </a:solidFill>
                <a:latin typeface="Franklin Gothic Book"/>
                <a:cs typeface="Franklin Gothic Book"/>
              </a:rPr>
              <a:t>assessment</a:t>
            </a:r>
            <a:r>
              <a:rPr sz="1050" spc="-50" dirty="0">
                <a:solidFill>
                  <a:srgbClr val="57585B"/>
                </a:solidFill>
                <a:latin typeface="Franklin Gothic Book"/>
                <a:cs typeface="Franklin Gothic Book"/>
              </a:rPr>
              <a:t> </a:t>
            </a:r>
            <a:r>
              <a:rPr sz="1050" spc="-10" dirty="0">
                <a:solidFill>
                  <a:srgbClr val="57585B"/>
                </a:solidFill>
                <a:latin typeface="Franklin Gothic Book"/>
                <a:cs typeface="Franklin Gothic Book"/>
              </a:rPr>
              <a:t>to</a:t>
            </a:r>
            <a:r>
              <a:rPr sz="1050" spc="-20" dirty="0">
                <a:solidFill>
                  <a:srgbClr val="57585B"/>
                </a:solidFill>
                <a:latin typeface="Franklin Gothic Book"/>
                <a:cs typeface="Franklin Gothic Book"/>
              </a:rPr>
              <a:t> </a:t>
            </a:r>
            <a:r>
              <a:rPr sz="1050" spc="-25" dirty="0">
                <a:solidFill>
                  <a:srgbClr val="57585B"/>
                </a:solidFill>
                <a:latin typeface="Franklin Gothic Book"/>
                <a:cs typeface="Franklin Gothic Book"/>
              </a:rPr>
              <a:t>categorise and </a:t>
            </a:r>
            <a:r>
              <a:rPr sz="1050" spc="-10" dirty="0">
                <a:solidFill>
                  <a:srgbClr val="57585B"/>
                </a:solidFill>
                <a:latin typeface="Franklin Gothic Book"/>
                <a:cs typeface="Franklin Gothic Book"/>
              </a:rPr>
              <a:t>determine</a:t>
            </a:r>
            <a:r>
              <a:rPr sz="1050" spc="-40" dirty="0">
                <a:solidFill>
                  <a:srgbClr val="57585B"/>
                </a:solidFill>
                <a:latin typeface="Franklin Gothic Book"/>
                <a:cs typeface="Franklin Gothic Book"/>
              </a:rPr>
              <a:t> </a:t>
            </a:r>
            <a:r>
              <a:rPr sz="1050" spc="-25" dirty="0">
                <a:solidFill>
                  <a:srgbClr val="57585B"/>
                </a:solidFill>
                <a:latin typeface="Franklin Gothic Book"/>
                <a:cs typeface="Franklin Gothic Book"/>
              </a:rPr>
              <a:t>standards</a:t>
            </a:r>
            <a:r>
              <a:rPr sz="1050" spc="-65" dirty="0">
                <a:solidFill>
                  <a:srgbClr val="57585B"/>
                </a:solidFill>
                <a:latin typeface="Franklin Gothic Book"/>
                <a:cs typeface="Franklin Gothic Book"/>
              </a:rPr>
              <a:t> </a:t>
            </a:r>
            <a:r>
              <a:rPr sz="1050" spc="-10" dirty="0">
                <a:solidFill>
                  <a:srgbClr val="57585B"/>
                </a:solidFill>
                <a:latin typeface="Franklin Gothic Book"/>
                <a:cs typeface="Franklin Gothic Book"/>
              </a:rPr>
              <a:t>to</a:t>
            </a:r>
            <a:r>
              <a:rPr sz="1050" spc="-40" dirty="0">
                <a:solidFill>
                  <a:srgbClr val="57585B"/>
                </a:solidFill>
                <a:latin typeface="Franklin Gothic Book"/>
                <a:cs typeface="Franklin Gothic Book"/>
              </a:rPr>
              <a:t> </a:t>
            </a:r>
            <a:r>
              <a:rPr sz="1050" spc="-25" dirty="0">
                <a:solidFill>
                  <a:srgbClr val="57585B"/>
                </a:solidFill>
                <a:latin typeface="Franklin Gothic Book"/>
                <a:cs typeface="Franklin Gothic Book"/>
              </a:rPr>
              <a:t>be </a:t>
            </a:r>
            <a:r>
              <a:rPr sz="1050" spc="-10" dirty="0">
                <a:solidFill>
                  <a:srgbClr val="57585B"/>
                </a:solidFill>
                <a:latin typeface="Franklin Gothic Book"/>
                <a:cs typeface="Franklin Gothic Book"/>
              </a:rPr>
              <a:t>applied.</a:t>
            </a:r>
            <a:endParaRPr sz="1050" dirty="0">
              <a:latin typeface="Franklin Gothic Book"/>
              <a:cs typeface="Franklin Gothic Book"/>
            </a:endParaRPr>
          </a:p>
        </p:txBody>
      </p:sp>
      <p:grpSp>
        <p:nvGrpSpPr>
          <p:cNvPr id="29" name="object 29"/>
          <p:cNvGrpSpPr/>
          <p:nvPr/>
        </p:nvGrpSpPr>
        <p:grpSpPr>
          <a:xfrm>
            <a:off x="5974080" y="2527300"/>
            <a:ext cx="2499360" cy="1686560"/>
            <a:chOff x="7193280" y="2235200"/>
            <a:chExt cx="2499360" cy="1686560"/>
          </a:xfrm>
        </p:grpSpPr>
        <p:sp>
          <p:nvSpPr>
            <p:cNvPr id="30" name="object 30"/>
            <p:cNvSpPr/>
            <p:nvPr/>
          </p:nvSpPr>
          <p:spPr>
            <a:xfrm>
              <a:off x="7208520" y="2250440"/>
              <a:ext cx="603885" cy="1298575"/>
            </a:xfrm>
            <a:custGeom>
              <a:avLst/>
              <a:gdLst/>
              <a:ahLst/>
              <a:cxnLst/>
              <a:rect l="l" t="t" r="r" b="b"/>
              <a:pathLst>
                <a:path w="603884" h="1298575">
                  <a:moveTo>
                    <a:pt x="0" y="0"/>
                  </a:moveTo>
                  <a:lnTo>
                    <a:pt x="0" y="1298194"/>
                  </a:lnTo>
                  <a:lnTo>
                    <a:pt x="603503" y="1298194"/>
                  </a:lnTo>
                </a:path>
              </a:pathLst>
            </a:custGeom>
            <a:ln w="30480">
              <a:solidFill>
                <a:srgbClr val="00897C"/>
              </a:solidFill>
            </a:ln>
          </p:spPr>
          <p:txBody>
            <a:bodyPr wrap="square" lIns="0" tIns="0" rIns="0" bIns="0" rtlCol="0"/>
            <a:lstStyle/>
            <a:p>
              <a:endParaRPr/>
            </a:p>
          </p:txBody>
        </p:sp>
        <p:sp>
          <p:nvSpPr>
            <p:cNvPr id="31" name="object 31"/>
            <p:cNvSpPr/>
            <p:nvPr/>
          </p:nvSpPr>
          <p:spPr>
            <a:xfrm>
              <a:off x="7818120" y="3185160"/>
              <a:ext cx="1859280" cy="721360"/>
            </a:xfrm>
            <a:custGeom>
              <a:avLst/>
              <a:gdLst/>
              <a:ahLst/>
              <a:cxnLst/>
              <a:rect l="l" t="t" r="r" b="b"/>
              <a:pathLst>
                <a:path w="1859279" h="721360">
                  <a:moveTo>
                    <a:pt x="0" y="72136"/>
                  </a:moveTo>
                  <a:lnTo>
                    <a:pt x="5663" y="44041"/>
                  </a:lnTo>
                  <a:lnTo>
                    <a:pt x="21113" y="21113"/>
                  </a:lnTo>
                  <a:lnTo>
                    <a:pt x="44041" y="5663"/>
                  </a:lnTo>
                  <a:lnTo>
                    <a:pt x="72135" y="0"/>
                  </a:lnTo>
                  <a:lnTo>
                    <a:pt x="1787144" y="0"/>
                  </a:lnTo>
                  <a:lnTo>
                    <a:pt x="1815238" y="5663"/>
                  </a:lnTo>
                  <a:lnTo>
                    <a:pt x="1838166" y="21113"/>
                  </a:lnTo>
                  <a:lnTo>
                    <a:pt x="1853616" y="44041"/>
                  </a:lnTo>
                  <a:lnTo>
                    <a:pt x="1859279" y="72136"/>
                  </a:lnTo>
                  <a:lnTo>
                    <a:pt x="1859279" y="649223"/>
                  </a:lnTo>
                  <a:lnTo>
                    <a:pt x="1853616" y="677318"/>
                  </a:lnTo>
                  <a:lnTo>
                    <a:pt x="1838166" y="700246"/>
                  </a:lnTo>
                  <a:lnTo>
                    <a:pt x="1815238" y="715696"/>
                  </a:lnTo>
                  <a:lnTo>
                    <a:pt x="1787144" y="721359"/>
                  </a:lnTo>
                  <a:lnTo>
                    <a:pt x="72135" y="721359"/>
                  </a:lnTo>
                  <a:lnTo>
                    <a:pt x="44041" y="715696"/>
                  </a:lnTo>
                  <a:lnTo>
                    <a:pt x="21113" y="700246"/>
                  </a:lnTo>
                  <a:lnTo>
                    <a:pt x="5663" y="677318"/>
                  </a:lnTo>
                  <a:lnTo>
                    <a:pt x="0" y="649223"/>
                  </a:lnTo>
                  <a:lnTo>
                    <a:pt x="0" y="72136"/>
                  </a:lnTo>
                  <a:close/>
                </a:path>
              </a:pathLst>
            </a:custGeom>
            <a:ln w="30480">
              <a:solidFill>
                <a:srgbClr val="00AD9E"/>
              </a:solidFill>
            </a:ln>
          </p:spPr>
          <p:txBody>
            <a:bodyPr wrap="square" lIns="0" tIns="0" rIns="0" bIns="0" rtlCol="0"/>
            <a:lstStyle/>
            <a:p>
              <a:endParaRPr/>
            </a:p>
          </p:txBody>
        </p:sp>
      </p:grpSp>
      <p:sp>
        <p:nvSpPr>
          <p:cNvPr id="32" name="object 32"/>
          <p:cNvSpPr txBox="1"/>
          <p:nvPr/>
        </p:nvSpPr>
        <p:spPr>
          <a:xfrm>
            <a:off x="6639559" y="3642359"/>
            <a:ext cx="1771014" cy="361315"/>
          </a:xfrm>
          <a:prstGeom prst="rect">
            <a:avLst/>
          </a:prstGeom>
        </p:spPr>
        <p:txBody>
          <a:bodyPr vert="horz" wrap="square" lIns="0" tIns="12700" rIns="0" bIns="0" rtlCol="0">
            <a:spAutoFit/>
          </a:bodyPr>
          <a:lstStyle/>
          <a:p>
            <a:pPr algn="ctr">
              <a:lnSpc>
                <a:spcPts val="1320"/>
              </a:lnSpc>
              <a:spcBef>
                <a:spcPts val="100"/>
              </a:spcBef>
            </a:pPr>
            <a:r>
              <a:rPr sz="1200" dirty="0">
                <a:solidFill>
                  <a:srgbClr val="57585B"/>
                </a:solidFill>
                <a:latin typeface="Franklin Gothic Book"/>
                <a:cs typeface="Franklin Gothic Book"/>
              </a:rPr>
              <a:t>Category</a:t>
            </a:r>
            <a:r>
              <a:rPr sz="1200" spc="-80" dirty="0">
                <a:solidFill>
                  <a:srgbClr val="57585B"/>
                </a:solidFill>
                <a:latin typeface="Franklin Gothic Book"/>
                <a:cs typeface="Franklin Gothic Book"/>
              </a:rPr>
              <a:t> </a:t>
            </a:r>
            <a:r>
              <a:rPr sz="1200" dirty="0">
                <a:solidFill>
                  <a:srgbClr val="57585B"/>
                </a:solidFill>
                <a:latin typeface="Franklin Gothic Book"/>
                <a:cs typeface="Franklin Gothic Book"/>
              </a:rPr>
              <a:t>A</a:t>
            </a:r>
            <a:r>
              <a:rPr sz="1200" spc="-10" dirty="0">
                <a:solidFill>
                  <a:srgbClr val="57585B"/>
                </a:solidFill>
                <a:latin typeface="Franklin Gothic Book"/>
                <a:cs typeface="Franklin Gothic Book"/>
              </a:rPr>
              <a:t> </a:t>
            </a:r>
            <a:r>
              <a:rPr sz="1200" dirty="0">
                <a:solidFill>
                  <a:srgbClr val="57585B"/>
                </a:solidFill>
                <a:latin typeface="Franklin Gothic Book"/>
                <a:cs typeface="Franklin Gothic Book"/>
              </a:rPr>
              <a:t>apply</a:t>
            </a:r>
            <a:r>
              <a:rPr sz="1200" spc="-15" dirty="0">
                <a:solidFill>
                  <a:srgbClr val="57585B"/>
                </a:solidFill>
                <a:latin typeface="Franklin Gothic Book"/>
                <a:cs typeface="Franklin Gothic Book"/>
              </a:rPr>
              <a:t> </a:t>
            </a:r>
            <a:r>
              <a:rPr sz="1200" dirty="0">
                <a:solidFill>
                  <a:srgbClr val="57585B"/>
                </a:solidFill>
                <a:latin typeface="Franklin Gothic Book"/>
                <a:cs typeface="Franklin Gothic Book"/>
              </a:rPr>
              <a:t>EBRD</a:t>
            </a:r>
            <a:r>
              <a:rPr sz="1200" spc="30" dirty="0">
                <a:solidFill>
                  <a:srgbClr val="57585B"/>
                </a:solidFill>
                <a:latin typeface="Franklin Gothic Book"/>
                <a:cs typeface="Franklin Gothic Book"/>
              </a:rPr>
              <a:t> </a:t>
            </a:r>
            <a:r>
              <a:rPr sz="1200" spc="-25" dirty="0">
                <a:solidFill>
                  <a:srgbClr val="57585B"/>
                </a:solidFill>
                <a:latin typeface="Franklin Gothic Book"/>
                <a:cs typeface="Franklin Gothic Book"/>
              </a:rPr>
              <a:t>PRs</a:t>
            </a:r>
            <a:endParaRPr sz="1200">
              <a:latin typeface="Franklin Gothic Book"/>
              <a:cs typeface="Franklin Gothic Book"/>
            </a:endParaRPr>
          </a:p>
          <a:p>
            <a:pPr marL="11430" algn="ctr">
              <a:lnSpc>
                <a:spcPts val="1320"/>
              </a:lnSpc>
            </a:pPr>
            <a:r>
              <a:rPr sz="1200" dirty="0">
                <a:solidFill>
                  <a:srgbClr val="57585B"/>
                </a:solidFill>
                <a:latin typeface="Franklin Gothic Book"/>
                <a:cs typeface="Franklin Gothic Book"/>
              </a:rPr>
              <a:t>1-8</a:t>
            </a:r>
            <a:r>
              <a:rPr sz="1200" spc="-35" dirty="0">
                <a:solidFill>
                  <a:srgbClr val="57585B"/>
                </a:solidFill>
                <a:latin typeface="Franklin Gothic Book"/>
                <a:cs typeface="Franklin Gothic Book"/>
              </a:rPr>
              <a:t> </a:t>
            </a:r>
            <a:r>
              <a:rPr sz="1200" dirty="0">
                <a:solidFill>
                  <a:srgbClr val="57585B"/>
                </a:solidFill>
                <a:latin typeface="Franklin Gothic Book"/>
                <a:cs typeface="Franklin Gothic Book"/>
              </a:rPr>
              <a:t>and</a:t>
            </a:r>
            <a:r>
              <a:rPr sz="1200" spc="25" dirty="0">
                <a:solidFill>
                  <a:srgbClr val="57585B"/>
                </a:solidFill>
                <a:latin typeface="Franklin Gothic Book"/>
                <a:cs typeface="Franklin Gothic Book"/>
              </a:rPr>
              <a:t> </a:t>
            </a:r>
            <a:r>
              <a:rPr sz="1200" spc="-25" dirty="0">
                <a:solidFill>
                  <a:srgbClr val="57585B"/>
                </a:solidFill>
                <a:latin typeface="Franklin Gothic Book"/>
                <a:cs typeface="Franklin Gothic Book"/>
              </a:rPr>
              <a:t>10.</a:t>
            </a:r>
            <a:endParaRPr sz="1200">
              <a:latin typeface="Franklin Gothic Book"/>
              <a:cs typeface="Franklin Gothic Book"/>
            </a:endParaRPr>
          </a:p>
        </p:txBody>
      </p:sp>
      <p:grpSp>
        <p:nvGrpSpPr>
          <p:cNvPr id="33" name="object 33"/>
          <p:cNvGrpSpPr/>
          <p:nvPr/>
        </p:nvGrpSpPr>
        <p:grpSpPr>
          <a:xfrm>
            <a:off x="5974080" y="2527300"/>
            <a:ext cx="2499360" cy="2529840"/>
            <a:chOff x="7193280" y="2235200"/>
            <a:chExt cx="2499360" cy="2529840"/>
          </a:xfrm>
        </p:grpSpPr>
        <p:sp>
          <p:nvSpPr>
            <p:cNvPr id="34" name="object 34"/>
            <p:cNvSpPr/>
            <p:nvPr/>
          </p:nvSpPr>
          <p:spPr>
            <a:xfrm>
              <a:off x="7208520" y="2250440"/>
              <a:ext cx="603885" cy="2132965"/>
            </a:xfrm>
            <a:custGeom>
              <a:avLst/>
              <a:gdLst/>
              <a:ahLst/>
              <a:cxnLst/>
              <a:rect l="l" t="t" r="r" b="b"/>
              <a:pathLst>
                <a:path w="603884" h="2132965">
                  <a:moveTo>
                    <a:pt x="0" y="0"/>
                  </a:moveTo>
                  <a:lnTo>
                    <a:pt x="0" y="2132711"/>
                  </a:lnTo>
                  <a:lnTo>
                    <a:pt x="603503" y="2132711"/>
                  </a:lnTo>
                </a:path>
              </a:pathLst>
            </a:custGeom>
            <a:ln w="30480">
              <a:solidFill>
                <a:srgbClr val="00897C"/>
              </a:solidFill>
            </a:ln>
          </p:spPr>
          <p:txBody>
            <a:bodyPr wrap="square" lIns="0" tIns="0" rIns="0" bIns="0" rtlCol="0"/>
            <a:lstStyle/>
            <a:p>
              <a:endParaRPr/>
            </a:p>
          </p:txBody>
        </p:sp>
        <p:sp>
          <p:nvSpPr>
            <p:cNvPr id="35" name="object 35"/>
            <p:cNvSpPr/>
            <p:nvPr/>
          </p:nvSpPr>
          <p:spPr>
            <a:xfrm>
              <a:off x="7818120" y="4018279"/>
              <a:ext cx="1859280" cy="731520"/>
            </a:xfrm>
            <a:custGeom>
              <a:avLst/>
              <a:gdLst/>
              <a:ahLst/>
              <a:cxnLst/>
              <a:rect l="l" t="t" r="r" b="b"/>
              <a:pathLst>
                <a:path w="1859279" h="731520">
                  <a:moveTo>
                    <a:pt x="0" y="73152"/>
                  </a:moveTo>
                  <a:lnTo>
                    <a:pt x="5750" y="44684"/>
                  </a:lnTo>
                  <a:lnTo>
                    <a:pt x="21431" y="21431"/>
                  </a:lnTo>
                  <a:lnTo>
                    <a:pt x="44684" y="5750"/>
                  </a:lnTo>
                  <a:lnTo>
                    <a:pt x="73151" y="0"/>
                  </a:lnTo>
                  <a:lnTo>
                    <a:pt x="1786127" y="0"/>
                  </a:lnTo>
                  <a:lnTo>
                    <a:pt x="1814595" y="5750"/>
                  </a:lnTo>
                  <a:lnTo>
                    <a:pt x="1837848" y="21431"/>
                  </a:lnTo>
                  <a:lnTo>
                    <a:pt x="1853529" y="44684"/>
                  </a:lnTo>
                  <a:lnTo>
                    <a:pt x="1859279" y="73152"/>
                  </a:lnTo>
                  <a:lnTo>
                    <a:pt x="1859279" y="658368"/>
                  </a:lnTo>
                  <a:lnTo>
                    <a:pt x="1853529" y="686835"/>
                  </a:lnTo>
                  <a:lnTo>
                    <a:pt x="1837848" y="710088"/>
                  </a:lnTo>
                  <a:lnTo>
                    <a:pt x="1814595" y="725769"/>
                  </a:lnTo>
                  <a:lnTo>
                    <a:pt x="1786127" y="731520"/>
                  </a:lnTo>
                  <a:lnTo>
                    <a:pt x="73151" y="731520"/>
                  </a:lnTo>
                  <a:lnTo>
                    <a:pt x="44684" y="725769"/>
                  </a:lnTo>
                  <a:lnTo>
                    <a:pt x="21431" y="710088"/>
                  </a:lnTo>
                  <a:lnTo>
                    <a:pt x="5750" y="686835"/>
                  </a:lnTo>
                  <a:lnTo>
                    <a:pt x="0" y="658368"/>
                  </a:lnTo>
                  <a:lnTo>
                    <a:pt x="0" y="73152"/>
                  </a:lnTo>
                  <a:close/>
                </a:path>
              </a:pathLst>
            </a:custGeom>
            <a:ln w="30480">
              <a:solidFill>
                <a:srgbClr val="00AD9E"/>
              </a:solidFill>
            </a:ln>
          </p:spPr>
          <p:txBody>
            <a:bodyPr wrap="square" lIns="0" tIns="0" rIns="0" bIns="0" rtlCol="0"/>
            <a:lstStyle/>
            <a:p>
              <a:endParaRPr/>
            </a:p>
          </p:txBody>
        </p:sp>
      </p:grpSp>
      <p:sp>
        <p:nvSpPr>
          <p:cNvPr id="36" name="object 36"/>
          <p:cNvSpPr txBox="1"/>
          <p:nvPr/>
        </p:nvSpPr>
        <p:spPr>
          <a:xfrm>
            <a:off x="6625590" y="4324286"/>
            <a:ext cx="1807845" cy="646430"/>
          </a:xfrm>
          <a:prstGeom prst="rect">
            <a:avLst/>
          </a:prstGeom>
        </p:spPr>
        <p:txBody>
          <a:bodyPr vert="horz" wrap="square" lIns="0" tIns="12700" rIns="0" bIns="0" rtlCol="0">
            <a:spAutoFit/>
          </a:bodyPr>
          <a:lstStyle/>
          <a:p>
            <a:pPr marL="12700" marR="13335" indent="-3810" algn="ctr">
              <a:lnSpc>
                <a:spcPct val="114399"/>
              </a:lnSpc>
              <a:spcBef>
                <a:spcPts val="100"/>
              </a:spcBef>
            </a:pPr>
            <a:r>
              <a:rPr sz="1050" spc="-10" dirty="0">
                <a:solidFill>
                  <a:srgbClr val="57585B"/>
                </a:solidFill>
                <a:latin typeface="Franklin Gothic Book"/>
                <a:cs typeface="Franklin Gothic Book"/>
              </a:rPr>
              <a:t>Must</a:t>
            </a:r>
            <a:r>
              <a:rPr sz="1050" spc="-80" dirty="0">
                <a:solidFill>
                  <a:srgbClr val="57585B"/>
                </a:solidFill>
                <a:latin typeface="Franklin Gothic Book"/>
                <a:cs typeface="Franklin Gothic Book"/>
              </a:rPr>
              <a:t> </a:t>
            </a:r>
            <a:r>
              <a:rPr sz="1050" dirty="0">
                <a:solidFill>
                  <a:srgbClr val="57585B"/>
                </a:solidFill>
                <a:latin typeface="Franklin Gothic Book"/>
                <a:cs typeface="Franklin Gothic Book"/>
              </a:rPr>
              <a:t>meet</a:t>
            </a:r>
            <a:r>
              <a:rPr sz="1050" spc="-75" dirty="0">
                <a:solidFill>
                  <a:srgbClr val="57585B"/>
                </a:solidFill>
                <a:latin typeface="Franklin Gothic Book"/>
                <a:cs typeface="Franklin Gothic Book"/>
              </a:rPr>
              <a:t> </a:t>
            </a:r>
            <a:r>
              <a:rPr sz="1050" spc="-10" dirty="0">
                <a:solidFill>
                  <a:srgbClr val="57585B"/>
                </a:solidFill>
                <a:latin typeface="Franklin Gothic Book"/>
                <a:cs typeface="Franklin Gothic Book"/>
              </a:rPr>
              <a:t>national</a:t>
            </a:r>
            <a:r>
              <a:rPr sz="1050" spc="-75" dirty="0">
                <a:solidFill>
                  <a:srgbClr val="57585B"/>
                </a:solidFill>
                <a:latin typeface="Franklin Gothic Book"/>
                <a:cs typeface="Franklin Gothic Book"/>
              </a:rPr>
              <a:t> </a:t>
            </a:r>
            <a:r>
              <a:rPr sz="1050" spc="-10" dirty="0">
                <a:solidFill>
                  <a:srgbClr val="57585B"/>
                </a:solidFill>
                <a:latin typeface="Franklin Gothic Book"/>
                <a:cs typeface="Franklin Gothic Book"/>
              </a:rPr>
              <a:t>law</a:t>
            </a:r>
            <a:r>
              <a:rPr sz="1050" spc="-45" dirty="0">
                <a:solidFill>
                  <a:srgbClr val="57585B"/>
                </a:solidFill>
                <a:latin typeface="Franklin Gothic Book"/>
                <a:cs typeface="Franklin Gothic Book"/>
              </a:rPr>
              <a:t> </a:t>
            </a:r>
            <a:r>
              <a:rPr sz="1050" dirty="0">
                <a:solidFill>
                  <a:srgbClr val="57585B"/>
                </a:solidFill>
                <a:latin typeface="Franklin Gothic Book"/>
                <a:cs typeface="Franklin Gothic Book"/>
              </a:rPr>
              <a:t>on</a:t>
            </a:r>
            <a:r>
              <a:rPr sz="1050" spc="-85" dirty="0">
                <a:solidFill>
                  <a:srgbClr val="57585B"/>
                </a:solidFill>
                <a:latin typeface="Franklin Gothic Book"/>
                <a:cs typeface="Franklin Gothic Book"/>
              </a:rPr>
              <a:t> </a:t>
            </a:r>
            <a:r>
              <a:rPr sz="1050" spc="-25" dirty="0">
                <a:solidFill>
                  <a:srgbClr val="57585B"/>
                </a:solidFill>
                <a:latin typeface="Franklin Gothic Book"/>
                <a:cs typeface="Franklin Gothic Book"/>
              </a:rPr>
              <a:t>E&amp;S </a:t>
            </a:r>
            <a:r>
              <a:rPr sz="1050" dirty="0">
                <a:solidFill>
                  <a:srgbClr val="57585B"/>
                </a:solidFill>
                <a:latin typeface="Franklin Gothic Book"/>
                <a:cs typeface="Franklin Gothic Book"/>
              </a:rPr>
              <a:t>Assess</a:t>
            </a:r>
            <a:r>
              <a:rPr sz="1050" spc="155" dirty="0">
                <a:solidFill>
                  <a:srgbClr val="57585B"/>
                </a:solidFill>
                <a:latin typeface="Franklin Gothic Book"/>
                <a:cs typeface="Franklin Gothic Book"/>
              </a:rPr>
              <a:t> </a:t>
            </a:r>
            <a:r>
              <a:rPr sz="1050" spc="-10" dirty="0">
                <a:solidFill>
                  <a:srgbClr val="57585B"/>
                </a:solidFill>
                <a:latin typeface="Franklin Gothic Book"/>
                <a:cs typeface="Franklin Gothic Book"/>
              </a:rPr>
              <a:t>risk:</a:t>
            </a:r>
            <a:r>
              <a:rPr sz="1050" spc="-114" dirty="0">
                <a:solidFill>
                  <a:srgbClr val="57585B"/>
                </a:solidFill>
                <a:latin typeface="Franklin Gothic Book"/>
                <a:cs typeface="Franklin Gothic Book"/>
              </a:rPr>
              <a:t> </a:t>
            </a:r>
            <a:r>
              <a:rPr sz="1050" spc="-20" dirty="0">
                <a:solidFill>
                  <a:srgbClr val="57585B"/>
                </a:solidFill>
                <a:latin typeface="Franklin Gothic Book"/>
                <a:cs typeface="Franklin Gothic Book"/>
              </a:rPr>
              <a:t>high,</a:t>
            </a:r>
            <a:r>
              <a:rPr sz="1050" spc="-35" dirty="0">
                <a:solidFill>
                  <a:srgbClr val="57585B"/>
                </a:solidFill>
                <a:latin typeface="Franklin Gothic Book"/>
                <a:cs typeface="Franklin Gothic Book"/>
              </a:rPr>
              <a:t> </a:t>
            </a:r>
            <a:r>
              <a:rPr sz="1050" spc="-10" dirty="0">
                <a:solidFill>
                  <a:srgbClr val="57585B"/>
                </a:solidFill>
                <a:latin typeface="Franklin Gothic Book"/>
                <a:cs typeface="Franklin Gothic Book"/>
              </a:rPr>
              <a:t>medium,</a:t>
            </a:r>
            <a:r>
              <a:rPr sz="1050" spc="-114" dirty="0">
                <a:solidFill>
                  <a:srgbClr val="57585B"/>
                </a:solidFill>
                <a:latin typeface="Franklin Gothic Book"/>
                <a:cs typeface="Franklin Gothic Book"/>
              </a:rPr>
              <a:t> </a:t>
            </a:r>
            <a:r>
              <a:rPr sz="1050" spc="-60" dirty="0">
                <a:solidFill>
                  <a:srgbClr val="57585B"/>
                </a:solidFill>
                <a:latin typeface="Franklin Gothic Book"/>
                <a:cs typeface="Franklin Gothic Book"/>
              </a:rPr>
              <a:t>low</a:t>
            </a:r>
            <a:r>
              <a:rPr sz="1050" spc="-65" dirty="0">
                <a:solidFill>
                  <a:srgbClr val="57585B"/>
                </a:solidFill>
                <a:latin typeface="Franklin Gothic Book"/>
                <a:cs typeface="Franklin Gothic Book"/>
              </a:rPr>
              <a:t> </a:t>
            </a:r>
            <a:r>
              <a:rPr sz="1050" spc="-50" dirty="0">
                <a:solidFill>
                  <a:srgbClr val="57585B"/>
                </a:solidFill>
                <a:latin typeface="Franklin Gothic Book"/>
                <a:cs typeface="Franklin Gothic Book"/>
              </a:rPr>
              <a:t>&amp;</a:t>
            </a:r>
            <a:endParaRPr sz="1050">
              <a:latin typeface="Franklin Gothic Book"/>
              <a:cs typeface="Franklin Gothic Book"/>
            </a:endParaRPr>
          </a:p>
          <a:p>
            <a:pPr algn="ctr">
              <a:lnSpc>
                <a:spcPts val="890"/>
              </a:lnSpc>
            </a:pPr>
            <a:r>
              <a:rPr sz="1050" spc="-10" dirty="0">
                <a:solidFill>
                  <a:srgbClr val="57585B"/>
                </a:solidFill>
                <a:latin typeface="Franklin Gothic Book"/>
                <a:cs typeface="Franklin Gothic Book"/>
              </a:rPr>
              <a:t>determine</a:t>
            </a:r>
            <a:r>
              <a:rPr sz="1050" spc="-45" dirty="0">
                <a:solidFill>
                  <a:srgbClr val="57585B"/>
                </a:solidFill>
                <a:latin typeface="Franklin Gothic Book"/>
                <a:cs typeface="Franklin Gothic Book"/>
              </a:rPr>
              <a:t> </a:t>
            </a:r>
            <a:r>
              <a:rPr sz="1050" spc="-25" dirty="0">
                <a:solidFill>
                  <a:srgbClr val="57585B"/>
                </a:solidFill>
                <a:latin typeface="Franklin Gothic Book"/>
                <a:cs typeface="Franklin Gothic Book"/>
              </a:rPr>
              <a:t>approach</a:t>
            </a:r>
            <a:r>
              <a:rPr sz="1050" spc="-45" dirty="0">
                <a:solidFill>
                  <a:srgbClr val="57585B"/>
                </a:solidFill>
                <a:latin typeface="Franklin Gothic Book"/>
                <a:cs typeface="Franklin Gothic Book"/>
              </a:rPr>
              <a:t> </a:t>
            </a:r>
            <a:r>
              <a:rPr sz="1050" spc="-10" dirty="0">
                <a:solidFill>
                  <a:srgbClr val="57585B"/>
                </a:solidFill>
                <a:latin typeface="Franklin Gothic Book"/>
                <a:cs typeface="Franklin Gothic Book"/>
              </a:rPr>
              <a:t>–</a:t>
            </a:r>
            <a:r>
              <a:rPr sz="1050" spc="-25" dirty="0">
                <a:solidFill>
                  <a:srgbClr val="57585B"/>
                </a:solidFill>
                <a:latin typeface="Franklin Gothic Book"/>
                <a:cs typeface="Franklin Gothic Book"/>
              </a:rPr>
              <a:t> </a:t>
            </a:r>
            <a:r>
              <a:rPr sz="1050" spc="-10" dirty="0">
                <a:solidFill>
                  <a:srgbClr val="57585B"/>
                </a:solidFill>
                <a:latin typeface="Franklin Gothic Book"/>
                <a:cs typeface="Franklin Gothic Book"/>
              </a:rPr>
              <a:t>see</a:t>
            </a:r>
            <a:r>
              <a:rPr sz="1050" spc="-40" dirty="0">
                <a:solidFill>
                  <a:srgbClr val="57585B"/>
                </a:solidFill>
                <a:latin typeface="Franklin Gothic Book"/>
                <a:cs typeface="Franklin Gothic Book"/>
              </a:rPr>
              <a:t> </a:t>
            </a:r>
            <a:r>
              <a:rPr sz="1050" spc="-20" dirty="0">
                <a:solidFill>
                  <a:srgbClr val="57585B"/>
                </a:solidFill>
                <a:latin typeface="Franklin Gothic Book"/>
                <a:cs typeface="Franklin Gothic Book"/>
              </a:rPr>
              <a:t>EBRD</a:t>
            </a:r>
            <a:endParaRPr sz="1050">
              <a:latin typeface="Franklin Gothic Book"/>
              <a:cs typeface="Franklin Gothic Book"/>
            </a:endParaRPr>
          </a:p>
          <a:p>
            <a:pPr marR="3810" algn="ctr">
              <a:lnSpc>
                <a:spcPts val="1110"/>
              </a:lnSpc>
            </a:pPr>
            <a:r>
              <a:rPr sz="1050" spc="-20" dirty="0">
                <a:solidFill>
                  <a:srgbClr val="57585B"/>
                </a:solidFill>
                <a:latin typeface="Franklin Gothic Book"/>
                <a:cs typeface="Franklin Gothic Book"/>
              </a:rPr>
              <a:t>ES</a:t>
            </a:r>
            <a:r>
              <a:rPr sz="1050" spc="-50" dirty="0">
                <a:solidFill>
                  <a:srgbClr val="57585B"/>
                </a:solidFill>
                <a:latin typeface="Franklin Gothic Book"/>
                <a:cs typeface="Franklin Gothic Book"/>
              </a:rPr>
              <a:t> </a:t>
            </a:r>
            <a:r>
              <a:rPr sz="1050" spc="-10" dirty="0">
                <a:solidFill>
                  <a:srgbClr val="57585B"/>
                </a:solidFill>
                <a:latin typeface="Franklin Gothic Book"/>
                <a:cs typeface="Franklin Gothic Book"/>
              </a:rPr>
              <a:t>procedures.</a:t>
            </a:r>
            <a:endParaRPr sz="1050">
              <a:latin typeface="Franklin Gothic Book"/>
              <a:cs typeface="Franklin Gothic Book"/>
            </a:endParaRPr>
          </a:p>
        </p:txBody>
      </p:sp>
      <p:grpSp>
        <p:nvGrpSpPr>
          <p:cNvPr id="37" name="object 37"/>
          <p:cNvGrpSpPr/>
          <p:nvPr/>
        </p:nvGrpSpPr>
        <p:grpSpPr>
          <a:xfrm>
            <a:off x="1066800" y="1409700"/>
            <a:ext cx="7833359" cy="4460240"/>
            <a:chOff x="2286000" y="1117600"/>
            <a:chExt cx="7833359" cy="4460240"/>
          </a:xfrm>
        </p:grpSpPr>
        <p:sp>
          <p:nvSpPr>
            <p:cNvPr id="38" name="object 38"/>
            <p:cNvSpPr/>
            <p:nvPr/>
          </p:nvSpPr>
          <p:spPr>
            <a:xfrm>
              <a:off x="7208520" y="2250439"/>
              <a:ext cx="603250" cy="2948305"/>
            </a:xfrm>
            <a:custGeom>
              <a:avLst/>
              <a:gdLst/>
              <a:ahLst/>
              <a:cxnLst/>
              <a:rect l="l" t="t" r="r" b="b"/>
              <a:pathLst>
                <a:path w="603250" h="2948304">
                  <a:moveTo>
                    <a:pt x="0" y="0"/>
                  </a:moveTo>
                  <a:lnTo>
                    <a:pt x="0" y="2947924"/>
                  </a:lnTo>
                  <a:lnTo>
                    <a:pt x="602869" y="2947924"/>
                  </a:lnTo>
                </a:path>
              </a:pathLst>
            </a:custGeom>
            <a:ln w="30480">
              <a:solidFill>
                <a:srgbClr val="00897C"/>
              </a:solidFill>
            </a:ln>
          </p:spPr>
          <p:txBody>
            <a:bodyPr wrap="square" lIns="0" tIns="0" rIns="0" bIns="0" rtlCol="0"/>
            <a:lstStyle/>
            <a:p>
              <a:endParaRPr/>
            </a:p>
          </p:txBody>
        </p:sp>
        <p:sp>
          <p:nvSpPr>
            <p:cNvPr id="39" name="object 39"/>
            <p:cNvSpPr/>
            <p:nvPr/>
          </p:nvSpPr>
          <p:spPr>
            <a:xfrm>
              <a:off x="7818120" y="4841240"/>
              <a:ext cx="1859280" cy="721360"/>
            </a:xfrm>
            <a:custGeom>
              <a:avLst/>
              <a:gdLst/>
              <a:ahLst/>
              <a:cxnLst/>
              <a:rect l="l" t="t" r="r" b="b"/>
              <a:pathLst>
                <a:path w="1859279" h="721360">
                  <a:moveTo>
                    <a:pt x="0" y="72136"/>
                  </a:moveTo>
                  <a:lnTo>
                    <a:pt x="5663" y="44041"/>
                  </a:lnTo>
                  <a:lnTo>
                    <a:pt x="21113" y="21113"/>
                  </a:lnTo>
                  <a:lnTo>
                    <a:pt x="44041" y="5663"/>
                  </a:lnTo>
                  <a:lnTo>
                    <a:pt x="72135" y="0"/>
                  </a:lnTo>
                  <a:lnTo>
                    <a:pt x="1787144" y="0"/>
                  </a:lnTo>
                  <a:lnTo>
                    <a:pt x="1815238" y="5663"/>
                  </a:lnTo>
                  <a:lnTo>
                    <a:pt x="1838166" y="21113"/>
                  </a:lnTo>
                  <a:lnTo>
                    <a:pt x="1853616" y="44041"/>
                  </a:lnTo>
                  <a:lnTo>
                    <a:pt x="1859279" y="72136"/>
                  </a:lnTo>
                  <a:lnTo>
                    <a:pt x="1859279" y="649224"/>
                  </a:lnTo>
                  <a:lnTo>
                    <a:pt x="1853616" y="677318"/>
                  </a:lnTo>
                  <a:lnTo>
                    <a:pt x="1838166" y="700246"/>
                  </a:lnTo>
                  <a:lnTo>
                    <a:pt x="1815238" y="715696"/>
                  </a:lnTo>
                  <a:lnTo>
                    <a:pt x="1787144" y="721360"/>
                  </a:lnTo>
                  <a:lnTo>
                    <a:pt x="72135" y="721360"/>
                  </a:lnTo>
                  <a:lnTo>
                    <a:pt x="44041" y="715696"/>
                  </a:lnTo>
                  <a:lnTo>
                    <a:pt x="21113" y="700246"/>
                  </a:lnTo>
                  <a:lnTo>
                    <a:pt x="5663" y="677318"/>
                  </a:lnTo>
                  <a:lnTo>
                    <a:pt x="0" y="649224"/>
                  </a:lnTo>
                  <a:lnTo>
                    <a:pt x="0" y="72136"/>
                  </a:lnTo>
                  <a:close/>
                </a:path>
              </a:pathLst>
            </a:custGeom>
            <a:ln w="30480">
              <a:solidFill>
                <a:srgbClr val="00AD9E"/>
              </a:solidFill>
            </a:ln>
          </p:spPr>
          <p:txBody>
            <a:bodyPr wrap="square" lIns="0" tIns="0" rIns="0" bIns="0" rtlCol="0"/>
            <a:lstStyle/>
            <a:p>
              <a:endParaRPr/>
            </a:p>
          </p:txBody>
        </p:sp>
        <p:sp>
          <p:nvSpPr>
            <p:cNvPr id="40" name="object 40"/>
            <p:cNvSpPr/>
            <p:nvPr/>
          </p:nvSpPr>
          <p:spPr>
            <a:xfrm>
              <a:off x="2301240" y="1132840"/>
              <a:ext cx="7802880" cy="426720"/>
            </a:xfrm>
            <a:custGeom>
              <a:avLst/>
              <a:gdLst/>
              <a:ahLst/>
              <a:cxnLst/>
              <a:rect l="l" t="t" r="r" b="b"/>
              <a:pathLst>
                <a:path w="7802880" h="426719">
                  <a:moveTo>
                    <a:pt x="0" y="71120"/>
                  </a:moveTo>
                  <a:lnTo>
                    <a:pt x="5593" y="43451"/>
                  </a:lnTo>
                  <a:lnTo>
                    <a:pt x="20843" y="20843"/>
                  </a:lnTo>
                  <a:lnTo>
                    <a:pt x="43451" y="5593"/>
                  </a:lnTo>
                  <a:lnTo>
                    <a:pt x="71120" y="0"/>
                  </a:lnTo>
                  <a:lnTo>
                    <a:pt x="7731759" y="0"/>
                  </a:lnTo>
                  <a:lnTo>
                    <a:pt x="7759428" y="5593"/>
                  </a:lnTo>
                  <a:lnTo>
                    <a:pt x="7782036" y="20843"/>
                  </a:lnTo>
                  <a:lnTo>
                    <a:pt x="7797286" y="43451"/>
                  </a:lnTo>
                  <a:lnTo>
                    <a:pt x="7802880" y="71120"/>
                  </a:lnTo>
                  <a:lnTo>
                    <a:pt x="7802880" y="355600"/>
                  </a:lnTo>
                  <a:lnTo>
                    <a:pt x="7797286" y="383268"/>
                  </a:lnTo>
                  <a:lnTo>
                    <a:pt x="7782036" y="405876"/>
                  </a:lnTo>
                  <a:lnTo>
                    <a:pt x="7759428" y="421126"/>
                  </a:lnTo>
                  <a:lnTo>
                    <a:pt x="7731759" y="426720"/>
                  </a:lnTo>
                  <a:lnTo>
                    <a:pt x="71120" y="426720"/>
                  </a:lnTo>
                  <a:lnTo>
                    <a:pt x="43451" y="421126"/>
                  </a:lnTo>
                  <a:lnTo>
                    <a:pt x="20843" y="405876"/>
                  </a:lnTo>
                  <a:lnTo>
                    <a:pt x="5593" y="383268"/>
                  </a:lnTo>
                  <a:lnTo>
                    <a:pt x="0" y="355600"/>
                  </a:lnTo>
                  <a:lnTo>
                    <a:pt x="0" y="71120"/>
                  </a:lnTo>
                  <a:close/>
                </a:path>
              </a:pathLst>
            </a:custGeom>
            <a:ln w="30480">
              <a:solidFill>
                <a:srgbClr val="57585B"/>
              </a:solidFill>
            </a:ln>
          </p:spPr>
          <p:txBody>
            <a:bodyPr wrap="square" lIns="0" tIns="0" rIns="0" bIns="0" rtlCol="0"/>
            <a:lstStyle/>
            <a:p>
              <a:endParaRPr/>
            </a:p>
          </p:txBody>
        </p:sp>
      </p:grpSp>
      <p:sp>
        <p:nvSpPr>
          <p:cNvPr id="41" name="object 41"/>
          <p:cNvSpPr txBox="1">
            <a:spLocks noGrp="1"/>
          </p:cNvSpPr>
          <p:nvPr>
            <p:ph type="title"/>
          </p:nvPr>
        </p:nvSpPr>
        <p:spPr>
          <a:xfrm>
            <a:off x="0" y="17706"/>
            <a:ext cx="9914466" cy="1154162"/>
          </a:xfrm>
          <a:prstGeom prst="rect">
            <a:avLst/>
          </a:prstGeom>
        </p:spPr>
        <p:txBody>
          <a:bodyPr vert="horz" wrap="square" lIns="640080" tIns="45720" rIns="0" bIns="0" rtlCol="0">
            <a:spAutoFit/>
          </a:bodyPr>
          <a:lstStyle/>
          <a:p>
            <a:pPr marL="28575">
              <a:lnSpc>
                <a:spcPct val="100000"/>
              </a:lnSpc>
              <a:spcBef>
                <a:spcPts val="105"/>
              </a:spcBef>
            </a:pPr>
            <a:r>
              <a:rPr spc="-10" dirty="0">
                <a:latin typeface="Franklin Gothic Demi Cond" panose="020B0706030402020204" pitchFamily="34" charset="0"/>
              </a:rPr>
              <a:t>Environmental</a:t>
            </a:r>
            <a:r>
              <a:rPr spc="-60" dirty="0">
                <a:latin typeface="Franklin Gothic Demi Cond" panose="020B0706030402020204" pitchFamily="34" charset="0"/>
              </a:rPr>
              <a:t> </a:t>
            </a:r>
            <a:r>
              <a:rPr dirty="0">
                <a:latin typeface="Franklin Gothic Demi Cond" panose="020B0706030402020204" pitchFamily="34" charset="0"/>
              </a:rPr>
              <a:t>and</a:t>
            </a:r>
            <a:r>
              <a:rPr spc="25" dirty="0">
                <a:latin typeface="Franklin Gothic Demi Cond" panose="020B0706030402020204" pitchFamily="34" charset="0"/>
              </a:rPr>
              <a:t> </a:t>
            </a:r>
            <a:r>
              <a:rPr dirty="0">
                <a:latin typeface="Franklin Gothic Demi Cond" panose="020B0706030402020204" pitchFamily="34" charset="0"/>
              </a:rPr>
              <a:t>Social</a:t>
            </a:r>
            <a:r>
              <a:rPr spc="-50" dirty="0">
                <a:latin typeface="Franklin Gothic Demi Cond" panose="020B0706030402020204" pitchFamily="34" charset="0"/>
              </a:rPr>
              <a:t> </a:t>
            </a:r>
            <a:r>
              <a:rPr dirty="0">
                <a:latin typeface="Franklin Gothic Demi Cond" panose="020B0706030402020204" pitchFamily="34" charset="0"/>
              </a:rPr>
              <a:t>Management</a:t>
            </a:r>
            <a:r>
              <a:rPr spc="-90" dirty="0">
                <a:latin typeface="Franklin Gothic Demi Cond" panose="020B0706030402020204" pitchFamily="34" charset="0"/>
              </a:rPr>
              <a:t> </a:t>
            </a:r>
            <a:r>
              <a:rPr dirty="0">
                <a:latin typeface="Franklin Gothic Demi Cond" panose="020B0706030402020204" pitchFamily="34" charset="0"/>
              </a:rPr>
              <a:t>System</a:t>
            </a:r>
            <a:r>
              <a:rPr spc="-40" dirty="0">
                <a:latin typeface="Franklin Gothic Demi Cond" panose="020B0706030402020204" pitchFamily="34" charset="0"/>
              </a:rPr>
              <a:t> </a:t>
            </a:r>
            <a:r>
              <a:rPr spc="-10" dirty="0">
                <a:latin typeface="Franklin Gothic Demi Cond" panose="020B0706030402020204" pitchFamily="34" charset="0"/>
              </a:rPr>
              <a:t>(ESMS)</a:t>
            </a:r>
          </a:p>
        </p:txBody>
      </p:sp>
      <p:sp>
        <p:nvSpPr>
          <p:cNvPr id="42" name="object 42"/>
          <p:cNvSpPr txBox="1"/>
          <p:nvPr/>
        </p:nvSpPr>
        <p:spPr>
          <a:xfrm>
            <a:off x="2462276" y="1462722"/>
            <a:ext cx="5043805" cy="26987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132841"/>
                </a:solidFill>
                <a:latin typeface="Franklin Gothic Book"/>
                <a:cs typeface="Franklin Gothic Book"/>
              </a:rPr>
              <a:t>Environmental</a:t>
            </a:r>
            <a:r>
              <a:rPr sz="1600" spc="-60" dirty="0">
                <a:solidFill>
                  <a:srgbClr val="132841"/>
                </a:solidFill>
                <a:latin typeface="Franklin Gothic Book"/>
                <a:cs typeface="Franklin Gothic Book"/>
              </a:rPr>
              <a:t> </a:t>
            </a:r>
            <a:r>
              <a:rPr sz="1600" dirty="0">
                <a:solidFill>
                  <a:srgbClr val="132841"/>
                </a:solidFill>
                <a:latin typeface="Franklin Gothic Book"/>
                <a:cs typeface="Franklin Gothic Book"/>
              </a:rPr>
              <a:t>and</a:t>
            </a:r>
            <a:r>
              <a:rPr sz="1600" spc="-70" dirty="0">
                <a:solidFill>
                  <a:srgbClr val="132841"/>
                </a:solidFill>
                <a:latin typeface="Franklin Gothic Book"/>
                <a:cs typeface="Franklin Gothic Book"/>
              </a:rPr>
              <a:t> </a:t>
            </a:r>
            <a:r>
              <a:rPr sz="1600" dirty="0">
                <a:solidFill>
                  <a:srgbClr val="132841"/>
                </a:solidFill>
                <a:latin typeface="Franklin Gothic Book"/>
                <a:cs typeface="Franklin Gothic Book"/>
              </a:rPr>
              <a:t>Social</a:t>
            </a:r>
            <a:r>
              <a:rPr sz="1600" spc="45" dirty="0">
                <a:solidFill>
                  <a:srgbClr val="132841"/>
                </a:solidFill>
                <a:latin typeface="Franklin Gothic Book"/>
                <a:cs typeface="Franklin Gothic Book"/>
              </a:rPr>
              <a:t> </a:t>
            </a:r>
            <a:r>
              <a:rPr sz="1600" dirty="0">
                <a:solidFill>
                  <a:srgbClr val="132841"/>
                </a:solidFill>
                <a:latin typeface="Franklin Gothic Book"/>
                <a:cs typeface="Franklin Gothic Book"/>
              </a:rPr>
              <a:t>Management</a:t>
            </a:r>
            <a:r>
              <a:rPr sz="1600" spc="-10" dirty="0">
                <a:solidFill>
                  <a:srgbClr val="132841"/>
                </a:solidFill>
                <a:latin typeface="Franklin Gothic Book"/>
                <a:cs typeface="Franklin Gothic Book"/>
              </a:rPr>
              <a:t> </a:t>
            </a:r>
            <a:r>
              <a:rPr sz="1600" dirty="0">
                <a:solidFill>
                  <a:srgbClr val="132841"/>
                </a:solidFill>
                <a:latin typeface="Franklin Gothic Book"/>
                <a:cs typeface="Franklin Gothic Book"/>
              </a:rPr>
              <a:t>System</a:t>
            </a:r>
            <a:r>
              <a:rPr sz="1600" spc="-25" dirty="0">
                <a:solidFill>
                  <a:srgbClr val="132841"/>
                </a:solidFill>
                <a:latin typeface="Franklin Gothic Book"/>
                <a:cs typeface="Franklin Gothic Book"/>
              </a:rPr>
              <a:t> </a:t>
            </a:r>
            <a:r>
              <a:rPr sz="1600" dirty="0">
                <a:solidFill>
                  <a:srgbClr val="132841"/>
                </a:solidFill>
                <a:latin typeface="Franklin Gothic Book"/>
                <a:cs typeface="Franklin Gothic Book"/>
              </a:rPr>
              <a:t>(PR</a:t>
            </a:r>
            <a:r>
              <a:rPr sz="1600" spc="80" dirty="0">
                <a:solidFill>
                  <a:srgbClr val="132841"/>
                </a:solidFill>
                <a:latin typeface="Franklin Gothic Book"/>
                <a:cs typeface="Franklin Gothic Book"/>
              </a:rPr>
              <a:t> </a:t>
            </a:r>
            <a:r>
              <a:rPr sz="1600" dirty="0">
                <a:solidFill>
                  <a:srgbClr val="132841"/>
                </a:solidFill>
                <a:latin typeface="Franklin Gothic Book"/>
                <a:cs typeface="Franklin Gothic Book"/>
              </a:rPr>
              <a:t>9:</a:t>
            </a:r>
            <a:r>
              <a:rPr sz="1600" spc="10" dirty="0">
                <a:solidFill>
                  <a:srgbClr val="132841"/>
                </a:solidFill>
                <a:latin typeface="Franklin Gothic Book"/>
                <a:cs typeface="Franklin Gothic Book"/>
              </a:rPr>
              <a:t> </a:t>
            </a:r>
            <a:r>
              <a:rPr sz="1600" spc="-20" dirty="0">
                <a:solidFill>
                  <a:srgbClr val="132841"/>
                </a:solidFill>
                <a:latin typeface="Franklin Gothic Book"/>
                <a:cs typeface="Franklin Gothic Book"/>
              </a:rPr>
              <a:t>FIs)</a:t>
            </a:r>
            <a:endParaRPr sz="1600">
              <a:latin typeface="Franklin Gothic Book"/>
              <a:cs typeface="Franklin Gothic Book"/>
            </a:endParaRPr>
          </a:p>
        </p:txBody>
      </p:sp>
      <p:sp>
        <p:nvSpPr>
          <p:cNvPr id="43" name="object 43"/>
          <p:cNvSpPr/>
          <p:nvPr/>
        </p:nvSpPr>
        <p:spPr>
          <a:xfrm>
            <a:off x="1082039" y="6118859"/>
            <a:ext cx="7802880" cy="538480"/>
          </a:xfrm>
          <a:custGeom>
            <a:avLst/>
            <a:gdLst/>
            <a:ahLst/>
            <a:cxnLst/>
            <a:rect l="l" t="t" r="r" b="b"/>
            <a:pathLst>
              <a:path w="7802880" h="538479">
                <a:moveTo>
                  <a:pt x="0" y="89750"/>
                </a:moveTo>
                <a:lnTo>
                  <a:pt x="7046" y="54815"/>
                </a:lnTo>
                <a:lnTo>
                  <a:pt x="26273" y="26287"/>
                </a:lnTo>
                <a:lnTo>
                  <a:pt x="54810" y="7053"/>
                </a:lnTo>
                <a:lnTo>
                  <a:pt x="89789" y="0"/>
                </a:lnTo>
                <a:lnTo>
                  <a:pt x="7713090" y="0"/>
                </a:lnTo>
                <a:lnTo>
                  <a:pt x="7748069" y="7053"/>
                </a:lnTo>
                <a:lnTo>
                  <a:pt x="7776606" y="26287"/>
                </a:lnTo>
                <a:lnTo>
                  <a:pt x="7795833" y="54815"/>
                </a:lnTo>
                <a:lnTo>
                  <a:pt x="7802880" y="89750"/>
                </a:lnTo>
                <a:lnTo>
                  <a:pt x="7802880" y="448729"/>
                </a:lnTo>
                <a:lnTo>
                  <a:pt x="7795833" y="483664"/>
                </a:lnTo>
                <a:lnTo>
                  <a:pt x="7776606" y="512192"/>
                </a:lnTo>
                <a:lnTo>
                  <a:pt x="7748069" y="531426"/>
                </a:lnTo>
                <a:lnTo>
                  <a:pt x="7713090" y="538479"/>
                </a:lnTo>
                <a:lnTo>
                  <a:pt x="89789" y="538479"/>
                </a:lnTo>
                <a:lnTo>
                  <a:pt x="54810" y="531426"/>
                </a:lnTo>
                <a:lnTo>
                  <a:pt x="26273" y="512192"/>
                </a:lnTo>
                <a:lnTo>
                  <a:pt x="7046" y="483664"/>
                </a:lnTo>
                <a:lnTo>
                  <a:pt x="0" y="448729"/>
                </a:lnTo>
                <a:lnTo>
                  <a:pt x="0" y="89750"/>
                </a:lnTo>
                <a:close/>
              </a:path>
            </a:pathLst>
          </a:custGeom>
          <a:ln w="30480">
            <a:solidFill>
              <a:srgbClr val="00AD9E"/>
            </a:solidFill>
          </a:ln>
        </p:spPr>
        <p:txBody>
          <a:bodyPr wrap="square" lIns="0" tIns="0" rIns="0" bIns="0" rtlCol="0"/>
          <a:lstStyle/>
          <a:p>
            <a:endParaRPr/>
          </a:p>
        </p:txBody>
      </p:sp>
      <p:sp>
        <p:nvSpPr>
          <p:cNvPr id="44" name="object 44"/>
          <p:cNvSpPr txBox="1"/>
          <p:nvPr/>
        </p:nvSpPr>
        <p:spPr>
          <a:xfrm>
            <a:off x="1673860" y="5216207"/>
            <a:ext cx="6628765" cy="1414145"/>
          </a:xfrm>
          <a:prstGeom prst="rect">
            <a:avLst/>
          </a:prstGeom>
        </p:spPr>
        <p:txBody>
          <a:bodyPr vert="horz" wrap="square" lIns="0" tIns="38100" rIns="0" bIns="0" rtlCol="0">
            <a:spAutoFit/>
          </a:bodyPr>
          <a:lstStyle/>
          <a:p>
            <a:pPr marL="5099050" marR="5080" indent="-6350" algn="ctr">
              <a:lnSpc>
                <a:spcPct val="86300"/>
              </a:lnSpc>
              <a:spcBef>
                <a:spcPts val="300"/>
              </a:spcBef>
            </a:pPr>
            <a:r>
              <a:rPr sz="1200" dirty="0">
                <a:solidFill>
                  <a:srgbClr val="57585B"/>
                </a:solidFill>
                <a:latin typeface="Franklin Gothic Book"/>
                <a:cs typeface="Franklin Gothic Book"/>
              </a:rPr>
              <a:t>Make</a:t>
            </a:r>
            <a:r>
              <a:rPr sz="1200" spc="-85" dirty="0">
                <a:solidFill>
                  <a:srgbClr val="57585B"/>
                </a:solidFill>
                <a:latin typeface="Franklin Gothic Book"/>
                <a:cs typeface="Franklin Gothic Book"/>
              </a:rPr>
              <a:t> </a:t>
            </a:r>
            <a:r>
              <a:rPr sz="1200" dirty="0">
                <a:solidFill>
                  <a:srgbClr val="57585B"/>
                </a:solidFill>
                <a:latin typeface="Franklin Gothic Book"/>
                <a:cs typeface="Franklin Gothic Book"/>
              </a:rPr>
              <a:t>decision,</a:t>
            </a:r>
            <a:r>
              <a:rPr sz="1200" spc="-10" dirty="0">
                <a:solidFill>
                  <a:srgbClr val="57585B"/>
                </a:solidFill>
                <a:latin typeface="Franklin Gothic Book"/>
                <a:cs typeface="Franklin Gothic Book"/>
              </a:rPr>
              <a:t> </a:t>
            </a:r>
            <a:r>
              <a:rPr sz="1200" spc="-20" dirty="0">
                <a:solidFill>
                  <a:srgbClr val="57585B"/>
                </a:solidFill>
                <a:latin typeface="Franklin Gothic Book"/>
                <a:cs typeface="Franklin Gothic Book"/>
              </a:rPr>
              <a:t>agree </a:t>
            </a:r>
            <a:r>
              <a:rPr sz="1200" dirty="0">
                <a:solidFill>
                  <a:srgbClr val="57585B"/>
                </a:solidFill>
                <a:latin typeface="Franklin Gothic Book"/>
                <a:cs typeface="Franklin Gothic Book"/>
              </a:rPr>
              <a:t>controls</a:t>
            </a:r>
            <a:r>
              <a:rPr sz="1200" spc="-70" dirty="0">
                <a:solidFill>
                  <a:srgbClr val="57585B"/>
                </a:solidFill>
                <a:latin typeface="Franklin Gothic Book"/>
                <a:cs typeface="Franklin Gothic Book"/>
              </a:rPr>
              <a:t> </a:t>
            </a:r>
            <a:r>
              <a:rPr sz="1200" dirty="0">
                <a:solidFill>
                  <a:srgbClr val="57585B"/>
                </a:solidFill>
                <a:latin typeface="Franklin Gothic Book"/>
                <a:cs typeface="Franklin Gothic Book"/>
              </a:rPr>
              <a:t>and </a:t>
            </a:r>
            <a:r>
              <a:rPr sz="1200" spc="-10" dirty="0">
                <a:solidFill>
                  <a:srgbClr val="57585B"/>
                </a:solidFill>
                <a:latin typeface="Franklin Gothic Book"/>
                <a:cs typeface="Franklin Gothic Book"/>
              </a:rPr>
              <a:t>monitoring approach.</a:t>
            </a:r>
            <a:endParaRPr sz="1200">
              <a:latin typeface="Franklin Gothic Book"/>
              <a:cs typeface="Franklin Gothic Book"/>
            </a:endParaRPr>
          </a:p>
          <a:p>
            <a:pPr>
              <a:lnSpc>
                <a:spcPct val="100000"/>
              </a:lnSpc>
            </a:pPr>
            <a:endParaRPr sz="1300">
              <a:latin typeface="Franklin Gothic Book"/>
              <a:cs typeface="Franklin Gothic Book"/>
            </a:endParaRPr>
          </a:p>
          <a:p>
            <a:pPr>
              <a:lnSpc>
                <a:spcPct val="100000"/>
              </a:lnSpc>
            </a:pPr>
            <a:endParaRPr sz="1300">
              <a:latin typeface="Franklin Gothic Book"/>
              <a:cs typeface="Franklin Gothic Book"/>
            </a:endParaRPr>
          </a:p>
          <a:p>
            <a:pPr marL="2127885" marR="27305" indent="-2115185">
              <a:lnSpc>
                <a:spcPts val="1680"/>
              </a:lnSpc>
              <a:spcBef>
                <a:spcPts val="740"/>
              </a:spcBef>
            </a:pPr>
            <a:r>
              <a:rPr sz="1450" dirty="0">
                <a:solidFill>
                  <a:srgbClr val="132841"/>
                </a:solidFill>
                <a:latin typeface="Franklin Gothic Book"/>
                <a:cs typeface="Franklin Gothic Book"/>
              </a:rPr>
              <a:t>PR</a:t>
            </a:r>
            <a:r>
              <a:rPr sz="1450" spc="-20" dirty="0">
                <a:solidFill>
                  <a:srgbClr val="132841"/>
                </a:solidFill>
                <a:latin typeface="Franklin Gothic Book"/>
                <a:cs typeface="Franklin Gothic Book"/>
              </a:rPr>
              <a:t> </a:t>
            </a:r>
            <a:r>
              <a:rPr sz="1450" dirty="0">
                <a:solidFill>
                  <a:srgbClr val="132841"/>
                </a:solidFill>
                <a:latin typeface="Franklin Gothic Book"/>
                <a:cs typeface="Franklin Gothic Book"/>
              </a:rPr>
              <a:t>9</a:t>
            </a:r>
            <a:r>
              <a:rPr sz="1450" spc="20" dirty="0">
                <a:solidFill>
                  <a:srgbClr val="132841"/>
                </a:solidFill>
                <a:latin typeface="Franklin Gothic Book"/>
                <a:cs typeface="Franklin Gothic Book"/>
              </a:rPr>
              <a:t> </a:t>
            </a:r>
            <a:r>
              <a:rPr sz="1450" dirty="0">
                <a:solidFill>
                  <a:srgbClr val="132841"/>
                </a:solidFill>
                <a:latin typeface="Franklin Gothic Book"/>
                <a:cs typeface="Franklin Gothic Book"/>
              </a:rPr>
              <a:t>-</a:t>
            </a:r>
            <a:r>
              <a:rPr sz="1450" spc="-55" dirty="0">
                <a:solidFill>
                  <a:srgbClr val="132841"/>
                </a:solidFill>
                <a:latin typeface="Franklin Gothic Book"/>
                <a:cs typeface="Franklin Gothic Book"/>
              </a:rPr>
              <a:t> </a:t>
            </a:r>
            <a:r>
              <a:rPr sz="1450" spc="-10" dirty="0">
                <a:solidFill>
                  <a:srgbClr val="132841"/>
                </a:solidFill>
                <a:latin typeface="Franklin Gothic Book"/>
                <a:cs typeface="Franklin Gothic Book"/>
              </a:rPr>
              <a:t>Communication</a:t>
            </a:r>
            <a:r>
              <a:rPr sz="1450" spc="-80" dirty="0">
                <a:solidFill>
                  <a:srgbClr val="132841"/>
                </a:solidFill>
                <a:latin typeface="Franklin Gothic Book"/>
                <a:cs typeface="Franklin Gothic Book"/>
              </a:rPr>
              <a:t> </a:t>
            </a:r>
            <a:r>
              <a:rPr sz="1450" dirty="0">
                <a:solidFill>
                  <a:srgbClr val="132841"/>
                </a:solidFill>
                <a:latin typeface="Franklin Gothic Book"/>
                <a:cs typeface="Franklin Gothic Book"/>
              </a:rPr>
              <a:t>and</a:t>
            </a:r>
            <a:r>
              <a:rPr sz="1450" spc="-165" dirty="0">
                <a:solidFill>
                  <a:srgbClr val="132841"/>
                </a:solidFill>
                <a:latin typeface="Franklin Gothic Book"/>
                <a:cs typeface="Franklin Gothic Book"/>
              </a:rPr>
              <a:t> </a:t>
            </a:r>
            <a:r>
              <a:rPr sz="1450" spc="-20" dirty="0">
                <a:solidFill>
                  <a:srgbClr val="132841"/>
                </a:solidFill>
                <a:latin typeface="Franklin Gothic Book"/>
                <a:cs typeface="Franklin Gothic Book"/>
              </a:rPr>
              <a:t>Reporting:</a:t>
            </a:r>
            <a:r>
              <a:rPr sz="1450" spc="-60" dirty="0">
                <a:solidFill>
                  <a:srgbClr val="132841"/>
                </a:solidFill>
                <a:latin typeface="Franklin Gothic Book"/>
                <a:cs typeface="Franklin Gothic Book"/>
              </a:rPr>
              <a:t> </a:t>
            </a:r>
            <a:r>
              <a:rPr sz="1450" spc="-25" dirty="0">
                <a:solidFill>
                  <a:srgbClr val="132841"/>
                </a:solidFill>
                <a:latin typeface="Franklin Gothic Book"/>
                <a:cs typeface="Franklin Gothic Book"/>
              </a:rPr>
              <a:t>Annual</a:t>
            </a:r>
            <a:r>
              <a:rPr sz="1450" spc="-110" dirty="0">
                <a:solidFill>
                  <a:srgbClr val="132841"/>
                </a:solidFill>
                <a:latin typeface="Franklin Gothic Book"/>
                <a:cs typeface="Franklin Gothic Book"/>
              </a:rPr>
              <a:t> </a:t>
            </a:r>
            <a:r>
              <a:rPr sz="1450" dirty="0">
                <a:solidFill>
                  <a:srgbClr val="132841"/>
                </a:solidFill>
                <a:latin typeface="Franklin Gothic Book"/>
                <a:cs typeface="Franklin Gothic Book"/>
              </a:rPr>
              <a:t>and</a:t>
            </a:r>
            <a:r>
              <a:rPr sz="1450" spc="-75" dirty="0">
                <a:solidFill>
                  <a:srgbClr val="132841"/>
                </a:solidFill>
                <a:latin typeface="Franklin Gothic Book"/>
                <a:cs typeface="Franklin Gothic Book"/>
              </a:rPr>
              <a:t> </a:t>
            </a:r>
            <a:r>
              <a:rPr sz="1450" spc="-20" dirty="0">
                <a:solidFill>
                  <a:srgbClr val="132841"/>
                </a:solidFill>
                <a:latin typeface="Franklin Gothic Book"/>
                <a:cs typeface="Franklin Gothic Book"/>
              </a:rPr>
              <a:t>incident</a:t>
            </a:r>
            <a:r>
              <a:rPr sz="1450" spc="-145" dirty="0">
                <a:solidFill>
                  <a:srgbClr val="132841"/>
                </a:solidFill>
                <a:latin typeface="Franklin Gothic Book"/>
                <a:cs typeface="Franklin Gothic Book"/>
              </a:rPr>
              <a:t> </a:t>
            </a:r>
            <a:r>
              <a:rPr sz="1450" spc="-10" dirty="0">
                <a:solidFill>
                  <a:srgbClr val="132841"/>
                </a:solidFill>
                <a:latin typeface="Franklin Gothic Book"/>
                <a:cs typeface="Franklin Gothic Book"/>
              </a:rPr>
              <a:t>reporting</a:t>
            </a:r>
            <a:r>
              <a:rPr sz="1450" spc="-95" dirty="0">
                <a:solidFill>
                  <a:srgbClr val="132841"/>
                </a:solidFill>
                <a:latin typeface="Franklin Gothic Book"/>
                <a:cs typeface="Franklin Gothic Book"/>
              </a:rPr>
              <a:t> </a:t>
            </a:r>
            <a:r>
              <a:rPr sz="1450" dirty="0">
                <a:solidFill>
                  <a:srgbClr val="132841"/>
                </a:solidFill>
                <a:latin typeface="Franklin Gothic Book"/>
                <a:cs typeface="Franklin Gothic Book"/>
              </a:rPr>
              <a:t>to</a:t>
            </a:r>
            <a:r>
              <a:rPr sz="1450" spc="-135" dirty="0">
                <a:solidFill>
                  <a:srgbClr val="132841"/>
                </a:solidFill>
                <a:latin typeface="Franklin Gothic Book"/>
                <a:cs typeface="Franklin Gothic Book"/>
              </a:rPr>
              <a:t> </a:t>
            </a:r>
            <a:r>
              <a:rPr sz="1450" spc="-10" dirty="0">
                <a:solidFill>
                  <a:srgbClr val="132841"/>
                </a:solidFill>
                <a:latin typeface="Franklin Gothic Book"/>
                <a:cs typeface="Franklin Gothic Book"/>
              </a:rPr>
              <a:t>EBRD</a:t>
            </a:r>
            <a:r>
              <a:rPr sz="1450" spc="-75" dirty="0">
                <a:solidFill>
                  <a:srgbClr val="132841"/>
                </a:solidFill>
                <a:latin typeface="Franklin Gothic Book"/>
                <a:cs typeface="Franklin Gothic Book"/>
              </a:rPr>
              <a:t> </a:t>
            </a:r>
            <a:r>
              <a:rPr sz="1450" spc="-10" dirty="0">
                <a:solidFill>
                  <a:srgbClr val="132841"/>
                </a:solidFill>
                <a:latin typeface="Franklin Gothic Book"/>
                <a:cs typeface="Franklin Gothic Book"/>
              </a:rPr>
              <a:t>&amp;</a:t>
            </a:r>
            <a:r>
              <a:rPr sz="1450" spc="-100" dirty="0">
                <a:solidFill>
                  <a:srgbClr val="132841"/>
                </a:solidFill>
                <a:latin typeface="Franklin Gothic Book"/>
                <a:cs typeface="Franklin Gothic Book"/>
              </a:rPr>
              <a:t> </a:t>
            </a:r>
            <a:r>
              <a:rPr sz="1450" spc="-10" dirty="0">
                <a:solidFill>
                  <a:srgbClr val="132841"/>
                </a:solidFill>
                <a:latin typeface="Franklin Gothic Book"/>
                <a:cs typeface="Franklin Gothic Book"/>
              </a:rPr>
              <a:t>external </a:t>
            </a:r>
            <a:r>
              <a:rPr sz="1450" spc="-20" dirty="0">
                <a:solidFill>
                  <a:srgbClr val="132841"/>
                </a:solidFill>
                <a:latin typeface="Franklin Gothic Book"/>
                <a:cs typeface="Franklin Gothic Book"/>
              </a:rPr>
              <a:t>communication</a:t>
            </a:r>
            <a:r>
              <a:rPr sz="1450" spc="-55" dirty="0">
                <a:solidFill>
                  <a:srgbClr val="132841"/>
                </a:solidFill>
                <a:latin typeface="Franklin Gothic Book"/>
                <a:cs typeface="Franklin Gothic Book"/>
              </a:rPr>
              <a:t> </a:t>
            </a:r>
            <a:r>
              <a:rPr sz="1450" dirty="0">
                <a:solidFill>
                  <a:srgbClr val="132841"/>
                </a:solidFill>
                <a:latin typeface="Franklin Gothic Book"/>
                <a:cs typeface="Franklin Gothic Book"/>
              </a:rPr>
              <a:t>as</a:t>
            </a:r>
            <a:r>
              <a:rPr sz="1450" spc="-110" dirty="0">
                <a:solidFill>
                  <a:srgbClr val="132841"/>
                </a:solidFill>
                <a:latin typeface="Franklin Gothic Book"/>
                <a:cs typeface="Franklin Gothic Book"/>
              </a:rPr>
              <a:t> </a:t>
            </a:r>
            <a:r>
              <a:rPr sz="1450" spc="-10" dirty="0">
                <a:solidFill>
                  <a:srgbClr val="132841"/>
                </a:solidFill>
                <a:latin typeface="Franklin Gothic Book"/>
                <a:cs typeface="Franklin Gothic Book"/>
              </a:rPr>
              <a:t>appropriate.</a:t>
            </a:r>
            <a:endParaRPr sz="1450">
              <a:latin typeface="Franklin Gothic Book"/>
              <a:cs typeface="Franklin Gothic Book"/>
            </a:endParaRPr>
          </a:p>
        </p:txBody>
      </p:sp>
      <p:grpSp>
        <p:nvGrpSpPr>
          <p:cNvPr id="45" name="object 45"/>
          <p:cNvGrpSpPr/>
          <p:nvPr/>
        </p:nvGrpSpPr>
        <p:grpSpPr>
          <a:xfrm>
            <a:off x="1097279" y="1866900"/>
            <a:ext cx="7802880" cy="4267835"/>
            <a:chOff x="2316479" y="1574800"/>
            <a:chExt cx="7802880" cy="4267835"/>
          </a:xfrm>
        </p:grpSpPr>
        <p:sp>
          <p:nvSpPr>
            <p:cNvPr id="46" name="object 46"/>
            <p:cNvSpPr/>
            <p:nvPr/>
          </p:nvSpPr>
          <p:spPr>
            <a:xfrm>
              <a:off x="2331719" y="5450840"/>
              <a:ext cx="7772400" cy="376555"/>
            </a:xfrm>
            <a:custGeom>
              <a:avLst/>
              <a:gdLst/>
              <a:ahLst/>
              <a:cxnLst/>
              <a:rect l="l" t="t" r="r" b="b"/>
              <a:pathLst>
                <a:path w="7772400" h="376554">
                  <a:moveTo>
                    <a:pt x="7772400" y="0"/>
                  </a:moveTo>
                  <a:lnTo>
                    <a:pt x="7767612" y="59391"/>
                  </a:lnTo>
                  <a:lnTo>
                    <a:pt x="7754278" y="110985"/>
                  </a:lnTo>
                  <a:lnTo>
                    <a:pt x="7733940" y="151680"/>
                  </a:lnTo>
                  <a:lnTo>
                    <a:pt x="7678420" y="187960"/>
                  </a:lnTo>
                  <a:lnTo>
                    <a:pt x="3980179" y="187960"/>
                  </a:lnTo>
                  <a:lnTo>
                    <a:pt x="3950459" y="197543"/>
                  </a:lnTo>
                  <a:lnTo>
                    <a:pt x="3924659" y="224229"/>
                  </a:lnTo>
                  <a:lnTo>
                    <a:pt x="3904321" y="264920"/>
                  </a:lnTo>
                  <a:lnTo>
                    <a:pt x="3890987" y="316520"/>
                  </a:lnTo>
                  <a:lnTo>
                    <a:pt x="3886200" y="375932"/>
                  </a:lnTo>
                  <a:lnTo>
                    <a:pt x="3881412" y="316520"/>
                  </a:lnTo>
                  <a:lnTo>
                    <a:pt x="3868078" y="264920"/>
                  </a:lnTo>
                  <a:lnTo>
                    <a:pt x="3847740" y="224229"/>
                  </a:lnTo>
                  <a:lnTo>
                    <a:pt x="3821940" y="197543"/>
                  </a:lnTo>
                  <a:lnTo>
                    <a:pt x="3792220" y="187960"/>
                  </a:lnTo>
                  <a:lnTo>
                    <a:pt x="93980" y="187960"/>
                  </a:lnTo>
                  <a:lnTo>
                    <a:pt x="64259" y="178373"/>
                  </a:lnTo>
                  <a:lnTo>
                    <a:pt x="38459" y="151680"/>
                  </a:lnTo>
                  <a:lnTo>
                    <a:pt x="18121" y="110985"/>
                  </a:lnTo>
                  <a:lnTo>
                    <a:pt x="4787" y="59391"/>
                  </a:lnTo>
                  <a:lnTo>
                    <a:pt x="0" y="0"/>
                  </a:lnTo>
                </a:path>
              </a:pathLst>
            </a:custGeom>
            <a:ln w="30480">
              <a:solidFill>
                <a:srgbClr val="00529B"/>
              </a:solidFill>
            </a:ln>
          </p:spPr>
          <p:txBody>
            <a:bodyPr wrap="square" lIns="0" tIns="0" rIns="0" bIns="0" rtlCol="0"/>
            <a:lstStyle/>
            <a:p>
              <a:endParaRPr/>
            </a:p>
          </p:txBody>
        </p:sp>
        <p:sp>
          <p:nvSpPr>
            <p:cNvPr id="47" name="object 47"/>
            <p:cNvSpPr/>
            <p:nvPr/>
          </p:nvSpPr>
          <p:spPr>
            <a:xfrm>
              <a:off x="3906519" y="1579880"/>
              <a:ext cx="264160" cy="182880"/>
            </a:xfrm>
            <a:custGeom>
              <a:avLst/>
              <a:gdLst/>
              <a:ahLst/>
              <a:cxnLst/>
              <a:rect l="l" t="t" r="r" b="b"/>
              <a:pathLst>
                <a:path w="264160" h="182880">
                  <a:moveTo>
                    <a:pt x="198119" y="0"/>
                  </a:moveTo>
                  <a:lnTo>
                    <a:pt x="66039" y="0"/>
                  </a:lnTo>
                  <a:lnTo>
                    <a:pt x="66039" y="91440"/>
                  </a:lnTo>
                  <a:lnTo>
                    <a:pt x="0" y="91440"/>
                  </a:lnTo>
                  <a:lnTo>
                    <a:pt x="132079" y="182880"/>
                  </a:lnTo>
                  <a:lnTo>
                    <a:pt x="264159" y="91440"/>
                  </a:lnTo>
                  <a:lnTo>
                    <a:pt x="198119" y="91440"/>
                  </a:lnTo>
                  <a:lnTo>
                    <a:pt x="198119" y="0"/>
                  </a:lnTo>
                  <a:close/>
                </a:path>
              </a:pathLst>
            </a:custGeom>
            <a:solidFill>
              <a:srgbClr val="00529B"/>
            </a:solidFill>
          </p:spPr>
          <p:txBody>
            <a:bodyPr wrap="square" lIns="0" tIns="0" rIns="0" bIns="0" rtlCol="0"/>
            <a:lstStyle/>
            <a:p>
              <a:endParaRPr/>
            </a:p>
          </p:txBody>
        </p:sp>
        <p:sp>
          <p:nvSpPr>
            <p:cNvPr id="48" name="object 48"/>
            <p:cNvSpPr/>
            <p:nvPr/>
          </p:nvSpPr>
          <p:spPr>
            <a:xfrm>
              <a:off x="3906519" y="1579880"/>
              <a:ext cx="264160" cy="182880"/>
            </a:xfrm>
            <a:custGeom>
              <a:avLst/>
              <a:gdLst/>
              <a:ahLst/>
              <a:cxnLst/>
              <a:rect l="l" t="t" r="r" b="b"/>
              <a:pathLst>
                <a:path w="264160" h="182880">
                  <a:moveTo>
                    <a:pt x="0" y="91440"/>
                  </a:moveTo>
                  <a:lnTo>
                    <a:pt x="66039" y="91440"/>
                  </a:lnTo>
                  <a:lnTo>
                    <a:pt x="66039" y="0"/>
                  </a:lnTo>
                  <a:lnTo>
                    <a:pt x="198119" y="0"/>
                  </a:lnTo>
                  <a:lnTo>
                    <a:pt x="198119" y="91440"/>
                  </a:lnTo>
                  <a:lnTo>
                    <a:pt x="264159" y="91440"/>
                  </a:lnTo>
                  <a:lnTo>
                    <a:pt x="132079" y="182880"/>
                  </a:lnTo>
                  <a:lnTo>
                    <a:pt x="0" y="91440"/>
                  </a:lnTo>
                  <a:close/>
                </a:path>
              </a:pathLst>
            </a:custGeom>
            <a:ln w="10160">
              <a:solidFill>
                <a:srgbClr val="00519B"/>
              </a:solidFill>
            </a:ln>
          </p:spPr>
          <p:txBody>
            <a:bodyPr wrap="square" lIns="0" tIns="0" rIns="0" bIns="0" rtlCol="0"/>
            <a:lstStyle/>
            <a:p>
              <a:endParaRPr/>
            </a:p>
          </p:txBody>
        </p:sp>
        <p:pic>
          <p:nvPicPr>
            <p:cNvPr id="49" name="object 49"/>
            <p:cNvPicPr/>
            <p:nvPr/>
          </p:nvPicPr>
          <p:blipFill>
            <a:blip r:embed="rId2" cstate="print"/>
            <a:stretch>
              <a:fillRect/>
            </a:stretch>
          </p:blipFill>
          <p:spPr>
            <a:xfrm>
              <a:off x="8194039" y="1579880"/>
              <a:ext cx="254000" cy="182880"/>
            </a:xfrm>
            <a:prstGeom prst="rect">
              <a:avLst/>
            </a:prstGeom>
          </p:spPr>
        </p:pic>
        <p:sp>
          <p:nvSpPr>
            <p:cNvPr id="50" name="object 50"/>
            <p:cNvSpPr/>
            <p:nvPr/>
          </p:nvSpPr>
          <p:spPr>
            <a:xfrm>
              <a:off x="8194039" y="1579880"/>
              <a:ext cx="254000" cy="182880"/>
            </a:xfrm>
            <a:custGeom>
              <a:avLst/>
              <a:gdLst/>
              <a:ahLst/>
              <a:cxnLst/>
              <a:rect l="l" t="t" r="r" b="b"/>
              <a:pathLst>
                <a:path w="254000" h="182880">
                  <a:moveTo>
                    <a:pt x="0" y="91440"/>
                  </a:moveTo>
                  <a:lnTo>
                    <a:pt x="63500" y="91440"/>
                  </a:lnTo>
                  <a:lnTo>
                    <a:pt x="63500" y="0"/>
                  </a:lnTo>
                  <a:lnTo>
                    <a:pt x="190500" y="0"/>
                  </a:lnTo>
                  <a:lnTo>
                    <a:pt x="190500" y="91440"/>
                  </a:lnTo>
                  <a:lnTo>
                    <a:pt x="254000" y="91440"/>
                  </a:lnTo>
                  <a:lnTo>
                    <a:pt x="127000" y="182880"/>
                  </a:lnTo>
                  <a:lnTo>
                    <a:pt x="0" y="91440"/>
                  </a:lnTo>
                  <a:close/>
                </a:path>
              </a:pathLst>
            </a:custGeom>
            <a:ln w="10160">
              <a:solidFill>
                <a:srgbClr val="00519B"/>
              </a:solidFill>
            </a:ln>
          </p:spPr>
          <p:txBody>
            <a:bodyPr wrap="square" lIns="0" tIns="0" rIns="0" bIns="0" rtlCol="0"/>
            <a:lstStyle/>
            <a:p>
              <a:endParaRPr/>
            </a:p>
          </p:txBody>
        </p:sp>
        <p:pic>
          <p:nvPicPr>
            <p:cNvPr id="51" name="object 51"/>
            <p:cNvPicPr/>
            <p:nvPr/>
          </p:nvPicPr>
          <p:blipFill>
            <a:blip r:embed="rId3" cstate="print"/>
            <a:stretch>
              <a:fillRect/>
            </a:stretch>
          </p:blipFill>
          <p:spPr>
            <a:xfrm>
              <a:off x="5719445" y="3066942"/>
              <a:ext cx="1042846" cy="211551"/>
            </a:xfrm>
            <a:prstGeom prst="rect">
              <a:avLst/>
            </a:prstGeom>
          </p:spPr>
        </p:pic>
        <p:pic>
          <p:nvPicPr>
            <p:cNvPr id="52" name="object 52"/>
            <p:cNvPicPr/>
            <p:nvPr/>
          </p:nvPicPr>
          <p:blipFill>
            <a:blip r:embed="rId4" cstate="print"/>
            <a:stretch>
              <a:fillRect/>
            </a:stretch>
          </p:blipFill>
          <p:spPr>
            <a:xfrm>
              <a:off x="5598159" y="3210560"/>
              <a:ext cx="1285239" cy="594359"/>
            </a:xfrm>
            <a:prstGeom prst="rect">
              <a:avLst/>
            </a:prstGeom>
          </p:spPr>
        </p:pic>
      </p:grpSp>
      <p:sp>
        <p:nvSpPr>
          <p:cNvPr id="53" name="object 53"/>
          <p:cNvSpPr txBox="1"/>
          <p:nvPr/>
        </p:nvSpPr>
        <p:spPr>
          <a:xfrm>
            <a:off x="4481576" y="3284537"/>
            <a:ext cx="1070610" cy="636270"/>
          </a:xfrm>
          <a:prstGeom prst="rect">
            <a:avLst/>
          </a:prstGeom>
        </p:spPr>
        <p:txBody>
          <a:bodyPr vert="horz" wrap="square" lIns="0" tIns="12700" rIns="0" bIns="0" rtlCol="0">
            <a:spAutoFit/>
          </a:bodyPr>
          <a:lstStyle/>
          <a:p>
            <a:pPr marL="73025" marR="5080" indent="-60960">
              <a:lnSpc>
                <a:spcPct val="100000"/>
              </a:lnSpc>
              <a:spcBef>
                <a:spcPts val="100"/>
              </a:spcBef>
            </a:pPr>
            <a:r>
              <a:rPr sz="2000" spc="-10" dirty="0">
                <a:solidFill>
                  <a:srgbClr val="0079C1"/>
                </a:solidFill>
                <a:latin typeface="Arial"/>
                <a:cs typeface="Arial"/>
              </a:rPr>
              <a:t>Outcome oriented</a:t>
            </a:r>
            <a:endParaRPr sz="20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98000" cy="600164"/>
          </a:xfrm>
          <a:prstGeom prst="rect">
            <a:avLst/>
          </a:prstGeom>
        </p:spPr>
        <p:txBody>
          <a:bodyPr vert="horz" wrap="square" lIns="640080" tIns="45720" rIns="0" bIns="0" rtlCol="0">
            <a:spAutoFit/>
          </a:bodyPr>
          <a:lstStyle/>
          <a:p>
            <a:pPr marL="12700">
              <a:lnSpc>
                <a:spcPct val="100000"/>
              </a:lnSpc>
              <a:spcBef>
                <a:spcPts val="105"/>
              </a:spcBef>
              <a:tabLst>
                <a:tab pos="1921510" algn="l"/>
              </a:tabLst>
            </a:pPr>
            <a:r>
              <a:rPr sz="3600" b="1" dirty="0">
                <a:solidFill>
                  <a:schemeClr val="accent2">
                    <a:lumMod val="75000"/>
                  </a:schemeClr>
                </a:solidFill>
                <a:latin typeface="+mj-lt"/>
              </a:rPr>
              <a:t>Elements</a:t>
            </a:r>
            <a:r>
              <a:rPr sz="3600" b="1" spc="-40" dirty="0">
                <a:solidFill>
                  <a:schemeClr val="accent2">
                    <a:lumMod val="75000"/>
                  </a:schemeClr>
                </a:solidFill>
                <a:latin typeface="+mj-lt"/>
              </a:rPr>
              <a:t> </a:t>
            </a:r>
            <a:r>
              <a:rPr sz="3600" b="1" spc="-25" dirty="0">
                <a:solidFill>
                  <a:schemeClr val="accent2">
                    <a:lumMod val="75000"/>
                  </a:schemeClr>
                </a:solidFill>
                <a:latin typeface="+mj-lt"/>
              </a:rPr>
              <a:t>of</a:t>
            </a:r>
            <a:r>
              <a:rPr lang="en-US" sz="3600" b="1" spc="-25" dirty="0">
                <a:solidFill>
                  <a:schemeClr val="accent2">
                    <a:lumMod val="75000"/>
                  </a:schemeClr>
                </a:solidFill>
                <a:latin typeface="+mj-lt"/>
              </a:rPr>
              <a:t> </a:t>
            </a:r>
            <a:r>
              <a:rPr sz="3600" b="1" dirty="0">
                <a:solidFill>
                  <a:schemeClr val="accent2">
                    <a:lumMod val="75000"/>
                  </a:schemeClr>
                </a:solidFill>
                <a:latin typeface="+mj-lt"/>
              </a:rPr>
              <a:t>an</a:t>
            </a:r>
            <a:r>
              <a:rPr sz="3600" b="1" spc="15" dirty="0">
                <a:solidFill>
                  <a:schemeClr val="accent2">
                    <a:lumMod val="75000"/>
                  </a:schemeClr>
                </a:solidFill>
                <a:latin typeface="+mj-lt"/>
              </a:rPr>
              <a:t> </a:t>
            </a:r>
            <a:r>
              <a:rPr sz="3600" b="1" spc="-20" dirty="0">
                <a:solidFill>
                  <a:schemeClr val="accent2">
                    <a:lumMod val="75000"/>
                  </a:schemeClr>
                </a:solidFill>
                <a:latin typeface="+mj-lt"/>
              </a:rPr>
              <a:t>ESMS</a:t>
            </a:r>
          </a:p>
        </p:txBody>
      </p:sp>
      <p:pic>
        <p:nvPicPr>
          <p:cNvPr id="3" name="object 3"/>
          <p:cNvPicPr/>
          <p:nvPr/>
        </p:nvPicPr>
        <p:blipFill>
          <a:blip r:embed="rId2" cstate="print"/>
          <a:stretch>
            <a:fillRect/>
          </a:stretch>
        </p:blipFill>
        <p:spPr>
          <a:xfrm>
            <a:off x="3596640" y="1676400"/>
            <a:ext cx="3352800" cy="3778517"/>
          </a:xfrm>
          <a:prstGeom prst="rect">
            <a:avLst/>
          </a:prstGeom>
        </p:spPr>
      </p:pic>
      <p:sp>
        <p:nvSpPr>
          <p:cNvPr id="4" name="object 4"/>
          <p:cNvSpPr txBox="1"/>
          <p:nvPr/>
        </p:nvSpPr>
        <p:spPr>
          <a:xfrm>
            <a:off x="7232650" y="3431540"/>
            <a:ext cx="2316480" cy="1099820"/>
          </a:xfrm>
          <a:prstGeom prst="rect">
            <a:avLst/>
          </a:prstGeom>
        </p:spPr>
        <p:txBody>
          <a:bodyPr vert="horz" wrap="square" lIns="0" tIns="11430" rIns="0" bIns="0" rtlCol="0">
            <a:spAutoFit/>
          </a:bodyPr>
          <a:lstStyle/>
          <a:p>
            <a:pPr marR="5080" algn="r">
              <a:lnSpc>
                <a:spcPts val="1710"/>
              </a:lnSpc>
              <a:spcBef>
                <a:spcPts val="90"/>
              </a:spcBef>
            </a:pPr>
            <a:r>
              <a:rPr sz="1450" b="1" spc="-10" dirty="0">
                <a:solidFill>
                  <a:srgbClr val="0079C1"/>
                </a:solidFill>
                <a:latin typeface="Arial"/>
                <a:cs typeface="Arial"/>
              </a:rPr>
              <a:t>Procedures</a:t>
            </a:r>
            <a:r>
              <a:rPr sz="1450" b="1" spc="-160" dirty="0">
                <a:solidFill>
                  <a:srgbClr val="0079C1"/>
                </a:solidFill>
                <a:latin typeface="Arial"/>
                <a:cs typeface="Arial"/>
              </a:rPr>
              <a:t> </a:t>
            </a:r>
            <a:r>
              <a:rPr sz="1450" b="1" dirty="0">
                <a:solidFill>
                  <a:srgbClr val="0079C1"/>
                </a:solidFill>
                <a:latin typeface="Arial"/>
                <a:cs typeface="Arial"/>
              </a:rPr>
              <a:t>/</a:t>
            </a:r>
            <a:r>
              <a:rPr sz="1450" b="1" spc="-85" dirty="0">
                <a:solidFill>
                  <a:srgbClr val="0079C1"/>
                </a:solidFill>
                <a:latin typeface="Arial"/>
                <a:cs typeface="Arial"/>
              </a:rPr>
              <a:t> </a:t>
            </a:r>
            <a:r>
              <a:rPr sz="1450" b="1" spc="-10" dirty="0">
                <a:solidFill>
                  <a:srgbClr val="0079C1"/>
                </a:solidFill>
                <a:latin typeface="Arial"/>
                <a:cs typeface="Arial"/>
              </a:rPr>
              <a:t>Processes:</a:t>
            </a:r>
            <a:endParaRPr sz="1450" dirty="0">
              <a:latin typeface="Arial"/>
              <a:cs typeface="Arial"/>
            </a:endParaRPr>
          </a:p>
          <a:p>
            <a:pPr marL="174625" marR="5715" indent="354965" algn="r">
              <a:lnSpc>
                <a:spcPts val="1680"/>
              </a:lnSpc>
              <a:spcBef>
                <a:spcPts val="75"/>
              </a:spcBef>
              <a:buChar char="•"/>
              <a:tabLst>
                <a:tab pos="529590" algn="l"/>
              </a:tabLst>
            </a:pPr>
            <a:r>
              <a:rPr sz="1450" spc="-10" dirty="0">
                <a:solidFill>
                  <a:srgbClr val="404040"/>
                </a:solidFill>
                <a:latin typeface="Arial"/>
                <a:cs typeface="Arial"/>
              </a:rPr>
              <a:t>Risk</a:t>
            </a:r>
            <a:r>
              <a:rPr sz="1450" spc="-130" dirty="0">
                <a:solidFill>
                  <a:srgbClr val="404040"/>
                </a:solidFill>
                <a:latin typeface="Arial"/>
                <a:cs typeface="Arial"/>
              </a:rPr>
              <a:t> </a:t>
            </a:r>
            <a:r>
              <a:rPr sz="1450" spc="-30" dirty="0">
                <a:solidFill>
                  <a:srgbClr val="404040"/>
                </a:solidFill>
                <a:latin typeface="Arial"/>
                <a:cs typeface="Arial"/>
              </a:rPr>
              <a:t>Assessment</a:t>
            </a:r>
            <a:r>
              <a:rPr sz="1450" spc="-35" dirty="0">
                <a:solidFill>
                  <a:srgbClr val="404040"/>
                </a:solidFill>
                <a:latin typeface="Arial"/>
                <a:cs typeface="Arial"/>
              </a:rPr>
              <a:t> </a:t>
            </a:r>
            <a:r>
              <a:rPr sz="1450" spc="-25" dirty="0">
                <a:solidFill>
                  <a:srgbClr val="404040"/>
                </a:solidFill>
                <a:latin typeface="Arial"/>
                <a:cs typeface="Arial"/>
              </a:rPr>
              <a:t>E&amp;S </a:t>
            </a:r>
            <a:r>
              <a:rPr sz="1450" spc="-20" dirty="0">
                <a:solidFill>
                  <a:srgbClr val="404040"/>
                </a:solidFill>
                <a:latin typeface="Arial"/>
                <a:cs typeface="Arial"/>
              </a:rPr>
              <a:t>impacts,</a:t>
            </a:r>
            <a:r>
              <a:rPr sz="1450" spc="-80" dirty="0">
                <a:solidFill>
                  <a:srgbClr val="404040"/>
                </a:solidFill>
                <a:latin typeface="Arial"/>
                <a:cs typeface="Arial"/>
              </a:rPr>
              <a:t> </a:t>
            </a:r>
            <a:r>
              <a:rPr sz="1450" spc="-10" dirty="0">
                <a:solidFill>
                  <a:srgbClr val="404040"/>
                </a:solidFill>
                <a:latin typeface="Arial"/>
                <a:cs typeface="Arial"/>
              </a:rPr>
              <a:t>risks</a:t>
            </a:r>
            <a:r>
              <a:rPr sz="1450" spc="-80" dirty="0">
                <a:solidFill>
                  <a:srgbClr val="404040"/>
                </a:solidFill>
                <a:latin typeface="Arial"/>
                <a:cs typeface="Arial"/>
              </a:rPr>
              <a:t> </a:t>
            </a:r>
            <a:r>
              <a:rPr sz="1450" spc="-10" dirty="0">
                <a:solidFill>
                  <a:srgbClr val="404040"/>
                </a:solidFill>
                <a:latin typeface="Arial"/>
                <a:cs typeface="Arial"/>
              </a:rPr>
              <a:t>to</a:t>
            </a:r>
            <a:r>
              <a:rPr sz="1450" spc="-75" dirty="0">
                <a:solidFill>
                  <a:srgbClr val="404040"/>
                </a:solidFill>
                <a:latin typeface="Arial"/>
                <a:cs typeface="Arial"/>
              </a:rPr>
              <a:t> </a:t>
            </a:r>
            <a:r>
              <a:rPr sz="1450" spc="-10" dirty="0">
                <a:solidFill>
                  <a:srgbClr val="404040"/>
                </a:solidFill>
                <a:latin typeface="Arial"/>
                <a:cs typeface="Arial"/>
              </a:rPr>
              <a:t>the</a:t>
            </a:r>
            <a:r>
              <a:rPr sz="1450" spc="-75" dirty="0">
                <a:solidFill>
                  <a:srgbClr val="404040"/>
                </a:solidFill>
                <a:latin typeface="Arial"/>
                <a:cs typeface="Arial"/>
              </a:rPr>
              <a:t> </a:t>
            </a:r>
            <a:r>
              <a:rPr sz="1450" dirty="0">
                <a:solidFill>
                  <a:srgbClr val="404040"/>
                </a:solidFill>
                <a:latin typeface="Arial"/>
                <a:cs typeface="Arial"/>
              </a:rPr>
              <a:t>FI</a:t>
            </a:r>
            <a:r>
              <a:rPr sz="1450" spc="-75" dirty="0">
                <a:solidFill>
                  <a:srgbClr val="404040"/>
                </a:solidFill>
                <a:latin typeface="Arial"/>
                <a:cs typeface="Arial"/>
              </a:rPr>
              <a:t> </a:t>
            </a:r>
            <a:r>
              <a:rPr sz="1450" spc="-25" dirty="0">
                <a:solidFill>
                  <a:srgbClr val="404040"/>
                </a:solidFill>
                <a:latin typeface="Arial"/>
                <a:cs typeface="Arial"/>
              </a:rPr>
              <a:t>and </a:t>
            </a:r>
            <a:r>
              <a:rPr sz="1450" spc="-20" dirty="0">
                <a:solidFill>
                  <a:srgbClr val="404040"/>
                </a:solidFill>
                <a:latin typeface="Arial"/>
                <a:cs typeface="Arial"/>
              </a:rPr>
              <a:t>stakeholder</a:t>
            </a:r>
            <a:r>
              <a:rPr sz="1450" spc="-60" dirty="0">
                <a:solidFill>
                  <a:srgbClr val="404040"/>
                </a:solidFill>
                <a:latin typeface="Arial"/>
                <a:cs typeface="Arial"/>
              </a:rPr>
              <a:t> </a:t>
            </a:r>
            <a:r>
              <a:rPr sz="1450" spc="-10" dirty="0">
                <a:solidFill>
                  <a:srgbClr val="404040"/>
                </a:solidFill>
                <a:latin typeface="Arial"/>
                <a:cs typeface="Arial"/>
              </a:rPr>
              <a:t>concerns.</a:t>
            </a:r>
            <a:endParaRPr sz="1450" dirty="0">
              <a:solidFill>
                <a:srgbClr val="404040"/>
              </a:solidFill>
              <a:latin typeface="Arial"/>
              <a:cs typeface="Arial"/>
            </a:endParaRPr>
          </a:p>
          <a:p>
            <a:pPr marL="172085" marR="5080" indent="-172085" algn="r">
              <a:lnSpc>
                <a:spcPts val="1639"/>
              </a:lnSpc>
              <a:buChar char="•"/>
              <a:tabLst>
                <a:tab pos="172085" algn="l"/>
              </a:tabLst>
            </a:pPr>
            <a:r>
              <a:rPr sz="1450" spc="-10" dirty="0">
                <a:solidFill>
                  <a:srgbClr val="404040"/>
                </a:solidFill>
                <a:latin typeface="Arial"/>
                <a:cs typeface="Arial"/>
              </a:rPr>
              <a:t>In</a:t>
            </a:r>
            <a:r>
              <a:rPr sz="1450" spc="-65" dirty="0">
                <a:solidFill>
                  <a:srgbClr val="404040"/>
                </a:solidFill>
                <a:latin typeface="Arial"/>
                <a:cs typeface="Arial"/>
              </a:rPr>
              <a:t> </a:t>
            </a:r>
            <a:r>
              <a:rPr sz="1450" spc="-10" dirty="0">
                <a:solidFill>
                  <a:srgbClr val="404040"/>
                </a:solidFill>
                <a:latin typeface="Arial"/>
                <a:cs typeface="Arial"/>
              </a:rPr>
              <a:t>house</a:t>
            </a:r>
            <a:r>
              <a:rPr sz="1450" spc="-95" dirty="0">
                <a:solidFill>
                  <a:srgbClr val="404040"/>
                </a:solidFill>
                <a:latin typeface="Arial"/>
                <a:cs typeface="Arial"/>
              </a:rPr>
              <a:t> </a:t>
            </a:r>
            <a:r>
              <a:rPr sz="1450" spc="-10" dirty="0">
                <a:solidFill>
                  <a:srgbClr val="404040"/>
                </a:solidFill>
                <a:latin typeface="Arial"/>
                <a:cs typeface="Arial"/>
              </a:rPr>
              <a:t>and</a:t>
            </a:r>
            <a:r>
              <a:rPr sz="1450" spc="-90" dirty="0">
                <a:solidFill>
                  <a:srgbClr val="404040"/>
                </a:solidFill>
                <a:latin typeface="Arial"/>
                <a:cs typeface="Arial"/>
              </a:rPr>
              <a:t> </a:t>
            </a:r>
            <a:r>
              <a:rPr sz="1450" spc="-10" dirty="0">
                <a:solidFill>
                  <a:srgbClr val="404040"/>
                </a:solidFill>
                <a:latin typeface="Arial"/>
                <a:cs typeface="Arial"/>
              </a:rPr>
              <a:t>transactions</a:t>
            </a:r>
            <a:r>
              <a:rPr sz="1450" spc="-10" dirty="0">
                <a:solidFill>
                  <a:srgbClr val="7E7E7E"/>
                </a:solidFill>
                <a:latin typeface="Arial"/>
                <a:cs typeface="Arial"/>
              </a:rPr>
              <a:t>.</a:t>
            </a:r>
            <a:endParaRPr sz="1450" dirty="0">
              <a:latin typeface="Arial"/>
              <a:cs typeface="Arial"/>
            </a:endParaRPr>
          </a:p>
        </p:txBody>
      </p:sp>
      <p:sp>
        <p:nvSpPr>
          <p:cNvPr id="5" name="object 5"/>
          <p:cNvSpPr txBox="1"/>
          <p:nvPr/>
        </p:nvSpPr>
        <p:spPr>
          <a:xfrm>
            <a:off x="486410" y="1328419"/>
            <a:ext cx="4004945" cy="4966744"/>
          </a:xfrm>
          <a:prstGeom prst="rect">
            <a:avLst/>
          </a:prstGeom>
        </p:spPr>
        <p:txBody>
          <a:bodyPr vert="horz" wrap="square" lIns="0" tIns="11430" rIns="0" bIns="0" rtlCol="0">
            <a:spAutoFit/>
          </a:bodyPr>
          <a:lstStyle/>
          <a:p>
            <a:pPr marL="12700">
              <a:lnSpc>
                <a:spcPts val="1710"/>
              </a:lnSpc>
              <a:spcBef>
                <a:spcPts val="90"/>
              </a:spcBef>
            </a:pPr>
            <a:r>
              <a:rPr sz="1450" b="1" spc="-10" dirty="0">
                <a:solidFill>
                  <a:srgbClr val="0079C1"/>
                </a:solidFill>
                <a:latin typeface="Arial"/>
                <a:cs typeface="Arial"/>
              </a:rPr>
              <a:t>Strategy</a:t>
            </a:r>
            <a:r>
              <a:rPr sz="1200" b="1" spc="-10" dirty="0">
                <a:solidFill>
                  <a:srgbClr val="0079C1"/>
                </a:solidFill>
                <a:latin typeface="Arial"/>
                <a:cs typeface="Arial"/>
              </a:rPr>
              <a:t>:</a:t>
            </a:r>
            <a:endParaRPr sz="1200" dirty="0">
              <a:latin typeface="Arial"/>
              <a:cs typeface="Arial"/>
            </a:endParaRPr>
          </a:p>
          <a:p>
            <a:pPr marL="184150" marR="407034" indent="-172085">
              <a:lnSpc>
                <a:spcPts val="1680"/>
              </a:lnSpc>
              <a:spcBef>
                <a:spcPts val="75"/>
              </a:spcBef>
              <a:buChar char="•"/>
              <a:tabLst>
                <a:tab pos="185420" algn="l"/>
              </a:tabLst>
            </a:pPr>
            <a:r>
              <a:rPr sz="1450" spc="-20" dirty="0">
                <a:solidFill>
                  <a:srgbClr val="404040"/>
                </a:solidFill>
                <a:latin typeface="Arial"/>
                <a:cs typeface="Arial"/>
              </a:rPr>
              <a:t>Overall</a:t>
            </a:r>
            <a:r>
              <a:rPr sz="1450" spc="-114" dirty="0">
                <a:solidFill>
                  <a:srgbClr val="404040"/>
                </a:solidFill>
                <a:latin typeface="Arial"/>
                <a:cs typeface="Arial"/>
              </a:rPr>
              <a:t> </a:t>
            </a:r>
            <a:r>
              <a:rPr sz="1450" spc="-20" dirty="0">
                <a:solidFill>
                  <a:srgbClr val="404040"/>
                </a:solidFill>
                <a:latin typeface="Arial"/>
                <a:cs typeface="Arial"/>
              </a:rPr>
              <a:t>approach</a:t>
            </a:r>
            <a:r>
              <a:rPr sz="1450" spc="-120" dirty="0">
                <a:solidFill>
                  <a:srgbClr val="404040"/>
                </a:solidFill>
                <a:latin typeface="Arial"/>
                <a:cs typeface="Arial"/>
              </a:rPr>
              <a:t> </a:t>
            </a:r>
            <a:r>
              <a:rPr sz="1450" spc="-10" dirty="0">
                <a:solidFill>
                  <a:srgbClr val="404040"/>
                </a:solidFill>
                <a:latin typeface="Arial"/>
                <a:cs typeface="Arial"/>
              </a:rPr>
              <a:t>to</a:t>
            </a:r>
            <a:r>
              <a:rPr sz="1450" spc="-15" dirty="0">
                <a:solidFill>
                  <a:srgbClr val="404040"/>
                </a:solidFill>
                <a:latin typeface="Arial"/>
                <a:cs typeface="Arial"/>
              </a:rPr>
              <a:t> </a:t>
            </a:r>
            <a:r>
              <a:rPr sz="1450" spc="-20" dirty="0">
                <a:solidFill>
                  <a:srgbClr val="404040"/>
                </a:solidFill>
                <a:latin typeface="Arial"/>
                <a:cs typeface="Arial"/>
              </a:rPr>
              <a:t>sustainability</a:t>
            </a:r>
            <a:r>
              <a:rPr sz="1450" spc="-114" dirty="0">
                <a:solidFill>
                  <a:srgbClr val="404040"/>
                </a:solidFill>
                <a:latin typeface="Arial"/>
                <a:cs typeface="Arial"/>
              </a:rPr>
              <a:t> </a:t>
            </a:r>
            <a:r>
              <a:rPr sz="1450" spc="-10" dirty="0">
                <a:solidFill>
                  <a:srgbClr val="404040"/>
                </a:solidFill>
                <a:latin typeface="Arial"/>
                <a:cs typeface="Arial"/>
              </a:rPr>
              <a:t>for</a:t>
            </a:r>
            <a:r>
              <a:rPr sz="1450" spc="-114" dirty="0">
                <a:solidFill>
                  <a:srgbClr val="404040"/>
                </a:solidFill>
                <a:latin typeface="Arial"/>
                <a:cs typeface="Arial"/>
              </a:rPr>
              <a:t> </a:t>
            </a:r>
            <a:r>
              <a:rPr sz="1450" spc="-25" dirty="0">
                <a:solidFill>
                  <a:srgbClr val="404040"/>
                </a:solidFill>
                <a:latin typeface="Arial"/>
                <a:cs typeface="Arial"/>
              </a:rPr>
              <a:t>the 	</a:t>
            </a:r>
            <a:r>
              <a:rPr sz="1450" spc="-20" dirty="0">
                <a:solidFill>
                  <a:srgbClr val="404040"/>
                </a:solidFill>
                <a:latin typeface="Arial"/>
                <a:cs typeface="Arial"/>
              </a:rPr>
              <a:t>organisation</a:t>
            </a:r>
            <a:r>
              <a:rPr sz="1450" spc="-114" dirty="0">
                <a:solidFill>
                  <a:srgbClr val="404040"/>
                </a:solidFill>
                <a:latin typeface="Arial"/>
                <a:cs typeface="Arial"/>
              </a:rPr>
              <a:t> </a:t>
            </a:r>
            <a:r>
              <a:rPr sz="1450" spc="-25" dirty="0">
                <a:solidFill>
                  <a:srgbClr val="404040"/>
                </a:solidFill>
                <a:latin typeface="Arial"/>
                <a:cs typeface="Arial"/>
              </a:rPr>
              <a:t>considering</a:t>
            </a:r>
            <a:r>
              <a:rPr sz="1450" spc="-110" dirty="0">
                <a:solidFill>
                  <a:srgbClr val="404040"/>
                </a:solidFill>
                <a:latin typeface="Arial"/>
                <a:cs typeface="Arial"/>
              </a:rPr>
              <a:t> </a:t>
            </a:r>
            <a:r>
              <a:rPr sz="1450" spc="-10" dirty="0">
                <a:solidFill>
                  <a:srgbClr val="404040"/>
                </a:solidFill>
                <a:latin typeface="Arial"/>
                <a:cs typeface="Arial"/>
              </a:rPr>
              <a:t>current</a:t>
            </a:r>
            <a:r>
              <a:rPr sz="1450" spc="-110" dirty="0">
                <a:solidFill>
                  <a:srgbClr val="404040"/>
                </a:solidFill>
                <a:latin typeface="Arial"/>
                <a:cs typeface="Arial"/>
              </a:rPr>
              <a:t> </a:t>
            </a:r>
            <a:r>
              <a:rPr sz="1450" spc="-10" dirty="0">
                <a:solidFill>
                  <a:srgbClr val="404040"/>
                </a:solidFill>
                <a:latin typeface="Arial"/>
                <a:cs typeface="Arial"/>
              </a:rPr>
              <a:t>status</a:t>
            </a:r>
            <a:r>
              <a:rPr sz="1450" spc="-114" dirty="0">
                <a:solidFill>
                  <a:srgbClr val="404040"/>
                </a:solidFill>
                <a:latin typeface="Arial"/>
                <a:cs typeface="Arial"/>
              </a:rPr>
              <a:t> </a:t>
            </a:r>
            <a:r>
              <a:rPr sz="1450" spc="-25" dirty="0">
                <a:solidFill>
                  <a:srgbClr val="404040"/>
                </a:solidFill>
                <a:latin typeface="Arial"/>
                <a:cs typeface="Arial"/>
              </a:rPr>
              <a:t>and 	</a:t>
            </a:r>
            <a:r>
              <a:rPr sz="1450" spc="-20" dirty="0">
                <a:solidFill>
                  <a:srgbClr val="404040"/>
                </a:solidFill>
                <a:latin typeface="Arial"/>
                <a:cs typeface="Arial"/>
              </a:rPr>
              <a:t>future</a:t>
            </a:r>
            <a:r>
              <a:rPr sz="1450" spc="-114" dirty="0">
                <a:solidFill>
                  <a:srgbClr val="404040"/>
                </a:solidFill>
                <a:latin typeface="Arial"/>
                <a:cs typeface="Arial"/>
              </a:rPr>
              <a:t> </a:t>
            </a:r>
            <a:r>
              <a:rPr sz="1450" spc="-10" dirty="0">
                <a:solidFill>
                  <a:srgbClr val="404040"/>
                </a:solidFill>
                <a:latin typeface="Arial"/>
                <a:cs typeface="Arial"/>
              </a:rPr>
              <a:t>goals.</a:t>
            </a:r>
            <a:endParaRPr sz="1450" dirty="0">
              <a:solidFill>
                <a:srgbClr val="404040"/>
              </a:solidFill>
              <a:latin typeface="Arial"/>
              <a:cs typeface="Arial"/>
            </a:endParaRPr>
          </a:p>
          <a:p>
            <a:pPr marL="184150" marR="355600" indent="-172085">
              <a:lnSpc>
                <a:spcPts val="1680"/>
              </a:lnSpc>
              <a:spcBef>
                <a:spcPts val="10"/>
              </a:spcBef>
              <a:buChar char="•"/>
              <a:tabLst>
                <a:tab pos="185420" algn="l"/>
              </a:tabLst>
            </a:pPr>
            <a:r>
              <a:rPr sz="1450" spc="-10" dirty="0">
                <a:solidFill>
                  <a:srgbClr val="404040"/>
                </a:solidFill>
                <a:latin typeface="Arial"/>
                <a:cs typeface="Arial"/>
              </a:rPr>
              <a:t>Clearly</a:t>
            </a:r>
            <a:r>
              <a:rPr sz="1450" spc="-130" dirty="0">
                <a:solidFill>
                  <a:srgbClr val="404040"/>
                </a:solidFill>
                <a:latin typeface="Arial"/>
                <a:cs typeface="Arial"/>
              </a:rPr>
              <a:t> </a:t>
            </a:r>
            <a:r>
              <a:rPr sz="1450" spc="-10" dirty="0">
                <a:solidFill>
                  <a:srgbClr val="404040"/>
                </a:solidFill>
                <a:latin typeface="Arial"/>
                <a:cs typeface="Arial"/>
              </a:rPr>
              <a:t>articulated</a:t>
            </a:r>
            <a:r>
              <a:rPr sz="1450" spc="-130" dirty="0">
                <a:solidFill>
                  <a:srgbClr val="404040"/>
                </a:solidFill>
                <a:latin typeface="Arial"/>
                <a:cs typeface="Arial"/>
              </a:rPr>
              <a:t> </a:t>
            </a:r>
            <a:r>
              <a:rPr sz="1450" spc="-10" dirty="0">
                <a:solidFill>
                  <a:srgbClr val="404040"/>
                </a:solidFill>
                <a:latin typeface="Arial"/>
                <a:cs typeface="Arial"/>
              </a:rPr>
              <a:t>strategic</a:t>
            </a:r>
            <a:r>
              <a:rPr sz="1450" spc="-135" dirty="0">
                <a:solidFill>
                  <a:srgbClr val="404040"/>
                </a:solidFill>
                <a:latin typeface="Arial"/>
                <a:cs typeface="Arial"/>
              </a:rPr>
              <a:t> </a:t>
            </a:r>
            <a:r>
              <a:rPr sz="1450" spc="-10" dirty="0">
                <a:solidFill>
                  <a:srgbClr val="404040"/>
                </a:solidFill>
                <a:latin typeface="Arial"/>
                <a:cs typeface="Arial"/>
              </a:rPr>
              <a:t>priorities,</a:t>
            </a:r>
            <a:r>
              <a:rPr sz="1450" spc="-135" dirty="0">
                <a:solidFill>
                  <a:srgbClr val="404040"/>
                </a:solidFill>
                <a:latin typeface="Arial"/>
                <a:cs typeface="Arial"/>
              </a:rPr>
              <a:t> </a:t>
            </a:r>
            <a:r>
              <a:rPr sz="1450" spc="-10" dirty="0">
                <a:solidFill>
                  <a:srgbClr val="404040"/>
                </a:solidFill>
                <a:latin typeface="Arial"/>
                <a:cs typeface="Arial"/>
              </a:rPr>
              <a:t>goals, 	milestones</a:t>
            </a:r>
            <a:r>
              <a:rPr sz="1450" spc="-10" dirty="0">
                <a:solidFill>
                  <a:srgbClr val="7E7E7E"/>
                </a:solidFill>
                <a:latin typeface="Arial"/>
                <a:cs typeface="Arial"/>
              </a:rPr>
              <a:t>.</a:t>
            </a:r>
            <a:endParaRPr sz="1450" dirty="0">
              <a:latin typeface="Arial"/>
              <a:cs typeface="Arial"/>
            </a:endParaRPr>
          </a:p>
          <a:p>
            <a:pPr>
              <a:lnSpc>
                <a:spcPct val="100000"/>
              </a:lnSpc>
              <a:buClr>
                <a:srgbClr val="7E7E7E"/>
              </a:buClr>
              <a:buFont typeface="Arial"/>
              <a:buChar char="•"/>
            </a:pPr>
            <a:endParaRPr sz="1600" dirty="0">
              <a:latin typeface="Arial"/>
              <a:cs typeface="Arial"/>
            </a:endParaRPr>
          </a:p>
          <a:p>
            <a:pPr>
              <a:lnSpc>
                <a:spcPct val="100000"/>
              </a:lnSpc>
              <a:spcBef>
                <a:spcPts val="40"/>
              </a:spcBef>
              <a:buClr>
                <a:srgbClr val="7E7E7E"/>
              </a:buClr>
              <a:buFont typeface="Arial"/>
              <a:buChar char="•"/>
            </a:pPr>
            <a:endParaRPr sz="1600" dirty="0">
              <a:latin typeface="Arial"/>
              <a:cs typeface="Arial"/>
            </a:endParaRPr>
          </a:p>
          <a:p>
            <a:pPr marL="12700">
              <a:lnSpc>
                <a:spcPts val="1710"/>
              </a:lnSpc>
            </a:pPr>
            <a:r>
              <a:rPr sz="1450" b="1" spc="-10" dirty="0">
                <a:solidFill>
                  <a:srgbClr val="0079C1"/>
                </a:solidFill>
                <a:latin typeface="Arial"/>
                <a:cs typeface="Arial"/>
              </a:rPr>
              <a:t>Governance</a:t>
            </a:r>
            <a:r>
              <a:rPr sz="1200" b="1" spc="-10" dirty="0">
                <a:solidFill>
                  <a:srgbClr val="0079C1"/>
                </a:solidFill>
                <a:latin typeface="Arial"/>
                <a:cs typeface="Arial"/>
              </a:rPr>
              <a:t>:</a:t>
            </a:r>
            <a:endParaRPr sz="1200" dirty="0">
              <a:latin typeface="Arial"/>
              <a:cs typeface="Arial"/>
            </a:endParaRPr>
          </a:p>
          <a:p>
            <a:pPr marL="185420" marR="2062480" indent="-173355">
              <a:lnSpc>
                <a:spcPts val="1680"/>
              </a:lnSpc>
              <a:spcBef>
                <a:spcPts val="75"/>
              </a:spcBef>
              <a:buChar char="•"/>
              <a:tabLst>
                <a:tab pos="185420" algn="l"/>
              </a:tabLst>
            </a:pPr>
            <a:r>
              <a:rPr sz="1450" spc="-20" dirty="0">
                <a:solidFill>
                  <a:srgbClr val="404040"/>
                </a:solidFill>
                <a:latin typeface="Arial"/>
                <a:cs typeface="Arial"/>
              </a:rPr>
              <a:t>Board</a:t>
            </a:r>
            <a:r>
              <a:rPr sz="1450" spc="-170" dirty="0">
                <a:solidFill>
                  <a:srgbClr val="404040"/>
                </a:solidFill>
                <a:latin typeface="Arial"/>
                <a:cs typeface="Arial"/>
              </a:rPr>
              <a:t> </a:t>
            </a:r>
            <a:r>
              <a:rPr sz="1450" spc="-30" dirty="0">
                <a:solidFill>
                  <a:srgbClr val="404040"/>
                </a:solidFill>
                <a:latin typeface="Arial"/>
                <a:cs typeface="Arial"/>
              </a:rPr>
              <a:t>member</a:t>
            </a:r>
            <a:r>
              <a:rPr sz="1450" spc="-20" dirty="0">
                <a:solidFill>
                  <a:srgbClr val="404040"/>
                </a:solidFill>
                <a:latin typeface="Arial"/>
                <a:cs typeface="Arial"/>
              </a:rPr>
              <a:t> with </a:t>
            </a:r>
            <a:r>
              <a:rPr sz="1450" spc="-10" dirty="0">
                <a:solidFill>
                  <a:srgbClr val="404040"/>
                </a:solidFill>
                <a:latin typeface="Arial"/>
                <a:cs typeface="Arial"/>
              </a:rPr>
              <a:t>accountability</a:t>
            </a:r>
            <a:r>
              <a:rPr sz="1450" spc="-160" dirty="0">
                <a:solidFill>
                  <a:srgbClr val="404040"/>
                </a:solidFill>
                <a:latin typeface="Arial"/>
                <a:cs typeface="Arial"/>
              </a:rPr>
              <a:t> </a:t>
            </a:r>
            <a:r>
              <a:rPr sz="1450" spc="-10" dirty="0">
                <a:solidFill>
                  <a:srgbClr val="404040"/>
                </a:solidFill>
                <a:latin typeface="Arial"/>
                <a:cs typeface="Arial"/>
              </a:rPr>
              <a:t>for</a:t>
            </a:r>
            <a:r>
              <a:rPr sz="1450" spc="-160" dirty="0">
                <a:solidFill>
                  <a:srgbClr val="404040"/>
                </a:solidFill>
                <a:latin typeface="Arial"/>
                <a:cs typeface="Arial"/>
              </a:rPr>
              <a:t> </a:t>
            </a:r>
            <a:r>
              <a:rPr sz="1450" spc="-25" dirty="0">
                <a:solidFill>
                  <a:srgbClr val="404040"/>
                </a:solidFill>
                <a:latin typeface="Arial"/>
                <a:cs typeface="Arial"/>
              </a:rPr>
              <a:t>E&amp;S </a:t>
            </a:r>
            <a:r>
              <a:rPr sz="1450" spc="-10" dirty="0">
                <a:solidFill>
                  <a:srgbClr val="404040"/>
                </a:solidFill>
                <a:latin typeface="Arial"/>
                <a:cs typeface="Arial"/>
              </a:rPr>
              <a:t>Performance.</a:t>
            </a:r>
            <a:endParaRPr sz="1450" dirty="0">
              <a:solidFill>
                <a:srgbClr val="404040"/>
              </a:solidFill>
              <a:latin typeface="Arial"/>
              <a:cs typeface="Arial"/>
            </a:endParaRPr>
          </a:p>
          <a:p>
            <a:pPr marL="185420" marR="1392555" indent="-173355">
              <a:lnSpc>
                <a:spcPts val="1680"/>
              </a:lnSpc>
              <a:spcBef>
                <a:spcPts val="10"/>
              </a:spcBef>
              <a:buChar char="•"/>
              <a:tabLst>
                <a:tab pos="185420" algn="l"/>
              </a:tabLst>
            </a:pPr>
            <a:r>
              <a:rPr sz="1450" spc="-25" dirty="0">
                <a:solidFill>
                  <a:srgbClr val="404040"/>
                </a:solidFill>
                <a:latin typeface="Arial"/>
                <a:cs typeface="Arial"/>
              </a:rPr>
              <a:t>Identification</a:t>
            </a:r>
            <a:r>
              <a:rPr sz="1450" spc="-135" dirty="0">
                <a:solidFill>
                  <a:srgbClr val="404040"/>
                </a:solidFill>
                <a:latin typeface="Arial"/>
                <a:cs typeface="Arial"/>
              </a:rPr>
              <a:t> </a:t>
            </a:r>
            <a:r>
              <a:rPr sz="1450" spc="-10" dirty="0">
                <a:solidFill>
                  <a:srgbClr val="404040"/>
                </a:solidFill>
                <a:latin typeface="Arial"/>
                <a:cs typeface="Arial"/>
              </a:rPr>
              <a:t>of</a:t>
            </a:r>
            <a:r>
              <a:rPr sz="1450" spc="-40" dirty="0">
                <a:solidFill>
                  <a:srgbClr val="404040"/>
                </a:solidFill>
                <a:latin typeface="Arial"/>
                <a:cs typeface="Arial"/>
              </a:rPr>
              <a:t> </a:t>
            </a:r>
            <a:r>
              <a:rPr sz="1450" spc="-20" dirty="0">
                <a:solidFill>
                  <a:srgbClr val="404040"/>
                </a:solidFill>
                <a:latin typeface="Arial"/>
                <a:cs typeface="Arial"/>
              </a:rPr>
              <a:t>team</a:t>
            </a:r>
            <a:r>
              <a:rPr sz="1450" spc="-35" dirty="0">
                <a:solidFill>
                  <a:srgbClr val="404040"/>
                </a:solidFill>
                <a:latin typeface="Arial"/>
                <a:cs typeface="Arial"/>
              </a:rPr>
              <a:t> </a:t>
            </a:r>
            <a:r>
              <a:rPr sz="1450" spc="-20" dirty="0">
                <a:solidFill>
                  <a:srgbClr val="404040"/>
                </a:solidFill>
                <a:latin typeface="Arial"/>
                <a:cs typeface="Arial"/>
              </a:rPr>
              <a:t>with</a:t>
            </a:r>
            <a:r>
              <a:rPr sz="1450" spc="-40" dirty="0">
                <a:solidFill>
                  <a:srgbClr val="404040"/>
                </a:solidFill>
                <a:latin typeface="Arial"/>
                <a:cs typeface="Arial"/>
              </a:rPr>
              <a:t> </a:t>
            </a:r>
            <a:r>
              <a:rPr sz="1450" spc="-25" dirty="0">
                <a:solidFill>
                  <a:srgbClr val="404040"/>
                </a:solidFill>
                <a:latin typeface="Arial"/>
                <a:cs typeface="Arial"/>
              </a:rPr>
              <a:t>E&amp;S </a:t>
            </a:r>
            <a:r>
              <a:rPr sz="1450" spc="-10" dirty="0">
                <a:solidFill>
                  <a:srgbClr val="404040"/>
                </a:solidFill>
                <a:latin typeface="Arial"/>
                <a:cs typeface="Arial"/>
              </a:rPr>
              <a:t>responsibility</a:t>
            </a:r>
            <a:r>
              <a:rPr sz="1450" spc="-150" dirty="0">
                <a:solidFill>
                  <a:srgbClr val="404040"/>
                </a:solidFill>
                <a:latin typeface="Arial"/>
                <a:cs typeface="Arial"/>
              </a:rPr>
              <a:t> </a:t>
            </a:r>
            <a:r>
              <a:rPr sz="1450" spc="-20" dirty="0">
                <a:solidFill>
                  <a:srgbClr val="404040"/>
                </a:solidFill>
                <a:latin typeface="Arial"/>
                <a:cs typeface="Arial"/>
              </a:rPr>
              <a:t>and</a:t>
            </a:r>
            <a:r>
              <a:rPr sz="1450" spc="-145" dirty="0">
                <a:solidFill>
                  <a:srgbClr val="404040"/>
                </a:solidFill>
                <a:latin typeface="Arial"/>
                <a:cs typeface="Arial"/>
              </a:rPr>
              <a:t> </a:t>
            </a:r>
            <a:r>
              <a:rPr sz="1450" spc="-10" dirty="0">
                <a:solidFill>
                  <a:srgbClr val="404040"/>
                </a:solidFill>
                <a:latin typeface="Arial"/>
                <a:cs typeface="Arial"/>
              </a:rPr>
              <a:t>training needs.</a:t>
            </a:r>
            <a:endParaRPr sz="1450" dirty="0">
              <a:solidFill>
                <a:srgbClr val="404040"/>
              </a:solidFill>
              <a:latin typeface="Arial"/>
              <a:cs typeface="Arial"/>
            </a:endParaRPr>
          </a:p>
          <a:p>
            <a:pPr>
              <a:lnSpc>
                <a:spcPct val="100000"/>
              </a:lnSpc>
              <a:spcBef>
                <a:spcPts val="40"/>
              </a:spcBef>
              <a:buClr>
                <a:srgbClr val="7E7E7E"/>
              </a:buClr>
              <a:buFont typeface="Arial"/>
              <a:buChar char="•"/>
            </a:pPr>
            <a:endParaRPr sz="2000" dirty="0">
              <a:latin typeface="Arial"/>
              <a:cs typeface="Arial"/>
            </a:endParaRPr>
          </a:p>
          <a:p>
            <a:pPr marL="59690" marR="1943735">
              <a:lnSpc>
                <a:spcPts val="1680"/>
              </a:lnSpc>
            </a:pPr>
            <a:r>
              <a:rPr sz="1450" b="1" spc="-10" dirty="0">
                <a:solidFill>
                  <a:srgbClr val="0079C1"/>
                </a:solidFill>
                <a:latin typeface="Arial"/>
                <a:cs typeface="Arial"/>
              </a:rPr>
              <a:t>Supporting </a:t>
            </a:r>
            <a:r>
              <a:rPr sz="1450" b="1" spc="-25" dirty="0">
                <a:solidFill>
                  <a:srgbClr val="0079C1"/>
                </a:solidFill>
                <a:latin typeface="Arial"/>
                <a:cs typeface="Arial"/>
              </a:rPr>
              <a:t>infrastructure</a:t>
            </a:r>
            <a:r>
              <a:rPr sz="1450" b="1" spc="-120" dirty="0">
                <a:solidFill>
                  <a:srgbClr val="0079C1"/>
                </a:solidFill>
                <a:latin typeface="Arial"/>
                <a:cs typeface="Arial"/>
              </a:rPr>
              <a:t> </a:t>
            </a:r>
            <a:r>
              <a:rPr sz="1450" b="1" spc="-10" dirty="0">
                <a:solidFill>
                  <a:srgbClr val="0079C1"/>
                </a:solidFill>
                <a:latin typeface="Arial"/>
                <a:cs typeface="Arial"/>
              </a:rPr>
              <a:t>and</a:t>
            </a:r>
            <a:r>
              <a:rPr sz="1450" b="1" spc="-110" dirty="0">
                <a:solidFill>
                  <a:srgbClr val="0079C1"/>
                </a:solidFill>
                <a:latin typeface="Arial"/>
                <a:cs typeface="Arial"/>
              </a:rPr>
              <a:t> </a:t>
            </a:r>
            <a:r>
              <a:rPr sz="1450" b="1" spc="-10" dirty="0">
                <a:solidFill>
                  <a:srgbClr val="0079C1"/>
                </a:solidFill>
                <a:latin typeface="Arial"/>
                <a:cs typeface="Arial"/>
              </a:rPr>
              <a:t>data</a:t>
            </a:r>
            <a:r>
              <a:rPr sz="1200" b="1" spc="-10" dirty="0">
                <a:solidFill>
                  <a:srgbClr val="0079C1"/>
                </a:solidFill>
                <a:latin typeface="Arial"/>
                <a:cs typeface="Arial"/>
              </a:rPr>
              <a:t>:</a:t>
            </a:r>
            <a:endParaRPr sz="1200" dirty="0">
              <a:latin typeface="Arial"/>
              <a:cs typeface="Arial"/>
            </a:endParaRPr>
          </a:p>
          <a:p>
            <a:pPr marL="232410" indent="-172720">
              <a:lnSpc>
                <a:spcPts val="1610"/>
              </a:lnSpc>
              <a:buChar char="•"/>
              <a:tabLst>
                <a:tab pos="232410" algn="l"/>
              </a:tabLst>
            </a:pPr>
            <a:r>
              <a:rPr sz="1450" spc="-30" dirty="0">
                <a:solidFill>
                  <a:srgbClr val="404040"/>
                </a:solidFill>
                <a:latin typeface="Arial"/>
                <a:cs typeface="Arial"/>
              </a:rPr>
              <a:t>Management</a:t>
            </a:r>
            <a:r>
              <a:rPr sz="1450" spc="-95" dirty="0">
                <a:solidFill>
                  <a:srgbClr val="404040"/>
                </a:solidFill>
                <a:latin typeface="Arial"/>
                <a:cs typeface="Arial"/>
              </a:rPr>
              <a:t> </a:t>
            </a:r>
            <a:r>
              <a:rPr sz="1450" spc="-25" dirty="0">
                <a:solidFill>
                  <a:srgbClr val="404040"/>
                </a:solidFill>
                <a:latin typeface="Arial"/>
                <a:cs typeface="Arial"/>
              </a:rPr>
              <a:t>information</a:t>
            </a:r>
            <a:r>
              <a:rPr sz="1450" spc="-75" dirty="0">
                <a:solidFill>
                  <a:srgbClr val="404040"/>
                </a:solidFill>
                <a:latin typeface="Arial"/>
                <a:cs typeface="Arial"/>
              </a:rPr>
              <a:t> </a:t>
            </a:r>
            <a:r>
              <a:rPr sz="1450" spc="-50" dirty="0">
                <a:solidFill>
                  <a:srgbClr val="404040"/>
                </a:solidFill>
                <a:latin typeface="Arial"/>
                <a:cs typeface="Arial"/>
              </a:rPr>
              <a:t>–</a:t>
            </a:r>
            <a:endParaRPr sz="1450" dirty="0">
              <a:solidFill>
                <a:srgbClr val="404040"/>
              </a:solidFill>
              <a:latin typeface="Arial"/>
              <a:cs typeface="Arial"/>
            </a:endParaRPr>
          </a:p>
          <a:p>
            <a:pPr marL="233045">
              <a:lnSpc>
                <a:spcPts val="1685"/>
              </a:lnSpc>
            </a:pPr>
            <a:r>
              <a:rPr sz="1450" spc="-25" dirty="0">
                <a:solidFill>
                  <a:srgbClr val="404040"/>
                </a:solidFill>
                <a:latin typeface="Arial"/>
                <a:cs typeface="Arial"/>
              </a:rPr>
              <a:t>performance</a:t>
            </a:r>
            <a:r>
              <a:rPr sz="1450" spc="-135" dirty="0">
                <a:solidFill>
                  <a:srgbClr val="404040"/>
                </a:solidFill>
                <a:latin typeface="Arial"/>
                <a:cs typeface="Arial"/>
              </a:rPr>
              <a:t> </a:t>
            </a:r>
            <a:r>
              <a:rPr sz="1450" spc="-10" dirty="0">
                <a:solidFill>
                  <a:srgbClr val="404040"/>
                </a:solidFill>
                <a:latin typeface="Arial"/>
                <a:cs typeface="Arial"/>
              </a:rPr>
              <a:t>data</a:t>
            </a:r>
            <a:r>
              <a:rPr sz="1450" spc="-135" dirty="0">
                <a:solidFill>
                  <a:srgbClr val="404040"/>
                </a:solidFill>
                <a:latin typeface="Arial"/>
                <a:cs typeface="Arial"/>
              </a:rPr>
              <a:t> </a:t>
            </a:r>
            <a:r>
              <a:rPr sz="1450" dirty="0">
                <a:solidFill>
                  <a:srgbClr val="404040"/>
                </a:solidFill>
                <a:latin typeface="Arial"/>
                <a:cs typeface="Arial"/>
              </a:rPr>
              <a:t>at</a:t>
            </a:r>
            <a:r>
              <a:rPr sz="1450" spc="55" dirty="0">
                <a:solidFill>
                  <a:srgbClr val="404040"/>
                </a:solidFill>
                <a:latin typeface="Arial"/>
                <a:cs typeface="Arial"/>
              </a:rPr>
              <a:t> </a:t>
            </a:r>
            <a:r>
              <a:rPr sz="1450" spc="-20" dirty="0">
                <a:solidFill>
                  <a:srgbClr val="404040"/>
                </a:solidFill>
                <a:latin typeface="Arial"/>
                <a:cs typeface="Arial"/>
              </a:rPr>
              <a:t>transaction</a:t>
            </a:r>
            <a:r>
              <a:rPr sz="1450" spc="-135" dirty="0">
                <a:solidFill>
                  <a:srgbClr val="404040"/>
                </a:solidFill>
                <a:latin typeface="Arial"/>
                <a:cs typeface="Arial"/>
              </a:rPr>
              <a:t> </a:t>
            </a:r>
            <a:r>
              <a:rPr sz="1450" spc="-20" dirty="0">
                <a:solidFill>
                  <a:srgbClr val="404040"/>
                </a:solidFill>
                <a:latin typeface="Arial"/>
                <a:cs typeface="Arial"/>
              </a:rPr>
              <a:t>and</a:t>
            </a:r>
            <a:r>
              <a:rPr sz="1450" spc="-135" dirty="0">
                <a:solidFill>
                  <a:srgbClr val="404040"/>
                </a:solidFill>
                <a:latin typeface="Arial"/>
                <a:cs typeface="Arial"/>
              </a:rPr>
              <a:t> </a:t>
            </a:r>
            <a:r>
              <a:rPr sz="1450" spc="-20" dirty="0">
                <a:solidFill>
                  <a:srgbClr val="404040"/>
                </a:solidFill>
                <a:latin typeface="Arial"/>
                <a:cs typeface="Arial"/>
              </a:rPr>
              <a:t>team</a:t>
            </a:r>
            <a:r>
              <a:rPr sz="1450" spc="-130" dirty="0">
                <a:solidFill>
                  <a:srgbClr val="404040"/>
                </a:solidFill>
                <a:latin typeface="Arial"/>
                <a:cs typeface="Arial"/>
              </a:rPr>
              <a:t> </a:t>
            </a:r>
            <a:r>
              <a:rPr sz="1450" spc="-10" dirty="0">
                <a:solidFill>
                  <a:srgbClr val="404040"/>
                </a:solidFill>
                <a:latin typeface="Arial"/>
                <a:cs typeface="Arial"/>
              </a:rPr>
              <a:t>level.</a:t>
            </a:r>
            <a:endParaRPr sz="1450" dirty="0">
              <a:solidFill>
                <a:srgbClr val="404040"/>
              </a:solidFill>
              <a:latin typeface="Arial"/>
              <a:cs typeface="Arial"/>
            </a:endParaRPr>
          </a:p>
          <a:p>
            <a:pPr marL="232410" indent="-172720">
              <a:lnSpc>
                <a:spcPts val="1685"/>
              </a:lnSpc>
              <a:buChar char="•"/>
              <a:tabLst>
                <a:tab pos="232410" algn="l"/>
              </a:tabLst>
            </a:pPr>
            <a:r>
              <a:rPr sz="1450" spc="-30" dirty="0">
                <a:solidFill>
                  <a:srgbClr val="404040"/>
                </a:solidFill>
                <a:latin typeface="Arial"/>
                <a:cs typeface="Arial"/>
              </a:rPr>
              <a:t>Communication</a:t>
            </a:r>
            <a:r>
              <a:rPr sz="1450" spc="-130" dirty="0">
                <a:solidFill>
                  <a:srgbClr val="404040"/>
                </a:solidFill>
                <a:latin typeface="Arial"/>
                <a:cs typeface="Arial"/>
              </a:rPr>
              <a:t> </a:t>
            </a:r>
            <a:r>
              <a:rPr sz="1450" spc="-20" dirty="0">
                <a:solidFill>
                  <a:srgbClr val="404040"/>
                </a:solidFill>
                <a:latin typeface="Arial"/>
                <a:cs typeface="Arial"/>
              </a:rPr>
              <a:t>and</a:t>
            </a:r>
            <a:r>
              <a:rPr sz="1450" spc="-25" dirty="0">
                <a:solidFill>
                  <a:srgbClr val="404040"/>
                </a:solidFill>
                <a:latin typeface="Arial"/>
                <a:cs typeface="Arial"/>
              </a:rPr>
              <a:t> </a:t>
            </a:r>
            <a:r>
              <a:rPr sz="1450" spc="-10" dirty="0">
                <a:solidFill>
                  <a:srgbClr val="404040"/>
                </a:solidFill>
                <a:latin typeface="Arial"/>
                <a:cs typeface="Arial"/>
              </a:rPr>
              <a:t>reporting.</a:t>
            </a:r>
            <a:endParaRPr sz="1450" dirty="0">
              <a:solidFill>
                <a:srgbClr val="404040"/>
              </a:solidFill>
              <a:latin typeface="Arial"/>
              <a:cs typeface="Arial"/>
            </a:endParaRPr>
          </a:p>
          <a:p>
            <a:pPr marL="231775" indent="-172085">
              <a:lnSpc>
                <a:spcPts val="1710"/>
              </a:lnSpc>
              <a:buChar char="•"/>
              <a:tabLst>
                <a:tab pos="231775" algn="l"/>
              </a:tabLst>
            </a:pPr>
            <a:r>
              <a:rPr sz="1450" spc="-35" dirty="0">
                <a:solidFill>
                  <a:srgbClr val="404040"/>
                </a:solidFill>
                <a:latin typeface="Arial"/>
                <a:cs typeface="Arial"/>
              </a:rPr>
              <a:t>Technology</a:t>
            </a:r>
            <a:r>
              <a:rPr sz="1450" spc="-120" dirty="0">
                <a:solidFill>
                  <a:srgbClr val="404040"/>
                </a:solidFill>
                <a:latin typeface="Arial"/>
                <a:cs typeface="Arial"/>
              </a:rPr>
              <a:t> </a:t>
            </a:r>
            <a:r>
              <a:rPr sz="1450" spc="-25" dirty="0">
                <a:solidFill>
                  <a:srgbClr val="404040"/>
                </a:solidFill>
                <a:latin typeface="Arial"/>
                <a:cs typeface="Arial"/>
              </a:rPr>
              <a:t>infrastructure</a:t>
            </a:r>
            <a:r>
              <a:rPr sz="1450" spc="-120" dirty="0">
                <a:solidFill>
                  <a:srgbClr val="404040"/>
                </a:solidFill>
                <a:latin typeface="Arial"/>
                <a:cs typeface="Arial"/>
              </a:rPr>
              <a:t> </a:t>
            </a:r>
            <a:r>
              <a:rPr sz="1450" spc="-10" dirty="0">
                <a:solidFill>
                  <a:srgbClr val="404040"/>
                </a:solidFill>
                <a:latin typeface="Arial"/>
                <a:cs typeface="Arial"/>
              </a:rPr>
              <a:t>for</a:t>
            </a:r>
            <a:r>
              <a:rPr sz="1450" spc="-114" dirty="0">
                <a:solidFill>
                  <a:srgbClr val="404040"/>
                </a:solidFill>
                <a:latin typeface="Arial"/>
                <a:cs typeface="Arial"/>
              </a:rPr>
              <a:t> </a:t>
            </a:r>
            <a:r>
              <a:rPr sz="1450" spc="-10" dirty="0">
                <a:solidFill>
                  <a:srgbClr val="404040"/>
                </a:solidFill>
                <a:latin typeface="Arial"/>
                <a:cs typeface="Arial"/>
              </a:rPr>
              <a:t>data</a:t>
            </a:r>
            <a:r>
              <a:rPr sz="1450" spc="-20" dirty="0">
                <a:solidFill>
                  <a:srgbClr val="404040"/>
                </a:solidFill>
                <a:latin typeface="Arial"/>
                <a:cs typeface="Arial"/>
              </a:rPr>
              <a:t> </a:t>
            </a:r>
            <a:r>
              <a:rPr sz="1450" spc="-10" dirty="0">
                <a:solidFill>
                  <a:srgbClr val="404040"/>
                </a:solidFill>
                <a:latin typeface="Arial"/>
                <a:cs typeface="Arial"/>
              </a:rPr>
              <a:t>capture.</a:t>
            </a:r>
            <a:endParaRPr sz="1450" dirty="0">
              <a:solidFill>
                <a:srgbClr val="404040"/>
              </a:solidFill>
              <a:latin typeface="Arial"/>
              <a:cs typeface="Arial"/>
            </a:endParaRPr>
          </a:p>
        </p:txBody>
      </p:sp>
      <p:sp>
        <p:nvSpPr>
          <p:cNvPr id="6" name="object 6"/>
          <p:cNvSpPr txBox="1"/>
          <p:nvPr/>
        </p:nvSpPr>
        <p:spPr>
          <a:xfrm>
            <a:off x="5888101" y="1494726"/>
            <a:ext cx="3676015" cy="1114408"/>
          </a:xfrm>
          <a:prstGeom prst="rect">
            <a:avLst/>
          </a:prstGeom>
        </p:spPr>
        <p:txBody>
          <a:bodyPr vert="horz" wrap="square" lIns="0" tIns="11430" rIns="0" bIns="0" rtlCol="0">
            <a:spAutoFit/>
          </a:bodyPr>
          <a:lstStyle/>
          <a:p>
            <a:pPr marR="5080" algn="r">
              <a:lnSpc>
                <a:spcPts val="1710"/>
              </a:lnSpc>
              <a:spcBef>
                <a:spcPts val="90"/>
              </a:spcBef>
            </a:pPr>
            <a:r>
              <a:rPr sz="1450" b="1" spc="-10" dirty="0">
                <a:solidFill>
                  <a:srgbClr val="0079C1"/>
                </a:solidFill>
                <a:latin typeface="Arial"/>
                <a:cs typeface="Arial"/>
              </a:rPr>
              <a:t>Policy</a:t>
            </a:r>
            <a:r>
              <a:rPr sz="1200" b="1" spc="-10" dirty="0">
                <a:solidFill>
                  <a:srgbClr val="0079C1"/>
                </a:solidFill>
                <a:latin typeface="Arial"/>
                <a:cs typeface="Arial"/>
              </a:rPr>
              <a:t>:</a:t>
            </a:r>
            <a:endParaRPr sz="1200" dirty="0">
              <a:latin typeface="Arial"/>
              <a:cs typeface="Arial"/>
            </a:endParaRPr>
          </a:p>
          <a:p>
            <a:pPr marL="184785" marR="10160" indent="-172085" algn="r">
              <a:lnSpc>
                <a:spcPts val="1680"/>
              </a:lnSpc>
              <a:spcBef>
                <a:spcPts val="80"/>
              </a:spcBef>
              <a:buChar char="•"/>
              <a:tabLst>
                <a:tab pos="887094" algn="l"/>
              </a:tabLst>
            </a:pPr>
            <a:r>
              <a:rPr sz="1450" spc="-35" dirty="0">
                <a:solidFill>
                  <a:srgbClr val="404040"/>
                </a:solidFill>
                <a:latin typeface="Arial"/>
                <a:cs typeface="Arial"/>
              </a:rPr>
              <a:t>Commitments</a:t>
            </a:r>
            <a:r>
              <a:rPr sz="1450" spc="-80" dirty="0">
                <a:solidFill>
                  <a:srgbClr val="404040"/>
                </a:solidFill>
                <a:latin typeface="Arial"/>
                <a:cs typeface="Arial"/>
              </a:rPr>
              <a:t> </a:t>
            </a:r>
            <a:r>
              <a:rPr sz="1450" dirty="0">
                <a:solidFill>
                  <a:srgbClr val="404040"/>
                </a:solidFill>
                <a:latin typeface="Arial"/>
                <a:cs typeface="Arial"/>
              </a:rPr>
              <a:t>on</a:t>
            </a:r>
            <a:r>
              <a:rPr sz="1450" spc="10" dirty="0">
                <a:solidFill>
                  <a:srgbClr val="404040"/>
                </a:solidFill>
                <a:latin typeface="Arial"/>
                <a:cs typeface="Arial"/>
              </a:rPr>
              <a:t> </a:t>
            </a:r>
            <a:r>
              <a:rPr sz="1450" spc="-20" dirty="0">
                <a:solidFill>
                  <a:srgbClr val="404040"/>
                </a:solidFill>
                <a:latin typeface="Arial"/>
                <a:cs typeface="Arial"/>
              </a:rPr>
              <a:t>how</a:t>
            </a:r>
            <a:r>
              <a:rPr sz="1450" spc="-80" dirty="0">
                <a:solidFill>
                  <a:srgbClr val="404040"/>
                </a:solidFill>
                <a:latin typeface="Arial"/>
                <a:cs typeface="Arial"/>
              </a:rPr>
              <a:t> </a:t>
            </a:r>
            <a:r>
              <a:rPr sz="1450" spc="-10" dirty="0">
                <a:solidFill>
                  <a:srgbClr val="404040"/>
                </a:solidFill>
                <a:latin typeface="Arial"/>
                <a:cs typeface="Arial"/>
              </a:rPr>
              <a:t>E&amp;S</a:t>
            </a:r>
            <a:r>
              <a:rPr sz="1450" spc="-75" dirty="0">
                <a:solidFill>
                  <a:srgbClr val="404040"/>
                </a:solidFill>
                <a:latin typeface="Arial"/>
                <a:cs typeface="Arial"/>
              </a:rPr>
              <a:t> </a:t>
            </a:r>
            <a:r>
              <a:rPr sz="1450" spc="-10" dirty="0">
                <a:solidFill>
                  <a:srgbClr val="404040"/>
                </a:solidFill>
                <a:latin typeface="Arial"/>
                <a:cs typeface="Arial"/>
              </a:rPr>
              <a:t>will</a:t>
            </a:r>
            <a:r>
              <a:rPr sz="1450" spc="-75" dirty="0">
                <a:solidFill>
                  <a:srgbClr val="404040"/>
                </a:solidFill>
                <a:latin typeface="Arial"/>
                <a:cs typeface="Arial"/>
              </a:rPr>
              <a:t> </a:t>
            </a:r>
            <a:r>
              <a:rPr sz="1450" spc="-10" dirty="0">
                <a:solidFill>
                  <a:srgbClr val="404040"/>
                </a:solidFill>
                <a:latin typeface="Arial"/>
                <a:cs typeface="Arial"/>
              </a:rPr>
              <a:t>be</a:t>
            </a:r>
            <a:r>
              <a:rPr sz="1450" spc="-75" dirty="0">
                <a:solidFill>
                  <a:srgbClr val="404040"/>
                </a:solidFill>
                <a:latin typeface="Arial"/>
                <a:cs typeface="Arial"/>
              </a:rPr>
              <a:t> </a:t>
            </a:r>
            <a:r>
              <a:rPr sz="1450" spc="-10" dirty="0">
                <a:solidFill>
                  <a:srgbClr val="404040"/>
                </a:solidFill>
                <a:latin typeface="Arial"/>
                <a:cs typeface="Arial"/>
              </a:rPr>
              <a:t>managed 	</a:t>
            </a:r>
            <a:r>
              <a:rPr sz="1450" spc="-20" dirty="0">
                <a:solidFill>
                  <a:srgbClr val="404040"/>
                </a:solidFill>
                <a:latin typeface="Arial"/>
                <a:cs typeface="Arial"/>
              </a:rPr>
              <a:t>in-house</a:t>
            </a:r>
            <a:r>
              <a:rPr sz="1450" spc="-150" dirty="0">
                <a:solidFill>
                  <a:srgbClr val="404040"/>
                </a:solidFill>
                <a:latin typeface="Arial"/>
                <a:cs typeface="Arial"/>
              </a:rPr>
              <a:t> </a:t>
            </a:r>
            <a:r>
              <a:rPr sz="1450" spc="-20" dirty="0">
                <a:solidFill>
                  <a:srgbClr val="404040"/>
                </a:solidFill>
                <a:latin typeface="Arial"/>
                <a:cs typeface="Arial"/>
              </a:rPr>
              <a:t>and</a:t>
            </a:r>
            <a:r>
              <a:rPr sz="1450" spc="-65" dirty="0">
                <a:solidFill>
                  <a:srgbClr val="404040"/>
                </a:solidFill>
                <a:latin typeface="Arial"/>
                <a:cs typeface="Arial"/>
              </a:rPr>
              <a:t> </a:t>
            </a:r>
            <a:r>
              <a:rPr sz="1450" spc="-10" dirty="0">
                <a:solidFill>
                  <a:srgbClr val="404040"/>
                </a:solidFill>
                <a:latin typeface="Arial"/>
                <a:cs typeface="Arial"/>
              </a:rPr>
              <a:t>in</a:t>
            </a:r>
            <a:r>
              <a:rPr sz="1450" spc="-60" dirty="0">
                <a:solidFill>
                  <a:srgbClr val="404040"/>
                </a:solidFill>
                <a:latin typeface="Arial"/>
                <a:cs typeface="Arial"/>
              </a:rPr>
              <a:t> </a:t>
            </a:r>
            <a:r>
              <a:rPr sz="1450" spc="-10" dirty="0">
                <a:solidFill>
                  <a:srgbClr val="404040"/>
                </a:solidFill>
                <a:latin typeface="Arial"/>
                <a:cs typeface="Arial"/>
              </a:rPr>
              <a:t>business</a:t>
            </a:r>
            <a:r>
              <a:rPr sz="1450" spc="-145" dirty="0">
                <a:solidFill>
                  <a:srgbClr val="404040"/>
                </a:solidFill>
                <a:latin typeface="Arial"/>
                <a:cs typeface="Arial"/>
              </a:rPr>
              <a:t> </a:t>
            </a:r>
            <a:r>
              <a:rPr sz="1450" spc="-10" dirty="0">
                <a:solidFill>
                  <a:srgbClr val="404040"/>
                </a:solidFill>
                <a:latin typeface="Arial"/>
                <a:cs typeface="Arial"/>
              </a:rPr>
              <a:t>activities.</a:t>
            </a:r>
            <a:endParaRPr sz="1450" dirty="0">
              <a:solidFill>
                <a:srgbClr val="404040"/>
              </a:solidFill>
              <a:latin typeface="Arial"/>
              <a:cs typeface="Arial"/>
            </a:endParaRPr>
          </a:p>
          <a:p>
            <a:pPr marL="662940" marR="16510" lvl="1" indent="-172720" algn="r">
              <a:lnSpc>
                <a:spcPts val="1680"/>
              </a:lnSpc>
              <a:spcBef>
                <a:spcPts val="5"/>
              </a:spcBef>
              <a:buChar char="•"/>
              <a:tabLst>
                <a:tab pos="1161415" algn="l"/>
              </a:tabLst>
            </a:pPr>
            <a:r>
              <a:rPr sz="1450" spc="-20" dirty="0">
                <a:solidFill>
                  <a:srgbClr val="404040"/>
                </a:solidFill>
                <a:latin typeface="Arial"/>
                <a:cs typeface="Arial"/>
              </a:rPr>
              <a:t>Provides</a:t>
            </a:r>
            <a:r>
              <a:rPr sz="1450" spc="-140" dirty="0">
                <a:solidFill>
                  <a:srgbClr val="404040"/>
                </a:solidFill>
                <a:latin typeface="Arial"/>
                <a:cs typeface="Arial"/>
              </a:rPr>
              <a:t> </a:t>
            </a:r>
            <a:r>
              <a:rPr sz="1450" spc="-10" dirty="0">
                <a:solidFill>
                  <a:srgbClr val="404040"/>
                </a:solidFill>
                <a:latin typeface="Arial"/>
                <a:cs typeface="Arial"/>
              </a:rPr>
              <a:t>the</a:t>
            </a:r>
            <a:r>
              <a:rPr sz="1450" spc="-55" dirty="0">
                <a:solidFill>
                  <a:srgbClr val="404040"/>
                </a:solidFill>
                <a:latin typeface="Arial"/>
                <a:cs typeface="Arial"/>
              </a:rPr>
              <a:t> </a:t>
            </a:r>
            <a:r>
              <a:rPr sz="1450" spc="-25" dirty="0">
                <a:solidFill>
                  <a:srgbClr val="404040"/>
                </a:solidFill>
                <a:latin typeface="Arial"/>
                <a:cs typeface="Arial"/>
              </a:rPr>
              <a:t>framework</a:t>
            </a:r>
            <a:r>
              <a:rPr sz="1450" spc="-140" dirty="0">
                <a:solidFill>
                  <a:srgbClr val="404040"/>
                </a:solidFill>
                <a:latin typeface="Arial"/>
                <a:cs typeface="Arial"/>
              </a:rPr>
              <a:t> </a:t>
            </a:r>
            <a:r>
              <a:rPr sz="1450" spc="-10" dirty="0">
                <a:solidFill>
                  <a:srgbClr val="404040"/>
                </a:solidFill>
                <a:latin typeface="Arial"/>
                <a:cs typeface="Arial"/>
              </a:rPr>
              <a:t>for</a:t>
            </a:r>
            <a:r>
              <a:rPr sz="1450" spc="-55" dirty="0">
                <a:solidFill>
                  <a:srgbClr val="404040"/>
                </a:solidFill>
                <a:latin typeface="Arial"/>
                <a:cs typeface="Arial"/>
              </a:rPr>
              <a:t> </a:t>
            </a:r>
            <a:r>
              <a:rPr sz="1450" spc="-10" dirty="0">
                <a:solidFill>
                  <a:srgbClr val="404040"/>
                </a:solidFill>
                <a:latin typeface="Arial"/>
                <a:cs typeface="Arial"/>
              </a:rPr>
              <a:t>consistent 	</a:t>
            </a:r>
            <a:r>
              <a:rPr sz="1450" spc="-20" dirty="0">
                <a:solidFill>
                  <a:srgbClr val="404040"/>
                </a:solidFill>
                <a:latin typeface="Arial"/>
                <a:cs typeface="Arial"/>
              </a:rPr>
              <a:t>approach</a:t>
            </a:r>
            <a:r>
              <a:rPr sz="1450" spc="-155" dirty="0">
                <a:solidFill>
                  <a:srgbClr val="404040"/>
                </a:solidFill>
                <a:latin typeface="Arial"/>
                <a:cs typeface="Arial"/>
              </a:rPr>
              <a:t> </a:t>
            </a:r>
            <a:r>
              <a:rPr sz="1450" spc="-10" dirty="0">
                <a:solidFill>
                  <a:srgbClr val="404040"/>
                </a:solidFill>
                <a:latin typeface="Arial"/>
                <a:cs typeface="Arial"/>
              </a:rPr>
              <a:t>to</a:t>
            </a:r>
            <a:r>
              <a:rPr sz="1450" spc="-65" dirty="0">
                <a:solidFill>
                  <a:srgbClr val="404040"/>
                </a:solidFill>
                <a:latin typeface="Arial"/>
                <a:cs typeface="Arial"/>
              </a:rPr>
              <a:t> </a:t>
            </a:r>
            <a:r>
              <a:rPr sz="1450" spc="-10" dirty="0">
                <a:solidFill>
                  <a:srgbClr val="404040"/>
                </a:solidFill>
                <a:latin typeface="Arial"/>
                <a:cs typeface="Arial"/>
              </a:rPr>
              <a:t>E&amp;S</a:t>
            </a:r>
            <a:r>
              <a:rPr sz="1450" spc="-70" dirty="0">
                <a:solidFill>
                  <a:srgbClr val="404040"/>
                </a:solidFill>
                <a:latin typeface="Arial"/>
                <a:cs typeface="Arial"/>
              </a:rPr>
              <a:t> </a:t>
            </a:r>
            <a:r>
              <a:rPr sz="1450" spc="-25" dirty="0">
                <a:solidFill>
                  <a:srgbClr val="404040"/>
                </a:solidFill>
                <a:latin typeface="Arial"/>
                <a:cs typeface="Arial"/>
              </a:rPr>
              <a:t>management</a:t>
            </a:r>
            <a:r>
              <a:rPr sz="1450" spc="-25" dirty="0">
                <a:solidFill>
                  <a:srgbClr val="7E7E7E"/>
                </a:solidFill>
                <a:latin typeface="Arial"/>
                <a:cs typeface="Arial"/>
              </a:rPr>
              <a:t>.</a:t>
            </a:r>
            <a:endParaRPr sz="1450" dirty="0">
              <a:latin typeface="Arial"/>
              <a:cs typeface="Arial"/>
            </a:endParaRPr>
          </a:p>
        </p:txBody>
      </p:sp>
      <p:sp>
        <p:nvSpPr>
          <p:cNvPr id="7" name="object 7"/>
          <p:cNvSpPr txBox="1"/>
          <p:nvPr/>
        </p:nvSpPr>
        <p:spPr>
          <a:xfrm>
            <a:off x="6805294" y="5285168"/>
            <a:ext cx="2750820" cy="1100455"/>
          </a:xfrm>
          <a:prstGeom prst="rect">
            <a:avLst/>
          </a:prstGeom>
        </p:spPr>
        <p:txBody>
          <a:bodyPr vert="horz" wrap="square" lIns="0" tIns="11430" rIns="0" bIns="0" rtlCol="0">
            <a:spAutoFit/>
          </a:bodyPr>
          <a:lstStyle/>
          <a:p>
            <a:pPr marR="5080" algn="r">
              <a:lnSpc>
                <a:spcPts val="1710"/>
              </a:lnSpc>
              <a:spcBef>
                <a:spcPts val="90"/>
              </a:spcBef>
            </a:pPr>
            <a:r>
              <a:rPr sz="1450" b="1" spc="-10" dirty="0">
                <a:solidFill>
                  <a:srgbClr val="0079C1"/>
                </a:solidFill>
                <a:latin typeface="Arial"/>
                <a:cs typeface="Arial"/>
              </a:rPr>
              <a:t>Review</a:t>
            </a:r>
            <a:r>
              <a:rPr sz="1200" b="1" spc="-10" dirty="0">
                <a:solidFill>
                  <a:srgbClr val="0079C1"/>
                </a:solidFill>
                <a:latin typeface="Arial"/>
                <a:cs typeface="Arial"/>
              </a:rPr>
              <a:t>:</a:t>
            </a:r>
            <a:endParaRPr sz="1200" dirty="0">
              <a:latin typeface="Arial"/>
              <a:cs typeface="Arial"/>
            </a:endParaRPr>
          </a:p>
          <a:p>
            <a:pPr marL="172720" marR="16510" indent="-172720" algn="r">
              <a:lnSpc>
                <a:spcPts val="1680"/>
              </a:lnSpc>
              <a:buChar char="•"/>
              <a:tabLst>
                <a:tab pos="172720" algn="l"/>
              </a:tabLst>
            </a:pPr>
            <a:r>
              <a:rPr sz="1450" spc="-25" dirty="0">
                <a:solidFill>
                  <a:srgbClr val="404040"/>
                </a:solidFill>
                <a:latin typeface="Arial"/>
                <a:cs typeface="Arial"/>
              </a:rPr>
              <a:t>Internal</a:t>
            </a:r>
            <a:r>
              <a:rPr sz="1450" spc="-65" dirty="0">
                <a:solidFill>
                  <a:srgbClr val="404040"/>
                </a:solidFill>
                <a:latin typeface="Arial"/>
                <a:cs typeface="Arial"/>
              </a:rPr>
              <a:t> </a:t>
            </a:r>
            <a:r>
              <a:rPr sz="1450" spc="-20" dirty="0">
                <a:solidFill>
                  <a:srgbClr val="404040"/>
                </a:solidFill>
                <a:latin typeface="Arial"/>
                <a:cs typeface="Arial"/>
              </a:rPr>
              <a:t>review</a:t>
            </a:r>
            <a:r>
              <a:rPr sz="1450" spc="-155" dirty="0">
                <a:solidFill>
                  <a:srgbClr val="404040"/>
                </a:solidFill>
                <a:latin typeface="Arial"/>
                <a:cs typeface="Arial"/>
              </a:rPr>
              <a:t> </a:t>
            </a:r>
            <a:r>
              <a:rPr sz="1450" dirty="0">
                <a:solidFill>
                  <a:srgbClr val="404040"/>
                </a:solidFill>
                <a:latin typeface="Arial"/>
                <a:cs typeface="Arial"/>
              </a:rPr>
              <a:t>to</a:t>
            </a:r>
            <a:r>
              <a:rPr sz="1450" spc="20" dirty="0">
                <a:solidFill>
                  <a:srgbClr val="404040"/>
                </a:solidFill>
                <a:latin typeface="Arial"/>
                <a:cs typeface="Arial"/>
              </a:rPr>
              <a:t> </a:t>
            </a:r>
            <a:r>
              <a:rPr sz="1450" spc="-10" dirty="0" smtClean="0">
                <a:solidFill>
                  <a:srgbClr val="404040"/>
                </a:solidFill>
                <a:latin typeface="Arial"/>
                <a:cs typeface="Arial"/>
              </a:rPr>
              <a:t>understand</a:t>
            </a:r>
            <a:r>
              <a:rPr sz="1450" dirty="0">
                <a:solidFill>
                  <a:srgbClr val="404040"/>
                </a:solidFill>
                <a:latin typeface="Arial"/>
                <a:cs typeface="Arial"/>
              </a:rPr>
              <a:t> </a:t>
            </a:r>
            <a:r>
              <a:rPr sz="1450" spc="-10" dirty="0" smtClean="0">
                <a:solidFill>
                  <a:srgbClr val="404040"/>
                </a:solidFill>
                <a:latin typeface="Arial"/>
                <a:cs typeface="Arial"/>
              </a:rPr>
              <a:t>effectiveness</a:t>
            </a:r>
            <a:r>
              <a:rPr sz="1450" spc="-10" dirty="0">
                <a:solidFill>
                  <a:srgbClr val="404040"/>
                </a:solidFill>
                <a:latin typeface="Arial"/>
                <a:cs typeface="Arial"/>
              </a:rPr>
              <a:t>.</a:t>
            </a:r>
            <a:endParaRPr sz="1450" dirty="0">
              <a:solidFill>
                <a:srgbClr val="404040"/>
              </a:solidFill>
              <a:latin typeface="Arial"/>
              <a:cs typeface="Arial"/>
            </a:endParaRPr>
          </a:p>
          <a:p>
            <a:pPr marL="172720" marR="16510" indent="-172720" algn="r">
              <a:lnSpc>
                <a:spcPts val="1685"/>
              </a:lnSpc>
              <a:buChar char="•"/>
              <a:tabLst>
                <a:tab pos="172720" algn="l"/>
              </a:tabLst>
            </a:pPr>
            <a:r>
              <a:rPr sz="1450" spc="-20" dirty="0">
                <a:solidFill>
                  <a:srgbClr val="404040"/>
                </a:solidFill>
                <a:latin typeface="Arial"/>
                <a:cs typeface="Arial"/>
              </a:rPr>
              <a:t>Report</a:t>
            </a:r>
            <a:r>
              <a:rPr sz="1450" spc="-155" dirty="0">
                <a:solidFill>
                  <a:srgbClr val="404040"/>
                </a:solidFill>
                <a:latin typeface="Arial"/>
                <a:cs typeface="Arial"/>
              </a:rPr>
              <a:t> </a:t>
            </a:r>
            <a:r>
              <a:rPr sz="1450" dirty="0">
                <a:solidFill>
                  <a:srgbClr val="404040"/>
                </a:solidFill>
                <a:latin typeface="Arial"/>
                <a:cs typeface="Arial"/>
              </a:rPr>
              <a:t>to</a:t>
            </a:r>
            <a:r>
              <a:rPr sz="1450" spc="25" dirty="0">
                <a:solidFill>
                  <a:srgbClr val="404040"/>
                </a:solidFill>
                <a:latin typeface="Arial"/>
                <a:cs typeface="Arial"/>
              </a:rPr>
              <a:t> </a:t>
            </a:r>
            <a:r>
              <a:rPr sz="1450" spc="-20" dirty="0">
                <a:solidFill>
                  <a:srgbClr val="404040"/>
                </a:solidFill>
                <a:latin typeface="Arial"/>
                <a:cs typeface="Arial"/>
              </a:rPr>
              <a:t>lenders</a:t>
            </a:r>
            <a:r>
              <a:rPr sz="1450" spc="-145" dirty="0">
                <a:solidFill>
                  <a:srgbClr val="404040"/>
                </a:solidFill>
                <a:latin typeface="Arial"/>
                <a:cs typeface="Arial"/>
              </a:rPr>
              <a:t> </a:t>
            </a:r>
            <a:r>
              <a:rPr sz="1450" dirty="0">
                <a:solidFill>
                  <a:srgbClr val="404040"/>
                </a:solidFill>
                <a:latin typeface="Arial"/>
                <a:cs typeface="Arial"/>
              </a:rPr>
              <a:t>/</a:t>
            </a:r>
            <a:r>
              <a:rPr sz="1450" spc="-60" dirty="0">
                <a:solidFill>
                  <a:srgbClr val="404040"/>
                </a:solidFill>
                <a:latin typeface="Arial"/>
                <a:cs typeface="Arial"/>
              </a:rPr>
              <a:t> </a:t>
            </a:r>
            <a:r>
              <a:rPr sz="1450" spc="-10" dirty="0">
                <a:solidFill>
                  <a:srgbClr val="404040"/>
                </a:solidFill>
                <a:latin typeface="Arial"/>
                <a:cs typeface="Arial"/>
              </a:rPr>
              <a:t>investors.</a:t>
            </a:r>
            <a:endParaRPr sz="1450" dirty="0">
              <a:solidFill>
                <a:srgbClr val="404040"/>
              </a:solidFill>
              <a:latin typeface="Arial"/>
              <a:cs typeface="Arial"/>
            </a:endParaRPr>
          </a:p>
          <a:p>
            <a:pPr marL="172720" marR="16510" indent="-172720" algn="r">
              <a:lnSpc>
                <a:spcPts val="1710"/>
              </a:lnSpc>
              <a:buChar char="•"/>
              <a:tabLst>
                <a:tab pos="172720" algn="l"/>
              </a:tabLst>
            </a:pPr>
            <a:r>
              <a:rPr sz="1450" spc="-20" dirty="0">
                <a:solidFill>
                  <a:srgbClr val="404040"/>
                </a:solidFill>
                <a:latin typeface="Arial"/>
                <a:cs typeface="Arial"/>
              </a:rPr>
              <a:t>Report</a:t>
            </a:r>
            <a:r>
              <a:rPr sz="1450" spc="-145" dirty="0">
                <a:solidFill>
                  <a:srgbClr val="404040"/>
                </a:solidFill>
                <a:latin typeface="Arial"/>
                <a:cs typeface="Arial"/>
              </a:rPr>
              <a:t> </a:t>
            </a:r>
            <a:r>
              <a:rPr sz="1450" dirty="0">
                <a:solidFill>
                  <a:srgbClr val="404040"/>
                </a:solidFill>
                <a:latin typeface="Arial"/>
                <a:cs typeface="Arial"/>
              </a:rPr>
              <a:t>to</a:t>
            </a:r>
            <a:r>
              <a:rPr sz="1450" spc="45" dirty="0">
                <a:solidFill>
                  <a:srgbClr val="404040"/>
                </a:solidFill>
                <a:latin typeface="Arial"/>
                <a:cs typeface="Arial"/>
              </a:rPr>
              <a:t> </a:t>
            </a:r>
            <a:r>
              <a:rPr sz="1450" spc="-30" dirty="0">
                <a:solidFill>
                  <a:srgbClr val="404040"/>
                </a:solidFill>
                <a:latin typeface="Arial"/>
                <a:cs typeface="Arial"/>
              </a:rPr>
              <a:t>external</a:t>
            </a:r>
            <a:r>
              <a:rPr sz="1450" spc="-145" dirty="0">
                <a:solidFill>
                  <a:srgbClr val="404040"/>
                </a:solidFill>
                <a:latin typeface="Arial"/>
                <a:cs typeface="Arial"/>
              </a:rPr>
              <a:t> </a:t>
            </a:r>
            <a:r>
              <a:rPr sz="1450" spc="-10" dirty="0">
                <a:solidFill>
                  <a:srgbClr val="404040"/>
                </a:solidFill>
                <a:latin typeface="Arial"/>
                <a:cs typeface="Arial"/>
              </a:rPr>
              <a:t>stakeholders</a:t>
            </a:r>
            <a:r>
              <a:rPr sz="1450" spc="-10" dirty="0">
                <a:solidFill>
                  <a:srgbClr val="7E7E7E"/>
                </a:solidFill>
                <a:latin typeface="Arial"/>
                <a:cs typeface="Arial"/>
              </a:rPr>
              <a:t>.</a:t>
            </a:r>
            <a:endParaRPr sz="1450" dirty="0">
              <a:latin typeface="Arial"/>
              <a:cs typeface="Arial"/>
            </a:endParaRPr>
          </a:p>
        </p:txBody>
      </p:sp>
      <p:sp>
        <p:nvSpPr>
          <p:cNvPr id="8" name="object 8"/>
          <p:cNvSpPr/>
          <p:nvPr/>
        </p:nvSpPr>
        <p:spPr>
          <a:xfrm>
            <a:off x="1635760" y="1463039"/>
            <a:ext cx="6644640" cy="4006215"/>
          </a:xfrm>
          <a:custGeom>
            <a:avLst/>
            <a:gdLst/>
            <a:ahLst/>
            <a:cxnLst/>
            <a:rect l="l" t="t" r="r" b="b"/>
            <a:pathLst>
              <a:path w="6644640" h="4006215">
                <a:moveTo>
                  <a:pt x="1848866" y="1615440"/>
                </a:moveTo>
                <a:lnTo>
                  <a:pt x="1831454" y="1605280"/>
                </a:lnTo>
                <a:lnTo>
                  <a:pt x="1752854" y="1559433"/>
                </a:lnTo>
                <a:lnTo>
                  <a:pt x="1746631" y="1561084"/>
                </a:lnTo>
                <a:lnTo>
                  <a:pt x="1743710" y="1565910"/>
                </a:lnTo>
                <a:lnTo>
                  <a:pt x="1740916" y="1570736"/>
                </a:lnTo>
                <a:lnTo>
                  <a:pt x="1742567" y="1576959"/>
                </a:lnTo>
                <a:lnTo>
                  <a:pt x="1791131" y="1605280"/>
                </a:lnTo>
                <a:lnTo>
                  <a:pt x="609600" y="1605280"/>
                </a:lnTo>
                <a:lnTo>
                  <a:pt x="609600" y="1625600"/>
                </a:lnTo>
                <a:lnTo>
                  <a:pt x="1791131" y="1625600"/>
                </a:lnTo>
                <a:lnTo>
                  <a:pt x="1742567" y="1653921"/>
                </a:lnTo>
                <a:lnTo>
                  <a:pt x="1740916" y="1660144"/>
                </a:lnTo>
                <a:lnTo>
                  <a:pt x="1743710" y="1664970"/>
                </a:lnTo>
                <a:lnTo>
                  <a:pt x="1746631" y="1669796"/>
                </a:lnTo>
                <a:lnTo>
                  <a:pt x="1752854" y="1671447"/>
                </a:lnTo>
                <a:lnTo>
                  <a:pt x="1831454" y="1625600"/>
                </a:lnTo>
                <a:lnTo>
                  <a:pt x="1848866" y="1615440"/>
                </a:lnTo>
                <a:close/>
              </a:path>
              <a:path w="6644640" h="4006215">
                <a:moveTo>
                  <a:pt x="1937639" y="3627120"/>
                </a:moveTo>
                <a:lnTo>
                  <a:pt x="1920201" y="3616960"/>
                </a:lnTo>
                <a:lnTo>
                  <a:pt x="1841500" y="3571113"/>
                </a:lnTo>
                <a:lnTo>
                  <a:pt x="1835277" y="3572764"/>
                </a:lnTo>
                <a:lnTo>
                  <a:pt x="1829689" y="3582416"/>
                </a:lnTo>
                <a:lnTo>
                  <a:pt x="1831340" y="3588639"/>
                </a:lnTo>
                <a:lnTo>
                  <a:pt x="1879904" y="3616960"/>
                </a:lnTo>
                <a:lnTo>
                  <a:pt x="822960" y="3616960"/>
                </a:lnTo>
                <a:lnTo>
                  <a:pt x="822960" y="3637280"/>
                </a:lnTo>
                <a:lnTo>
                  <a:pt x="1879904" y="3637280"/>
                </a:lnTo>
                <a:lnTo>
                  <a:pt x="1831340" y="3665601"/>
                </a:lnTo>
                <a:lnTo>
                  <a:pt x="1829689" y="3671824"/>
                </a:lnTo>
                <a:lnTo>
                  <a:pt x="1835277" y="3681476"/>
                </a:lnTo>
                <a:lnTo>
                  <a:pt x="1841500" y="3683127"/>
                </a:lnTo>
                <a:lnTo>
                  <a:pt x="1920201" y="3637280"/>
                </a:lnTo>
                <a:lnTo>
                  <a:pt x="1937639" y="3627120"/>
                </a:lnTo>
                <a:close/>
              </a:path>
              <a:path w="6644640" h="4006215">
                <a:moveTo>
                  <a:pt x="3381375" y="215392"/>
                </a:moveTo>
                <a:lnTo>
                  <a:pt x="3363963" y="205232"/>
                </a:lnTo>
                <a:lnTo>
                  <a:pt x="3285363" y="159385"/>
                </a:lnTo>
                <a:lnTo>
                  <a:pt x="3279140" y="161036"/>
                </a:lnTo>
                <a:lnTo>
                  <a:pt x="3276219" y="165862"/>
                </a:lnTo>
                <a:lnTo>
                  <a:pt x="3273425" y="170688"/>
                </a:lnTo>
                <a:lnTo>
                  <a:pt x="3275076" y="176911"/>
                </a:lnTo>
                <a:lnTo>
                  <a:pt x="3323640" y="205232"/>
                </a:lnTo>
                <a:lnTo>
                  <a:pt x="2358009" y="205232"/>
                </a:lnTo>
                <a:lnTo>
                  <a:pt x="2358009" y="20320"/>
                </a:lnTo>
                <a:lnTo>
                  <a:pt x="2358009" y="10160"/>
                </a:lnTo>
                <a:lnTo>
                  <a:pt x="2358009" y="4572"/>
                </a:lnTo>
                <a:lnTo>
                  <a:pt x="2353564" y="0"/>
                </a:lnTo>
                <a:lnTo>
                  <a:pt x="0" y="0"/>
                </a:lnTo>
                <a:lnTo>
                  <a:pt x="0" y="20320"/>
                </a:lnTo>
                <a:lnTo>
                  <a:pt x="2337689" y="20320"/>
                </a:lnTo>
                <a:lnTo>
                  <a:pt x="2337689" y="221107"/>
                </a:lnTo>
                <a:lnTo>
                  <a:pt x="2342261" y="225552"/>
                </a:lnTo>
                <a:lnTo>
                  <a:pt x="3323640" y="225552"/>
                </a:lnTo>
                <a:lnTo>
                  <a:pt x="3275076" y="253873"/>
                </a:lnTo>
                <a:lnTo>
                  <a:pt x="3273425" y="260096"/>
                </a:lnTo>
                <a:lnTo>
                  <a:pt x="3276219" y="265049"/>
                </a:lnTo>
                <a:lnTo>
                  <a:pt x="3279140" y="269875"/>
                </a:lnTo>
                <a:lnTo>
                  <a:pt x="3285363" y="271526"/>
                </a:lnTo>
                <a:lnTo>
                  <a:pt x="3290189" y="268605"/>
                </a:lnTo>
                <a:lnTo>
                  <a:pt x="3363963" y="225552"/>
                </a:lnTo>
                <a:lnTo>
                  <a:pt x="3381375" y="215392"/>
                </a:lnTo>
                <a:close/>
              </a:path>
              <a:path w="6644640" h="4006215">
                <a:moveTo>
                  <a:pt x="5817489" y="2082800"/>
                </a:moveTo>
                <a:lnTo>
                  <a:pt x="5412029" y="2082800"/>
                </a:lnTo>
                <a:lnTo>
                  <a:pt x="5460619" y="2054479"/>
                </a:lnTo>
                <a:lnTo>
                  <a:pt x="5462270" y="2048256"/>
                </a:lnTo>
                <a:lnTo>
                  <a:pt x="5459349" y="2043430"/>
                </a:lnTo>
                <a:lnTo>
                  <a:pt x="5456555" y="2038604"/>
                </a:lnTo>
                <a:lnTo>
                  <a:pt x="5450332" y="2036953"/>
                </a:lnTo>
                <a:lnTo>
                  <a:pt x="5354320" y="2092960"/>
                </a:lnTo>
                <a:lnTo>
                  <a:pt x="5450332" y="2148967"/>
                </a:lnTo>
                <a:lnTo>
                  <a:pt x="5456555" y="2147316"/>
                </a:lnTo>
                <a:lnTo>
                  <a:pt x="5459349" y="2142490"/>
                </a:lnTo>
                <a:lnTo>
                  <a:pt x="5462270" y="2137664"/>
                </a:lnTo>
                <a:lnTo>
                  <a:pt x="5460619" y="2131441"/>
                </a:lnTo>
                <a:lnTo>
                  <a:pt x="5412029" y="2103120"/>
                </a:lnTo>
                <a:lnTo>
                  <a:pt x="5817489" y="2103120"/>
                </a:lnTo>
                <a:lnTo>
                  <a:pt x="5817489" y="2082800"/>
                </a:lnTo>
                <a:close/>
              </a:path>
              <a:path w="6644640" h="4006215">
                <a:moveTo>
                  <a:pt x="6186551" y="81280"/>
                </a:moveTo>
                <a:lnTo>
                  <a:pt x="5002784" y="81280"/>
                </a:lnTo>
                <a:lnTo>
                  <a:pt x="4998212" y="85852"/>
                </a:lnTo>
                <a:lnTo>
                  <a:pt x="4998212" y="194945"/>
                </a:lnTo>
                <a:lnTo>
                  <a:pt x="3888028" y="194945"/>
                </a:lnTo>
                <a:lnTo>
                  <a:pt x="3936619" y="166624"/>
                </a:lnTo>
                <a:lnTo>
                  <a:pt x="3938270" y="160401"/>
                </a:lnTo>
                <a:lnTo>
                  <a:pt x="3935349" y="155575"/>
                </a:lnTo>
                <a:lnTo>
                  <a:pt x="3932555" y="150622"/>
                </a:lnTo>
                <a:lnTo>
                  <a:pt x="3926332" y="148971"/>
                </a:lnTo>
                <a:lnTo>
                  <a:pt x="3921506" y="151892"/>
                </a:lnTo>
                <a:lnTo>
                  <a:pt x="3830320" y="205105"/>
                </a:lnTo>
                <a:lnTo>
                  <a:pt x="3926332" y="261112"/>
                </a:lnTo>
                <a:lnTo>
                  <a:pt x="3932555" y="259461"/>
                </a:lnTo>
                <a:lnTo>
                  <a:pt x="3935349" y="254635"/>
                </a:lnTo>
                <a:lnTo>
                  <a:pt x="3938270" y="249809"/>
                </a:lnTo>
                <a:lnTo>
                  <a:pt x="3936619" y="243586"/>
                </a:lnTo>
                <a:lnTo>
                  <a:pt x="3888028" y="215265"/>
                </a:lnTo>
                <a:lnTo>
                  <a:pt x="5013960" y="215265"/>
                </a:lnTo>
                <a:lnTo>
                  <a:pt x="5018532" y="210693"/>
                </a:lnTo>
                <a:lnTo>
                  <a:pt x="5018532" y="205105"/>
                </a:lnTo>
                <a:lnTo>
                  <a:pt x="5018532" y="194945"/>
                </a:lnTo>
                <a:lnTo>
                  <a:pt x="5018532" y="101600"/>
                </a:lnTo>
                <a:lnTo>
                  <a:pt x="6186551" y="101600"/>
                </a:lnTo>
                <a:lnTo>
                  <a:pt x="6186551" y="91440"/>
                </a:lnTo>
                <a:lnTo>
                  <a:pt x="6186551" y="81280"/>
                </a:lnTo>
                <a:close/>
              </a:path>
              <a:path w="6644640" h="4006215">
                <a:moveTo>
                  <a:pt x="6644640" y="3985641"/>
                </a:moveTo>
                <a:lnTo>
                  <a:pt x="5984240" y="3985641"/>
                </a:lnTo>
                <a:lnTo>
                  <a:pt x="5984240" y="3098800"/>
                </a:lnTo>
                <a:lnTo>
                  <a:pt x="5984240" y="3088640"/>
                </a:lnTo>
                <a:lnTo>
                  <a:pt x="5984240" y="3083052"/>
                </a:lnTo>
                <a:lnTo>
                  <a:pt x="5979668" y="3078480"/>
                </a:lnTo>
                <a:lnTo>
                  <a:pt x="5361229" y="3078480"/>
                </a:lnTo>
                <a:lnTo>
                  <a:pt x="5409819" y="3050159"/>
                </a:lnTo>
                <a:lnTo>
                  <a:pt x="5411470" y="3043936"/>
                </a:lnTo>
                <a:lnTo>
                  <a:pt x="5408549" y="3039110"/>
                </a:lnTo>
                <a:lnTo>
                  <a:pt x="5405755" y="3034284"/>
                </a:lnTo>
                <a:lnTo>
                  <a:pt x="5399532" y="3032633"/>
                </a:lnTo>
                <a:lnTo>
                  <a:pt x="5303520" y="3088640"/>
                </a:lnTo>
                <a:lnTo>
                  <a:pt x="5399532" y="3144647"/>
                </a:lnTo>
                <a:lnTo>
                  <a:pt x="5405755" y="3142996"/>
                </a:lnTo>
                <a:lnTo>
                  <a:pt x="5408549" y="3138170"/>
                </a:lnTo>
                <a:lnTo>
                  <a:pt x="5411470" y="3133344"/>
                </a:lnTo>
                <a:lnTo>
                  <a:pt x="5409819" y="3127121"/>
                </a:lnTo>
                <a:lnTo>
                  <a:pt x="5361229" y="3098800"/>
                </a:lnTo>
                <a:lnTo>
                  <a:pt x="5963920" y="3098800"/>
                </a:lnTo>
                <a:lnTo>
                  <a:pt x="5963920" y="4001389"/>
                </a:lnTo>
                <a:lnTo>
                  <a:pt x="5968492" y="4005961"/>
                </a:lnTo>
                <a:lnTo>
                  <a:pt x="6644640" y="4005961"/>
                </a:lnTo>
                <a:lnTo>
                  <a:pt x="6644640" y="3995801"/>
                </a:lnTo>
                <a:lnTo>
                  <a:pt x="6644640" y="3985641"/>
                </a:lnTo>
                <a:close/>
              </a:path>
            </a:pathLst>
          </a:custGeom>
          <a:solidFill>
            <a:srgbClr val="0079C1"/>
          </a:solid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341133049"/>
              </p:ext>
            </p:extLst>
          </p:nvPr>
        </p:nvGraphicFramePr>
        <p:xfrm>
          <a:off x="340420" y="1416969"/>
          <a:ext cx="878497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8393247" cy="443698"/>
          </a:xfrm>
        </p:spPr>
        <p:txBody>
          <a:bodyPr lIns="640080">
            <a:noAutofit/>
          </a:bodyPr>
          <a:lstStyle/>
          <a:p>
            <a:r>
              <a:rPr lang="en-GB" sz="3600" b="1" dirty="0">
                <a:solidFill>
                  <a:schemeClr val="accent2">
                    <a:lumMod val="75000"/>
                  </a:schemeClr>
                </a:solidFill>
              </a:rPr>
              <a:t>PR10 – Key Requirements</a:t>
            </a:r>
          </a:p>
        </p:txBody>
      </p:sp>
    </p:spTree>
    <p:extLst>
      <p:ext uri="{BB962C8B-B14F-4D97-AF65-F5344CB8AC3E}">
        <p14:creationId xmlns:p14="http://schemas.microsoft.com/office/powerpoint/2010/main" val="2026339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8393247" cy="462767"/>
          </a:xfrm>
        </p:spPr>
        <p:txBody>
          <a:bodyPr>
            <a:noAutofit/>
          </a:bodyPr>
          <a:lstStyle/>
          <a:p>
            <a:r>
              <a:rPr lang="en-GB" altLang="en-US" b="1" dirty="0">
                <a:latin typeface="Franklin Gothic Demi Cond" panose="020B0706030402020204" pitchFamily="34" charset="0"/>
              </a:rPr>
              <a:t>How EBRD compares to the peers </a:t>
            </a:r>
            <a:endParaRPr lang="en-GB" altLang="en-US" b="1" dirty="0">
              <a:solidFill>
                <a:srgbClr val="FF0000"/>
              </a:solidFill>
              <a:latin typeface="Franklin Gothic Demi Cond" panose="020B0706030402020204" pitchFamily="34" charset="0"/>
            </a:endParaRPr>
          </a:p>
        </p:txBody>
      </p:sp>
      <p:sp>
        <p:nvSpPr>
          <p:cNvPr id="615427" name="Rectangle 3"/>
          <p:cNvSpPr>
            <a:spLocks noGrp="1" noChangeArrowheads="1"/>
          </p:cNvSpPr>
          <p:nvPr>
            <p:ph type="body" idx="1"/>
          </p:nvPr>
        </p:nvSpPr>
        <p:spPr>
          <a:xfrm>
            <a:off x="654863" y="1306850"/>
            <a:ext cx="9026196" cy="4552331"/>
          </a:xfrm>
        </p:spPr>
        <p:txBody>
          <a:bodyPr>
            <a:noAutofit/>
          </a:bodyPr>
          <a:lstStyle/>
          <a:p>
            <a:r>
              <a:rPr lang="en-GB" altLang="en-US" sz="2000" b="1" dirty="0">
                <a:latin typeface="Arial" panose="020B0604020202020204" pitchFamily="34" charset="0"/>
                <a:cs typeface="Arial" panose="020B0604020202020204" pitchFamily="34" charset="0"/>
              </a:rPr>
              <a:t>IFC &amp; World Bank</a:t>
            </a:r>
          </a:p>
          <a:p>
            <a:pPr marL="466618" lvl="2" indent="-335562">
              <a:buSzPct val="1200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Very close match, but global vs. European approach</a:t>
            </a:r>
          </a:p>
          <a:p>
            <a:pPr>
              <a:spcBef>
                <a:spcPct val="80000"/>
              </a:spcBef>
            </a:pPr>
            <a:r>
              <a:rPr lang="en-GB" altLang="en-US" sz="2000" b="1" dirty="0">
                <a:latin typeface="Arial" panose="020B0604020202020204" pitchFamily="34" charset="0"/>
                <a:cs typeface="Arial" panose="020B0604020202020204" pitchFamily="34" charset="0"/>
              </a:rPr>
              <a:t>Equator Banks</a:t>
            </a:r>
          </a:p>
          <a:p>
            <a:pPr marL="466618" lvl="2" indent="-335562">
              <a:buSzPct val="1200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Like IFC but practical implementation varies and restricted to project finance</a:t>
            </a:r>
          </a:p>
          <a:p>
            <a:pPr>
              <a:spcBef>
                <a:spcPct val="80000"/>
              </a:spcBef>
            </a:pPr>
            <a:r>
              <a:rPr lang="en-GB" altLang="en-US" sz="2000" b="1" dirty="0">
                <a:latin typeface="Arial" panose="020B0604020202020204" pitchFamily="34" charset="0"/>
                <a:cs typeface="Arial" panose="020B0604020202020204" pitchFamily="34" charset="0"/>
              </a:rPr>
              <a:t>EIB</a:t>
            </a:r>
            <a:r>
              <a:rPr lang="en-GB" altLang="en-US" sz="2000" dirty="0">
                <a:latin typeface="Arial" panose="020B0604020202020204" pitchFamily="34" charset="0"/>
                <a:cs typeface="Arial" panose="020B0604020202020204" pitchFamily="34" charset="0"/>
              </a:rPr>
              <a:t> </a:t>
            </a:r>
          </a:p>
          <a:p>
            <a:pPr marL="466618" lvl="2" indent="-335562">
              <a:buSzPct val="1200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Similar policy vs European Principles for Environment</a:t>
            </a:r>
          </a:p>
          <a:p>
            <a:pPr marL="466618" lvl="2" indent="-335562">
              <a:buSzPct val="1200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More decentralised approach</a:t>
            </a:r>
          </a:p>
          <a:p>
            <a:pPr marL="466618" lvl="2" indent="-335562">
              <a:buSzPct val="1200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Practical application inconsistent</a:t>
            </a:r>
          </a:p>
          <a:p>
            <a:pPr marL="342900" lvl="1" indent="-342900">
              <a:spcBef>
                <a:spcPct val="80000"/>
              </a:spcBef>
            </a:pPr>
            <a:r>
              <a:rPr lang="en-GB" altLang="en-US" sz="2000" b="1" dirty="0">
                <a:latin typeface="Arial" panose="020B0604020202020204" pitchFamily="34" charset="0"/>
                <a:cs typeface="Arial" panose="020B0604020202020204" pitchFamily="34" charset="0"/>
              </a:rPr>
              <a:t>ADB</a:t>
            </a:r>
          </a:p>
          <a:p>
            <a:pPr marL="466618" lvl="2" indent="-335562">
              <a:buSzPct val="120000"/>
              <a:buFont typeface="Arial" panose="020B0604020202020204" pitchFamily="34" charset="0"/>
              <a:buChar char="─"/>
            </a:pPr>
            <a:r>
              <a:rPr lang="fr-CA" altLang="en-US" sz="2000" dirty="0">
                <a:latin typeface="Arial" panose="020B0604020202020204" pitchFamily="34" charset="0"/>
                <a:cs typeface="Arial" panose="020B0604020202020204" pitchFamily="34" charset="0"/>
              </a:rPr>
              <a:t>No standard on labour and working conditions</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727024"/>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7457" y="1531457"/>
            <a:ext cx="9144000" cy="4110217"/>
          </a:xfrm>
        </p:spPr>
        <p:txBody>
          <a:bodyPr/>
          <a:lstStyle/>
          <a:p>
            <a:pPr marL="0" indent="0" algn="ctr">
              <a:buNone/>
            </a:pPr>
            <a:r>
              <a:rPr lang="en-GB" sz="4500" b="1" dirty="0">
                <a:solidFill>
                  <a:srgbClr val="508927"/>
                </a:solidFill>
                <a:latin typeface="+mj-lt"/>
              </a:rPr>
              <a:t>Thank you!</a:t>
            </a:r>
          </a:p>
          <a:p>
            <a:pPr algn="ctr"/>
            <a:endParaRPr lang="en-GB" dirty="0">
              <a:solidFill>
                <a:srgbClr val="404040"/>
              </a:solidFill>
              <a:latin typeface="Book Antiqua" panose="02040602050305030304" pitchFamily="18" charset="0"/>
            </a:endParaRPr>
          </a:p>
          <a:p>
            <a:pPr marL="0" indent="0" algn="ctr">
              <a:buNone/>
            </a:pPr>
            <a:r>
              <a:rPr lang="en-GB" sz="2400" dirty="0">
                <a:solidFill>
                  <a:srgbClr val="7F7F7F"/>
                </a:solidFill>
                <a:latin typeface="Franklin Gothic Demi" panose="020B0703020102020204" pitchFamily="34" charset="0"/>
              </a:rPr>
              <a:t>Contact Details:</a:t>
            </a:r>
          </a:p>
          <a:p>
            <a:pPr algn="ctr"/>
            <a:endParaRPr lang="en-GB" sz="2400" dirty="0">
              <a:solidFill>
                <a:srgbClr val="7F7F7F"/>
              </a:solidFill>
              <a:latin typeface="Franklin Gothic Demi" panose="020B0703020102020204" pitchFamily="34" charset="0"/>
            </a:endParaRPr>
          </a:p>
          <a:p>
            <a:pPr marL="0" indent="0" algn="ctr">
              <a:buNone/>
            </a:pPr>
            <a:r>
              <a:rPr lang="en-GB" sz="2400" dirty="0" err="1">
                <a:solidFill>
                  <a:srgbClr val="7F7F7F"/>
                </a:solidFill>
                <a:latin typeface="Franklin Gothic Demi" panose="020B0703020102020204" pitchFamily="34" charset="0"/>
              </a:rPr>
              <a:t>Dr.</a:t>
            </a:r>
            <a:r>
              <a:rPr lang="en-GB" sz="2400" dirty="0">
                <a:solidFill>
                  <a:srgbClr val="7F7F7F"/>
                </a:solidFill>
                <a:latin typeface="Franklin Gothic Demi" panose="020B0703020102020204" pitchFamily="34" charset="0"/>
              </a:rPr>
              <a:t> Dariusz Prasek</a:t>
            </a:r>
          </a:p>
          <a:p>
            <a:pPr marL="0" indent="0" algn="ctr">
              <a:buNone/>
            </a:pPr>
            <a:r>
              <a:rPr lang="en-US" sz="2400" dirty="0">
                <a:solidFill>
                  <a:srgbClr val="7F7F7F"/>
                </a:solidFill>
                <a:latin typeface="Franklin Gothic Demi" panose="020B0703020102020204" pitchFamily="34" charset="0"/>
              </a:rPr>
              <a:t>deprasek@gmail.com</a:t>
            </a:r>
            <a:endParaRPr lang="en-GB" sz="2400" dirty="0">
              <a:solidFill>
                <a:srgbClr val="7F7F7F"/>
              </a:solidFill>
              <a:latin typeface="Franklin Gothic Demi" panose="020B0703020102020204" pitchFamily="34" charset="0"/>
            </a:endParaRPr>
          </a:p>
          <a:p>
            <a:pPr marL="0" indent="0" algn="ctr">
              <a:spcBef>
                <a:spcPts val="0"/>
              </a:spcBef>
              <a:buNone/>
            </a:pPr>
            <a:r>
              <a:rPr lang="en-GB" sz="2400" dirty="0">
                <a:solidFill>
                  <a:srgbClr val="7F7F7F"/>
                </a:solidFill>
                <a:latin typeface="Franklin Gothic Demi" panose="020B0703020102020204" pitchFamily="34" charset="0"/>
              </a:rPr>
              <a:t>orchisge@yahoo.com</a:t>
            </a:r>
          </a:p>
        </p:txBody>
      </p:sp>
    </p:spTree>
    <p:extLst>
      <p:ext uri="{BB962C8B-B14F-4D97-AF65-F5344CB8AC3E}">
        <p14:creationId xmlns:p14="http://schemas.microsoft.com/office/powerpoint/2010/main" val="3795392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9931" y="286527"/>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3204" y="511990"/>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O, my 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3954" y="408270"/>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logo orkisis_new_new-p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8865" y="420670"/>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04875" y="2446767"/>
            <a:ext cx="8343900" cy="2246769"/>
          </a:xfrm>
          <a:prstGeom prst="rect">
            <a:avLst/>
          </a:prstGeom>
        </p:spPr>
        <p:txBody>
          <a:bodyPr wrap="square">
            <a:spAutoFit/>
          </a:bodyPr>
          <a:lstStyle/>
          <a:p>
            <a:pPr algn="ctr"/>
            <a:r>
              <a:rPr lang="en-US" sz="2800" b="1" dirty="0">
                <a:solidFill>
                  <a:schemeClr val="bg1">
                    <a:lumMod val="50000"/>
                  </a:schemeClr>
                </a:solidFill>
                <a:latin typeface="Franklin Gothic Demi" panose="020B0703020102020204" pitchFamily="34" charset="0"/>
                <a:ea typeface="Calibri" panose="020F0502020204030204" pitchFamily="34" charset="0"/>
              </a:rPr>
              <a:t>Governance Reform Fund (GRF) Project</a:t>
            </a:r>
            <a:endParaRPr lang="ka-GE" sz="2800" b="1" dirty="0">
              <a:solidFill>
                <a:schemeClr val="bg1">
                  <a:lumMod val="50000"/>
                </a:schemeClr>
              </a:solidFill>
              <a:latin typeface="Franklin Gothic Book" panose="020B0503020102020204" pitchFamily="34" charset="0"/>
              <a:ea typeface="Calibri" panose="020F0502020204030204" pitchFamily="34" charset="0"/>
            </a:endParaRPr>
          </a:p>
          <a:p>
            <a:pPr algn="ctr"/>
            <a:endParaRPr lang="en-GB"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Heavy" panose="020B0903020102020204" pitchFamily="34" charset="0"/>
              </a:rPr>
              <a:t>Supporting the Government of Georgia</a:t>
            </a:r>
            <a:r>
              <a:rPr lang="ka-GE" sz="2800" b="1" dirty="0">
                <a:solidFill>
                  <a:srgbClr val="404040"/>
                </a:solidFill>
                <a:latin typeface="Franklin Gothic Book" panose="020B0503020102020204" pitchFamily="34" charset="0"/>
              </a:rPr>
              <a:t> </a:t>
            </a:r>
            <a:r>
              <a:rPr lang="en-US" sz="2800" b="1" dirty="0">
                <a:solidFill>
                  <a:srgbClr val="404040"/>
                </a:solidFill>
                <a:latin typeface="Franklin Gothic Heavy" panose="020B0903020102020204" pitchFamily="34" charset="0"/>
              </a:rPr>
              <a:t>in Enhancing Governance </a:t>
            </a:r>
            <a:r>
              <a:rPr lang="ka-GE" sz="2800" b="1" dirty="0">
                <a:solidFill>
                  <a:srgbClr val="404040"/>
                </a:solidFill>
                <a:latin typeface="+mj-lt"/>
              </a:rPr>
              <a:t>&amp;</a:t>
            </a:r>
            <a:r>
              <a:rPr lang="en-US" sz="2800" b="1" dirty="0">
                <a:solidFill>
                  <a:srgbClr val="404040"/>
                </a:solidFill>
                <a:latin typeface="Franklin Gothic Heavy" panose="020B0903020102020204" pitchFamily="34" charset="0"/>
              </a:rPr>
              <a:t> Policies for a Transition to a Circular Economy</a:t>
            </a:r>
            <a:endParaRPr lang="en-US" sz="4800" b="1" dirty="0">
              <a:solidFill>
                <a:srgbClr val="404040"/>
              </a:solidFill>
              <a:latin typeface="Franklin Gothic Heavy" panose="020B0903020102020204" pitchFamily="34" charset="0"/>
            </a:endParaRPr>
          </a:p>
        </p:txBody>
      </p:sp>
    </p:spTree>
    <p:extLst>
      <p:ext uri="{BB962C8B-B14F-4D97-AF65-F5344CB8AC3E}">
        <p14:creationId xmlns:p14="http://schemas.microsoft.com/office/powerpoint/2010/main" val="154348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113"/>
            <a:ext cx="9370243" cy="600164"/>
          </a:xfrm>
          <a:prstGeom prst="rect">
            <a:avLst/>
          </a:prstGeom>
        </p:spPr>
        <p:txBody>
          <a:bodyPr vert="horz" wrap="square" lIns="640080" tIns="45720" rIns="0" bIns="0" rtlCol="0">
            <a:spAutoFit/>
          </a:bodyPr>
          <a:lstStyle/>
          <a:p>
            <a:pPr marL="10795">
              <a:lnSpc>
                <a:spcPct val="100000"/>
              </a:lnSpc>
              <a:spcBef>
                <a:spcPts val="105"/>
              </a:spcBef>
            </a:pPr>
            <a:r>
              <a:rPr dirty="0">
                <a:latin typeface="Franklin Gothic Demi Cond" panose="020B0706030402020204" pitchFamily="34" charset="0"/>
              </a:rPr>
              <a:t>E&amp;S</a:t>
            </a:r>
            <a:r>
              <a:rPr spc="10" dirty="0">
                <a:latin typeface="Franklin Gothic Demi Cond" panose="020B0706030402020204" pitchFamily="34" charset="0"/>
              </a:rPr>
              <a:t> </a:t>
            </a:r>
            <a:r>
              <a:rPr dirty="0">
                <a:latin typeface="Franklin Gothic Demi Cond" panose="020B0706030402020204" pitchFamily="34" charset="0"/>
              </a:rPr>
              <a:t>Risks</a:t>
            </a:r>
            <a:r>
              <a:rPr spc="-140" dirty="0">
                <a:latin typeface="Franklin Gothic Demi Cond" panose="020B0706030402020204" pitchFamily="34" charset="0"/>
              </a:rPr>
              <a:t> </a:t>
            </a:r>
            <a:r>
              <a:rPr dirty="0">
                <a:latin typeface="Franklin Gothic Demi Cond" panose="020B0706030402020204" pitchFamily="34" charset="0"/>
              </a:rPr>
              <a:t>Differ</a:t>
            </a:r>
            <a:r>
              <a:rPr spc="20" dirty="0">
                <a:latin typeface="Franklin Gothic Demi Cond" panose="020B0706030402020204" pitchFamily="34" charset="0"/>
              </a:rPr>
              <a:t> </a:t>
            </a:r>
            <a:r>
              <a:rPr dirty="0">
                <a:latin typeface="Franklin Gothic Demi Cond" panose="020B0706030402020204" pitchFamily="34" charset="0"/>
              </a:rPr>
              <a:t>by</a:t>
            </a:r>
            <a:r>
              <a:rPr spc="-55" dirty="0">
                <a:latin typeface="Franklin Gothic Demi Cond" panose="020B0706030402020204" pitchFamily="34" charset="0"/>
              </a:rPr>
              <a:t> </a:t>
            </a:r>
            <a:r>
              <a:rPr dirty="0">
                <a:latin typeface="Franklin Gothic Demi Cond" panose="020B0706030402020204" pitchFamily="34" charset="0"/>
              </a:rPr>
              <a:t>Sector –</a:t>
            </a:r>
            <a:r>
              <a:rPr spc="-15" dirty="0">
                <a:latin typeface="Franklin Gothic Demi Cond" panose="020B0706030402020204" pitchFamily="34" charset="0"/>
              </a:rPr>
              <a:t> </a:t>
            </a:r>
            <a:r>
              <a:rPr spc="-10" dirty="0">
                <a:latin typeface="Franklin Gothic Demi Cond" panose="020B0706030402020204" pitchFamily="34" charset="0"/>
              </a:rPr>
              <a:t>Social</a:t>
            </a:r>
          </a:p>
        </p:txBody>
      </p:sp>
      <p:pic>
        <p:nvPicPr>
          <p:cNvPr id="3" name="object 3"/>
          <p:cNvPicPr/>
          <p:nvPr/>
        </p:nvPicPr>
        <p:blipFill>
          <a:blip r:embed="rId2" cstate="print"/>
          <a:stretch>
            <a:fillRect/>
          </a:stretch>
        </p:blipFill>
        <p:spPr>
          <a:xfrm>
            <a:off x="622486" y="1280160"/>
            <a:ext cx="8016240" cy="1310639"/>
          </a:xfrm>
          <a:prstGeom prst="rect">
            <a:avLst/>
          </a:prstGeom>
        </p:spPr>
      </p:pic>
      <p:sp>
        <p:nvSpPr>
          <p:cNvPr id="4" name="object 4"/>
          <p:cNvSpPr txBox="1"/>
          <p:nvPr/>
        </p:nvSpPr>
        <p:spPr>
          <a:xfrm>
            <a:off x="846641" y="1941443"/>
            <a:ext cx="1934265"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FFFFFF"/>
                </a:solidFill>
                <a:latin typeface="Arial"/>
                <a:cs typeface="Arial"/>
              </a:rPr>
              <a:t>Higher</a:t>
            </a:r>
            <a:r>
              <a:rPr b="1" spc="-20" dirty="0">
                <a:solidFill>
                  <a:srgbClr val="FFFFFF"/>
                </a:solidFill>
                <a:latin typeface="Arial"/>
                <a:cs typeface="Arial"/>
              </a:rPr>
              <a:t> </a:t>
            </a:r>
            <a:r>
              <a:rPr b="1" dirty="0">
                <a:solidFill>
                  <a:srgbClr val="FFFFFF"/>
                </a:solidFill>
                <a:latin typeface="Arial"/>
                <a:cs typeface="Arial"/>
              </a:rPr>
              <a:t>social</a:t>
            </a:r>
            <a:r>
              <a:rPr b="1" spc="-50" dirty="0">
                <a:solidFill>
                  <a:srgbClr val="FFFFFF"/>
                </a:solidFill>
                <a:latin typeface="Arial"/>
                <a:cs typeface="Arial"/>
              </a:rPr>
              <a:t> </a:t>
            </a:r>
            <a:r>
              <a:rPr b="1" spc="-20" dirty="0">
                <a:solidFill>
                  <a:srgbClr val="FFFFFF"/>
                </a:solidFill>
                <a:latin typeface="Arial"/>
                <a:cs typeface="Arial"/>
              </a:rPr>
              <a:t>risk</a:t>
            </a:r>
            <a:endParaRPr dirty="0">
              <a:latin typeface="Arial"/>
              <a:cs typeface="Arial"/>
            </a:endParaRPr>
          </a:p>
        </p:txBody>
      </p:sp>
      <p:sp>
        <p:nvSpPr>
          <p:cNvPr id="5" name="object 5"/>
          <p:cNvSpPr txBox="1"/>
          <p:nvPr/>
        </p:nvSpPr>
        <p:spPr>
          <a:xfrm>
            <a:off x="6574088" y="1704657"/>
            <a:ext cx="2064638"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414141"/>
                </a:solidFill>
                <a:latin typeface="Arial"/>
                <a:cs typeface="Arial"/>
              </a:rPr>
              <a:t>Lower</a:t>
            </a:r>
            <a:r>
              <a:rPr b="1" spc="10" dirty="0">
                <a:solidFill>
                  <a:srgbClr val="414141"/>
                </a:solidFill>
                <a:latin typeface="Arial"/>
                <a:cs typeface="Arial"/>
              </a:rPr>
              <a:t> </a:t>
            </a:r>
            <a:r>
              <a:rPr b="1" dirty="0">
                <a:solidFill>
                  <a:srgbClr val="414141"/>
                </a:solidFill>
                <a:latin typeface="Arial"/>
                <a:cs typeface="Arial"/>
              </a:rPr>
              <a:t>social</a:t>
            </a:r>
            <a:r>
              <a:rPr b="1" spc="-35" dirty="0">
                <a:solidFill>
                  <a:srgbClr val="414141"/>
                </a:solidFill>
                <a:latin typeface="Arial"/>
                <a:cs typeface="Arial"/>
              </a:rPr>
              <a:t> </a:t>
            </a:r>
            <a:r>
              <a:rPr b="1" spc="-20" dirty="0">
                <a:solidFill>
                  <a:srgbClr val="414141"/>
                </a:solidFill>
                <a:latin typeface="Arial"/>
                <a:cs typeface="Arial"/>
              </a:rPr>
              <a:t>risk</a:t>
            </a:r>
            <a:endParaRPr dirty="0">
              <a:latin typeface="Arial"/>
              <a:cs typeface="Arial"/>
            </a:endParaRPr>
          </a:p>
        </p:txBody>
      </p:sp>
      <p:sp>
        <p:nvSpPr>
          <p:cNvPr id="6" name="object 6"/>
          <p:cNvSpPr txBox="1"/>
          <p:nvPr/>
        </p:nvSpPr>
        <p:spPr>
          <a:xfrm>
            <a:off x="622486" y="2809239"/>
            <a:ext cx="2458720" cy="3819635"/>
          </a:xfrm>
          <a:prstGeom prst="rect">
            <a:avLst/>
          </a:prstGeom>
          <a:solidFill>
            <a:srgbClr val="246C8F"/>
          </a:solidFill>
          <a:ln w="10159">
            <a:solidFill>
              <a:srgbClr val="00AD9E"/>
            </a:solidFill>
          </a:ln>
        </p:spPr>
        <p:txBody>
          <a:bodyPr vert="horz" wrap="square" lIns="0" tIns="64135" rIns="0" bIns="457200" rtlCol="0">
            <a:spAutoFit/>
          </a:bodyPr>
          <a:lstStyle/>
          <a:p>
            <a:pPr marL="92075">
              <a:lnSpc>
                <a:spcPct val="100000"/>
              </a:lnSpc>
              <a:spcBef>
                <a:spcPts val="600"/>
              </a:spcBef>
              <a:spcAft>
                <a:spcPts val="600"/>
              </a:spcAft>
            </a:pPr>
            <a:r>
              <a:rPr b="1" dirty="0">
                <a:solidFill>
                  <a:srgbClr val="FFFFFF"/>
                </a:solidFill>
                <a:latin typeface="Arial"/>
                <a:cs typeface="Arial"/>
              </a:rPr>
              <a:t>High</a:t>
            </a:r>
            <a:r>
              <a:rPr b="1" spc="-15" dirty="0">
                <a:solidFill>
                  <a:srgbClr val="FFFFFF"/>
                </a:solidFill>
                <a:latin typeface="Arial"/>
                <a:cs typeface="Arial"/>
              </a:rPr>
              <a:t> </a:t>
            </a:r>
            <a:r>
              <a:rPr b="1" spc="-10" dirty="0">
                <a:solidFill>
                  <a:srgbClr val="FFFFFF"/>
                </a:solidFill>
                <a:latin typeface="Arial"/>
                <a:cs typeface="Arial"/>
              </a:rPr>
              <a:t>risk:</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Construction</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Mining</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Energy</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Agriculture</a:t>
            </a:r>
            <a:endParaRPr dirty="0">
              <a:latin typeface="Arial"/>
              <a:cs typeface="Arial"/>
            </a:endParaRPr>
          </a:p>
          <a:p>
            <a:pPr marL="376555" indent="-284480">
              <a:lnSpc>
                <a:spcPct val="100000"/>
              </a:lnSpc>
              <a:spcBef>
                <a:spcPts val="600"/>
              </a:spcBef>
              <a:spcAft>
                <a:spcPts val="600"/>
              </a:spcAft>
              <a:buChar char="•"/>
              <a:tabLst>
                <a:tab pos="376555" algn="l"/>
              </a:tabLst>
            </a:pPr>
            <a:r>
              <a:rPr dirty="0">
                <a:solidFill>
                  <a:srgbClr val="FFFFFF"/>
                </a:solidFill>
                <a:latin typeface="Arial"/>
                <a:cs typeface="Arial"/>
              </a:rPr>
              <a:t>Pulp</a:t>
            </a:r>
            <a:r>
              <a:rPr spc="5" dirty="0">
                <a:solidFill>
                  <a:srgbClr val="FFFFFF"/>
                </a:solidFill>
                <a:latin typeface="Arial"/>
                <a:cs typeface="Arial"/>
              </a:rPr>
              <a:t> </a:t>
            </a:r>
            <a:r>
              <a:rPr dirty="0">
                <a:solidFill>
                  <a:srgbClr val="FFFFFF"/>
                </a:solidFill>
                <a:latin typeface="Arial"/>
                <a:cs typeface="Arial"/>
              </a:rPr>
              <a:t>&amp;</a:t>
            </a:r>
            <a:r>
              <a:rPr spc="-65" dirty="0">
                <a:solidFill>
                  <a:srgbClr val="FFFFFF"/>
                </a:solidFill>
                <a:latin typeface="Arial"/>
                <a:cs typeface="Arial"/>
              </a:rPr>
              <a:t> </a:t>
            </a:r>
            <a:r>
              <a:rPr spc="-10" dirty="0">
                <a:solidFill>
                  <a:srgbClr val="FFFFFF"/>
                </a:solidFill>
                <a:latin typeface="Arial"/>
                <a:cs typeface="Arial"/>
              </a:rPr>
              <a:t>paper</a:t>
            </a:r>
            <a:endParaRPr dirty="0">
              <a:latin typeface="Arial"/>
              <a:cs typeface="Arial"/>
            </a:endParaRPr>
          </a:p>
          <a:p>
            <a:pPr marL="376555" indent="-284480">
              <a:lnSpc>
                <a:spcPct val="100000"/>
              </a:lnSpc>
              <a:spcBef>
                <a:spcPts val="600"/>
              </a:spcBef>
              <a:spcAft>
                <a:spcPts val="600"/>
              </a:spcAft>
              <a:buChar char="•"/>
              <a:tabLst>
                <a:tab pos="376555" algn="l"/>
              </a:tabLst>
            </a:pPr>
            <a:r>
              <a:rPr dirty="0">
                <a:solidFill>
                  <a:srgbClr val="FFFFFF"/>
                </a:solidFill>
                <a:latin typeface="Arial"/>
                <a:cs typeface="Arial"/>
              </a:rPr>
              <a:t>Iron</a:t>
            </a:r>
            <a:r>
              <a:rPr spc="-55" dirty="0">
                <a:solidFill>
                  <a:srgbClr val="FFFFFF"/>
                </a:solidFill>
                <a:latin typeface="Arial"/>
                <a:cs typeface="Arial"/>
              </a:rPr>
              <a:t> </a:t>
            </a:r>
            <a:r>
              <a:rPr dirty="0">
                <a:solidFill>
                  <a:srgbClr val="FFFFFF"/>
                </a:solidFill>
                <a:latin typeface="Arial"/>
                <a:cs typeface="Arial"/>
              </a:rPr>
              <a:t>&amp;</a:t>
            </a:r>
            <a:r>
              <a:rPr spc="25" dirty="0">
                <a:solidFill>
                  <a:srgbClr val="FFFFFF"/>
                </a:solidFill>
                <a:latin typeface="Arial"/>
                <a:cs typeface="Arial"/>
              </a:rPr>
              <a:t> </a:t>
            </a:r>
            <a:r>
              <a:rPr spc="-20" dirty="0">
                <a:solidFill>
                  <a:srgbClr val="FFFFFF"/>
                </a:solidFill>
                <a:latin typeface="Arial"/>
                <a:cs typeface="Arial"/>
              </a:rPr>
              <a:t>steel</a:t>
            </a:r>
            <a:endParaRPr dirty="0">
              <a:latin typeface="Arial"/>
              <a:cs typeface="Arial"/>
            </a:endParaRPr>
          </a:p>
          <a:p>
            <a:pPr marL="376555" indent="-284480">
              <a:lnSpc>
                <a:spcPct val="100000"/>
              </a:lnSpc>
              <a:spcBef>
                <a:spcPts val="600"/>
              </a:spcBef>
              <a:spcAft>
                <a:spcPts val="600"/>
              </a:spcAft>
              <a:buChar char="•"/>
              <a:tabLst>
                <a:tab pos="376555" algn="l"/>
              </a:tabLst>
            </a:pPr>
            <a:r>
              <a:rPr spc="-10" dirty="0">
                <a:solidFill>
                  <a:srgbClr val="FFFFFF"/>
                </a:solidFill>
                <a:latin typeface="Arial"/>
                <a:cs typeface="Arial"/>
              </a:rPr>
              <a:t>Healthcare</a:t>
            </a:r>
            <a:endParaRPr dirty="0">
              <a:latin typeface="Arial"/>
              <a:cs typeface="Arial"/>
            </a:endParaRPr>
          </a:p>
        </p:txBody>
      </p:sp>
      <p:sp>
        <p:nvSpPr>
          <p:cNvPr id="7" name="object 7"/>
          <p:cNvSpPr txBox="1"/>
          <p:nvPr/>
        </p:nvSpPr>
        <p:spPr>
          <a:xfrm>
            <a:off x="3284406" y="2809239"/>
            <a:ext cx="2540000" cy="3804247"/>
          </a:xfrm>
          <a:prstGeom prst="rect">
            <a:avLst/>
          </a:prstGeom>
          <a:solidFill>
            <a:srgbClr val="246C8F"/>
          </a:solidFill>
          <a:ln w="10159">
            <a:solidFill>
              <a:srgbClr val="00AD9E"/>
            </a:solidFill>
          </a:ln>
        </p:spPr>
        <p:txBody>
          <a:bodyPr vert="horz" wrap="square" lIns="0" tIns="64135" rIns="0" bIns="365760" rtlCol="0">
            <a:spAutoFit/>
          </a:bodyPr>
          <a:lstStyle/>
          <a:p>
            <a:pPr marL="90170">
              <a:lnSpc>
                <a:spcPct val="100000"/>
              </a:lnSpc>
              <a:spcBef>
                <a:spcPts val="600"/>
              </a:spcBef>
              <a:spcAft>
                <a:spcPts val="600"/>
              </a:spcAft>
            </a:pPr>
            <a:r>
              <a:rPr b="1" dirty="0">
                <a:solidFill>
                  <a:srgbClr val="FFFFFF"/>
                </a:solidFill>
                <a:latin typeface="Arial"/>
                <a:cs typeface="Arial"/>
              </a:rPr>
              <a:t>Medium</a:t>
            </a:r>
            <a:r>
              <a:rPr b="1" spc="-30" dirty="0">
                <a:solidFill>
                  <a:srgbClr val="FFFFFF"/>
                </a:solidFill>
                <a:latin typeface="Arial"/>
                <a:cs typeface="Arial"/>
              </a:rPr>
              <a:t> </a:t>
            </a:r>
            <a:r>
              <a:rPr b="1" spc="-20" dirty="0">
                <a:solidFill>
                  <a:srgbClr val="FFFFFF"/>
                </a:solidFill>
                <a:latin typeface="Arial"/>
                <a:cs typeface="Arial"/>
              </a:rPr>
              <a:t>risk:</a:t>
            </a:r>
            <a:endParaRPr dirty="0">
              <a:latin typeface="Arial"/>
              <a:cs typeface="Arial"/>
            </a:endParaRPr>
          </a:p>
          <a:p>
            <a:pPr marL="374650" indent="-284480">
              <a:lnSpc>
                <a:spcPct val="100000"/>
              </a:lnSpc>
              <a:spcBef>
                <a:spcPts val="600"/>
              </a:spcBef>
              <a:spcAft>
                <a:spcPts val="600"/>
              </a:spcAft>
              <a:buChar char="•"/>
              <a:tabLst>
                <a:tab pos="374650" algn="l"/>
              </a:tabLst>
            </a:pPr>
            <a:r>
              <a:rPr spc="-10" dirty="0">
                <a:solidFill>
                  <a:srgbClr val="FFFFFF"/>
                </a:solidFill>
                <a:latin typeface="Arial"/>
                <a:cs typeface="Arial"/>
              </a:rPr>
              <a:t>Agriculture</a:t>
            </a:r>
            <a:endParaRPr dirty="0">
              <a:latin typeface="Arial"/>
              <a:cs typeface="Arial"/>
            </a:endParaRPr>
          </a:p>
          <a:p>
            <a:pPr marL="374650" indent="-284480">
              <a:lnSpc>
                <a:spcPct val="100000"/>
              </a:lnSpc>
              <a:spcBef>
                <a:spcPts val="600"/>
              </a:spcBef>
              <a:spcAft>
                <a:spcPts val="600"/>
              </a:spcAft>
              <a:buChar char="•"/>
              <a:tabLst>
                <a:tab pos="374650" algn="l"/>
              </a:tabLst>
            </a:pPr>
            <a:r>
              <a:rPr spc="-10" dirty="0">
                <a:solidFill>
                  <a:srgbClr val="FFFFFF"/>
                </a:solidFill>
                <a:latin typeface="Arial"/>
                <a:cs typeface="Arial"/>
              </a:rPr>
              <a:t>Fishing</a:t>
            </a:r>
            <a:endParaRPr dirty="0">
              <a:latin typeface="Arial"/>
              <a:cs typeface="Arial"/>
            </a:endParaRPr>
          </a:p>
          <a:p>
            <a:pPr marL="374650" indent="-284480">
              <a:lnSpc>
                <a:spcPct val="100000"/>
              </a:lnSpc>
              <a:spcBef>
                <a:spcPts val="600"/>
              </a:spcBef>
              <a:spcAft>
                <a:spcPts val="600"/>
              </a:spcAft>
              <a:buChar char="•"/>
              <a:tabLst>
                <a:tab pos="374650" algn="l"/>
              </a:tabLst>
            </a:pPr>
            <a:r>
              <a:rPr dirty="0">
                <a:solidFill>
                  <a:srgbClr val="FFFFFF"/>
                </a:solidFill>
                <a:latin typeface="Arial"/>
                <a:cs typeface="Arial"/>
              </a:rPr>
              <a:t>Food</a:t>
            </a:r>
            <a:r>
              <a:rPr spc="-20" dirty="0">
                <a:solidFill>
                  <a:srgbClr val="FFFFFF"/>
                </a:solidFill>
                <a:latin typeface="Arial"/>
                <a:cs typeface="Arial"/>
              </a:rPr>
              <a:t> </a:t>
            </a:r>
            <a:r>
              <a:rPr spc="-10" dirty="0">
                <a:solidFill>
                  <a:srgbClr val="FFFFFF"/>
                </a:solidFill>
                <a:latin typeface="Arial"/>
                <a:cs typeface="Arial"/>
              </a:rPr>
              <a:t>processing</a:t>
            </a:r>
            <a:endParaRPr dirty="0">
              <a:latin typeface="Arial"/>
              <a:cs typeface="Arial"/>
            </a:endParaRPr>
          </a:p>
          <a:p>
            <a:pPr marL="374650" indent="-284480">
              <a:lnSpc>
                <a:spcPct val="100000"/>
              </a:lnSpc>
              <a:spcBef>
                <a:spcPts val="600"/>
              </a:spcBef>
              <a:spcAft>
                <a:spcPts val="600"/>
              </a:spcAft>
              <a:buChar char="•"/>
              <a:tabLst>
                <a:tab pos="374650" algn="l"/>
              </a:tabLst>
            </a:pPr>
            <a:r>
              <a:rPr dirty="0">
                <a:solidFill>
                  <a:srgbClr val="FFFFFF"/>
                </a:solidFill>
                <a:latin typeface="Arial"/>
                <a:cs typeface="Arial"/>
              </a:rPr>
              <a:t>Meat</a:t>
            </a:r>
            <a:r>
              <a:rPr spc="-20" dirty="0">
                <a:solidFill>
                  <a:srgbClr val="FFFFFF"/>
                </a:solidFill>
                <a:latin typeface="Arial"/>
                <a:cs typeface="Arial"/>
              </a:rPr>
              <a:t> </a:t>
            </a:r>
            <a:r>
              <a:rPr spc="-10" dirty="0">
                <a:solidFill>
                  <a:srgbClr val="FFFFFF"/>
                </a:solidFill>
                <a:latin typeface="Arial"/>
                <a:cs typeface="Arial"/>
              </a:rPr>
              <a:t>processing</a:t>
            </a:r>
            <a:endParaRPr dirty="0">
              <a:latin typeface="Arial"/>
              <a:cs typeface="Arial"/>
            </a:endParaRPr>
          </a:p>
          <a:p>
            <a:pPr marL="374650" indent="-284480">
              <a:lnSpc>
                <a:spcPct val="100000"/>
              </a:lnSpc>
              <a:spcBef>
                <a:spcPts val="600"/>
              </a:spcBef>
              <a:spcAft>
                <a:spcPts val="600"/>
              </a:spcAft>
              <a:buChar char="•"/>
              <a:tabLst>
                <a:tab pos="374650" algn="l"/>
              </a:tabLst>
            </a:pPr>
            <a:r>
              <a:rPr dirty="0">
                <a:solidFill>
                  <a:srgbClr val="FFFFFF"/>
                </a:solidFill>
                <a:latin typeface="Arial"/>
                <a:cs typeface="Arial"/>
              </a:rPr>
              <a:t>Wood</a:t>
            </a:r>
            <a:r>
              <a:rPr spc="-85" dirty="0">
                <a:solidFill>
                  <a:srgbClr val="FFFFFF"/>
                </a:solidFill>
                <a:latin typeface="Arial"/>
                <a:cs typeface="Arial"/>
              </a:rPr>
              <a:t> </a:t>
            </a:r>
            <a:r>
              <a:rPr spc="-10" dirty="0">
                <a:solidFill>
                  <a:srgbClr val="FFFFFF"/>
                </a:solidFill>
                <a:latin typeface="Arial"/>
                <a:cs typeface="Arial"/>
              </a:rPr>
              <a:t>products</a:t>
            </a:r>
            <a:endParaRPr dirty="0">
              <a:latin typeface="Arial"/>
              <a:cs typeface="Arial"/>
            </a:endParaRPr>
          </a:p>
          <a:p>
            <a:pPr marL="374650" indent="-284480">
              <a:lnSpc>
                <a:spcPct val="100000"/>
              </a:lnSpc>
              <a:spcBef>
                <a:spcPts val="600"/>
              </a:spcBef>
              <a:spcAft>
                <a:spcPts val="1200"/>
              </a:spcAft>
              <a:buChar char="•"/>
              <a:tabLst>
                <a:tab pos="374650" algn="l"/>
              </a:tabLst>
            </a:pPr>
            <a:r>
              <a:rPr spc="-10" dirty="0" smtClean="0">
                <a:solidFill>
                  <a:srgbClr val="FFFFFF"/>
                </a:solidFill>
                <a:latin typeface="Arial"/>
                <a:cs typeface="Arial"/>
              </a:rPr>
              <a:t>Healthcare</a:t>
            </a:r>
            <a:endParaRPr lang="en-US" spc="-10" dirty="0" smtClean="0">
              <a:solidFill>
                <a:srgbClr val="FFFFFF"/>
              </a:solidFill>
              <a:latin typeface="Arial"/>
              <a:cs typeface="Arial"/>
            </a:endParaRPr>
          </a:p>
          <a:p>
            <a:pPr marL="374650" indent="-284480">
              <a:lnSpc>
                <a:spcPct val="100000"/>
              </a:lnSpc>
              <a:spcBef>
                <a:spcPts val="600"/>
              </a:spcBef>
              <a:spcAft>
                <a:spcPts val="600"/>
              </a:spcAft>
              <a:buChar char="•"/>
              <a:tabLst>
                <a:tab pos="374650" algn="l"/>
              </a:tabLst>
            </a:pPr>
            <a:endParaRPr dirty="0">
              <a:latin typeface="Arial"/>
              <a:cs typeface="Arial"/>
            </a:endParaRPr>
          </a:p>
        </p:txBody>
      </p:sp>
      <p:sp>
        <p:nvSpPr>
          <p:cNvPr id="8" name="object 8"/>
          <p:cNvSpPr txBox="1"/>
          <p:nvPr/>
        </p:nvSpPr>
        <p:spPr>
          <a:xfrm>
            <a:off x="6032687" y="2809239"/>
            <a:ext cx="2606039" cy="3788858"/>
          </a:xfrm>
          <a:prstGeom prst="rect">
            <a:avLst/>
          </a:prstGeom>
          <a:solidFill>
            <a:srgbClr val="246C8F"/>
          </a:solidFill>
          <a:ln w="10159">
            <a:solidFill>
              <a:srgbClr val="00AD9E"/>
            </a:solidFill>
          </a:ln>
        </p:spPr>
        <p:txBody>
          <a:bodyPr vert="horz" wrap="square" lIns="0" tIns="64135" rIns="0" bIns="731520" rtlCol="0">
            <a:spAutoFit/>
          </a:bodyPr>
          <a:lstStyle/>
          <a:p>
            <a:pPr marL="88900">
              <a:lnSpc>
                <a:spcPct val="100000"/>
              </a:lnSpc>
              <a:spcBef>
                <a:spcPts val="600"/>
              </a:spcBef>
              <a:spcAft>
                <a:spcPts val="600"/>
              </a:spcAft>
            </a:pPr>
            <a:r>
              <a:rPr b="1" dirty="0">
                <a:solidFill>
                  <a:srgbClr val="FFFFFF"/>
                </a:solidFill>
                <a:latin typeface="Arial"/>
                <a:cs typeface="Arial"/>
              </a:rPr>
              <a:t>Low</a:t>
            </a:r>
            <a:r>
              <a:rPr b="1" spc="25" dirty="0">
                <a:solidFill>
                  <a:srgbClr val="FFFFFF"/>
                </a:solidFill>
                <a:latin typeface="Arial"/>
                <a:cs typeface="Arial"/>
              </a:rPr>
              <a:t> </a:t>
            </a:r>
            <a:r>
              <a:rPr b="1" spc="-10" dirty="0">
                <a:solidFill>
                  <a:srgbClr val="FFFFFF"/>
                </a:solidFill>
                <a:latin typeface="Arial"/>
                <a:cs typeface="Arial"/>
              </a:rPr>
              <a:t>risk:</a:t>
            </a:r>
            <a:endParaRPr dirty="0">
              <a:latin typeface="Arial"/>
              <a:cs typeface="Arial"/>
            </a:endParaRPr>
          </a:p>
          <a:p>
            <a:pPr marL="373380" marR="629285" indent="-285115">
              <a:lnSpc>
                <a:spcPct val="100000"/>
              </a:lnSpc>
              <a:spcBef>
                <a:spcPts val="600"/>
              </a:spcBef>
              <a:spcAft>
                <a:spcPts val="600"/>
              </a:spcAft>
              <a:buChar char="•"/>
              <a:tabLst>
                <a:tab pos="373380" algn="l"/>
              </a:tabLst>
            </a:pPr>
            <a:r>
              <a:rPr spc="-20" dirty="0" smtClean="0">
                <a:solidFill>
                  <a:srgbClr val="FFFFFF"/>
                </a:solidFill>
                <a:latin typeface="Arial"/>
                <a:cs typeface="Arial"/>
              </a:rPr>
              <a:t>Retail/</a:t>
            </a:r>
            <a:r>
              <a:rPr lang="en-US" spc="-20" dirty="0" smtClean="0">
                <a:solidFill>
                  <a:srgbClr val="FFFFFF"/>
                </a:solidFill>
                <a:latin typeface="Arial"/>
                <a:cs typeface="Arial"/>
              </a:rPr>
              <a:t> </a:t>
            </a:r>
            <a:r>
              <a:rPr spc="-20" dirty="0" smtClean="0">
                <a:solidFill>
                  <a:srgbClr val="FFFFFF"/>
                </a:solidFill>
                <a:latin typeface="Arial"/>
                <a:cs typeface="Arial"/>
              </a:rPr>
              <a:t>supermarket </a:t>
            </a:r>
            <a:r>
              <a:rPr spc="-10" dirty="0">
                <a:solidFill>
                  <a:srgbClr val="FFFFFF"/>
                </a:solidFill>
                <a:latin typeface="Arial"/>
                <a:cs typeface="Arial"/>
              </a:rPr>
              <a:t>shops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a:solidFill>
                  <a:srgbClr val="FFFFFF"/>
                </a:solidFill>
                <a:latin typeface="Arial"/>
                <a:cs typeface="Arial"/>
              </a:rPr>
              <a:t>Financial</a:t>
            </a:r>
            <a:r>
              <a:rPr spc="-5" dirty="0">
                <a:solidFill>
                  <a:srgbClr val="FFFFFF"/>
                </a:solidFill>
                <a:latin typeface="Arial"/>
                <a:cs typeface="Arial"/>
              </a:rPr>
              <a:t> </a:t>
            </a:r>
            <a:r>
              <a:rPr spc="-10" dirty="0">
                <a:solidFill>
                  <a:srgbClr val="FFFFFF"/>
                </a:solidFill>
                <a:latin typeface="Arial"/>
                <a:cs typeface="Arial"/>
              </a:rPr>
              <a:t>Services</a:t>
            </a:r>
            <a:endParaRPr dirty="0">
              <a:latin typeface="Arial"/>
              <a:cs typeface="Arial"/>
            </a:endParaRPr>
          </a:p>
          <a:p>
            <a:pPr marL="373380" indent="-284480">
              <a:lnSpc>
                <a:spcPct val="100000"/>
              </a:lnSpc>
              <a:spcBef>
                <a:spcPts val="600"/>
              </a:spcBef>
              <a:spcAft>
                <a:spcPts val="600"/>
              </a:spcAft>
              <a:buChar char="•"/>
              <a:tabLst>
                <a:tab pos="373380" algn="l"/>
              </a:tabLst>
            </a:pPr>
            <a:r>
              <a:rPr spc="-10" dirty="0" smtClean="0">
                <a:solidFill>
                  <a:srgbClr val="FFFFFF"/>
                </a:solidFill>
                <a:latin typeface="Arial"/>
                <a:cs typeface="Arial"/>
              </a:rPr>
              <a:t>Telecoms</a:t>
            </a:r>
            <a:endParaRPr lang="en-US" dirty="0">
              <a:latin typeface="Arial"/>
              <a:cs typeface="Arial"/>
            </a:endParaRPr>
          </a:p>
          <a:p>
            <a:pPr marL="373380" indent="-284480">
              <a:lnSpc>
                <a:spcPct val="100000"/>
              </a:lnSpc>
              <a:spcBef>
                <a:spcPts val="600"/>
              </a:spcBef>
              <a:spcAft>
                <a:spcPts val="600"/>
              </a:spcAft>
              <a:buChar char="•"/>
              <a:tabLst>
                <a:tab pos="373380" algn="l"/>
              </a:tabLst>
            </a:pPr>
            <a:endParaRPr lang="en-US" spc="-10" dirty="0">
              <a:solidFill>
                <a:srgbClr val="FFFFFF"/>
              </a:solidFill>
              <a:latin typeface="Arial"/>
              <a:cs typeface="Arial"/>
            </a:endParaRPr>
          </a:p>
          <a:p>
            <a:pPr marL="373380" indent="-284480">
              <a:lnSpc>
                <a:spcPct val="100000"/>
              </a:lnSpc>
              <a:spcBef>
                <a:spcPts val="600"/>
              </a:spcBef>
              <a:spcAft>
                <a:spcPts val="600"/>
              </a:spcAft>
              <a:buChar char="•"/>
              <a:tabLst>
                <a:tab pos="373380" algn="l"/>
              </a:tabLst>
            </a:pPr>
            <a:endParaRPr lang="en-US" spc="-10" dirty="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53550" cy="600164"/>
          </a:xfrm>
          <a:prstGeom prst="rect">
            <a:avLst/>
          </a:prstGeom>
        </p:spPr>
        <p:txBody>
          <a:bodyPr vert="horz" wrap="square" lIns="640080" tIns="45720" rIns="0" bIns="0" rtlCol="0">
            <a:spAutoFit/>
          </a:bodyPr>
          <a:lstStyle/>
          <a:p>
            <a:pPr marL="12700">
              <a:lnSpc>
                <a:spcPct val="100000"/>
              </a:lnSpc>
              <a:spcBef>
                <a:spcPts val="105"/>
              </a:spcBef>
              <a:tabLst>
                <a:tab pos="1852295" algn="l"/>
              </a:tabLst>
            </a:pPr>
            <a:r>
              <a:rPr dirty="0">
                <a:latin typeface="Franklin Gothic Demi Cond" panose="020B0706030402020204" pitchFamily="34" charset="0"/>
              </a:rPr>
              <a:t>The</a:t>
            </a:r>
            <a:r>
              <a:rPr spc="25" dirty="0">
                <a:latin typeface="Franklin Gothic Demi Cond" panose="020B0706030402020204" pitchFamily="34" charset="0"/>
              </a:rPr>
              <a:t> </a:t>
            </a:r>
            <a:r>
              <a:rPr dirty="0">
                <a:latin typeface="Franklin Gothic Demi Cond" panose="020B0706030402020204" pitchFamily="34" charset="0"/>
              </a:rPr>
              <a:t>Cost</a:t>
            </a:r>
            <a:r>
              <a:rPr spc="15" dirty="0">
                <a:latin typeface="Franklin Gothic Demi Cond" panose="020B0706030402020204" pitchFamily="34" charset="0"/>
              </a:rPr>
              <a:t> </a:t>
            </a:r>
            <a:r>
              <a:rPr spc="-25" dirty="0">
                <a:latin typeface="Franklin Gothic Demi Cond" panose="020B0706030402020204" pitchFamily="34" charset="0"/>
              </a:rPr>
              <a:t>o</a:t>
            </a:r>
            <a:r>
              <a:rPr lang="en-US" spc="-25" dirty="0">
                <a:latin typeface="Franklin Gothic Demi Cond" panose="020B0706030402020204" pitchFamily="34" charset="0"/>
              </a:rPr>
              <a:t>f </a:t>
            </a:r>
            <a:r>
              <a:rPr spc="-10" dirty="0">
                <a:latin typeface="Franklin Gothic Demi Cond" panose="020B0706030402020204" pitchFamily="34" charset="0"/>
              </a:rPr>
              <a:t>Inaction</a:t>
            </a:r>
          </a:p>
        </p:txBody>
      </p:sp>
      <p:sp>
        <p:nvSpPr>
          <p:cNvPr id="3" name="object 3"/>
          <p:cNvSpPr txBox="1"/>
          <p:nvPr/>
        </p:nvSpPr>
        <p:spPr>
          <a:xfrm>
            <a:off x="660716" y="1096962"/>
            <a:ext cx="9064309" cy="5075748"/>
          </a:xfrm>
          <a:prstGeom prst="rect">
            <a:avLst/>
          </a:prstGeom>
        </p:spPr>
        <p:txBody>
          <a:bodyPr vert="horz" wrap="square" lIns="0" tIns="12700" rIns="0" bIns="0" rtlCol="0">
            <a:spAutoFit/>
          </a:bodyPr>
          <a:lstStyle/>
          <a:p>
            <a:pPr marL="355600" indent="-342900">
              <a:lnSpc>
                <a:spcPct val="100000"/>
              </a:lnSpc>
              <a:spcBef>
                <a:spcPts val="100"/>
              </a:spcBef>
              <a:buClr>
                <a:srgbClr val="3F7819"/>
              </a:buClr>
              <a:buFont typeface="Franklin Gothic Book" panose="020B0503020102020204" pitchFamily="34" charset="0"/>
              <a:buChar char="►"/>
            </a:pPr>
            <a:r>
              <a:rPr sz="2000" b="1" spc="-10" dirty="0">
                <a:solidFill>
                  <a:srgbClr val="3F7819"/>
                </a:solidFill>
                <a:latin typeface="Franklin Gothic Book"/>
                <a:cs typeface="Franklin Gothic Book"/>
              </a:rPr>
              <a:t>Environmental</a:t>
            </a:r>
            <a:r>
              <a:rPr sz="2000" b="1" spc="-10" dirty="0">
                <a:solidFill>
                  <a:srgbClr val="508927"/>
                </a:solidFill>
                <a:latin typeface="Franklin Gothic Book"/>
                <a:cs typeface="Franklin Gothic Book"/>
              </a:rPr>
              <a:t>:</a:t>
            </a:r>
            <a:endParaRPr sz="2000" b="1" dirty="0">
              <a:solidFill>
                <a:srgbClr val="508927"/>
              </a:solidFill>
              <a:latin typeface="Franklin Gothic Book"/>
              <a:cs typeface="Franklin Gothic Book"/>
            </a:endParaRPr>
          </a:p>
          <a:p>
            <a:pPr marL="514350" marR="8890" indent="-171450">
              <a:spcBef>
                <a:spcPts val="600"/>
              </a:spcBef>
              <a:spcAft>
                <a:spcPts val="600"/>
              </a:spcAft>
              <a:buClr>
                <a:srgbClr val="1A595A"/>
              </a:buClr>
              <a:buSzPct val="120000"/>
              <a:buFont typeface="Arial"/>
              <a:buChar char="•"/>
              <a:tabLst>
                <a:tab pos="514350" algn="l"/>
              </a:tabLst>
            </a:pPr>
            <a:r>
              <a:rPr sz="1900" u="sng" dirty="0">
                <a:solidFill>
                  <a:srgbClr val="404040"/>
                </a:solidFill>
                <a:uFill>
                  <a:solidFill>
                    <a:srgbClr val="000000"/>
                  </a:solidFill>
                </a:uFill>
                <a:latin typeface="Franklin Gothic Book"/>
                <a:cs typeface="Franklin Gothic Book"/>
              </a:rPr>
              <a:t>Environmental</a:t>
            </a:r>
            <a:r>
              <a:rPr sz="1900" u="sng" spc="320" dirty="0">
                <a:solidFill>
                  <a:srgbClr val="404040"/>
                </a:solidFill>
                <a:uFill>
                  <a:solidFill>
                    <a:srgbClr val="000000"/>
                  </a:solidFill>
                </a:uFill>
                <a:latin typeface="Franklin Gothic Book"/>
                <a:cs typeface="Franklin Gothic Book"/>
              </a:rPr>
              <a:t> </a:t>
            </a:r>
            <a:r>
              <a:rPr sz="1900" u="sng" dirty="0">
                <a:solidFill>
                  <a:srgbClr val="404040"/>
                </a:solidFill>
                <a:uFill>
                  <a:solidFill>
                    <a:srgbClr val="000000"/>
                  </a:solidFill>
                </a:uFill>
                <a:latin typeface="Franklin Gothic Book"/>
                <a:cs typeface="Franklin Gothic Book"/>
              </a:rPr>
              <a:t>remediation</a:t>
            </a:r>
            <a:r>
              <a:rPr sz="1900" u="sng" spc="250" dirty="0">
                <a:solidFill>
                  <a:srgbClr val="404040"/>
                </a:solidFill>
                <a:uFill>
                  <a:solidFill>
                    <a:srgbClr val="000000"/>
                  </a:solidFill>
                </a:uFill>
                <a:latin typeface="Franklin Gothic Book"/>
                <a:cs typeface="Franklin Gothic Book"/>
              </a:rPr>
              <a:t> </a:t>
            </a:r>
            <a:r>
              <a:rPr sz="1900" u="sng" dirty="0">
                <a:solidFill>
                  <a:srgbClr val="404040"/>
                </a:solidFill>
                <a:uFill>
                  <a:solidFill>
                    <a:srgbClr val="000000"/>
                  </a:solidFill>
                </a:uFill>
                <a:latin typeface="Franklin Gothic Book"/>
                <a:cs typeface="Franklin Gothic Book"/>
              </a:rPr>
              <a:t>liabilities</a:t>
            </a:r>
            <a:r>
              <a:rPr sz="1900" dirty="0">
                <a:solidFill>
                  <a:srgbClr val="404040"/>
                </a:solidFill>
                <a:latin typeface="Franklin Gothic Book"/>
                <a:cs typeface="Franklin Gothic Book"/>
              </a:rPr>
              <a:t>:</a:t>
            </a:r>
            <a:r>
              <a:rPr sz="1900" spc="265" dirty="0">
                <a:solidFill>
                  <a:srgbClr val="404040"/>
                </a:solidFill>
                <a:latin typeface="Franklin Gothic Book"/>
                <a:cs typeface="Franklin Gothic Book"/>
              </a:rPr>
              <a:t> </a:t>
            </a:r>
            <a:r>
              <a:rPr sz="1900" spc="-25" dirty="0">
                <a:solidFill>
                  <a:srgbClr val="404040"/>
                </a:solidFill>
                <a:latin typeface="Franklin Gothic Book"/>
                <a:cs typeface="Franklin Gothic Book"/>
              </a:rPr>
              <a:t>e.g. </a:t>
            </a:r>
            <a:r>
              <a:rPr lang="en-US" sz="1900" spc="-25" dirty="0">
                <a:solidFill>
                  <a:srgbClr val="404040"/>
                </a:solidFill>
                <a:latin typeface="Franklin Gothic Book"/>
                <a:cs typeface="Franklin Gothic Book"/>
              </a:rPr>
              <a:t>in case of </a:t>
            </a:r>
            <a:r>
              <a:rPr sz="1900" spc="-25" dirty="0">
                <a:solidFill>
                  <a:srgbClr val="404040"/>
                </a:solidFill>
                <a:latin typeface="Franklin Gothic Book"/>
                <a:cs typeface="Franklin Gothic Book"/>
              </a:rPr>
              <a:t>spills, remediate </a:t>
            </a:r>
            <a:r>
              <a:rPr sz="1900" dirty="0">
                <a:solidFill>
                  <a:srgbClr val="404040"/>
                </a:solidFill>
                <a:latin typeface="Franklin Gothic Book"/>
                <a:cs typeface="Franklin Gothic Book"/>
              </a:rPr>
              <a:t>pollution</a:t>
            </a:r>
            <a:r>
              <a:rPr sz="1900" spc="250" dirty="0">
                <a:solidFill>
                  <a:srgbClr val="404040"/>
                </a:solidFill>
                <a:latin typeface="Franklin Gothic Book"/>
                <a:cs typeface="Franklin Gothic Book"/>
              </a:rPr>
              <a:t> </a:t>
            </a:r>
            <a:r>
              <a:rPr sz="1900" dirty="0">
                <a:solidFill>
                  <a:srgbClr val="404040"/>
                </a:solidFill>
                <a:latin typeface="Franklin Gothic Book"/>
                <a:cs typeface="Franklin Gothic Book"/>
              </a:rPr>
              <a:t>or</a:t>
            </a:r>
            <a:r>
              <a:rPr sz="1900" spc="265" dirty="0">
                <a:solidFill>
                  <a:srgbClr val="404040"/>
                </a:solidFill>
                <a:latin typeface="Franklin Gothic Book"/>
                <a:cs typeface="Franklin Gothic Book"/>
              </a:rPr>
              <a:t> </a:t>
            </a:r>
            <a:r>
              <a:rPr sz="1900" dirty="0">
                <a:solidFill>
                  <a:srgbClr val="404040"/>
                </a:solidFill>
                <a:latin typeface="Franklin Gothic Book"/>
                <a:cs typeface="Franklin Gothic Book"/>
              </a:rPr>
              <a:t>contaminants</a:t>
            </a:r>
            <a:r>
              <a:rPr sz="1900" spc="235" dirty="0">
                <a:solidFill>
                  <a:srgbClr val="404040"/>
                </a:solidFill>
                <a:latin typeface="Franklin Gothic Book"/>
                <a:cs typeface="Franklin Gothic Book"/>
              </a:rPr>
              <a:t> </a:t>
            </a:r>
            <a:r>
              <a:rPr sz="1900" spc="-25" dirty="0">
                <a:solidFill>
                  <a:srgbClr val="404040"/>
                </a:solidFill>
                <a:latin typeface="Franklin Gothic Book"/>
                <a:cs typeface="Franklin Gothic Book"/>
              </a:rPr>
              <a:t>in </a:t>
            </a:r>
            <a:r>
              <a:rPr sz="1900" dirty="0" smtClean="0">
                <a:solidFill>
                  <a:srgbClr val="404040"/>
                </a:solidFill>
                <a:latin typeface="Franklin Gothic Book"/>
                <a:cs typeface="Franklin Gothic Book"/>
              </a:rPr>
              <a:t>soil</a:t>
            </a:r>
            <a:r>
              <a:rPr sz="1900" dirty="0">
                <a:solidFill>
                  <a:srgbClr val="404040"/>
                </a:solidFill>
                <a:latin typeface="Franklin Gothic Book"/>
                <a:cs typeface="Franklin Gothic Book"/>
              </a:rPr>
              <a:t>,</a:t>
            </a:r>
            <a:r>
              <a:rPr sz="1900" spc="-5" dirty="0">
                <a:solidFill>
                  <a:srgbClr val="404040"/>
                </a:solidFill>
                <a:latin typeface="Franklin Gothic Book"/>
                <a:cs typeface="Franklin Gothic Book"/>
              </a:rPr>
              <a:t> </a:t>
            </a:r>
            <a:r>
              <a:rPr sz="1900" dirty="0">
                <a:solidFill>
                  <a:srgbClr val="404040"/>
                </a:solidFill>
                <a:latin typeface="Franklin Gothic Book"/>
                <a:cs typeface="Franklin Gothic Book"/>
              </a:rPr>
              <a:t>sediment,</a:t>
            </a:r>
            <a:r>
              <a:rPr sz="1900" spc="-85" dirty="0">
                <a:solidFill>
                  <a:srgbClr val="404040"/>
                </a:solidFill>
                <a:latin typeface="Franklin Gothic Book"/>
                <a:cs typeface="Franklin Gothic Book"/>
              </a:rPr>
              <a:t> </a:t>
            </a:r>
            <a:r>
              <a:rPr sz="1900" dirty="0">
                <a:solidFill>
                  <a:srgbClr val="404040"/>
                </a:solidFill>
                <a:latin typeface="Franklin Gothic Book"/>
                <a:cs typeface="Franklin Gothic Book"/>
              </a:rPr>
              <a:t>ground-</a:t>
            </a:r>
            <a:r>
              <a:rPr sz="1900" spc="80" dirty="0">
                <a:solidFill>
                  <a:srgbClr val="404040"/>
                </a:solidFill>
                <a:latin typeface="Franklin Gothic Book"/>
                <a:cs typeface="Franklin Gothic Book"/>
              </a:rPr>
              <a:t> </a:t>
            </a:r>
            <a:r>
              <a:rPr sz="1900" dirty="0">
                <a:solidFill>
                  <a:srgbClr val="404040"/>
                </a:solidFill>
                <a:latin typeface="Franklin Gothic Book"/>
                <a:cs typeface="Franklin Gothic Book"/>
              </a:rPr>
              <a:t>or</a:t>
            </a:r>
            <a:r>
              <a:rPr sz="1900" spc="-15" dirty="0">
                <a:solidFill>
                  <a:srgbClr val="404040"/>
                </a:solidFill>
                <a:latin typeface="Franklin Gothic Book"/>
                <a:cs typeface="Franklin Gothic Book"/>
              </a:rPr>
              <a:t> </a:t>
            </a:r>
            <a:r>
              <a:rPr sz="1900" dirty="0">
                <a:solidFill>
                  <a:srgbClr val="404040"/>
                </a:solidFill>
                <a:latin typeface="Franklin Gothic Book"/>
                <a:cs typeface="Franklin Gothic Book"/>
              </a:rPr>
              <a:t>surface</a:t>
            </a:r>
            <a:r>
              <a:rPr sz="1900" spc="-55" dirty="0">
                <a:solidFill>
                  <a:srgbClr val="404040"/>
                </a:solidFill>
                <a:latin typeface="Franklin Gothic Book"/>
                <a:cs typeface="Franklin Gothic Book"/>
              </a:rPr>
              <a:t> </a:t>
            </a:r>
            <a:r>
              <a:rPr sz="1900" dirty="0">
                <a:solidFill>
                  <a:srgbClr val="404040"/>
                </a:solidFill>
                <a:latin typeface="Franklin Gothic Book"/>
                <a:cs typeface="Franklin Gothic Book"/>
              </a:rPr>
              <a:t>water</a:t>
            </a:r>
            <a:r>
              <a:rPr sz="1900" spc="-95" dirty="0">
                <a:solidFill>
                  <a:srgbClr val="404040"/>
                </a:solidFill>
                <a:latin typeface="Franklin Gothic Book"/>
                <a:cs typeface="Franklin Gothic Book"/>
              </a:rPr>
              <a:t> </a:t>
            </a:r>
            <a:r>
              <a:rPr sz="1900" dirty="0">
                <a:solidFill>
                  <a:srgbClr val="404040"/>
                </a:solidFill>
                <a:latin typeface="Franklin Gothic Book"/>
                <a:cs typeface="Franklin Gothic Book"/>
              </a:rPr>
              <a:t>(when</a:t>
            </a:r>
            <a:r>
              <a:rPr sz="1900" spc="-25" dirty="0">
                <a:solidFill>
                  <a:srgbClr val="404040"/>
                </a:solidFill>
                <a:latin typeface="Franklin Gothic Book"/>
                <a:cs typeface="Franklin Gothic Book"/>
              </a:rPr>
              <a:t> </a:t>
            </a:r>
            <a:r>
              <a:rPr sz="1900" dirty="0">
                <a:solidFill>
                  <a:srgbClr val="404040"/>
                </a:solidFill>
                <a:latin typeface="Franklin Gothic Book"/>
                <a:cs typeface="Franklin Gothic Book"/>
              </a:rPr>
              <a:t>it</a:t>
            </a:r>
            <a:r>
              <a:rPr sz="1900" spc="40" dirty="0">
                <a:solidFill>
                  <a:srgbClr val="404040"/>
                </a:solidFill>
                <a:latin typeface="Franklin Gothic Book"/>
                <a:cs typeface="Franklin Gothic Book"/>
              </a:rPr>
              <a:t> </a:t>
            </a:r>
            <a:r>
              <a:rPr sz="1900" spc="-10" dirty="0">
                <a:solidFill>
                  <a:srgbClr val="404040"/>
                </a:solidFill>
                <a:latin typeface="Franklin Gothic Book"/>
                <a:cs typeface="Franklin Gothic Book"/>
              </a:rPr>
              <a:t>occurs).</a:t>
            </a:r>
            <a:endParaRPr sz="1900" dirty="0">
              <a:solidFill>
                <a:srgbClr val="404040"/>
              </a:solidFill>
              <a:latin typeface="Franklin Gothic Book"/>
              <a:cs typeface="Franklin Gothic Book"/>
            </a:endParaRPr>
          </a:p>
          <a:p>
            <a:pPr marL="514350" marR="8255" indent="-171450">
              <a:spcBef>
                <a:spcPts val="600"/>
              </a:spcBef>
              <a:spcAft>
                <a:spcPts val="600"/>
              </a:spcAft>
              <a:buClr>
                <a:srgbClr val="1A595A"/>
              </a:buClr>
              <a:buSzPct val="120000"/>
              <a:buFont typeface="Arial"/>
              <a:buChar char="•"/>
              <a:tabLst>
                <a:tab pos="514350" algn="l"/>
              </a:tabLst>
            </a:pPr>
            <a:r>
              <a:rPr sz="1900" u="sng" dirty="0">
                <a:solidFill>
                  <a:srgbClr val="404040"/>
                </a:solidFill>
                <a:uFill>
                  <a:solidFill>
                    <a:srgbClr val="000000"/>
                  </a:solidFill>
                </a:uFill>
                <a:latin typeface="Franklin Gothic Book"/>
                <a:cs typeface="Franklin Gothic Book"/>
              </a:rPr>
              <a:t>Asset</a:t>
            </a:r>
            <a:r>
              <a:rPr sz="1900" u="sng" spc="225" dirty="0">
                <a:solidFill>
                  <a:srgbClr val="404040"/>
                </a:solidFill>
                <a:uFill>
                  <a:solidFill>
                    <a:srgbClr val="000000"/>
                  </a:solidFill>
                </a:uFill>
                <a:latin typeface="Franklin Gothic Book"/>
                <a:cs typeface="Franklin Gothic Book"/>
              </a:rPr>
              <a:t> </a:t>
            </a:r>
            <a:r>
              <a:rPr sz="1900" u="sng" dirty="0">
                <a:solidFill>
                  <a:srgbClr val="404040"/>
                </a:solidFill>
                <a:uFill>
                  <a:solidFill>
                    <a:srgbClr val="000000"/>
                  </a:solidFill>
                </a:uFill>
                <a:latin typeface="Franklin Gothic Book"/>
                <a:cs typeface="Franklin Gothic Book"/>
              </a:rPr>
              <a:t>retirement</a:t>
            </a:r>
            <a:r>
              <a:rPr sz="1900" u="sng" spc="240" dirty="0">
                <a:solidFill>
                  <a:srgbClr val="404040"/>
                </a:solidFill>
                <a:uFill>
                  <a:solidFill>
                    <a:srgbClr val="000000"/>
                  </a:solidFill>
                </a:uFill>
                <a:latin typeface="Franklin Gothic Book"/>
                <a:cs typeface="Franklin Gothic Book"/>
              </a:rPr>
              <a:t> </a:t>
            </a:r>
            <a:r>
              <a:rPr sz="1900" u="sng" dirty="0">
                <a:solidFill>
                  <a:srgbClr val="404040"/>
                </a:solidFill>
                <a:uFill>
                  <a:solidFill>
                    <a:srgbClr val="000000"/>
                  </a:solidFill>
                </a:uFill>
                <a:latin typeface="Franklin Gothic Book"/>
                <a:cs typeface="Franklin Gothic Book"/>
              </a:rPr>
              <a:t>obligations</a:t>
            </a:r>
            <a:r>
              <a:rPr sz="1900" u="sng" spc="254" dirty="0">
                <a:solidFill>
                  <a:srgbClr val="404040"/>
                </a:solidFill>
                <a:uFill>
                  <a:solidFill>
                    <a:srgbClr val="000000"/>
                  </a:solidFill>
                </a:uFill>
                <a:latin typeface="Franklin Gothic Book"/>
                <a:cs typeface="Franklin Gothic Book"/>
              </a:rPr>
              <a:t> </a:t>
            </a:r>
            <a:r>
              <a:rPr sz="1900" u="sng" dirty="0">
                <a:solidFill>
                  <a:srgbClr val="404040"/>
                </a:solidFill>
                <a:uFill>
                  <a:solidFill>
                    <a:srgbClr val="000000"/>
                  </a:solidFill>
                </a:uFill>
                <a:latin typeface="Franklin Gothic Book"/>
                <a:cs typeface="Franklin Gothic Book"/>
              </a:rPr>
              <a:t>(ARO)</a:t>
            </a:r>
            <a:r>
              <a:rPr sz="1900" dirty="0">
                <a:solidFill>
                  <a:srgbClr val="404040"/>
                </a:solidFill>
                <a:latin typeface="Franklin Gothic Book"/>
                <a:cs typeface="Franklin Gothic Book"/>
              </a:rPr>
              <a:t>:</a:t>
            </a:r>
            <a:r>
              <a:rPr sz="1900" spc="260" dirty="0">
                <a:solidFill>
                  <a:srgbClr val="404040"/>
                </a:solidFill>
                <a:latin typeface="Franklin Gothic Book"/>
                <a:cs typeface="Franklin Gothic Book"/>
              </a:rPr>
              <a:t> </a:t>
            </a:r>
            <a:r>
              <a:rPr sz="1900" dirty="0">
                <a:solidFill>
                  <a:srgbClr val="404040"/>
                </a:solidFill>
                <a:latin typeface="Franklin Gothic Book"/>
                <a:cs typeface="Franklin Gothic Book"/>
              </a:rPr>
              <a:t>retirement</a:t>
            </a:r>
            <a:r>
              <a:rPr sz="1900" spc="240" dirty="0">
                <a:solidFill>
                  <a:srgbClr val="404040"/>
                </a:solidFill>
                <a:latin typeface="Franklin Gothic Book"/>
                <a:cs typeface="Franklin Gothic Book"/>
              </a:rPr>
              <a:t> </a:t>
            </a:r>
            <a:r>
              <a:rPr sz="1900" dirty="0">
                <a:solidFill>
                  <a:srgbClr val="404040"/>
                </a:solidFill>
                <a:latin typeface="Franklin Gothic Book"/>
                <a:cs typeface="Franklin Gothic Book"/>
              </a:rPr>
              <a:t>of</a:t>
            </a:r>
            <a:r>
              <a:rPr sz="1900" spc="250" dirty="0">
                <a:solidFill>
                  <a:srgbClr val="404040"/>
                </a:solidFill>
                <a:latin typeface="Franklin Gothic Book"/>
                <a:cs typeface="Franklin Gothic Book"/>
              </a:rPr>
              <a:t> </a:t>
            </a:r>
            <a:r>
              <a:rPr sz="1900" dirty="0">
                <a:solidFill>
                  <a:srgbClr val="404040"/>
                </a:solidFill>
                <a:latin typeface="Franklin Gothic Book"/>
                <a:cs typeface="Franklin Gothic Book"/>
              </a:rPr>
              <a:t>a</a:t>
            </a:r>
            <a:r>
              <a:rPr sz="1900" spc="185" dirty="0">
                <a:solidFill>
                  <a:srgbClr val="404040"/>
                </a:solidFill>
                <a:latin typeface="Franklin Gothic Book"/>
                <a:cs typeface="Franklin Gothic Book"/>
              </a:rPr>
              <a:t> </a:t>
            </a:r>
            <a:r>
              <a:rPr sz="1900" dirty="0">
                <a:solidFill>
                  <a:srgbClr val="404040"/>
                </a:solidFill>
                <a:latin typeface="Franklin Gothic Book"/>
                <a:cs typeface="Franklin Gothic Book"/>
              </a:rPr>
              <a:t>long-lived</a:t>
            </a:r>
            <a:r>
              <a:rPr sz="1900" spc="170" dirty="0">
                <a:solidFill>
                  <a:srgbClr val="404040"/>
                </a:solidFill>
                <a:latin typeface="Franklin Gothic Book"/>
                <a:cs typeface="Franklin Gothic Book"/>
              </a:rPr>
              <a:t> </a:t>
            </a:r>
            <a:r>
              <a:rPr sz="1900" dirty="0" smtClean="0">
                <a:solidFill>
                  <a:srgbClr val="404040"/>
                </a:solidFill>
                <a:latin typeface="Franklin Gothic Book"/>
                <a:cs typeface="Franklin Gothic Book"/>
              </a:rPr>
              <a:t>asset</a:t>
            </a:r>
            <a:r>
              <a:rPr lang="en-US" sz="1900" dirty="0" smtClean="0">
                <a:solidFill>
                  <a:srgbClr val="404040"/>
                </a:solidFill>
                <a:latin typeface="Franklin Gothic Book"/>
                <a:cs typeface="Franklin Gothic Book"/>
              </a:rPr>
              <a:t>, </a:t>
            </a:r>
            <a:r>
              <a:rPr sz="1900" dirty="0" smtClean="0">
                <a:solidFill>
                  <a:srgbClr val="404040"/>
                </a:solidFill>
                <a:latin typeface="Franklin Gothic Book"/>
                <a:cs typeface="Franklin Gothic Book"/>
              </a:rPr>
              <a:t>e.g</a:t>
            </a:r>
            <a:r>
              <a:rPr sz="1900" dirty="0">
                <a:solidFill>
                  <a:srgbClr val="404040"/>
                </a:solidFill>
                <a:latin typeface="Franklin Gothic Book"/>
                <a:cs typeface="Franklin Gothic Book"/>
              </a:rPr>
              <a:t>.</a:t>
            </a:r>
            <a:r>
              <a:rPr sz="1900" spc="185" dirty="0">
                <a:solidFill>
                  <a:srgbClr val="404040"/>
                </a:solidFill>
                <a:latin typeface="Franklin Gothic Book"/>
                <a:cs typeface="Franklin Gothic Book"/>
              </a:rPr>
              <a:t> </a:t>
            </a:r>
            <a:r>
              <a:rPr sz="1900" dirty="0">
                <a:solidFill>
                  <a:srgbClr val="404040"/>
                </a:solidFill>
                <a:latin typeface="Franklin Gothic Book"/>
                <a:cs typeface="Franklin Gothic Book"/>
              </a:rPr>
              <a:t>landfill</a:t>
            </a:r>
            <a:r>
              <a:rPr sz="1900" spc="240" dirty="0">
                <a:solidFill>
                  <a:srgbClr val="404040"/>
                </a:solidFill>
                <a:latin typeface="Franklin Gothic Book"/>
                <a:cs typeface="Franklin Gothic Book"/>
              </a:rPr>
              <a:t> </a:t>
            </a:r>
            <a:r>
              <a:rPr sz="1900" spc="-10" dirty="0">
                <a:solidFill>
                  <a:srgbClr val="404040"/>
                </a:solidFill>
                <a:latin typeface="Franklin Gothic Book"/>
                <a:cs typeface="Franklin Gothic Book"/>
              </a:rPr>
              <a:t>closure, </a:t>
            </a:r>
            <a:r>
              <a:rPr sz="1900" dirty="0" smtClean="0">
                <a:solidFill>
                  <a:srgbClr val="404040"/>
                </a:solidFill>
                <a:latin typeface="Franklin Gothic Book"/>
                <a:cs typeface="Franklin Gothic Book"/>
              </a:rPr>
              <a:t>underground</a:t>
            </a:r>
            <a:r>
              <a:rPr sz="1900" spc="75" dirty="0" smtClean="0">
                <a:solidFill>
                  <a:srgbClr val="404040"/>
                </a:solidFill>
                <a:latin typeface="Franklin Gothic Book"/>
                <a:cs typeface="Franklin Gothic Book"/>
              </a:rPr>
              <a:t> </a:t>
            </a:r>
            <a:r>
              <a:rPr sz="1900" dirty="0">
                <a:solidFill>
                  <a:srgbClr val="404040"/>
                </a:solidFill>
                <a:latin typeface="Franklin Gothic Book"/>
                <a:cs typeface="Franklin Gothic Book"/>
              </a:rPr>
              <a:t>storage</a:t>
            </a:r>
            <a:r>
              <a:rPr sz="1900" spc="110" dirty="0">
                <a:solidFill>
                  <a:srgbClr val="404040"/>
                </a:solidFill>
                <a:latin typeface="Franklin Gothic Book"/>
                <a:cs typeface="Franklin Gothic Book"/>
              </a:rPr>
              <a:t> </a:t>
            </a:r>
            <a:r>
              <a:rPr sz="1900" dirty="0">
                <a:solidFill>
                  <a:srgbClr val="404040"/>
                </a:solidFill>
                <a:latin typeface="Franklin Gothic Book"/>
                <a:cs typeface="Franklin Gothic Book"/>
              </a:rPr>
              <a:t>tank</a:t>
            </a:r>
            <a:r>
              <a:rPr sz="1900" spc="145" dirty="0">
                <a:solidFill>
                  <a:srgbClr val="404040"/>
                </a:solidFill>
                <a:latin typeface="Franklin Gothic Book"/>
                <a:cs typeface="Franklin Gothic Book"/>
              </a:rPr>
              <a:t> </a:t>
            </a:r>
            <a:r>
              <a:rPr sz="1900" dirty="0">
                <a:solidFill>
                  <a:srgbClr val="404040"/>
                </a:solidFill>
                <a:latin typeface="Franklin Gothic Book"/>
                <a:cs typeface="Franklin Gothic Book"/>
              </a:rPr>
              <a:t>removal,</a:t>
            </a:r>
            <a:r>
              <a:rPr sz="1900" spc="75" dirty="0">
                <a:solidFill>
                  <a:srgbClr val="404040"/>
                </a:solidFill>
                <a:latin typeface="Franklin Gothic Book"/>
                <a:cs typeface="Franklin Gothic Book"/>
              </a:rPr>
              <a:t> </a:t>
            </a:r>
            <a:r>
              <a:rPr sz="1900" dirty="0">
                <a:solidFill>
                  <a:srgbClr val="404040"/>
                </a:solidFill>
                <a:latin typeface="Franklin Gothic Book"/>
                <a:cs typeface="Franklin Gothic Book"/>
              </a:rPr>
              <a:t>treatment</a:t>
            </a:r>
            <a:r>
              <a:rPr sz="1900" spc="135" dirty="0">
                <a:solidFill>
                  <a:srgbClr val="404040"/>
                </a:solidFill>
                <a:latin typeface="Franklin Gothic Book"/>
                <a:cs typeface="Franklin Gothic Book"/>
              </a:rPr>
              <a:t> </a:t>
            </a:r>
            <a:r>
              <a:rPr sz="1900" dirty="0">
                <a:solidFill>
                  <a:srgbClr val="404040"/>
                </a:solidFill>
                <a:latin typeface="Franklin Gothic Book"/>
                <a:cs typeface="Franklin Gothic Book"/>
              </a:rPr>
              <a:t>of</a:t>
            </a:r>
            <a:r>
              <a:rPr sz="1900" spc="70" dirty="0">
                <a:solidFill>
                  <a:srgbClr val="404040"/>
                </a:solidFill>
                <a:latin typeface="Franklin Gothic Book"/>
                <a:cs typeface="Franklin Gothic Book"/>
              </a:rPr>
              <a:t> </a:t>
            </a:r>
            <a:r>
              <a:rPr sz="1900" dirty="0">
                <a:solidFill>
                  <a:srgbClr val="404040"/>
                </a:solidFill>
                <a:latin typeface="Franklin Gothic Book"/>
                <a:cs typeface="Franklin Gothic Book"/>
              </a:rPr>
              <a:t>contamination</a:t>
            </a:r>
            <a:r>
              <a:rPr sz="1900" spc="160" dirty="0">
                <a:solidFill>
                  <a:srgbClr val="404040"/>
                </a:solidFill>
                <a:latin typeface="Franklin Gothic Book"/>
                <a:cs typeface="Franklin Gothic Book"/>
              </a:rPr>
              <a:t> </a:t>
            </a:r>
            <a:r>
              <a:rPr sz="1900" dirty="0">
                <a:solidFill>
                  <a:srgbClr val="404040"/>
                </a:solidFill>
                <a:latin typeface="Franklin Gothic Book"/>
                <a:cs typeface="Franklin Gothic Book"/>
              </a:rPr>
              <a:t>occurred</a:t>
            </a:r>
            <a:r>
              <a:rPr sz="1900" spc="75" dirty="0">
                <a:solidFill>
                  <a:srgbClr val="404040"/>
                </a:solidFill>
                <a:latin typeface="Franklin Gothic Book"/>
                <a:cs typeface="Franklin Gothic Book"/>
              </a:rPr>
              <a:t> </a:t>
            </a:r>
            <a:r>
              <a:rPr sz="1900" dirty="0">
                <a:solidFill>
                  <a:srgbClr val="404040"/>
                </a:solidFill>
                <a:latin typeface="Franklin Gothic Book"/>
                <a:cs typeface="Franklin Gothic Book"/>
              </a:rPr>
              <a:t>over</a:t>
            </a:r>
            <a:r>
              <a:rPr sz="1900" spc="85" dirty="0">
                <a:solidFill>
                  <a:srgbClr val="404040"/>
                </a:solidFill>
                <a:latin typeface="Franklin Gothic Book"/>
                <a:cs typeface="Franklin Gothic Book"/>
              </a:rPr>
              <a:t> </a:t>
            </a:r>
            <a:r>
              <a:rPr sz="1900" dirty="0">
                <a:solidFill>
                  <a:srgbClr val="404040"/>
                </a:solidFill>
                <a:latin typeface="Franklin Gothic Book"/>
                <a:cs typeface="Franklin Gothic Book"/>
              </a:rPr>
              <a:t>the</a:t>
            </a:r>
            <a:r>
              <a:rPr sz="1900" spc="35" dirty="0">
                <a:solidFill>
                  <a:srgbClr val="404040"/>
                </a:solidFill>
                <a:latin typeface="Franklin Gothic Book"/>
                <a:cs typeface="Franklin Gothic Book"/>
              </a:rPr>
              <a:t> </a:t>
            </a:r>
            <a:r>
              <a:rPr sz="1900" spc="-10" dirty="0">
                <a:solidFill>
                  <a:srgbClr val="404040"/>
                </a:solidFill>
                <a:latin typeface="Franklin Gothic Book"/>
                <a:cs typeface="Franklin Gothic Book"/>
              </a:rPr>
              <a:t>course </a:t>
            </a:r>
            <a:r>
              <a:rPr sz="1900" dirty="0" smtClean="0">
                <a:solidFill>
                  <a:srgbClr val="404040"/>
                </a:solidFill>
                <a:latin typeface="Franklin Gothic Book"/>
                <a:cs typeface="Franklin Gothic Book"/>
              </a:rPr>
              <a:t>of</a:t>
            </a:r>
            <a:r>
              <a:rPr sz="1900" spc="30" dirty="0" smtClean="0">
                <a:solidFill>
                  <a:srgbClr val="404040"/>
                </a:solidFill>
                <a:latin typeface="Franklin Gothic Book"/>
                <a:cs typeface="Franklin Gothic Book"/>
              </a:rPr>
              <a:t> </a:t>
            </a:r>
            <a:r>
              <a:rPr sz="1900" dirty="0">
                <a:solidFill>
                  <a:srgbClr val="404040"/>
                </a:solidFill>
                <a:latin typeface="Franklin Gothic Book"/>
                <a:cs typeface="Franklin Gothic Book"/>
              </a:rPr>
              <a:t>the</a:t>
            </a:r>
            <a:r>
              <a:rPr sz="1900" spc="-85" dirty="0">
                <a:solidFill>
                  <a:srgbClr val="404040"/>
                </a:solidFill>
                <a:latin typeface="Franklin Gothic Book"/>
                <a:cs typeface="Franklin Gothic Book"/>
              </a:rPr>
              <a:t> </a:t>
            </a:r>
            <a:r>
              <a:rPr sz="1900" dirty="0">
                <a:solidFill>
                  <a:srgbClr val="404040"/>
                </a:solidFill>
                <a:latin typeface="Franklin Gothic Book"/>
                <a:cs typeface="Franklin Gothic Book"/>
              </a:rPr>
              <a:t>normal</a:t>
            </a:r>
            <a:r>
              <a:rPr sz="1900" spc="25" dirty="0">
                <a:solidFill>
                  <a:srgbClr val="404040"/>
                </a:solidFill>
                <a:latin typeface="Franklin Gothic Book"/>
                <a:cs typeface="Franklin Gothic Book"/>
              </a:rPr>
              <a:t> </a:t>
            </a:r>
            <a:r>
              <a:rPr sz="1900" dirty="0">
                <a:solidFill>
                  <a:srgbClr val="404040"/>
                </a:solidFill>
                <a:latin typeface="Franklin Gothic Book"/>
                <a:cs typeface="Franklin Gothic Book"/>
              </a:rPr>
              <a:t>operation</a:t>
            </a:r>
            <a:r>
              <a:rPr sz="1900" spc="135" dirty="0">
                <a:solidFill>
                  <a:srgbClr val="404040"/>
                </a:solidFill>
                <a:latin typeface="Franklin Gothic Book"/>
                <a:cs typeface="Franklin Gothic Book"/>
              </a:rPr>
              <a:t> </a:t>
            </a:r>
            <a:r>
              <a:rPr sz="1900" dirty="0">
                <a:solidFill>
                  <a:srgbClr val="404040"/>
                </a:solidFill>
                <a:latin typeface="Franklin Gothic Book"/>
                <a:cs typeface="Franklin Gothic Book"/>
              </a:rPr>
              <a:t>of</a:t>
            </a:r>
            <a:r>
              <a:rPr sz="1900" spc="-50" dirty="0">
                <a:solidFill>
                  <a:srgbClr val="404040"/>
                </a:solidFill>
                <a:latin typeface="Franklin Gothic Book"/>
                <a:cs typeface="Franklin Gothic Book"/>
              </a:rPr>
              <a:t> </a:t>
            </a:r>
            <a:r>
              <a:rPr sz="1900" dirty="0">
                <a:solidFill>
                  <a:srgbClr val="404040"/>
                </a:solidFill>
                <a:latin typeface="Franklin Gothic Book"/>
                <a:cs typeface="Franklin Gothic Book"/>
              </a:rPr>
              <a:t>the asset</a:t>
            </a:r>
            <a:r>
              <a:rPr sz="1900" spc="-60" dirty="0">
                <a:solidFill>
                  <a:srgbClr val="404040"/>
                </a:solidFill>
                <a:latin typeface="Franklin Gothic Book"/>
                <a:cs typeface="Franklin Gothic Book"/>
              </a:rPr>
              <a:t> </a:t>
            </a:r>
            <a:r>
              <a:rPr sz="1900" dirty="0">
                <a:solidFill>
                  <a:srgbClr val="404040"/>
                </a:solidFill>
                <a:latin typeface="Franklin Gothic Book"/>
                <a:cs typeface="Franklin Gothic Book"/>
              </a:rPr>
              <a:t>(future</a:t>
            </a:r>
            <a:r>
              <a:rPr sz="1900" spc="-80" dirty="0">
                <a:solidFill>
                  <a:srgbClr val="404040"/>
                </a:solidFill>
                <a:latin typeface="Franklin Gothic Book"/>
                <a:cs typeface="Franklin Gothic Book"/>
              </a:rPr>
              <a:t> </a:t>
            </a:r>
            <a:r>
              <a:rPr sz="1900" dirty="0">
                <a:solidFill>
                  <a:srgbClr val="404040"/>
                </a:solidFill>
                <a:latin typeface="Franklin Gothic Book"/>
                <a:cs typeface="Franklin Gothic Book"/>
              </a:rPr>
              <a:t>site</a:t>
            </a:r>
            <a:r>
              <a:rPr sz="1900" spc="-75" dirty="0">
                <a:solidFill>
                  <a:srgbClr val="404040"/>
                </a:solidFill>
                <a:latin typeface="Franklin Gothic Book"/>
                <a:cs typeface="Franklin Gothic Book"/>
              </a:rPr>
              <a:t> </a:t>
            </a:r>
            <a:r>
              <a:rPr sz="1900" spc="-10" dirty="0">
                <a:solidFill>
                  <a:srgbClr val="404040"/>
                </a:solidFill>
                <a:latin typeface="Franklin Gothic Book"/>
                <a:cs typeface="Franklin Gothic Book"/>
              </a:rPr>
              <a:t>restoration).</a:t>
            </a:r>
            <a:endParaRPr sz="1900" dirty="0">
              <a:solidFill>
                <a:srgbClr val="404040"/>
              </a:solidFill>
              <a:latin typeface="Franklin Gothic Book"/>
              <a:cs typeface="Franklin Gothic Book"/>
            </a:endParaRPr>
          </a:p>
          <a:p>
            <a:pPr marL="514350" indent="-171450">
              <a:spcBef>
                <a:spcPts val="600"/>
              </a:spcBef>
              <a:spcAft>
                <a:spcPts val="600"/>
              </a:spcAft>
              <a:buClr>
                <a:srgbClr val="1A595A"/>
              </a:buClr>
              <a:buSzPct val="120000"/>
              <a:buFont typeface="Arial"/>
              <a:buChar char="•"/>
              <a:tabLst>
                <a:tab pos="514350" algn="l"/>
              </a:tabLst>
            </a:pPr>
            <a:r>
              <a:rPr sz="1900" u="sng" dirty="0">
                <a:solidFill>
                  <a:srgbClr val="404040"/>
                </a:solidFill>
                <a:uFill>
                  <a:solidFill>
                    <a:srgbClr val="000000"/>
                  </a:solidFill>
                </a:uFill>
                <a:latin typeface="Franklin Gothic Book"/>
                <a:cs typeface="Franklin Gothic Book"/>
              </a:rPr>
              <a:t>Climate</a:t>
            </a:r>
            <a:r>
              <a:rPr sz="1900" u="sng" spc="480" dirty="0">
                <a:solidFill>
                  <a:srgbClr val="404040"/>
                </a:solidFill>
                <a:uFill>
                  <a:solidFill>
                    <a:srgbClr val="000000"/>
                  </a:solidFill>
                </a:uFill>
                <a:latin typeface="Franklin Gothic Book"/>
                <a:cs typeface="Franklin Gothic Book"/>
              </a:rPr>
              <a:t> </a:t>
            </a:r>
            <a:r>
              <a:rPr sz="1900" u="sng" dirty="0">
                <a:solidFill>
                  <a:srgbClr val="404040"/>
                </a:solidFill>
                <a:uFill>
                  <a:solidFill>
                    <a:srgbClr val="000000"/>
                  </a:solidFill>
                </a:uFill>
                <a:latin typeface="Franklin Gothic Book"/>
                <a:cs typeface="Franklin Gothic Book"/>
              </a:rPr>
              <a:t>risks</a:t>
            </a:r>
            <a:r>
              <a:rPr sz="1900" dirty="0">
                <a:solidFill>
                  <a:srgbClr val="404040"/>
                </a:solidFill>
                <a:latin typeface="Franklin Gothic Book"/>
                <a:cs typeface="Franklin Gothic Book"/>
              </a:rPr>
              <a:t>:</a:t>
            </a:r>
            <a:r>
              <a:rPr sz="1900" spc="480" dirty="0">
                <a:solidFill>
                  <a:srgbClr val="404040"/>
                </a:solidFill>
                <a:latin typeface="Franklin Gothic Book"/>
                <a:cs typeface="Franklin Gothic Book"/>
              </a:rPr>
              <a:t> </a:t>
            </a:r>
            <a:r>
              <a:rPr lang="en-US" sz="1900" dirty="0">
                <a:solidFill>
                  <a:srgbClr val="404040"/>
                </a:solidFill>
                <a:uFill>
                  <a:solidFill>
                    <a:srgbClr val="000000"/>
                  </a:solidFill>
                </a:uFill>
                <a:latin typeface="Franklin Gothic Book"/>
                <a:cs typeface="Franklin Gothic Book"/>
              </a:rPr>
              <a:t>e.g</a:t>
            </a:r>
            <a:r>
              <a:rPr lang="en-US" sz="1900" dirty="0" smtClean="0">
                <a:solidFill>
                  <a:srgbClr val="404040"/>
                </a:solidFill>
                <a:uFill>
                  <a:solidFill>
                    <a:srgbClr val="000000"/>
                  </a:solidFill>
                </a:uFill>
                <a:latin typeface="Franklin Gothic Book"/>
                <a:cs typeface="Franklin Gothic Book"/>
              </a:rPr>
              <a:t>. </a:t>
            </a:r>
            <a:r>
              <a:rPr sz="1900" dirty="0" smtClean="0">
                <a:solidFill>
                  <a:srgbClr val="404040"/>
                </a:solidFill>
                <a:uFill>
                  <a:solidFill>
                    <a:srgbClr val="000000"/>
                  </a:solidFill>
                </a:uFill>
                <a:latin typeface="Franklin Gothic Book"/>
                <a:cs typeface="Franklin Gothic Book"/>
              </a:rPr>
              <a:t>site/asset </a:t>
            </a:r>
            <a:r>
              <a:rPr sz="1900" dirty="0" smtClean="0">
                <a:solidFill>
                  <a:srgbClr val="404040"/>
                </a:solidFill>
                <a:latin typeface="Franklin Gothic Book"/>
                <a:cs typeface="Franklin Gothic Book"/>
              </a:rPr>
              <a:t>damage</a:t>
            </a:r>
            <a:r>
              <a:rPr sz="1900" spc="484" dirty="0" smtClean="0">
                <a:solidFill>
                  <a:srgbClr val="404040"/>
                </a:solidFill>
                <a:latin typeface="Franklin Gothic Book"/>
                <a:cs typeface="Franklin Gothic Book"/>
              </a:rPr>
              <a:t> </a:t>
            </a:r>
            <a:r>
              <a:rPr sz="1900" dirty="0" smtClean="0">
                <a:solidFill>
                  <a:srgbClr val="404040"/>
                </a:solidFill>
                <a:latin typeface="Franklin Gothic Book"/>
                <a:cs typeface="Franklin Gothic Book"/>
              </a:rPr>
              <a:t>from</a:t>
            </a:r>
            <a:r>
              <a:rPr sz="1900" spc="475" dirty="0" smtClean="0">
                <a:solidFill>
                  <a:srgbClr val="404040"/>
                </a:solidFill>
                <a:latin typeface="Franklin Gothic Book"/>
                <a:cs typeface="Franklin Gothic Book"/>
              </a:rPr>
              <a:t> </a:t>
            </a:r>
            <a:r>
              <a:rPr sz="1900" dirty="0" smtClean="0">
                <a:solidFill>
                  <a:srgbClr val="404040"/>
                </a:solidFill>
                <a:latin typeface="Franklin Gothic Book"/>
                <a:cs typeface="Franklin Gothic Book"/>
              </a:rPr>
              <a:t>flooding</a:t>
            </a:r>
            <a:r>
              <a:rPr sz="1900" spc="480" dirty="0" smtClean="0">
                <a:solidFill>
                  <a:srgbClr val="404040"/>
                </a:solidFill>
                <a:latin typeface="Franklin Gothic Book"/>
                <a:cs typeface="Franklin Gothic Book"/>
              </a:rPr>
              <a:t> </a:t>
            </a:r>
            <a:r>
              <a:rPr sz="1900" dirty="0" smtClean="0">
                <a:solidFill>
                  <a:srgbClr val="404040"/>
                </a:solidFill>
                <a:latin typeface="Franklin Gothic Book"/>
                <a:cs typeface="Franklin Gothic Book"/>
              </a:rPr>
              <a:t>or</a:t>
            </a:r>
            <a:r>
              <a:rPr sz="1900" spc="440" dirty="0" smtClean="0">
                <a:solidFill>
                  <a:srgbClr val="404040"/>
                </a:solidFill>
                <a:latin typeface="Franklin Gothic Book"/>
                <a:cs typeface="Franklin Gothic Book"/>
              </a:rPr>
              <a:t> </a:t>
            </a:r>
            <a:r>
              <a:rPr sz="1900" dirty="0" smtClean="0">
                <a:solidFill>
                  <a:srgbClr val="404040"/>
                </a:solidFill>
                <a:latin typeface="Franklin Gothic Book"/>
                <a:cs typeface="Franklin Gothic Book"/>
              </a:rPr>
              <a:t>extreme</a:t>
            </a:r>
            <a:r>
              <a:rPr sz="1900" spc="450" dirty="0" smtClean="0">
                <a:solidFill>
                  <a:srgbClr val="404040"/>
                </a:solidFill>
                <a:latin typeface="Franklin Gothic Book"/>
                <a:cs typeface="Franklin Gothic Book"/>
              </a:rPr>
              <a:t> </a:t>
            </a:r>
            <a:r>
              <a:rPr sz="1900" dirty="0" smtClean="0">
                <a:solidFill>
                  <a:srgbClr val="404040"/>
                </a:solidFill>
                <a:latin typeface="Franklin Gothic Book"/>
                <a:cs typeface="Franklin Gothic Book"/>
              </a:rPr>
              <a:t>weather</a:t>
            </a:r>
            <a:r>
              <a:rPr sz="1900" spc="445" dirty="0" smtClean="0">
                <a:solidFill>
                  <a:srgbClr val="404040"/>
                </a:solidFill>
                <a:latin typeface="Franklin Gothic Book"/>
                <a:cs typeface="Franklin Gothic Book"/>
              </a:rPr>
              <a:t> </a:t>
            </a:r>
            <a:r>
              <a:rPr sz="1900" spc="-10" dirty="0" smtClean="0">
                <a:solidFill>
                  <a:srgbClr val="404040"/>
                </a:solidFill>
                <a:latin typeface="Franklin Gothic Book"/>
                <a:cs typeface="Franklin Gothic Book"/>
              </a:rPr>
              <a:t>events</a:t>
            </a:r>
            <a:r>
              <a:rPr sz="1900" spc="-10" dirty="0">
                <a:solidFill>
                  <a:srgbClr val="404040"/>
                </a:solidFill>
                <a:latin typeface="Franklin Gothic Book"/>
                <a:cs typeface="Franklin Gothic Book"/>
              </a:rPr>
              <a:t>.</a:t>
            </a:r>
            <a:endParaRPr sz="1900" dirty="0">
              <a:solidFill>
                <a:srgbClr val="404040"/>
              </a:solidFill>
              <a:latin typeface="Franklin Gothic Book"/>
              <a:cs typeface="Franklin Gothic Book"/>
            </a:endParaRPr>
          </a:p>
          <a:p>
            <a:pPr marL="355600" indent="-342900">
              <a:spcBef>
                <a:spcPts val="1800"/>
              </a:spcBef>
              <a:buClr>
                <a:srgbClr val="3F7819"/>
              </a:buClr>
              <a:buFont typeface="Franklin Gothic Book" panose="020B0503020102020204" pitchFamily="34" charset="0"/>
              <a:buChar char="►"/>
            </a:pPr>
            <a:r>
              <a:rPr sz="2000" b="1" spc="-10" dirty="0" smtClean="0">
                <a:solidFill>
                  <a:srgbClr val="3F7819"/>
                </a:solidFill>
                <a:latin typeface="Franklin Gothic Book"/>
                <a:cs typeface="Franklin Gothic Book"/>
              </a:rPr>
              <a:t>Social</a:t>
            </a:r>
            <a:r>
              <a:rPr sz="2000" b="1" spc="-10" dirty="0">
                <a:solidFill>
                  <a:srgbClr val="508927"/>
                </a:solidFill>
                <a:latin typeface="Franklin Gothic Book"/>
                <a:cs typeface="Franklin Gothic Book"/>
              </a:rPr>
              <a:t>:</a:t>
            </a:r>
          </a:p>
          <a:p>
            <a:pPr marL="514350" marR="8890" indent="-171450">
              <a:lnSpc>
                <a:spcPct val="100000"/>
              </a:lnSpc>
              <a:spcBef>
                <a:spcPts val="600"/>
              </a:spcBef>
              <a:spcAft>
                <a:spcPts val="600"/>
              </a:spcAft>
              <a:buClr>
                <a:srgbClr val="1A595A"/>
              </a:buClr>
              <a:buSzPct val="120000"/>
              <a:buFont typeface="Arial"/>
              <a:buChar char="•"/>
              <a:tabLst>
                <a:tab pos="514350" algn="l"/>
              </a:tabLst>
            </a:pPr>
            <a:r>
              <a:rPr sz="1900" dirty="0">
                <a:solidFill>
                  <a:srgbClr val="404040"/>
                </a:solidFill>
                <a:uFill>
                  <a:solidFill>
                    <a:srgbClr val="000000"/>
                  </a:solidFill>
                </a:uFill>
                <a:latin typeface="Franklin Gothic Book"/>
                <a:cs typeface="Franklin Gothic Book"/>
              </a:rPr>
              <a:t>Common impacts of conflict on investments:</a:t>
            </a:r>
          </a:p>
          <a:p>
            <a:pPr marL="1270000" lvl="2" indent="-342900">
              <a:spcBef>
                <a:spcPts val="600"/>
              </a:spcBef>
              <a:buClr>
                <a:srgbClr val="1A595A"/>
              </a:buClr>
              <a:buFont typeface="Franklin Gothic Book" panose="020B0503020102020204" pitchFamily="34" charset="0"/>
              <a:buChar char="―"/>
              <a:tabLst>
                <a:tab pos="754380" algn="l"/>
              </a:tabLst>
            </a:pPr>
            <a:r>
              <a:rPr sz="1900" dirty="0">
                <a:solidFill>
                  <a:srgbClr val="404040"/>
                </a:solidFill>
                <a:latin typeface="Franklin Gothic Book"/>
                <a:cs typeface="Franklin Gothic Book"/>
              </a:rPr>
              <a:t>project</a:t>
            </a:r>
            <a:r>
              <a:rPr sz="1900" spc="-85" dirty="0">
                <a:solidFill>
                  <a:srgbClr val="404040"/>
                </a:solidFill>
                <a:latin typeface="Franklin Gothic Book"/>
                <a:cs typeface="Franklin Gothic Book"/>
              </a:rPr>
              <a:t> </a:t>
            </a:r>
            <a:r>
              <a:rPr sz="1900" spc="-10" dirty="0">
                <a:solidFill>
                  <a:srgbClr val="404040"/>
                </a:solidFill>
                <a:latin typeface="Franklin Gothic Book"/>
                <a:cs typeface="Franklin Gothic Book"/>
              </a:rPr>
              <a:t>delays.</a:t>
            </a:r>
            <a:endParaRPr sz="1900" dirty="0">
              <a:solidFill>
                <a:srgbClr val="404040"/>
              </a:solidFill>
              <a:latin typeface="Franklin Gothic Book"/>
              <a:cs typeface="Franklin Gothic Book"/>
            </a:endParaRPr>
          </a:p>
          <a:p>
            <a:pPr marL="1270000" lvl="2" indent="-342900">
              <a:spcBef>
                <a:spcPts val="600"/>
              </a:spcBef>
              <a:buClr>
                <a:srgbClr val="1A595A"/>
              </a:buClr>
              <a:buFont typeface="Franklin Gothic Book" panose="020B0503020102020204" pitchFamily="34" charset="0"/>
              <a:buChar char="―"/>
              <a:tabLst>
                <a:tab pos="754380" algn="l"/>
              </a:tabLst>
            </a:pPr>
            <a:r>
              <a:rPr sz="1900" dirty="0">
                <a:solidFill>
                  <a:srgbClr val="404040"/>
                </a:solidFill>
                <a:latin typeface="Franklin Gothic Book"/>
                <a:cs typeface="Franklin Gothic Book"/>
              </a:rPr>
              <a:t>cost</a:t>
            </a:r>
            <a:r>
              <a:rPr sz="1900" spc="-25" dirty="0">
                <a:solidFill>
                  <a:srgbClr val="404040"/>
                </a:solidFill>
                <a:latin typeface="Franklin Gothic Book"/>
                <a:cs typeface="Franklin Gothic Book"/>
              </a:rPr>
              <a:t> </a:t>
            </a:r>
            <a:r>
              <a:rPr sz="1900" spc="-10" dirty="0">
                <a:solidFill>
                  <a:srgbClr val="404040"/>
                </a:solidFill>
                <a:latin typeface="Franklin Gothic Book"/>
                <a:cs typeface="Franklin Gothic Book"/>
              </a:rPr>
              <a:t>overruns.</a:t>
            </a:r>
            <a:endParaRPr sz="1900" dirty="0">
              <a:solidFill>
                <a:srgbClr val="404040"/>
              </a:solidFill>
              <a:latin typeface="Franklin Gothic Book"/>
              <a:cs typeface="Franklin Gothic Book"/>
            </a:endParaRPr>
          </a:p>
          <a:p>
            <a:pPr marL="1270000" lvl="2" indent="-342900">
              <a:spcBef>
                <a:spcPts val="600"/>
              </a:spcBef>
              <a:buClr>
                <a:srgbClr val="1A595A"/>
              </a:buClr>
              <a:buFont typeface="Franklin Gothic Book" panose="020B0503020102020204" pitchFamily="34" charset="0"/>
              <a:buChar char="―"/>
              <a:tabLst>
                <a:tab pos="754380" algn="l"/>
              </a:tabLst>
            </a:pPr>
            <a:r>
              <a:rPr sz="1900" dirty="0">
                <a:solidFill>
                  <a:srgbClr val="404040"/>
                </a:solidFill>
                <a:latin typeface="Franklin Gothic Book"/>
                <a:cs typeface="Franklin Gothic Book"/>
              </a:rPr>
              <a:t>project</a:t>
            </a:r>
            <a:r>
              <a:rPr sz="1900" spc="-55" dirty="0">
                <a:solidFill>
                  <a:srgbClr val="404040"/>
                </a:solidFill>
                <a:latin typeface="Franklin Gothic Book"/>
                <a:cs typeface="Franklin Gothic Book"/>
              </a:rPr>
              <a:t> </a:t>
            </a:r>
            <a:r>
              <a:rPr sz="1900" dirty="0">
                <a:solidFill>
                  <a:srgbClr val="404040"/>
                </a:solidFill>
                <a:latin typeface="Franklin Gothic Book"/>
                <a:cs typeface="Franklin Gothic Book"/>
              </a:rPr>
              <a:t>/</a:t>
            </a:r>
            <a:r>
              <a:rPr sz="1900" spc="45" dirty="0">
                <a:solidFill>
                  <a:srgbClr val="404040"/>
                </a:solidFill>
                <a:latin typeface="Franklin Gothic Book"/>
                <a:cs typeface="Franklin Gothic Book"/>
              </a:rPr>
              <a:t> </a:t>
            </a:r>
            <a:r>
              <a:rPr sz="1900" dirty="0">
                <a:solidFill>
                  <a:srgbClr val="404040"/>
                </a:solidFill>
                <a:latin typeface="Franklin Gothic Book"/>
                <a:cs typeface="Franklin Gothic Book"/>
              </a:rPr>
              <a:t>site</a:t>
            </a:r>
            <a:r>
              <a:rPr sz="1900" spc="-80" dirty="0">
                <a:solidFill>
                  <a:srgbClr val="404040"/>
                </a:solidFill>
                <a:latin typeface="Franklin Gothic Book"/>
                <a:cs typeface="Franklin Gothic Book"/>
              </a:rPr>
              <a:t> </a:t>
            </a:r>
            <a:r>
              <a:rPr sz="1900" spc="-10" dirty="0">
                <a:solidFill>
                  <a:srgbClr val="404040"/>
                </a:solidFill>
                <a:latin typeface="Franklin Gothic Book"/>
                <a:cs typeface="Franklin Gothic Book"/>
              </a:rPr>
              <a:t>redesign.</a:t>
            </a:r>
            <a:endParaRPr sz="1900" dirty="0">
              <a:solidFill>
                <a:srgbClr val="404040"/>
              </a:solidFill>
              <a:latin typeface="Franklin Gothic Book"/>
              <a:cs typeface="Franklin Gothic Book"/>
            </a:endParaRPr>
          </a:p>
          <a:p>
            <a:pPr marL="1270000" lvl="2" indent="-342900">
              <a:spcBef>
                <a:spcPts val="600"/>
              </a:spcBef>
              <a:buClr>
                <a:srgbClr val="1A595A"/>
              </a:buClr>
              <a:buFont typeface="Franklin Gothic Book" panose="020B0503020102020204" pitchFamily="34" charset="0"/>
              <a:buChar char="―"/>
              <a:tabLst>
                <a:tab pos="754380" algn="l"/>
              </a:tabLst>
            </a:pPr>
            <a:r>
              <a:rPr sz="1900" dirty="0">
                <a:solidFill>
                  <a:srgbClr val="404040"/>
                </a:solidFill>
                <a:latin typeface="Franklin Gothic Book"/>
                <a:cs typeface="Franklin Gothic Book"/>
              </a:rPr>
              <a:t>relocation</a:t>
            </a:r>
            <a:r>
              <a:rPr sz="1900" spc="-50" dirty="0">
                <a:solidFill>
                  <a:srgbClr val="404040"/>
                </a:solidFill>
                <a:latin typeface="Franklin Gothic Book"/>
                <a:cs typeface="Franklin Gothic Book"/>
              </a:rPr>
              <a:t> </a:t>
            </a:r>
            <a:r>
              <a:rPr sz="1900" dirty="0">
                <a:solidFill>
                  <a:srgbClr val="404040"/>
                </a:solidFill>
                <a:latin typeface="Franklin Gothic Book"/>
                <a:cs typeface="Franklin Gothic Book"/>
              </a:rPr>
              <a:t>or</a:t>
            </a:r>
            <a:r>
              <a:rPr sz="1900" spc="55" dirty="0">
                <a:solidFill>
                  <a:srgbClr val="404040"/>
                </a:solidFill>
                <a:latin typeface="Franklin Gothic Book"/>
                <a:cs typeface="Franklin Gothic Book"/>
              </a:rPr>
              <a:t> </a:t>
            </a:r>
            <a:r>
              <a:rPr sz="1900" spc="-10" dirty="0">
                <a:solidFill>
                  <a:srgbClr val="404040"/>
                </a:solidFill>
                <a:latin typeface="Franklin Gothic Book"/>
                <a:cs typeface="Franklin Gothic Book"/>
              </a:rPr>
              <a:t>cancellation.</a:t>
            </a:r>
            <a:endParaRPr sz="1900" dirty="0">
              <a:solidFill>
                <a:srgbClr val="404040"/>
              </a:solidFill>
              <a:latin typeface="Franklin Gothic Book"/>
              <a:cs typeface="Franklin Gothic Book"/>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6152</TotalTime>
  <Words>7698</Words>
  <Application>Microsoft Office PowerPoint</Application>
  <PresentationFormat>Widescreen</PresentationFormat>
  <Paragraphs>847</Paragraphs>
  <Slides>76</Slides>
  <Notes>15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76</vt:i4>
      </vt:variant>
    </vt:vector>
  </HeadingPairs>
  <TitlesOfParts>
    <vt:vector size="95" baseType="lpstr">
      <vt:lpstr>ＭＳ Ｐゴシック</vt:lpstr>
      <vt:lpstr>ＭＳ Ｐゴシック</vt:lpstr>
      <vt:lpstr>alrightsans-regular</vt:lpstr>
      <vt:lpstr>Arial</vt:lpstr>
      <vt:lpstr>Bodoni MT</vt:lpstr>
      <vt:lpstr>Book Antiqua</vt:lpstr>
      <vt:lpstr>Calibri</vt:lpstr>
      <vt:lpstr>Courier New</vt:lpstr>
      <vt:lpstr>Franklin Gothic Book</vt:lpstr>
      <vt:lpstr>Franklin Gothic Demi</vt:lpstr>
      <vt:lpstr>Franklin Gothic Demi Cond</vt:lpstr>
      <vt:lpstr>Franklin Gothic Heavy</vt:lpstr>
      <vt:lpstr>Franklin Gothic Medium</vt:lpstr>
      <vt:lpstr>Sylfaen</vt:lpstr>
      <vt:lpstr>Times New Roman</vt:lpstr>
      <vt:lpstr>Verdana</vt:lpstr>
      <vt:lpstr>Wingdings</vt:lpstr>
      <vt:lpstr>Wingdings 3</vt:lpstr>
      <vt:lpstr>Facet</vt:lpstr>
      <vt:lpstr>     Environmental, Social and Governance Requirements  identifying relevant ESG risks, supporting ESG performance through management systems, and facilitating financing through consistent and reliable ESG reporting </vt:lpstr>
      <vt:lpstr>Key Objectives of the Seminar</vt:lpstr>
      <vt:lpstr>Environmental and Social Risks &amp; Opportunities</vt:lpstr>
      <vt:lpstr>ESG - What is This?</vt:lpstr>
      <vt:lpstr>Responsible Investing  -  ESG relevant Material Factors</vt:lpstr>
      <vt:lpstr>Responsible Investing – ESG Investment Strategies</vt:lpstr>
      <vt:lpstr>E&amp;S Risks Differ by Sector – Environment</vt:lpstr>
      <vt:lpstr>E&amp;S Risks Differ by Sector – Social</vt:lpstr>
      <vt:lpstr>The Cost of Inaction</vt:lpstr>
      <vt:lpstr>Lender Finance - why it matters</vt:lpstr>
      <vt:lpstr>How IFIs Approach Project</vt:lpstr>
      <vt:lpstr>Key elements to manage ESG risks and performance</vt:lpstr>
      <vt:lpstr>PowerPoint Presentation</vt:lpstr>
      <vt:lpstr>What is the PRI?</vt:lpstr>
      <vt:lpstr>The six PRI Principles</vt:lpstr>
      <vt:lpstr>The PRI Value Driver Model for Responsible Investing</vt:lpstr>
      <vt:lpstr>Responsible Investing – ESG Investment Formula</vt:lpstr>
      <vt:lpstr>EU Sustainable Finance</vt:lpstr>
      <vt:lpstr>EU Regulatory Framework</vt:lpstr>
      <vt:lpstr>PowerPoint Presentation</vt:lpstr>
      <vt:lpstr>The Grand Design for the EU Financial Industry</vt:lpstr>
      <vt:lpstr>EU Sustainable Finance Strategy</vt:lpstr>
      <vt:lpstr>New Actions under EU Action Plan</vt:lpstr>
      <vt:lpstr>The EU Sustainable Finance Action Plan: An Overview </vt:lpstr>
      <vt:lpstr>EU Taxonomy</vt:lpstr>
      <vt:lpstr>EU Taxonomy</vt:lpstr>
      <vt:lpstr>Establishing an EU classification (Taxonomy) system for sustainable activities</vt:lpstr>
      <vt:lpstr>The EU Taxonomy – Minimum Social Safeguards</vt:lpstr>
      <vt:lpstr>How Investors will use the Taxonomy in 5 Steps</vt:lpstr>
      <vt:lpstr>Substantial Contribution to Climate Change Mitigation</vt:lpstr>
      <vt:lpstr>Putting it all together…</vt:lpstr>
      <vt:lpstr>Going forward - EU Platform 2 (kick off March 2023)</vt:lpstr>
      <vt:lpstr>EU Taxonomy compass</vt:lpstr>
      <vt:lpstr>EU Green Bonds Standards</vt:lpstr>
      <vt:lpstr>What are Green Bonds</vt:lpstr>
      <vt:lpstr>EU Green Bonds Standards</vt:lpstr>
      <vt:lpstr>Green and Sustainability Linked Bonds</vt:lpstr>
      <vt:lpstr>Sustainable Finance Disclosure Regulations</vt:lpstr>
      <vt:lpstr>The Sustainable Finance Disclosure Regulation (SFDR): Overview</vt:lpstr>
      <vt:lpstr>SFDR: Who does it apply to?</vt:lpstr>
      <vt:lpstr>SFRD – Key Facts</vt:lpstr>
      <vt:lpstr>Key aspects of SFDR – “Why” &amp; What</vt:lpstr>
      <vt:lpstr>Corporate Sustainability Reporting Directive (CSRD)</vt:lpstr>
      <vt:lpstr>Sustainability Disclosure – Strengthening sustainability disclosure and accounting rule-making</vt:lpstr>
      <vt:lpstr>Corporate Sustainability Reporting Directive (CSRD)</vt:lpstr>
      <vt:lpstr>NFRD vs CSRD</vt:lpstr>
      <vt:lpstr>CSRD: Key Features</vt:lpstr>
      <vt:lpstr>CSRD: Who does it apply to?</vt:lpstr>
      <vt:lpstr>European Sustainability Reporting Standards (ESRS)</vt:lpstr>
      <vt:lpstr>ESRS: Key Features and Provisions</vt:lpstr>
      <vt:lpstr>CSRD interaction with Taxonomy Regime</vt:lpstr>
      <vt:lpstr>Corporate Sustainability Due Diligence Directive (CSDDD)</vt:lpstr>
      <vt:lpstr>CSDDD: Key Features</vt:lpstr>
      <vt:lpstr>CSDDD: Who does it apply to?</vt:lpstr>
      <vt:lpstr>Overview of the related standards</vt:lpstr>
      <vt:lpstr>ESG reporting guidance - ISSB set up at COP 26</vt:lpstr>
      <vt:lpstr>Environmental and Social Requirements of International Financial Institutions </vt:lpstr>
      <vt:lpstr>Environmental and Social Policies</vt:lpstr>
      <vt:lpstr>ESP – Key Requirements</vt:lpstr>
      <vt:lpstr>Environmental and Social Requirements/Standards</vt:lpstr>
      <vt:lpstr>Project timeline: depends on Category</vt:lpstr>
      <vt:lpstr>PR1 – Key Requirements</vt:lpstr>
      <vt:lpstr>PR2 – Key Requirements</vt:lpstr>
      <vt:lpstr>PR3 – Key Requirements</vt:lpstr>
      <vt:lpstr>PR4 – Key Requirements</vt:lpstr>
      <vt:lpstr>PR5 – Key Requirements</vt:lpstr>
      <vt:lpstr>PR6 – Key Requirements</vt:lpstr>
      <vt:lpstr>PR7 – Key Requirements</vt:lpstr>
      <vt:lpstr>PR8 – Key Requirements</vt:lpstr>
      <vt:lpstr>PR9 – Key Requirements</vt:lpstr>
      <vt:lpstr>Environmental and Social Management System (ESMS)</vt:lpstr>
      <vt:lpstr>Elements of an ESMS</vt:lpstr>
      <vt:lpstr>PR10 – Key Requirements</vt:lpstr>
      <vt:lpstr>How EBRD compares to the peers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dc:title>
  <dc:creator>Dariusz Prasek</dc:creator>
  <cp:lastModifiedBy>Manana Petashvili</cp:lastModifiedBy>
  <cp:revision>499</cp:revision>
  <dcterms:created xsi:type="dcterms:W3CDTF">2021-03-02T18:10:40Z</dcterms:created>
  <dcterms:modified xsi:type="dcterms:W3CDTF">2023-12-12T10:25:56Z</dcterms:modified>
</cp:coreProperties>
</file>