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media/image12.jpg" ContentType="image/jpeg"/>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media/image78.jpg" ContentType="image/jpeg"/>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78"/>
  </p:notesMasterIdLst>
  <p:sldIdLst>
    <p:sldId id="699" r:id="rId2"/>
    <p:sldId id="471" r:id="rId3"/>
    <p:sldId id="703" r:id="rId4"/>
    <p:sldId id="263" r:id="rId5"/>
    <p:sldId id="264" r:id="rId6"/>
    <p:sldId id="265" r:id="rId7"/>
    <p:sldId id="287" r:id="rId8"/>
    <p:sldId id="288" r:id="rId9"/>
    <p:sldId id="289" r:id="rId10"/>
    <p:sldId id="266" r:id="rId11"/>
    <p:sldId id="331" r:id="rId12"/>
    <p:sldId id="332" r:id="rId13"/>
    <p:sldId id="280" r:id="rId14"/>
    <p:sldId id="718" r:id="rId15"/>
    <p:sldId id="281" r:id="rId16"/>
    <p:sldId id="283" r:id="rId17"/>
    <p:sldId id="297" r:id="rId18"/>
    <p:sldId id="333" r:id="rId19"/>
    <p:sldId id="300" r:id="rId20"/>
    <p:sldId id="301" r:id="rId21"/>
    <p:sldId id="302" r:id="rId22"/>
    <p:sldId id="334" r:id="rId23"/>
    <p:sldId id="335" r:id="rId24"/>
    <p:sldId id="702" r:id="rId25"/>
    <p:sldId id="308" r:id="rId26"/>
    <p:sldId id="720" r:id="rId27"/>
    <p:sldId id="338" r:id="rId28"/>
    <p:sldId id="315" r:id="rId29"/>
    <p:sldId id="316" r:id="rId30"/>
    <p:sldId id="320" r:id="rId31"/>
    <p:sldId id="322" r:id="rId32"/>
    <p:sldId id="324" r:id="rId33"/>
    <p:sldId id="325" r:id="rId34"/>
    <p:sldId id="327" r:id="rId35"/>
    <p:sldId id="719" r:id="rId36"/>
    <p:sldId id="328" r:id="rId37"/>
    <p:sldId id="329" r:id="rId38"/>
    <p:sldId id="330" r:id="rId39"/>
    <p:sldId id="704" r:id="rId40"/>
    <p:sldId id="705" r:id="rId41"/>
    <p:sldId id="706" r:id="rId42"/>
    <p:sldId id="707" r:id="rId43"/>
    <p:sldId id="708" r:id="rId44"/>
    <p:sldId id="336" r:id="rId45"/>
    <p:sldId id="709" r:id="rId46"/>
    <p:sldId id="337" r:id="rId47"/>
    <p:sldId id="339" r:id="rId48"/>
    <p:sldId id="340" r:id="rId49"/>
    <p:sldId id="341" r:id="rId50"/>
    <p:sldId id="342" r:id="rId51"/>
    <p:sldId id="343" r:id="rId52"/>
    <p:sldId id="344" r:id="rId53"/>
    <p:sldId id="345" r:id="rId54"/>
    <p:sldId id="346" r:id="rId55"/>
    <p:sldId id="348" r:id="rId56"/>
    <p:sldId id="349" r:id="rId57"/>
    <p:sldId id="460" r:id="rId58"/>
    <p:sldId id="457" r:id="rId59"/>
    <p:sldId id="721" r:id="rId60"/>
    <p:sldId id="710" r:id="rId61"/>
    <p:sldId id="711" r:id="rId62"/>
    <p:sldId id="712" r:id="rId63"/>
    <p:sldId id="303" r:id="rId64"/>
    <p:sldId id="304" r:id="rId65"/>
    <p:sldId id="318" r:id="rId66"/>
    <p:sldId id="713" r:id="rId67"/>
    <p:sldId id="319" r:id="rId68"/>
    <p:sldId id="714" r:id="rId69"/>
    <p:sldId id="715" r:id="rId70"/>
    <p:sldId id="310" r:id="rId71"/>
    <p:sldId id="385" r:id="rId72"/>
    <p:sldId id="386" r:id="rId73"/>
    <p:sldId id="716" r:id="rId74"/>
    <p:sldId id="293" r:id="rId75"/>
    <p:sldId id="700" r:id="rId76"/>
    <p:sldId id="701"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na Petashvili" initials="MP" lastIdx="3" clrIdx="0">
    <p:extLst>
      <p:ext uri="{19B8F6BF-5375-455C-9EA6-DF929625EA0E}">
        <p15:presenceInfo xmlns:p15="http://schemas.microsoft.com/office/powerpoint/2012/main" userId="136b39c0e95435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709DD2"/>
    <a:srgbClr val="C0E7FF"/>
    <a:srgbClr val="00529B"/>
    <a:srgbClr val="064A61"/>
    <a:srgbClr val="FBD254"/>
    <a:srgbClr val="43AC45"/>
    <a:srgbClr val="FFFAF4"/>
    <a:srgbClr val="FFF3E3"/>
    <a:srgbClr val="F9B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autoAdjust="0"/>
  </p:normalViewPr>
  <p:slideViewPr>
    <p:cSldViewPr snapToGrid="0">
      <p:cViewPr>
        <p:scale>
          <a:sx n="100" d="100"/>
          <a:sy n="100" d="100"/>
        </p:scale>
        <p:origin x="1098" y="342"/>
      </p:cViewPr>
      <p:guideLst/>
    </p:cSldViewPr>
  </p:slideViewPr>
  <p:outlineViewPr>
    <p:cViewPr>
      <p:scale>
        <a:sx n="33" d="100"/>
        <a:sy n="33" d="100"/>
      </p:scale>
      <p:origin x="0" y="-87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0.xml.rels><?xml version="1.0" encoding="UTF-8" standalone="yes"?>
<Relationships xmlns="http://schemas.openxmlformats.org/package/2006/relationships"><Relationship Id="rId1" Type="http://schemas.openxmlformats.org/officeDocument/2006/relationships/image" Target="../media/image74.jpeg"/></Relationships>
</file>

<file path=ppt/diagrams/_rels/data11.xml.rels><?xml version="1.0" encoding="UTF-8" standalone="yes"?>
<Relationships xmlns="http://schemas.openxmlformats.org/package/2006/relationships"><Relationship Id="rId1" Type="http://schemas.openxmlformats.org/officeDocument/2006/relationships/image" Target="../media/image75.jpeg"/></Relationships>
</file>

<file path=ppt/diagrams/_rels/data12.xml.rels><?xml version="1.0" encoding="UTF-8" standalone="yes"?>
<Relationships xmlns="http://schemas.openxmlformats.org/package/2006/relationships"><Relationship Id="rId1" Type="http://schemas.openxmlformats.org/officeDocument/2006/relationships/image" Target="../media/image78.jpg"/></Relationships>
</file>

<file path=ppt/diagrams/_rels/data2.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image" Target="../media/image57.jpeg"/><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diagrams/_rels/data3.xml.rels><?xml version="1.0" encoding="UTF-8" standalone="yes"?>
<Relationships xmlns="http://schemas.openxmlformats.org/package/2006/relationships"><Relationship Id="rId1" Type="http://schemas.openxmlformats.org/officeDocument/2006/relationships/image" Target="../media/image67.jpeg"/></Relationships>
</file>

<file path=ppt/diagrams/_rels/data4.xml.rels><?xml version="1.0" encoding="UTF-8" standalone="yes"?>
<Relationships xmlns="http://schemas.openxmlformats.org/package/2006/relationships"><Relationship Id="rId1" Type="http://schemas.openxmlformats.org/officeDocument/2006/relationships/image" Target="../media/image68.jpeg"/></Relationships>
</file>

<file path=ppt/diagrams/_rels/data5.xml.rels><?xml version="1.0" encoding="UTF-8" standalone="yes"?>
<Relationships xmlns="http://schemas.openxmlformats.org/package/2006/relationships"><Relationship Id="rId1" Type="http://schemas.openxmlformats.org/officeDocument/2006/relationships/image" Target="../media/image69.jpeg"/></Relationships>
</file>

<file path=ppt/diagrams/_rels/data6.xml.rels><?xml version="1.0" encoding="UTF-8" standalone="yes"?>
<Relationships xmlns="http://schemas.openxmlformats.org/package/2006/relationships"><Relationship Id="rId1" Type="http://schemas.openxmlformats.org/officeDocument/2006/relationships/image" Target="../media/image70.jpeg"/></Relationships>
</file>

<file path=ppt/diagrams/_rels/data7.xml.rels><?xml version="1.0" encoding="UTF-8" standalone="yes"?>
<Relationships xmlns="http://schemas.openxmlformats.org/package/2006/relationships"><Relationship Id="rId1" Type="http://schemas.openxmlformats.org/officeDocument/2006/relationships/image" Target="../media/image71.jpeg"/></Relationships>
</file>

<file path=ppt/diagrams/_rels/data8.xml.rels><?xml version="1.0" encoding="UTF-8" standalone="yes"?>
<Relationships xmlns="http://schemas.openxmlformats.org/package/2006/relationships"><Relationship Id="rId1" Type="http://schemas.openxmlformats.org/officeDocument/2006/relationships/image" Target="../media/image72.jpeg"/></Relationships>
</file>

<file path=ppt/diagrams/_rels/data9.xml.rels><?xml version="1.0" encoding="UTF-8" standalone="yes"?>
<Relationships xmlns="http://schemas.openxmlformats.org/package/2006/relationships"><Relationship Id="rId1" Type="http://schemas.openxmlformats.org/officeDocument/2006/relationships/image" Target="../media/image73.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74.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75.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78.jpg"/></Relationships>
</file>

<file path=ppt/diagrams/_rels/drawing2.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image" Target="../media/image57.jpeg"/><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6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68.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69.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7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72.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7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B5D78-4968-4303-A1B2-06F6B8694D3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endParaRPr lang="fr-CA" sz="18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A" sz="18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A" sz="1800" b="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87D9169-DF99-4FAC-8130-67F692A71DEF}" type="parTrans" cxnId="{1F4C8537-E750-43F7-85B8-AB3FA9085685}">
      <dgm:prSet/>
      <dgm:spPr/>
      <dgm:t>
        <a:bodyPr/>
        <a:lstStyle/>
        <a:p>
          <a:endParaRPr lang="en-GB">
            <a:latin typeface="Arial" panose="020B0604020202020204" pitchFamily="34" charset="0"/>
            <a:cs typeface="Arial" panose="020B0604020202020204" pitchFamily="34" charset="0"/>
          </a:endParaRPr>
        </a:p>
      </dgm:t>
    </dgm:pt>
    <dgm:pt modelId="{7F49DB85-B0BC-466B-8A8B-3738DC9B88FB}" type="sibTrans" cxnId="{1F4C8537-E750-43F7-85B8-AB3FA9085685}">
      <dgm:prSet/>
      <dgm:spPr/>
      <dgm:t>
        <a:bodyPr/>
        <a:lstStyle/>
        <a:p>
          <a:endParaRPr lang="en-GB">
            <a:latin typeface="Arial" panose="020B0604020202020204" pitchFamily="34" charset="0"/>
            <a:cs typeface="Arial" panose="020B0604020202020204" pitchFamily="34" charset="0"/>
          </a:endParaRPr>
        </a:p>
      </dgm:t>
    </dgm:pt>
    <dgm:pt modelId="{55327788-79E6-490A-85CF-4E27DE9A91BD}">
      <dgm:prSet phldrT="[Text]" custT="1"/>
      <dgm:spPr/>
      <dgm:t>
        <a:bodyPr anchor="ctr"/>
        <a:lstStyle/>
        <a:p>
          <a:r>
            <a:rPr lang="ka-GE" sz="1500" dirty="0">
              <a:solidFill>
                <a:srgbClr val="404040"/>
              </a:solidFill>
              <a:latin typeface="Arial" panose="020B0604020202020204" pitchFamily="34" charset="0"/>
              <a:cs typeface="Arial" panose="020B0604020202020204" pitchFamily="34" charset="0"/>
            </a:rPr>
            <a:t>პროექტის განმარტება ბანკის თანხების გამოყენებით შემოიფარგლება, სამოქმედო სტანდარტები (PR) ვრცელდება მხოლოდ პროექტზე, თუმცა გარემოსდაცვითი და სოციალური შეფასება პროექტთან დაკავშირებულ ობიექტებსა და სხვა ასპექტებს უნდა ითვალისწინებდეს.</a:t>
          </a:r>
        </a:p>
      </dgm:t>
    </dgm:pt>
    <dgm:pt modelId="{5D4BB5AB-6F64-4F84-8DD6-FC8A271AE663}" type="sibTrans" cxnId="{E8FB4243-952D-4E28-93A7-837BC437A5C6}">
      <dgm:prSet/>
      <dgm:spPr/>
      <dgm:t>
        <a:bodyPr/>
        <a:lstStyle/>
        <a:p>
          <a:endParaRPr lang="en-GB">
            <a:latin typeface="Arial" panose="020B0604020202020204" pitchFamily="34" charset="0"/>
            <a:cs typeface="Arial" panose="020B0604020202020204" pitchFamily="34" charset="0"/>
          </a:endParaRPr>
        </a:p>
      </dgm:t>
    </dgm:pt>
    <dgm:pt modelId="{C041EAC4-566B-487E-AE00-A91CDDAE853F}" type="parTrans" cxnId="{E8FB4243-952D-4E28-93A7-837BC437A5C6}">
      <dgm:prSet/>
      <dgm:spPr/>
      <dgm:t>
        <a:bodyPr/>
        <a:lstStyle/>
        <a:p>
          <a:endParaRPr lang="en-GB">
            <a:latin typeface="Arial" panose="020B0604020202020204" pitchFamily="34" charset="0"/>
            <a:cs typeface="Arial" panose="020B0604020202020204" pitchFamily="34" charset="0"/>
          </a:endParaRPr>
        </a:p>
      </dgm:t>
    </dgm:pt>
    <dgm:pt modelId="{81257530-3D76-46A9-B8B6-56793B3EDB03}">
      <dgm:prSet phldrT="[Text]" custT="1"/>
      <dgm:spPr/>
      <dgm:t>
        <a:bodyPr/>
        <a:lstStyle/>
        <a:p>
          <a:r>
            <a:rPr lang="ka-GE" sz="1500" dirty="0" smtClean="0">
              <a:solidFill>
                <a:srgbClr val="404040"/>
              </a:solidFill>
              <a:latin typeface="Arial" panose="020B0604020202020204" pitchFamily="34" charset="0"/>
              <a:cs typeface="Arial" panose="020B0604020202020204" pitchFamily="34" charset="0"/>
            </a:rPr>
            <a:t>გარემოსდაცვითი </a:t>
          </a:r>
          <a:r>
            <a:rPr lang="ka-GE" sz="1500" dirty="0">
              <a:solidFill>
                <a:srgbClr val="404040"/>
              </a:solidFill>
              <a:latin typeface="Arial" panose="020B0604020202020204" pitchFamily="34" charset="0"/>
              <a:cs typeface="Arial" panose="020B0604020202020204" pitchFamily="34" charset="0"/>
            </a:rPr>
            <a:t>და სოციალური შეფასება და მონიტორინგი „რისკის თანაზომიერი“ იქნება</a:t>
          </a:r>
        </a:p>
      </dgm:t>
    </dgm:pt>
    <dgm:pt modelId="{990AE351-BCF4-48A2-82B6-F39DB585D095}" type="sibTrans" cxnId="{2D9B53ED-1530-4790-ACBA-5FD6E42EFB88}">
      <dgm:prSet/>
      <dgm:spPr/>
      <dgm:t>
        <a:bodyPr/>
        <a:lstStyle/>
        <a:p>
          <a:endParaRPr lang="en-GB">
            <a:latin typeface="Arial" panose="020B0604020202020204" pitchFamily="34" charset="0"/>
            <a:cs typeface="Arial" panose="020B0604020202020204" pitchFamily="34" charset="0"/>
          </a:endParaRPr>
        </a:p>
      </dgm:t>
    </dgm:pt>
    <dgm:pt modelId="{3B1E88BD-EEEC-4DAB-862C-07FBFE2691CE}" type="parTrans" cxnId="{2D9B53ED-1530-4790-ACBA-5FD6E42EFB88}">
      <dgm:prSet/>
      <dgm:spPr/>
      <dgm:t>
        <a:bodyPr/>
        <a:lstStyle/>
        <a:p>
          <a:endParaRPr lang="en-GB">
            <a:latin typeface="Arial" panose="020B0604020202020204" pitchFamily="34" charset="0"/>
            <a:cs typeface="Arial" panose="020B0604020202020204" pitchFamily="34" charset="0"/>
          </a:endParaRPr>
        </a:p>
      </dgm:t>
    </dgm:pt>
    <dgm:pt modelId="{F6070F76-3391-4E96-A21D-21536470AB37}">
      <dgm:prSet phldrT="[Text]" custT="1"/>
      <dgm:spPr/>
      <dgm:t>
        <a:bodyPr/>
        <a:lstStyle/>
        <a:p>
          <a:r>
            <a:rPr lang="ka-GE" sz="1500" dirty="0">
              <a:solidFill>
                <a:srgbClr val="404040"/>
              </a:solidFill>
              <a:latin typeface="Arial" panose="020B0604020202020204" pitchFamily="34" charset="0"/>
              <a:cs typeface="Arial" panose="020B0604020202020204" pitchFamily="34" charset="0"/>
            </a:rPr>
            <a:t>პროექტები იმგვარად იქნება შედგენილი, რომ PR-ის მოთხოვნების დაკმაყოფილება გარემოსდაცვითი და სოციალური სამოქმედო გეგმის (ESAP) მეშვეობით, გონივრულ ვადებში იყოს შესაძლებელი</a:t>
          </a:r>
        </a:p>
      </dgm:t>
    </dgm:pt>
    <dgm:pt modelId="{35784496-FEA1-4B7B-BC95-45B81FF6DC14}" type="sibTrans" cxnId="{B12D6CBF-202B-4298-9527-0A7FB124C14A}">
      <dgm:prSet/>
      <dgm:spPr/>
      <dgm:t>
        <a:bodyPr/>
        <a:lstStyle/>
        <a:p>
          <a:endParaRPr lang="en-GB">
            <a:latin typeface="Arial" panose="020B0604020202020204" pitchFamily="34" charset="0"/>
            <a:cs typeface="Arial" panose="020B0604020202020204" pitchFamily="34" charset="0"/>
          </a:endParaRPr>
        </a:p>
      </dgm:t>
    </dgm:pt>
    <dgm:pt modelId="{91A8363D-B3AF-40A5-8A7B-22359B07BA38}" type="parTrans" cxnId="{B12D6CBF-202B-4298-9527-0A7FB124C14A}">
      <dgm:prSet/>
      <dgm:spPr/>
      <dgm:t>
        <a:bodyPr/>
        <a:lstStyle/>
        <a:p>
          <a:endParaRPr lang="en-GB">
            <a:latin typeface="Arial" panose="020B0604020202020204" pitchFamily="34" charset="0"/>
            <a:cs typeface="Arial" panose="020B0604020202020204" pitchFamily="34" charset="0"/>
          </a:endParaRPr>
        </a:p>
      </dgm:t>
    </dgm:pt>
    <dgm:pt modelId="{A41CF53A-34B8-4AC0-A7A0-B5FD5FB3FAAF}">
      <dgm:prSet custT="1"/>
      <dgm:spPr/>
      <dgm:t>
        <a:bodyPr/>
        <a:lstStyle/>
        <a:p>
          <a:pPr>
            <a:spcBef>
              <a:spcPts val="1200"/>
            </a:spcBef>
          </a:pPr>
          <a:r>
            <a:rPr lang="ka-GE" sz="1500" dirty="0" smtClean="0">
              <a:solidFill>
                <a:srgbClr val="404040"/>
              </a:solidFill>
              <a:latin typeface="Arial" panose="020B0604020202020204" pitchFamily="34" charset="0"/>
              <a:cs typeface="Arial" panose="020B0604020202020204" pitchFamily="34" charset="0"/>
            </a:rPr>
            <a:t>დაკავშირებული </a:t>
          </a:r>
          <a:r>
            <a:rPr lang="ka-GE" sz="1500" dirty="0">
              <a:solidFill>
                <a:srgbClr val="404040"/>
              </a:solidFill>
              <a:latin typeface="Arial" panose="020B0604020202020204" pitchFamily="34" charset="0"/>
              <a:cs typeface="Arial" panose="020B0604020202020204" pitchFamily="34" charset="0"/>
            </a:rPr>
            <a:t>ობიექტები მოიცავს „ახალ ობიექტებს ან საქმიანობას: (i) რომელთა გარეშეც პროექტი არ იქნებოდა სიცოცხლისუნარიანი და (</a:t>
          </a:r>
          <a:r>
            <a:rPr lang="ka-GE" sz="1500" dirty="0" err="1">
              <a:solidFill>
                <a:srgbClr val="404040"/>
              </a:solidFill>
              <a:latin typeface="Arial" panose="020B0604020202020204" pitchFamily="34" charset="0"/>
              <a:cs typeface="Arial" panose="020B0604020202020204" pitchFamily="34" charset="0"/>
            </a:rPr>
            <a:t>ii</a:t>
          </a:r>
          <a:r>
            <a:rPr lang="ka-GE" sz="1500" dirty="0">
              <a:solidFill>
                <a:srgbClr val="404040"/>
              </a:solidFill>
              <a:latin typeface="Arial" panose="020B0604020202020204" pitchFamily="34" charset="0"/>
              <a:cs typeface="Arial" panose="020B0604020202020204" pitchFamily="34" charset="0"/>
            </a:rPr>
            <a:t>) რომლებიც პროექტის არარსებობის შემთხვევაში არ აშენდებოდა, გაფართოვდებოდა, განხორციელდებოდა, ან რომლის მშენებლობა ან განხორციელება არ დაიგეგმებოდა“. დაკავშირებულ ობიექტებზე ვრცელდება მხოლოდ PR-ების მიზნები.</a:t>
          </a:r>
        </a:p>
      </dgm:t>
    </dgm:pt>
    <dgm:pt modelId="{0B148688-5044-46F4-A6AB-B82B35832A22}" type="parTrans" cxnId="{BF4B5B2E-23EB-4E0D-BCC5-1A0D2C615E3E}">
      <dgm:prSet/>
      <dgm:spPr/>
      <dgm:t>
        <a:bodyPr/>
        <a:lstStyle/>
        <a:p>
          <a:endParaRPr lang="en-GB">
            <a:latin typeface="Arial" panose="020B0604020202020204" pitchFamily="34" charset="0"/>
            <a:cs typeface="Arial" panose="020B0604020202020204" pitchFamily="34" charset="0"/>
          </a:endParaRPr>
        </a:p>
      </dgm:t>
    </dgm:pt>
    <dgm:pt modelId="{3EDA3597-D892-4CC5-9A5C-A56E78EC0823}" type="sibTrans" cxnId="{BF4B5B2E-23EB-4E0D-BCC5-1A0D2C615E3E}">
      <dgm:prSet/>
      <dgm:spPr/>
      <dgm:t>
        <a:bodyPr/>
        <a:lstStyle/>
        <a:p>
          <a:endParaRPr lang="en-GB">
            <a:latin typeface="Arial" panose="020B0604020202020204" pitchFamily="34" charset="0"/>
            <a:cs typeface="Arial" panose="020B0604020202020204" pitchFamily="34" charset="0"/>
          </a:endParaRPr>
        </a:p>
      </dgm:t>
    </dgm:pt>
    <dgm:pt modelId="{D8CC9A83-D0F3-4792-925B-77C414AF6DF3}" type="pres">
      <dgm:prSet presAssocID="{E9FB5D78-4968-4303-A1B2-06F6B8694D32}" presName="vert0" presStyleCnt="0">
        <dgm:presLayoutVars>
          <dgm:dir/>
          <dgm:animOne val="branch"/>
          <dgm:animLvl val="lvl"/>
        </dgm:presLayoutVars>
      </dgm:prSet>
      <dgm:spPr/>
      <dgm:t>
        <a:bodyPr/>
        <a:lstStyle/>
        <a:p>
          <a:endParaRPr lang="en-US"/>
        </a:p>
      </dgm:t>
    </dgm:pt>
    <dgm:pt modelId="{5941694B-38EB-43B2-B83D-7C1C17A3B453}" type="pres">
      <dgm:prSet presAssocID="{7068B152-6A10-4A0E-BD63-440A92A03AB9}" presName="thickLine" presStyleLbl="alignNode1" presStyleIdx="0" presStyleCnt="1"/>
      <dgm:spPr/>
    </dgm:pt>
    <dgm:pt modelId="{BF5F857A-0E54-4301-B257-28116A223DC1}" type="pres">
      <dgm:prSet presAssocID="{7068B152-6A10-4A0E-BD63-440A92A03AB9}" presName="horz1" presStyleCnt="0"/>
      <dgm:spPr/>
    </dgm:pt>
    <dgm:pt modelId="{DEEA118E-A8E0-4965-B14B-F88636009CD5}" type="pres">
      <dgm:prSet presAssocID="{7068B152-6A10-4A0E-BD63-440A92A03AB9}" presName="tx1" presStyleLbl="revTx" presStyleIdx="0" presStyleCnt="5" custScaleX="201495"/>
      <dgm:spPr/>
      <dgm:t>
        <a:bodyPr/>
        <a:lstStyle/>
        <a:p>
          <a:endParaRPr lang="en-US"/>
        </a:p>
      </dgm:t>
    </dgm:pt>
    <dgm:pt modelId="{7CF33995-8512-41FC-9FB6-C3B0DA5C82A0}" type="pres">
      <dgm:prSet presAssocID="{7068B152-6A10-4A0E-BD63-440A92A03AB9}" presName="vert1" presStyleCnt="0"/>
      <dgm:spPr/>
    </dgm:pt>
    <dgm:pt modelId="{20798906-7416-4DAF-8492-AA6A07C48260}" type="pres">
      <dgm:prSet presAssocID="{55327788-79E6-490A-85CF-4E27DE9A91BD}" presName="vertSpace2a" presStyleCnt="0"/>
      <dgm:spPr/>
    </dgm:pt>
    <dgm:pt modelId="{2C1A275B-1A89-4671-B166-B5F4D154B930}" type="pres">
      <dgm:prSet presAssocID="{55327788-79E6-490A-85CF-4E27DE9A91BD}" presName="horz2" presStyleCnt="0"/>
      <dgm:spPr/>
    </dgm:pt>
    <dgm:pt modelId="{870DB63D-A926-4213-B85B-1EC033CB4891}" type="pres">
      <dgm:prSet presAssocID="{55327788-79E6-490A-85CF-4E27DE9A91BD}" presName="horzSpace2" presStyleCnt="0"/>
      <dgm:spPr/>
    </dgm:pt>
    <dgm:pt modelId="{A11C7063-90DD-43B7-84A7-B7748D5C4F5F}" type="pres">
      <dgm:prSet presAssocID="{55327788-79E6-490A-85CF-4E27DE9A91BD}" presName="tx2" presStyleLbl="revTx" presStyleIdx="1" presStyleCnt="5" custScaleY="84693" custLinFactNeighborX="-2544" custLinFactNeighborY="-6042"/>
      <dgm:spPr/>
      <dgm:t>
        <a:bodyPr/>
        <a:lstStyle/>
        <a:p>
          <a:endParaRPr lang="en-US"/>
        </a:p>
      </dgm:t>
    </dgm:pt>
    <dgm:pt modelId="{91173E32-BACC-4A9B-A374-8120E5467876}" type="pres">
      <dgm:prSet presAssocID="{55327788-79E6-490A-85CF-4E27DE9A91BD}" presName="vert2" presStyleCnt="0"/>
      <dgm:spPr/>
    </dgm:pt>
    <dgm:pt modelId="{888B2763-A956-4122-B351-DF5E7DDB844E}" type="pres">
      <dgm:prSet presAssocID="{55327788-79E6-490A-85CF-4E27DE9A91BD}" presName="thinLine2b" presStyleLbl="callout" presStyleIdx="0" presStyleCnt="4" custLinFactY="-129076" custLinFactNeighborY="-200000"/>
      <dgm:spPr/>
    </dgm:pt>
    <dgm:pt modelId="{D777DBA7-D689-46FF-9282-0B2DDF163B37}" type="pres">
      <dgm:prSet presAssocID="{55327788-79E6-490A-85CF-4E27DE9A91BD}" presName="vertSpace2b" presStyleCnt="0"/>
      <dgm:spPr/>
    </dgm:pt>
    <dgm:pt modelId="{650491C4-8758-4564-B281-3B88678CC72D}" type="pres">
      <dgm:prSet presAssocID="{A41CF53A-34B8-4AC0-A7A0-B5FD5FB3FAAF}" presName="horz2" presStyleCnt="0"/>
      <dgm:spPr/>
    </dgm:pt>
    <dgm:pt modelId="{AF2CC13F-8BAB-45B2-BC11-C1D8D94A447E}" type="pres">
      <dgm:prSet presAssocID="{A41CF53A-34B8-4AC0-A7A0-B5FD5FB3FAAF}" presName="horzSpace2" presStyleCnt="0"/>
      <dgm:spPr/>
    </dgm:pt>
    <dgm:pt modelId="{23F35379-D5FB-4B58-AE0F-D343574E40DE}" type="pres">
      <dgm:prSet presAssocID="{A41CF53A-34B8-4AC0-A7A0-B5FD5FB3FAAF}" presName="tx2" presStyleLbl="revTx" presStyleIdx="2" presStyleCnt="5" custLinFactNeighborX="-2544" custLinFactNeighborY="-10266"/>
      <dgm:spPr/>
      <dgm:t>
        <a:bodyPr/>
        <a:lstStyle/>
        <a:p>
          <a:endParaRPr lang="en-US"/>
        </a:p>
      </dgm:t>
    </dgm:pt>
    <dgm:pt modelId="{330790DF-8D36-485E-AADD-788D2E36D638}" type="pres">
      <dgm:prSet presAssocID="{A41CF53A-34B8-4AC0-A7A0-B5FD5FB3FAAF}" presName="vert2" presStyleCnt="0"/>
      <dgm:spPr/>
    </dgm:pt>
    <dgm:pt modelId="{BA49A267-A580-4902-820A-A05501FB2992}" type="pres">
      <dgm:prSet presAssocID="{A41CF53A-34B8-4AC0-A7A0-B5FD5FB3FAAF}" presName="thinLine2b" presStyleLbl="callout" presStyleIdx="1" presStyleCnt="4" custLinFactNeighborY="-70967"/>
      <dgm:spPr/>
    </dgm:pt>
    <dgm:pt modelId="{64FBAB6C-5ABB-4B71-A39B-2C4DC88B0F0E}" type="pres">
      <dgm:prSet presAssocID="{A41CF53A-34B8-4AC0-A7A0-B5FD5FB3FAAF}" presName="vertSpace2b" presStyleCnt="0"/>
      <dgm:spPr/>
    </dgm:pt>
    <dgm:pt modelId="{37792F60-E847-45EF-9CFF-81F943BE15EA}" type="pres">
      <dgm:prSet presAssocID="{81257530-3D76-46A9-B8B6-56793B3EDB03}" presName="horz2" presStyleCnt="0"/>
      <dgm:spPr/>
    </dgm:pt>
    <dgm:pt modelId="{0A019879-D7FF-49F8-A6D7-A6C4CA50FB14}" type="pres">
      <dgm:prSet presAssocID="{81257530-3D76-46A9-B8B6-56793B3EDB03}" presName="horzSpace2" presStyleCnt="0"/>
      <dgm:spPr/>
    </dgm:pt>
    <dgm:pt modelId="{146880AC-1B5E-49B8-87B1-C8F1E0700906}" type="pres">
      <dgm:prSet presAssocID="{81257530-3D76-46A9-B8B6-56793B3EDB03}" presName="tx2" presStyleLbl="revTx" presStyleIdx="3" presStyleCnt="5" custScaleY="31662" custLinFactNeighborX="-2506" custLinFactNeighborY="-4060"/>
      <dgm:spPr/>
      <dgm:t>
        <a:bodyPr/>
        <a:lstStyle/>
        <a:p>
          <a:endParaRPr lang="en-US"/>
        </a:p>
      </dgm:t>
    </dgm:pt>
    <dgm:pt modelId="{85D0919B-181E-48EB-89D3-7369AB9AA32D}" type="pres">
      <dgm:prSet presAssocID="{81257530-3D76-46A9-B8B6-56793B3EDB03}" presName="vert2" presStyleCnt="0"/>
      <dgm:spPr/>
    </dgm:pt>
    <dgm:pt modelId="{6F7759D6-EC0E-465D-A3B2-C36DD5199D33}" type="pres">
      <dgm:prSet presAssocID="{81257530-3D76-46A9-B8B6-56793B3EDB03}" presName="thinLine2b" presStyleLbl="callout" presStyleIdx="2" presStyleCnt="4"/>
      <dgm:spPr/>
    </dgm:pt>
    <dgm:pt modelId="{883FDBC5-DDC8-445E-B4CE-DEE27AF98CBB}" type="pres">
      <dgm:prSet presAssocID="{81257530-3D76-46A9-B8B6-56793B3EDB03}" presName="vertSpace2b" presStyleCnt="0"/>
      <dgm:spPr/>
    </dgm:pt>
    <dgm:pt modelId="{44E800A7-F581-421D-AC45-32FA26CF4900}" type="pres">
      <dgm:prSet presAssocID="{F6070F76-3391-4E96-A21D-21536470AB37}" presName="horz2" presStyleCnt="0"/>
      <dgm:spPr/>
    </dgm:pt>
    <dgm:pt modelId="{0F8CE979-3AA2-4B8E-94E5-D410452E92CB}" type="pres">
      <dgm:prSet presAssocID="{F6070F76-3391-4E96-A21D-21536470AB37}" presName="horzSpace2" presStyleCnt="0"/>
      <dgm:spPr/>
    </dgm:pt>
    <dgm:pt modelId="{E3C86E2A-6FEC-4EFC-A1DD-8F1BD83A4DA0}" type="pres">
      <dgm:prSet presAssocID="{F6070F76-3391-4E96-A21D-21536470AB37}" presName="tx2" presStyleLbl="revTx" presStyleIdx="4" presStyleCnt="5" custScaleY="82934" custLinFactNeighborX="-2544"/>
      <dgm:spPr/>
      <dgm:t>
        <a:bodyPr/>
        <a:lstStyle/>
        <a:p>
          <a:endParaRPr lang="en-US"/>
        </a:p>
      </dgm:t>
    </dgm:pt>
    <dgm:pt modelId="{65BBA124-D3C6-4B0D-BDC9-49BCC9BE6331}" type="pres">
      <dgm:prSet presAssocID="{F6070F76-3391-4E96-A21D-21536470AB37}" presName="vert2" presStyleCnt="0"/>
      <dgm:spPr/>
    </dgm:pt>
    <dgm:pt modelId="{80F34A17-7FEC-4810-848D-7936CF74FC31}" type="pres">
      <dgm:prSet presAssocID="{F6070F76-3391-4E96-A21D-21536470AB37}" presName="thinLine2b" presStyleLbl="callout" presStyleIdx="3" presStyleCnt="4" custLinFactY="-300000" custLinFactNeighborX="-779" custLinFactNeighborY="-377253"/>
      <dgm:spPr/>
    </dgm:pt>
    <dgm:pt modelId="{F0053922-F5BD-4E7E-A8CC-E58B595509DE}" type="pres">
      <dgm:prSet presAssocID="{F6070F76-3391-4E96-A21D-21536470AB37}" presName="vertSpace2b" presStyleCnt="0"/>
      <dgm:spPr/>
    </dgm:pt>
  </dgm:ptLst>
  <dgm:cxnLst>
    <dgm:cxn modelId="{C2B6C0DC-E861-44C3-A852-F8A20979FDF9}" type="presOf" srcId="{A41CF53A-34B8-4AC0-A7A0-B5FD5FB3FAAF}" destId="{23F35379-D5FB-4B58-AE0F-D343574E40DE}" srcOrd="0" destOrd="0" presId="urn:microsoft.com/office/officeart/2008/layout/LinedList"/>
    <dgm:cxn modelId="{6B442AC7-E194-4D49-86B9-78FF5DC966B4}" type="presOf" srcId="{7068B152-6A10-4A0E-BD63-440A92A03AB9}" destId="{DEEA118E-A8E0-4965-B14B-F88636009CD5}" srcOrd="0" destOrd="0" presId="urn:microsoft.com/office/officeart/2008/layout/LinedList"/>
    <dgm:cxn modelId="{BF4B5B2E-23EB-4E0D-BCC5-1A0D2C615E3E}" srcId="{7068B152-6A10-4A0E-BD63-440A92A03AB9}" destId="{A41CF53A-34B8-4AC0-A7A0-B5FD5FB3FAAF}" srcOrd="1" destOrd="0" parTransId="{0B148688-5044-46F4-A6AB-B82B35832A22}" sibTransId="{3EDA3597-D892-4CC5-9A5C-A56E78EC0823}"/>
    <dgm:cxn modelId="{1F4C8537-E750-43F7-85B8-AB3FA9085685}" srcId="{E9FB5D78-4968-4303-A1B2-06F6B8694D32}" destId="{7068B152-6A10-4A0E-BD63-440A92A03AB9}" srcOrd="0" destOrd="0" parTransId="{887D9169-DF99-4FAC-8130-67F692A71DEF}" sibTransId="{7F49DB85-B0BC-466B-8A8B-3738DC9B88FB}"/>
    <dgm:cxn modelId="{FF856D47-8438-4E65-97E6-A303AD373FB8}" type="presOf" srcId="{81257530-3D76-46A9-B8B6-56793B3EDB03}" destId="{146880AC-1B5E-49B8-87B1-C8F1E0700906}" srcOrd="0" destOrd="0" presId="urn:microsoft.com/office/officeart/2008/layout/LinedList"/>
    <dgm:cxn modelId="{A4791F5F-0BD0-48CF-80F8-9AA06C03B55A}" type="presOf" srcId="{E9FB5D78-4968-4303-A1B2-06F6B8694D32}" destId="{D8CC9A83-D0F3-4792-925B-77C414AF6DF3}" srcOrd="0" destOrd="0" presId="urn:microsoft.com/office/officeart/2008/layout/LinedList"/>
    <dgm:cxn modelId="{E8FB4243-952D-4E28-93A7-837BC437A5C6}" srcId="{7068B152-6A10-4A0E-BD63-440A92A03AB9}" destId="{55327788-79E6-490A-85CF-4E27DE9A91BD}" srcOrd="0" destOrd="0" parTransId="{C041EAC4-566B-487E-AE00-A91CDDAE853F}" sibTransId="{5D4BB5AB-6F64-4F84-8DD6-FC8A271AE663}"/>
    <dgm:cxn modelId="{B12D6CBF-202B-4298-9527-0A7FB124C14A}" srcId="{7068B152-6A10-4A0E-BD63-440A92A03AB9}" destId="{F6070F76-3391-4E96-A21D-21536470AB37}" srcOrd="3" destOrd="0" parTransId="{91A8363D-B3AF-40A5-8A7B-22359B07BA38}" sibTransId="{35784496-FEA1-4B7B-BC95-45B81FF6DC14}"/>
    <dgm:cxn modelId="{2D9B53ED-1530-4790-ACBA-5FD6E42EFB88}" srcId="{7068B152-6A10-4A0E-BD63-440A92A03AB9}" destId="{81257530-3D76-46A9-B8B6-56793B3EDB03}" srcOrd="2" destOrd="0" parTransId="{3B1E88BD-EEEC-4DAB-862C-07FBFE2691CE}" sibTransId="{990AE351-BCF4-48A2-82B6-F39DB585D095}"/>
    <dgm:cxn modelId="{F327A909-D336-41C0-84BB-1D4C89AD2FDC}" type="presOf" srcId="{F6070F76-3391-4E96-A21D-21536470AB37}" destId="{E3C86E2A-6FEC-4EFC-A1DD-8F1BD83A4DA0}" srcOrd="0" destOrd="0" presId="urn:microsoft.com/office/officeart/2008/layout/LinedList"/>
    <dgm:cxn modelId="{DABC0D42-E016-4AEB-A242-157FDDBB9D2E}" type="presOf" srcId="{55327788-79E6-490A-85CF-4E27DE9A91BD}" destId="{A11C7063-90DD-43B7-84A7-B7748D5C4F5F}" srcOrd="0" destOrd="0" presId="urn:microsoft.com/office/officeart/2008/layout/LinedList"/>
    <dgm:cxn modelId="{511730AE-ADFB-46B2-8B8F-656FEC40954D}" type="presParOf" srcId="{D8CC9A83-D0F3-4792-925B-77C414AF6DF3}" destId="{5941694B-38EB-43B2-B83D-7C1C17A3B453}" srcOrd="0" destOrd="0" presId="urn:microsoft.com/office/officeart/2008/layout/LinedList"/>
    <dgm:cxn modelId="{381D7164-A277-4F11-91FD-797178A39F56}" type="presParOf" srcId="{D8CC9A83-D0F3-4792-925B-77C414AF6DF3}" destId="{BF5F857A-0E54-4301-B257-28116A223DC1}" srcOrd="1" destOrd="0" presId="urn:microsoft.com/office/officeart/2008/layout/LinedList"/>
    <dgm:cxn modelId="{9EA8E5C9-908B-4B0F-BCF7-F6F42B2388BD}" type="presParOf" srcId="{BF5F857A-0E54-4301-B257-28116A223DC1}" destId="{DEEA118E-A8E0-4965-B14B-F88636009CD5}" srcOrd="0" destOrd="0" presId="urn:microsoft.com/office/officeart/2008/layout/LinedList"/>
    <dgm:cxn modelId="{EB15959F-EA9A-4571-AD56-5E01D01C32F0}" type="presParOf" srcId="{BF5F857A-0E54-4301-B257-28116A223DC1}" destId="{7CF33995-8512-41FC-9FB6-C3B0DA5C82A0}" srcOrd="1" destOrd="0" presId="urn:microsoft.com/office/officeart/2008/layout/LinedList"/>
    <dgm:cxn modelId="{172ED435-31C7-4AAF-BD29-11DF91820C5D}" type="presParOf" srcId="{7CF33995-8512-41FC-9FB6-C3B0DA5C82A0}" destId="{20798906-7416-4DAF-8492-AA6A07C48260}" srcOrd="0" destOrd="0" presId="urn:microsoft.com/office/officeart/2008/layout/LinedList"/>
    <dgm:cxn modelId="{947847A1-70A7-4787-BE57-A2B2FB84138D}" type="presParOf" srcId="{7CF33995-8512-41FC-9FB6-C3B0DA5C82A0}" destId="{2C1A275B-1A89-4671-B166-B5F4D154B930}" srcOrd="1" destOrd="0" presId="urn:microsoft.com/office/officeart/2008/layout/LinedList"/>
    <dgm:cxn modelId="{A0D6174D-D26B-47E0-8215-116EB11B631F}" type="presParOf" srcId="{2C1A275B-1A89-4671-B166-B5F4D154B930}" destId="{870DB63D-A926-4213-B85B-1EC033CB4891}" srcOrd="0" destOrd="0" presId="urn:microsoft.com/office/officeart/2008/layout/LinedList"/>
    <dgm:cxn modelId="{DDD80B2D-1DEC-41DB-9FC6-D2D510756FC5}" type="presParOf" srcId="{2C1A275B-1A89-4671-B166-B5F4D154B930}" destId="{A11C7063-90DD-43B7-84A7-B7748D5C4F5F}" srcOrd="1" destOrd="0" presId="urn:microsoft.com/office/officeart/2008/layout/LinedList"/>
    <dgm:cxn modelId="{7C79415B-2F17-493E-9E5F-E39BF6566FE2}" type="presParOf" srcId="{2C1A275B-1A89-4671-B166-B5F4D154B930}" destId="{91173E32-BACC-4A9B-A374-8120E5467876}" srcOrd="2" destOrd="0" presId="urn:microsoft.com/office/officeart/2008/layout/LinedList"/>
    <dgm:cxn modelId="{3173066E-E9BA-471B-AD71-99F20EDB00F4}" type="presParOf" srcId="{7CF33995-8512-41FC-9FB6-C3B0DA5C82A0}" destId="{888B2763-A956-4122-B351-DF5E7DDB844E}" srcOrd="2" destOrd="0" presId="urn:microsoft.com/office/officeart/2008/layout/LinedList"/>
    <dgm:cxn modelId="{7F99F74E-1105-4A81-AD22-A195A6EEB4EE}" type="presParOf" srcId="{7CF33995-8512-41FC-9FB6-C3B0DA5C82A0}" destId="{D777DBA7-D689-46FF-9282-0B2DDF163B37}" srcOrd="3" destOrd="0" presId="urn:microsoft.com/office/officeart/2008/layout/LinedList"/>
    <dgm:cxn modelId="{FA284947-C248-4772-A9C7-02ECFCBD1F45}" type="presParOf" srcId="{7CF33995-8512-41FC-9FB6-C3B0DA5C82A0}" destId="{650491C4-8758-4564-B281-3B88678CC72D}" srcOrd="4" destOrd="0" presId="urn:microsoft.com/office/officeart/2008/layout/LinedList"/>
    <dgm:cxn modelId="{13C2B485-27FE-4BC5-BB12-E7FD919B4687}" type="presParOf" srcId="{650491C4-8758-4564-B281-3B88678CC72D}" destId="{AF2CC13F-8BAB-45B2-BC11-C1D8D94A447E}" srcOrd="0" destOrd="0" presId="urn:microsoft.com/office/officeart/2008/layout/LinedList"/>
    <dgm:cxn modelId="{049B699A-F115-4D09-B891-EFFF43BDC140}" type="presParOf" srcId="{650491C4-8758-4564-B281-3B88678CC72D}" destId="{23F35379-D5FB-4B58-AE0F-D343574E40DE}" srcOrd="1" destOrd="0" presId="urn:microsoft.com/office/officeart/2008/layout/LinedList"/>
    <dgm:cxn modelId="{368CA30A-F215-4A4C-9869-A0586536DBDC}" type="presParOf" srcId="{650491C4-8758-4564-B281-3B88678CC72D}" destId="{330790DF-8D36-485E-AADD-788D2E36D638}" srcOrd="2" destOrd="0" presId="urn:microsoft.com/office/officeart/2008/layout/LinedList"/>
    <dgm:cxn modelId="{389D786B-B6F0-4FC5-94F6-66CDBA3F9B3C}" type="presParOf" srcId="{7CF33995-8512-41FC-9FB6-C3B0DA5C82A0}" destId="{BA49A267-A580-4902-820A-A05501FB2992}" srcOrd="5" destOrd="0" presId="urn:microsoft.com/office/officeart/2008/layout/LinedList"/>
    <dgm:cxn modelId="{35FB0FF1-1954-445F-B1A7-E82A8E821B38}" type="presParOf" srcId="{7CF33995-8512-41FC-9FB6-C3B0DA5C82A0}" destId="{64FBAB6C-5ABB-4B71-A39B-2C4DC88B0F0E}" srcOrd="6" destOrd="0" presId="urn:microsoft.com/office/officeart/2008/layout/LinedList"/>
    <dgm:cxn modelId="{3E4EEF4B-97DB-43CA-94A2-D978CB8A4A27}" type="presParOf" srcId="{7CF33995-8512-41FC-9FB6-C3B0DA5C82A0}" destId="{37792F60-E847-45EF-9CFF-81F943BE15EA}" srcOrd="7" destOrd="0" presId="urn:microsoft.com/office/officeart/2008/layout/LinedList"/>
    <dgm:cxn modelId="{DD073696-AB7B-46E9-A3E6-EE7B32688F68}" type="presParOf" srcId="{37792F60-E847-45EF-9CFF-81F943BE15EA}" destId="{0A019879-D7FF-49F8-A6D7-A6C4CA50FB14}" srcOrd="0" destOrd="0" presId="urn:microsoft.com/office/officeart/2008/layout/LinedList"/>
    <dgm:cxn modelId="{2C621F4E-EDA3-4EFA-8C5E-B4A9C7C85999}" type="presParOf" srcId="{37792F60-E847-45EF-9CFF-81F943BE15EA}" destId="{146880AC-1B5E-49B8-87B1-C8F1E0700906}" srcOrd="1" destOrd="0" presId="urn:microsoft.com/office/officeart/2008/layout/LinedList"/>
    <dgm:cxn modelId="{044DC2C0-3DFA-488D-984D-8FEF124C2279}" type="presParOf" srcId="{37792F60-E847-45EF-9CFF-81F943BE15EA}" destId="{85D0919B-181E-48EB-89D3-7369AB9AA32D}" srcOrd="2" destOrd="0" presId="urn:microsoft.com/office/officeart/2008/layout/LinedList"/>
    <dgm:cxn modelId="{FBF4828A-C644-48DD-9458-AEE76786535C}" type="presParOf" srcId="{7CF33995-8512-41FC-9FB6-C3B0DA5C82A0}" destId="{6F7759D6-EC0E-465D-A3B2-C36DD5199D33}" srcOrd="8" destOrd="0" presId="urn:microsoft.com/office/officeart/2008/layout/LinedList"/>
    <dgm:cxn modelId="{A2142889-3071-44EA-8401-4B74074C0F85}" type="presParOf" srcId="{7CF33995-8512-41FC-9FB6-C3B0DA5C82A0}" destId="{883FDBC5-DDC8-445E-B4CE-DEE27AF98CBB}" srcOrd="9" destOrd="0" presId="urn:microsoft.com/office/officeart/2008/layout/LinedList"/>
    <dgm:cxn modelId="{36D2D88E-7C25-4D58-9F67-9E42CF6BCF6E}" type="presParOf" srcId="{7CF33995-8512-41FC-9FB6-C3B0DA5C82A0}" destId="{44E800A7-F581-421D-AC45-32FA26CF4900}" srcOrd="10" destOrd="0" presId="urn:microsoft.com/office/officeart/2008/layout/LinedList"/>
    <dgm:cxn modelId="{7515B909-7BA3-4ACB-957C-46447FE96668}" type="presParOf" srcId="{44E800A7-F581-421D-AC45-32FA26CF4900}" destId="{0F8CE979-3AA2-4B8E-94E5-D410452E92CB}" srcOrd="0" destOrd="0" presId="urn:microsoft.com/office/officeart/2008/layout/LinedList"/>
    <dgm:cxn modelId="{AC1DBFE5-1FED-40A5-ADF5-B0770A618E6A}" type="presParOf" srcId="{44E800A7-F581-421D-AC45-32FA26CF4900}" destId="{E3C86E2A-6FEC-4EFC-A1DD-8F1BD83A4DA0}" srcOrd="1" destOrd="0" presId="urn:microsoft.com/office/officeart/2008/layout/LinedList"/>
    <dgm:cxn modelId="{AEB1DF28-4BD0-4F57-BF5F-1F6248E1DE10}" type="presParOf" srcId="{44E800A7-F581-421D-AC45-32FA26CF4900}" destId="{65BBA124-D3C6-4B0D-BDC9-49BCC9BE6331}" srcOrd="2" destOrd="0" presId="urn:microsoft.com/office/officeart/2008/layout/LinedList"/>
    <dgm:cxn modelId="{F1889632-3F1B-4C2D-9B48-40A681A710CC}" type="presParOf" srcId="{7CF33995-8512-41FC-9FB6-C3B0DA5C82A0}" destId="{80F34A17-7FEC-4810-848D-7936CF74FC31}" srcOrd="11" destOrd="0" presId="urn:microsoft.com/office/officeart/2008/layout/LinedList"/>
    <dgm:cxn modelId="{DC86031B-0139-49AA-A8B6-FACE3B84599B}" type="presParOf" srcId="{7CF33995-8512-41FC-9FB6-C3B0DA5C82A0}" destId="{F0053922-F5BD-4E7E-A8CC-E58B595509DE}" srcOrd="12"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ka-GE" sz="3600"/>
            <a:t>PR8</a:t>
          </a:r>
        </a:p>
        <a:p>
          <a:r>
            <a:rPr lang="ka-GE" sz="1200"/>
            <a:t>კულტურული მემკვიდრეობა</a:t>
          </a:r>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00000"/>
            </a:lnSpc>
            <a:spcBef>
              <a:spcPts val="600"/>
            </a:spcBef>
            <a:spcAft>
              <a:spcPts val="0"/>
            </a:spcAft>
          </a:pPr>
          <a:r>
            <a:rPr kumimoji="0" lang="ka-GE" sz="1600" b="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კულტურული მემკვიდრეობის </a:t>
          </a:r>
          <a:r>
            <a:rPr kumimoji="0" lang="ka-GE" sz="1600" b="0" i="0" u="none" strike="noStrike" cap="none" normalizeH="0" baseline="0" noProof="0" dirty="0">
              <a:ln>
                <a:noFill/>
              </a:ln>
              <a:solidFill>
                <a:srgbClr val="58595B"/>
              </a:solidFill>
              <a:uLnTx/>
              <a:uFillTx/>
              <a:latin typeface="Arial" panose="020B0604020202020204" pitchFamily="34" charset="0"/>
              <a:ea typeface="ＭＳ Ｐゴシック" charset="0"/>
              <a:cs typeface="Arial" panose="020B0604020202020204" pitchFamily="34" charset="0"/>
            </a:rPr>
            <a:t>(</a:t>
          </a:r>
          <a:r>
            <a:rPr kumimoji="0" lang="ka-GE" sz="1600" b="1" i="0" u="none" strike="noStrike"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მატერიალურის</a:t>
          </a:r>
          <a:r>
            <a:rPr kumimoji="0" lang="ka-GE" sz="1600" b="0" i="0" u="none" strike="noStrike" cap="none" normalizeH="0" baseline="0" noProof="0" dirty="0">
              <a:ln>
                <a:noFill/>
              </a:ln>
              <a:solidFill>
                <a:srgbClr val="58595B"/>
              </a:solidFill>
              <a:uLnTx/>
              <a:uFillTx/>
              <a:latin typeface="Arial" panose="020B0604020202020204" pitchFamily="34" charset="0"/>
              <a:ea typeface="ＭＳ Ｐゴシック" charset="0"/>
              <a:cs typeface="Arial" panose="020B0604020202020204" pitchFamily="34" charset="0"/>
            </a:rPr>
            <a:t> </a:t>
          </a:r>
          <a:r>
            <a:rPr kumimoji="0" lang="ka-GE" sz="1600" b="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და </a:t>
          </a:r>
          <a:r>
            <a:rPr kumimoji="0" lang="ka-GE" sz="1600" b="1" i="0" u="none" strike="noStrike"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არამატერიალურის</a:t>
          </a:r>
          <a:r>
            <a:rPr kumimoji="0" lang="ka-GE" sz="1600" b="0" i="0" u="none" strike="noStrike" cap="none" normalizeH="0" baseline="0" noProof="0" dirty="0">
              <a:ln>
                <a:noFill/>
              </a:ln>
              <a:solidFill>
                <a:srgbClr val="58595B"/>
              </a:solidFill>
              <a:uLnTx/>
              <a:uFillTx/>
              <a:latin typeface="Arial" panose="020B0604020202020204" pitchFamily="34" charset="0"/>
              <a:ea typeface="ＭＳ Ｐゴシック" charset="0"/>
              <a:cs typeface="Arial" panose="020B0604020202020204" pitchFamily="34" charset="0"/>
            </a:rPr>
            <a:t>)</a:t>
          </a:r>
          <a:r>
            <a:rPr kumimoji="0" lang="ka-GE" sz="1600" b="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 </a:t>
          </a:r>
          <a:r>
            <a:rPr kumimoji="0" lang="ka-GE" sz="1600" b="1" i="0" u="none" strike="noStrike"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კონსერვაციის </a:t>
          </a:r>
          <a:r>
            <a:rPr kumimoji="0" lang="ka-GE" sz="1600" b="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მხარდაჭერა</a:t>
          </a:r>
          <a:r>
            <a:rPr kumimoji="0" lang="ka-GE" sz="1600" b="0" i="0" u="none" strike="noStrike" cap="none" normalizeH="0" baseline="0" noProof="0" dirty="0">
              <a:ln>
                <a:noFill/>
              </a:ln>
              <a:solidFill>
                <a:srgbClr val="58595B"/>
              </a:solidFill>
              <a:uLnTx/>
              <a:uFillTx/>
              <a:latin typeface="Arial" panose="020B0604020202020204" pitchFamily="34" charset="0"/>
              <a:ea typeface="ＭＳ Ｐゴシック" charset="0"/>
              <a:cs typeface="Arial" panose="020B0604020202020204" pitchFamily="34" charset="0"/>
            </a:rPr>
            <a:t> </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31363900-6754-4034-9762-A0747AE5147A}">
      <dgm:prSet custT="1"/>
      <dgm:spPr/>
      <dgm:t>
        <a:bodyPr/>
        <a:lstStyle/>
        <a:p>
          <a:pPr rtl="0">
            <a:lnSpc>
              <a:spcPct val="100000"/>
            </a:lnSpc>
            <a:spcBef>
              <a:spcPts val="600"/>
            </a:spcBef>
            <a:spcAft>
              <a:spcPts val="0"/>
            </a:spcAft>
          </a:pPr>
          <a:r>
            <a:rPr kumimoji="0" lang="ka-GE" sz="1600" b="1" i="0" u="none" strike="noStrike" cap="none" normalizeH="0" baseline="0" noProof="0">
              <a:ln>
                <a:noFill/>
              </a:ln>
              <a:solidFill>
                <a:srgbClr val="508927"/>
              </a:solidFill>
              <a:uLnTx/>
              <a:uFillTx/>
              <a:latin typeface="Arial" panose="020B0604020202020204" pitchFamily="34" charset="0"/>
              <a:ea typeface="ＭＳ Ｐゴシック" charset="0"/>
              <a:cs typeface="Arial" panose="020B0604020202020204" pitchFamily="34" charset="0"/>
            </a:rPr>
            <a:t>შინაარსიანი კონსულტაცია </a:t>
          </a:r>
          <a:r>
            <a:rPr kumimoji="0" lang="ka-GE" sz="1600" b="0" i="0" u="none" strike="noStrike" cap="none" normalizeH="0" baseline="0" noProof="0">
              <a:ln>
                <a:noFill/>
              </a:ln>
              <a:solidFill>
                <a:srgbClr val="404040"/>
              </a:solidFill>
              <a:uLnTx/>
              <a:uFillTx/>
              <a:latin typeface="Arial" panose="020B0604020202020204" pitchFamily="34" charset="0"/>
              <a:ea typeface="ＭＳ Ｐゴシック" charset="0"/>
              <a:cs typeface="Arial" panose="020B0604020202020204" pitchFamily="34" charset="0"/>
            </a:rPr>
            <a:t>კულტურული მემკვიდრეობით ადგილობრივ მოსარგებლეებთან და მის მცველებთან </a:t>
          </a:r>
        </a:p>
      </dgm:t>
    </dgm:pt>
    <dgm:pt modelId="{BBE18D0E-266C-4BE2-9C8B-FE312458F17D}" type="parTrans" cxnId="{AD3E6805-2BE3-42BD-AB99-BCD1C5D00CE9}">
      <dgm:prSet/>
      <dgm:spPr/>
      <dgm:t>
        <a:bodyPr/>
        <a:lstStyle/>
        <a:p>
          <a:endParaRPr lang="en-US"/>
        </a:p>
      </dgm:t>
    </dgm:pt>
    <dgm:pt modelId="{485DE3C9-AAAB-49B1-936B-52CD32F4E5A3}" type="sibTrans" cxnId="{AD3E6805-2BE3-42BD-AB99-BCD1C5D00CE9}">
      <dgm:prSet/>
      <dgm:spPr/>
      <dgm:t>
        <a:bodyPr/>
        <a:lstStyle/>
        <a:p>
          <a:endParaRPr lang="en-US"/>
        </a:p>
      </dgm:t>
    </dgm:pt>
    <dgm:pt modelId="{0FB3107C-59C6-43C0-A67C-DB222363379D}">
      <dgm:prSet custT="1"/>
      <dgm:spPr/>
      <dgm:t>
        <a:bodyPr/>
        <a:lstStyle/>
        <a:p>
          <a:pPr rtl="0">
            <a:lnSpc>
              <a:spcPct val="100000"/>
            </a:lnSpc>
            <a:spcBef>
              <a:spcPts val="600"/>
            </a:spcBef>
            <a:spcAft>
              <a:spcPts val="0"/>
            </a:spcAft>
          </a:pPr>
          <a:r>
            <a:rPr kumimoji="0" lang="ka-GE" sz="1600" b="1" i="0" u="none" strike="noStrike" cap="none" normalizeH="0" baseline="0" noProof="0">
              <a:ln>
                <a:noFill/>
              </a:ln>
              <a:solidFill>
                <a:srgbClr val="508927"/>
              </a:solidFill>
              <a:uLnTx/>
              <a:uFillTx/>
              <a:latin typeface="Arial" panose="020B0604020202020204" pitchFamily="34" charset="0"/>
              <a:ea typeface="ＭＳ Ｐゴシック" charset="0"/>
              <a:cs typeface="Arial" panose="020B0604020202020204" pitchFamily="34" charset="0"/>
            </a:rPr>
            <a:t>კულტურული მემკვიდრეობის დაცვა </a:t>
          </a:r>
          <a:r>
            <a:rPr kumimoji="0" lang="ka-GE" sz="1600" b="0" i="0" u="none" strike="noStrike" cap="none" normalizeH="0" baseline="0" noProof="0">
              <a:ln>
                <a:noFill/>
              </a:ln>
              <a:solidFill>
                <a:srgbClr val="404040"/>
              </a:solidFill>
              <a:uLnTx/>
              <a:uFillTx/>
              <a:latin typeface="Arial" panose="020B0604020202020204" pitchFamily="34" charset="0"/>
              <a:ea typeface="ＭＳ Ｐゴシック" charset="0"/>
              <a:cs typeface="Arial" panose="020B0604020202020204" pitchFamily="34" charset="0"/>
            </a:rPr>
            <a:t>პროექტის საქმიანობის მავნე ზემოქმედებისაგან</a:t>
          </a:r>
        </a:p>
      </dgm:t>
    </dgm:pt>
    <dgm:pt modelId="{AD1E4277-A666-4859-9038-1D84C90BDCEA}" type="parTrans" cxnId="{6EF88BB7-8A6C-48FF-9D12-6A1A7370E8B4}">
      <dgm:prSet/>
      <dgm:spPr/>
      <dgm:t>
        <a:bodyPr/>
        <a:lstStyle/>
        <a:p>
          <a:endParaRPr lang="en-US"/>
        </a:p>
      </dgm:t>
    </dgm:pt>
    <dgm:pt modelId="{CA16DBE7-5D2F-40E5-8060-504389B0B1EF}" type="sibTrans" cxnId="{6EF88BB7-8A6C-48FF-9D12-6A1A7370E8B4}">
      <dgm:prSet/>
      <dgm:spPr/>
      <dgm:t>
        <a:bodyPr/>
        <a:lstStyle/>
        <a:p>
          <a:endParaRPr lang="en-US"/>
        </a:p>
      </dgm:t>
    </dgm:pt>
    <dgm:pt modelId="{3A61C61F-ABCC-4467-8553-30366872AF9D}">
      <dgm:prSet custT="1"/>
      <dgm:spPr/>
      <dgm:t>
        <a:bodyPr/>
        <a:lstStyle/>
        <a:p>
          <a:pPr rtl="0">
            <a:lnSpc>
              <a:spcPct val="100000"/>
            </a:lnSpc>
            <a:spcBef>
              <a:spcPts val="600"/>
            </a:spcBef>
            <a:spcAft>
              <a:spcPts val="0"/>
            </a:spcAft>
          </a:pPr>
          <a:r>
            <a:rPr kumimoji="0" lang="ka-GE" sz="1600" b="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რისკებისა და ზემოქმედების გამოვლენა</a:t>
          </a:r>
        </a:p>
      </dgm:t>
    </dgm:pt>
    <dgm:pt modelId="{E34CBA28-ED95-4CD2-AEBC-C180260123AB}" type="parTrans" cxnId="{FE0C21E6-8067-473B-8B2A-6F7F637BA2FA}">
      <dgm:prSet/>
      <dgm:spPr/>
      <dgm:t>
        <a:bodyPr/>
        <a:lstStyle/>
        <a:p>
          <a:endParaRPr lang="en-US"/>
        </a:p>
      </dgm:t>
    </dgm:pt>
    <dgm:pt modelId="{FDCC0195-7414-4C6C-A998-FCF0E60D8513}" type="sibTrans" cxnId="{FE0C21E6-8067-473B-8B2A-6F7F637BA2FA}">
      <dgm:prSet/>
      <dgm:spPr/>
      <dgm:t>
        <a:bodyPr/>
        <a:lstStyle/>
        <a:p>
          <a:endParaRPr lang="en-US"/>
        </a:p>
      </dgm:t>
    </dgm:pt>
    <dgm:pt modelId="{9FDA30E2-5C65-4E3E-ADD7-F375E1118A37}">
      <dgm:prSet custT="1"/>
      <dgm:spPr/>
      <dgm:t>
        <a:bodyPr/>
        <a:lstStyle/>
        <a:p>
          <a:pPr rtl="0">
            <a:lnSpc>
              <a:spcPct val="100000"/>
            </a:lnSpc>
            <a:spcBef>
              <a:spcPts val="600"/>
            </a:spcBef>
            <a:spcAft>
              <a:spcPts val="0"/>
            </a:spcAft>
          </a:pPr>
          <a:r>
            <a:rPr kumimoji="0" lang="ka-GE" sz="160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ზემოქმედების თავიდან აცილება ან შეფასება და მართვა (შერბილების იერარქიის მიხედვით)</a:t>
          </a:r>
        </a:p>
      </dgm:t>
    </dgm:pt>
    <dgm:pt modelId="{F6C44E35-A3A2-4D43-82E7-BC3C96D03CF0}" type="parTrans" cxnId="{F9F8D623-4CB2-4E05-A0AB-C01F50F9DDE0}">
      <dgm:prSet/>
      <dgm:spPr/>
      <dgm:t>
        <a:bodyPr/>
        <a:lstStyle/>
        <a:p>
          <a:endParaRPr lang="en-US"/>
        </a:p>
      </dgm:t>
    </dgm:pt>
    <dgm:pt modelId="{E9F4739F-240B-4419-B98E-8F03CE79E9E7}" type="sibTrans" cxnId="{F9F8D623-4CB2-4E05-A0AB-C01F50F9DDE0}">
      <dgm:prSet/>
      <dgm:spPr/>
      <dgm:t>
        <a:bodyPr/>
        <a:lstStyle/>
        <a:p>
          <a:endParaRPr lang="en-US"/>
        </a:p>
      </dgm:t>
    </dgm:pt>
    <dgm:pt modelId="{FB668B16-C791-414A-AA38-7CCF587CD588}">
      <dgm:prSet custT="1"/>
      <dgm:spPr/>
      <dgm:t>
        <a:bodyPr/>
        <a:lstStyle/>
        <a:p>
          <a:pPr rtl="0">
            <a:lnSpc>
              <a:spcPct val="100000"/>
            </a:lnSpc>
            <a:spcBef>
              <a:spcPts val="600"/>
            </a:spcBef>
            <a:spcAft>
              <a:spcPts val="0"/>
            </a:spcAft>
          </a:pPr>
          <a:r>
            <a:rPr kumimoji="0" lang="ka-GE" sz="1600" b="1" i="0" u="none" strike="noStrike"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კულტურული მემკვიდრეობის მართვის გეგმისა და შემთხვევითი აღმოჩენის პროცედურის</a:t>
          </a:r>
          <a:r>
            <a:rPr kumimoji="0" lang="ka-GE" sz="1600" i="0" u="none" strike="noStrike" cap="none" normalizeH="0" baseline="0" noProof="0" dirty="0">
              <a:ln>
                <a:noFill/>
              </a:ln>
              <a:uLnTx/>
              <a:uFillTx/>
              <a:latin typeface="Arial" panose="020B0604020202020204" pitchFamily="34" charset="0"/>
              <a:ea typeface="ＭＳ Ｐゴシック" charset="0"/>
              <a:cs typeface="Arial" panose="020B0604020202020204" pitchFamily="34" charset="0"/>
            </a:rPr>
            <a:t> </a:t>
          </a:r>
          <a:r>
            <a:rPr kumimoji="0" lang="ka-GE" sz="160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შემუშავება</a:t>
          </a:r>
          <a:r>
            <a:rPr kumimoji="0" lang="ka-GE" sz="1600" b="1" i="0" u="none" strike="noStrike"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 </a:t>
          </a:r>
        </a:p>
      </dgm:t>
    </dgm:pt>
    <dgm:pt modelId="{5600311D-40C3-4DCA-9057-D90ACEE22798}" type="parTrans" cxnId="{974B820E-6836-478A-9D75-94ACE9BE8E3B}">
      <dgm:prSet/>
      <dgm:spPr/>
      <dgm:t>
        <a:bodyPr/>
        <a:lstStyle/>
        <a:p>
          <a:endParaRPr lang="en-US"/>
        </a:p>
      </dgm:t>
    </dgm:pt>
    <dgm:pt modelId="{7A7ECE12-6589-40A9-9F0E-DBDDB7640DEC}" type="sibTrans" cxnId="{974B820E-6836-478A-9D75-94ACE9BE8E3B}">
      <dgm:prSet/>
      <dgm:spPr/>
      <dgm:t>
        <a:bodyPr/>
        <a:lstStyle/>
        <a:p>
          <a:endParaRPr lang="en-US"/>
        </a:p>
      </dgm:t>
    </dgm:pt>
    <dgm:pt modelId="{655487B1-D722-484B-8DFB-DF07AD6C73BB}">
      <dgm:prSet custT="1"/>
      <dgm:spPr/>
      <dgm:t>
        <a:bodyPr/>
        <a:lstStyle/>
        <a:p>
          <a:pPr rtl="0">
            <a:lnSpc>
              <a:spcPct val="100000"/>
            </a:lnSpc>
            <a:spcBef>
              <a:spcPts val="600"/>
            </a:spcBef>
            <a:spcAft>
              <a:spcPts val="0"/>
            </a:spcAft>
          </a:pPr>
          <a:r>
            <a:rPr kumimoji="0" lang="ka-GE" sz="1600" b="0" i="0" u="none" strike="noStrike" cap="none" normalizeH="0" baseline="0" noProof="0">
              <a:ln>
                <a:noFill/>
              </a:ln>
              <a:solidFill>
                <a:srgbClr val="404040"/>
              </a:solidFill>
              <a:uLnTx/>
              <a:uFillTx/>
              <a:latin typeface="Arial" panose="020B0604020202020204" pitchFamily="34" charset="0"/>
              <a:ea typeface="ＭＳ Ｐゴシック" charset="0"/>
              <a:cs typeface="Arial" panose="020B0604020202020204" pitchFamily="34" charset="0"/>
            </a:rPr>
            <a:t>ეხება პროექტებს, რომლებიც მოიცავს:</a:t>
          </a:r>
        </a:p>
      </dgm:t>
    </dgm:pt>
    <dgm:pt modelId="{DB2E699D-B287-4EC4-AF90-64AAE1365C69}" type="parTrans" cxnId="{B6D59DDD-3E99-419A-9A4F-5622698FE432}">
      <dgm:prSet/>
      <dgm:spPr/>
      <dgm:t>
        <a:bodyPr/>
        <a:lstStyle/>
        <a:p>
          <a:endParaRPr lang="en-US"/>
        </a:p>
      </dgm:t>
    </dgm:pt>
    <dgm:pt modelId="{EA6B5DF2-29F7-4849-B208-772869D94777}" type="sibTrans" cxnId="{B6D59DDD-3E99-419A-9A4F-5622698FE432}">
      <dgm:prSet/>
      <dgm:spPr/>
      <dgm:t>
        <a:bodyPr/>
        <a:lstStyle/>
        <a:p>
          <a:endParaRPr lang="en-US"/>
        </a:p>
      </dgm:t>
    </dgm:pt>
    <dgm:pt modelId="{A27098EC-79E8-4532-BA8C-49FE53704AE3}">
      <dgm:prSet custT="1"/>
      <dgm:spPr/>
      <dgm:t>
        <a:bodyPr/>
        <a:lstStyle/>
        <a:p>
          <a:pPr rtl="0">
            <a:lnSpc>
              <a:spcPct val="100000"/>
            </a:lnSpc>
            <a:spcBef>
              <a:spcPts val="600"/>
            </a:spcBef>
            <a:spcAft>
              <a:spcPts val="0"/>
            </a:spcAft>
          </a:pPr>
          <a:r>
            <a:rPr kumimoji="0" lang="ka-GE" sz="1600" b="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მიწის სამუშაოებს, დემონტაჟს, ფიზიკური გარემოს მნიშვნელოვნად შეცვლას</a:t>
          </a:r>
        </a:p>
      </dgm:t>
    </dgm:pt>
    <dgm:pt modelId="{DBAECC74-22C9-46FE-BB73-B2DEDE6A1F88}" type="parTrans" cxnId="{0BB8A94F-46E9-40BC-B93A-F4103BFDC623}">
      <dgm:prSet/>
      <dgm:spPr/>
      <dgm:t>
        <a:bodyPr/>
        <a:lstStyle/>
        <a:p>
          <a:endParaRPr lang="en-US"/>
        </a:p>
      </dgm:t>
    </dgm:pt>
    <dgm:pt modelId="{691FA995-4237-41D4-ACAB-9F91D6B7FA98}" type="sibTrans" cxnId="{0BB8A94F-46E9-40BC-B93A-F4103BFDC623}">
      <dgm:prSet/>
      <dgm:spPr/>
      <dgm:t>
        <a:bodyPr/>
        <a:lstStyle/>
        <a:p>
          <a:endParaRPr lang="en-US"/>
        </a:p>
      </dgm:t>
    </dgm:pt>
    <dgm:pt modelId="{9F4B0EC7-A7CC-4B17-9DCB-D5BFE20C31FC}">
      <dgm:prSet custT="1"/>
      <dgm:spPr/>
      <dgm:t>
        <a:bodyPr/>
        <a:lstStyle/>
        <a:p>
          <a:pPr rtl="0">
            <a:lnSpc>
              <a:spcPct val="100000"/>
            </a:lnSpc>
            <a:spcBef>
              <a:spcPts val="600"/>
            </a:spcBef>
            <a:spcAft>
              <a:spcPts val="0"/>
            </a:spcAft>
          </a:pPr>
          <a:r>
            <a:rPr kumimoji="0" lang="ka-GE" sz="1600" b="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აღიარებულ და არაოფიციალურ კულტურულ მემკვიდრეობას</a:t>
          </a:r>
        </a:p>
      </dgm:t>
    </dgm:pt>
    <dgm:pt modelId="{A4790331-8348-4CC9-84AF-F1783DD29E8C}" type="parTrans" cxnId="{6AF20980-C726-45A2-81D6-8A1A7F90EC06}">
      <dgm:prSet/>
      <dgm:spPr/>
      <dgm:t>
        <a:bodyPr/>
        <a:lstStyle/>
        <a:p>
          <a:endParaRPr lang="en-US"/>
        </a:p>
      </dgm:t>
    </dgm:pt>
    <dgm:pt modelId="{EAE4A758-9E03-4E8E-8C47-0E4F43AA77BB}" type="sibTrans" cxnId="{6AF20980-C726-45A2-81D6-8A1A7F90EC06}">
      <dgm:prSet/>
      <dgm:spPr/>
      <dgm:t>
        <a:bodyPr/>
        <a:lstStyle/>
        <a:p>
          <a:endParaRPr lang="en-US"/>
        </a:p>
      </dgm:t>
    </dgm:pt>
    <dgm:pt modelId="{FF7E9C6D-6615-4DA8-8D49-4889EF429449}">
      <dgm:prSet custT="1"/>
      <dgm:spPr/>
      <dgm:t>
        <a:bodyPr/>
        <a:lstStyle/>
        <a:p>
          <a:pPr rtl="0">
            <a:lnSpc>
              <a:spcPct val="100000"/>
            </a:lnSpc>
            <a:spcBef>
              <a:spcPts val="600"/>
            </a:spcBef>
            <a:spcAft>
              <a:spcPts val="0"/>
            </a:spcAft>
          </a:pPr>
          <a:r>
            <a:rPr kumimoji="0" lang="ka-GE" sz="1600" b="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მოსახლეობის (მათ შორის </a:t>
          </a:r>
          <a:r>
            <a:rPr kumimoji="0" lang="ka-GE" sz="1600" b="0" i="0" u="none" strike="noStrike" cap="none" normalizeH="0" baseline="0" noProof="0" dirty="0" err="1">
              <a:ln>
                <a:noFill/>
              </a:ln>
              <a:solidFill>
                <a:srgbClr val="404040"/>
              </a:solidFill>
              <a:uLnTx/>
              <a:uFillTx/>
              <a:latin typeface="Arial" panose="020B0604020202020204" pitchFamily="34" charset="0"/>
              <a:ea typeface="ＭＳ Ｐゴシック" charset="0"/>
              <a:cs typeface="Arial" panose="020B0604020202020204" pitchFamily="34" charset="0"/>
            </a:rPr>
            <a:t>ინდიგენის</a:t>
          </a:r>
          <a:r>
            <a:rPr kumimoji="0" lang="ka-GE" sz="1600" b="0" i="0" u="none" strike="noStrike"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 არამატერიალურ კულტურულ მემკვიდრეობაზე შესაძლო ზემოქმედება</a:t>
          </a:r>
        </a:p>
      </dgm:t>
    </dgm:pt>
    <dgm:pt modelId="{DEF3C9F7-25BD-41B0-8605-6AB2BEEEB0E6}" type="parTrans" cxnId="{B56D28B2-C787-4CDA-8D75-AAD7376D7B01}">
      <dgm:prSet/>
      <dgm:spPr/>
      <dgm:t>
        <a:bodyPr/>
        <a:lstStyle/>
        <a:p>
          <a:endParaRPr lang="en-US"/>
        </a:p>
      </dgm:t>
    </dgm:pt>
    <dgm:pt modelId="{646A810A-CD96-4E34-81DC-76FC27359270}" type="sibTrans" cxnId="{B56D28B2-C787-4CDA-8D75-AAD7376D7B01}">
      <dgm:prSet/>
      <dgm:spPr/>
      <dgm:t>
        <a:bodyPr/>
        <a:lstStyle/>
        <a:p>
          <a:endParaRPr lang="en-US"/>
        </a:p>
      </dgm:t>
    </dgm:pt>
    <dgm:pt modelId="{EC151A53-3435-4D5A-8168-E2511D3E96DA}" type="pres">
      <dgm:prSet presAssocID="{E9FB5D78-4968-4303-A1B2-06F6B8694D32}" presName="diagram" presStyleCnt="0">
        <dgm:presLayoutVars>
          <dgm:dir/>
          <dgm:animLvl val="lvl"/>
          <dgm:resizeHandles val="exact"/>
        </dgm:presLayoutVars>
      </dgm:prSet>
      <dgm:spPr/>
      <dgm:t>
        <a:bodyPr/>
        <a:lstStyle/>
        <a:p>
          <a:endParaRPr lang="en-US"/>
        </a:p>
      </dgm:t>
    </dgm:pt>
    <dgm:pt modelId="{D6ADF2C5-D8A5-44D5-95FD-31C7422C00CF}" type="pres">
      <dgm:prSet presAssocID="{7068B152-6A10-4A0E-BD63-440A92A03AB9}" presName="compNode" presStyleCnt="0"/>
      <dgm:spPr/>
    </dgm:pt>
    <dgm:pt modelId="{6A6975E0-B695-4025-8466-A6E718D1ED2D}" type="pres">
      <dgm:prSet presAssocID="{7068B152-6A10-4A0E-BD63-440A92A03AB9}" presName="childRect" presStyleLbl="bgAcc1" presStyleIdx="0" presStyleCnt="1" custScaleX="195604" custScaleY="131456">
        <dgm:presLayoutVars>
          <dgm:bulletEnabled val="1"/>
        </dgm:presLayoutVars>
      </dgm:prSet>
      <dgm:spPr/>
      <dgm:t>
        <a:bodyPr/>
        <a:lstStyle/>
        <a:p>
          <a:endParaRPr lang="en-US"/>
        </a:p>
      </dgm:t>
    </dgm:pt>
    <dgm:pt modelId="{472A3109-2151-46C7-9BDD-4EE56BE4C5EC}"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78149ACE-B184-46EB-8263-68C6D97E964E}" type="pres">
      <dgm:prSet presAssocID="{7068B152-6A10-4A0E-BD63-440A92A03AB9}" presName="parentRect" presStyleLbl="alignNode1" presStyleIdx="0" presStyleCnt="1" custScaleX="195604" custScaleY="77884" custLinFactNeighborX="-196" custLinFactNeighborY="234"/>
      <dgm:spPr/>
      <dgm:t>
        <a:bodyPr/>
        <a:lstStyle/>
        <a:p>
          <a:endParaRPr lang="en-US"/>
        </a:p>
      </dgm:t>
    </dgm:pt>
    <dgm:pt modelId="{B65F4800-EAEA-47E1-AF6D-07B6F2961EA8}" type="pres">
      <dgm:prSet presAssocID="{7068B152-6A10-4A0E-BD63-440A92A03AB9}" presName="adorn" presStyleLbl="fgAccFollowNode1" presStyleIdx="0" presStyleCnt="1" custLinFactNeighborX="57515" custLinFactNeighborY="41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Lst>
  <dgm:cxnLst>
    <dgm:cxn modelId="{005BC928-A46A-4F38-BFAA-6D59404FA634}" type="presOf" srcId="{7068B152-6A10-4A0E-BD63-440A92A03AB9}" destId="{78149ACE-B184-46EB-8263-68C6D97E964E}" srcOrd="1" destOrd="0" presId="urn:microsoft.com/office/officeart/2005/8/layout/bList2"/>
    <dgm:cxn modelId="{0BB8A94F-46E9-40BC-B93A-F4103BFDC623}" srcId="{655487B1-D722-484B-8DFB-DF07AD6C73BB}" destId="{A27098EC-79E8-4532-BA8C-49FE53704AE3}" srcOrd="0" destOrd="0" parTransId="{DBAECC74-22C9-46FE-BB73-B2DEDE6A1F88}" sibTransId="{691FA995-4237-41D4-ACAB-9F91D6B7FA98}"/>
    <dgm:cxn modelId="{CCC356A6-72C4-4012-A5EE-63DABA35D3B6}" type="presOf" srcId="{FF7E9C6D-6615-4DA8-8D49-4889EF429449}" destId="{6A6975E0-B695-4025-8466-A6E718D1ED2D}" srcOrd="0" destOrd="9" presId="urn:microsoft.com/office/officeart/2005/8/layout/bList2"/>
    <dgm:cxn modelId="{A7E1FC28-3FD3-46B5-ABAD-48FC97C963AC}" type="presOf" srcId="{9F4B0EC7-A7CC-4B17-9DCB-D5BFE20C31FC}" destId="{6A6975E0-B695-4025-8466-A6E718D1ED2D}" srcOrd="0" destOrd="8" presId="urn:microsoft.com/office/officeart/2005/8/layout/bList2"/>
    <dgm:cxn modelId="{974B820E-6836-478A-9D75-94ACE9BE8E3B}" srcId="{7068B152-6A10-4A0E-BD63-440A92A03AB9}" destId="{FB668B16-C791-414A-AA38-7CCF587CD588}" srcOrd="3" destOrd="0" parTransId="{5600311D-40C3-4DCA-9057-D90ACEE22798}" sibTransId="{7A7ECE12-6589-40A9-9F0E-DBDDB7640DEC}"/>
    <dgm:cxn modelId="{6AF20980-C726-45A2-81D6-8A1A7F90EC06}" srcId="{655487B1-D722-484B-8DFB-DF07AD6C73BB}" destId="{9F4B0EC7-A7CC-4B17-9DCB-D5BFE20C31FC}" srcOrd="1" destOrd="0" parTransId="{A4790331-8348-4CC9-84AF-F1783DD29E8C}" sibTransId="{EAE4A758-9E03-4E8E-8C47-0E4F43AA77BB}"/>
    <dgm:cxn modelId="{1F4C8537-E750-43F7-85B8-AB3FA9085685}" srcId="{E9FB5D78-4968-4303-A1B2-06F6B8694D32}" destId="{7068B152-6A10-4A0E-BD63-440A92A03AB9}" srcOrd="0" destOrd="0" parTransId="{887D9169-DF99-4FAC-8130-67F692A71DEF}" sibTransId="{7F49DB85-B0BC-466B-8A8B-3738DC9B88FB}"/>
    <dgm:cxn modelId="{6EF88BB7-8A6C-48FF-9D12-6A1A7370E8B4}" srcId="{7068B152-6A10-4A0E-BD63-440A92A03AB9}" destId="{0FB3107C-59C6-43C0-A67C-DB222363379D}" srcOrd="2" destOrd="0" parTransId="{AD1E4277-A666-4859-9038-1D84C90BDCEA}" sibTransId="{CA16DBE7-5D2F-40E5-8060-504389B0B1EF}"/>
    <dgm:cxn modelId="{0B998E79-3F9B-43B8-A07A-0C7C965670FE}" type="presOf" srcId="{655487B1-D722-484B-8DFB-DF07AD6C73BB}" destId="{6A6975E0-B695-4025-8466-A6E718D1ED2D}" srcOrd="0" destOrd="6" presId="urn:microsoft.com/office/officeart/2005/8/layout/bList2"/>
    <dgm:cxn modelId="{1CDED1CC-B02B-47A3-AD9E-74E824778F85}" type="presOf" srcId="{55327788-79E6-490A-85CF-4E27DE9A91BD}" destId="{6A6975E0-B695-4025-8466-A6E718D1ED2D}" srcOrd="0" destOrd="0" presId="urn:microsoft.com/office/officeart/2005/8/layout/bList2"/>
    <dgm:cxn modelId="{4AF00810-667F-4B6D-B62A-FA0EBE67ED60}" type="presOf" srcId="{E9FB5D78-4968-4303-A1B2-06F6B8694D32}" destId="{EC151A53-3435-4D5A-8168-E2511D3E96DA}" srcOrd="0" destOrd="0" presId="urn:microsoft.com/office/officeart/2005/8/layout/bList2"/>
    <dgm:cxn modelId="{0D015BDD-C116-4DD0-A577-AFC5429E36A9}" type="presOf" srcId="{0FB3107C-59C6-43C0-A67C-DB222363379D}" destId="{6A6975E0-B695-4025-8466-A6E718D1ED2D}" srcOrd="0" destOrd="2" presId="urn:microsoft.com/office/officeart/2005/8/layout/bList2"/>
    <dgm:cxn modelId="{F9F8D623-4CB2-4E05-A0AB-C01F50F9DDE0}" srcId="{0FB3107C-59C6-43C0-A67C-DB222363379D}" destId="{9FDA30E2-5C65-4E3E-ADD7-F375E1118A37}" srcOrd="1" destOrd="0" parTransId="{F6C44E35-A3A2-4D43-82E7-BC3C96D03CF0}" sibTransId="{E9F4739F-240B-4419-B98E-8F03CE79E9E7}"/>
    <dgm:cxn modelId="{E8FB4243-952D-4E28-93A7-837BC437A5C6}" srcId="{7068B152-6A10-4A0E-BD63-440A92A03AB9}" destId="{55327788-79E6-490A-85CF-4E27DE9A91BD}" srcOrd="0" destOrd="0" parTransId="{C041EAC4-566B-487E-AE00-A91CDDAE853F}" sibTransId="{5D4BB5AB-6F64-4F84-8DD6-FC8A271AE663}"/>
    <dgm:cxn modelId="{FE0C21E6-8067-473B-8B2A-6F7F637BA2FA}" srcId="{0FB3107C-59C6-43C0-A67C-DB222363379D}" destId="{3A61C61F-ABCC-4467-8553-30366872AF9D}" srcOrd="0" destOrd="0" parTransId="{E34CBA28-ED95-4CD2-AEBC-C180260123AB}" sibTransId="{FDCC0195-7414-4C6C-A998-FCF0E60D8513}"/>
    <dgm:cxn modelId="{DA05B283-D0F8-4971-8F3A-02D2CBB9B2C6}" type="presOf" srcId="{A27098EC-79E8-4532-BA8C-49FE53704AE3}" destId="{6A6975E0-B695-4025-8466-A6E718D1ED2D}" srcOrd="0" destOrd="7" presId="urn:microsoft.com/office/officeart/2005/8/layout/bList2"/>
    <dgm:cxn modelId="{786F0426-8F67-432C-B20B-AF83E56CB3A2}" type="presOf" srcId="{FB668B16-C791-414A-AA38-7CCF587CD588}" destId="{6A6975E0-B695-4025-8466-A6E718D1ED2D}" srcOrd="0" destOrd="5" presId="urn:microsoft.com/office/officeart/2005/8/layout/bList2"/>
    <dgm:cxn modelId="{B56D28B2-C787-4CDA-8D75-AAD7376D7B01}" srcId="{655487B1-D722-484B-8DFB-DF07AD6C73BB}" destId="{FF7E9C6D-6615-4DA8-8D49-4889EF429449}" srcOrd="2" destOrd="0" parTransId="{DEF3C9F7-25BD-41B0-8605-6AB2BEEEB0E6}" sibTransId="{646A810A-CD96-4E34-81DC-76FC27359270}"/>
    <dgm:cxn modelId="{92980786-7727-46DA-B535-D5C19F46877C}" type="presOf" srcId="{3A61C61F-ABCC-4467-8553-30366872AF9D}" destId="{6A6975E0-B695-4025-8466-A6E718D1ED2D}" srcOrd="0" destOrd="3" presId="urn:microsoft.com/office/officeart/2005/8/layout/bList2"/>
    <dgm:cxn modelId="{B6D59DDD-3E99-419A-9A4F-5622698FE432}" srcId="{7068B152-6A10-4A0E-BD63-440A92A03AB9}" destId="{655487B1-D722-484B-8DFB-DF07AD6C73BB}" srcOrd="4" destOrd="0" parTransId="{DB2E699D-B287-4EC4-AF90-64AAE1365C69}" sibTransId="{EA6B5DF2-29F7-4849-B208-772869D94777}"/>
    <dgm:cxn modelId="{1D97EA03-C7F6-4F9B-8E53-41CA056F0ED2}" type="presOf" srcId="{7068B152-6A10-4A0E-BD63-440A92A03AB9}" destId="{472A3109-2151-46C7-9BDD-4EE56BE4C5EC}" srcOrd="0" destOrd="0" presId="urn:microsoft.com/office/officeart/2005/8/layout/bList2"/>
    <dgm:cxn modelId="{AD3E6805-2BE3-42BD-AB99-BCD1C5D00CE9}" srcId="{7068B152-6A10-4A0E-BD63-440A92A03AB9}" destId="{31363900-6754-4034-9762-A0747AE5147A}" srcOrd="1" destOrd="0" parTransId="{BBE18D0E-266C-4BE2-9C8B-FE312458F17D}" sibTransId="{485DE3C9-AAAB-49B1-936B-52CD32F4E5A3}"/>
    <dgm:cxn modelId="{132F4BC3-0796-4D97-908F-5C20030B7BCF}" type="presOf" srcId="{9FDA30E2-5C65-4E3E-ADD7-F375E1118A37}" destId="{6A6975E0-B695-4025-8466-A6E718D1ED2D}" srcOrd="0" destOrd="4" presId="urn:microsoft.com/office/officeart/2005/8/layout/bList2"/>
    <dgm:cxn modelId="{3827B5B2-1A4A-4549-881A-19AA95EFFBCE}" type="presOf" srcId="{31363900-6754-4034-9762-A0747AE5147A}" destId="{6A6975E0-B695-4025-8466-A6E718D1ED2D}" srcOrd="0" destOrd="1" presId="urn:microsoft.com/office/officeart/2005/8/layout/bList2"/>
    <dgm:cxn modelId="{3F954526-E61D-4D95-9272-C666873DA38A}" type="presParOf" srcId="{EC151A53-3435-4D5A-8168-E2511D3E96DA}" destId="{D6ADF2C5-D8A5-44D5-95FD-31C7422C00CF}" srcOrd="0" destOrd="0" presId="urn:microsoft.com/office/officeart/2005/8/layout/bList2"/>
    <dgm:cxn modelId="{306E8EAF-FEC4-4D76-94BB-D6135B298791}" type="presParOf" srcId="{D6ADF2C5-D8A5-44D5-95FD-31C7422C00CF}" destId="{6A6975E0-B695-4025-8466-A6E718D1ED2D}" srcOrd="0" destOrd="0" presId="urn:microsoft.com/office/officeart/2005/8/layout/bList2"/>
    <dgm:cxn modelId="{9CC7554F-80BA-4EA8-B2B2-40A2C935602A}" type="presParOf" srcId="{D6ADF2C5-D8A5-44D5-95FD-31C7422C00CF}" destId="{472A3109-2151-46C7-9BDD-4EE56BE4C5EC}" srcOrd="1" destOrd="0" presId="urn:microsoft.com/office/officeart/2005/8/layout/bList2"/>
    <dgm:cxn modelId="{5E228BB7-AD51-4BBA-9B32-2CE9D22235E6}" type="presParOf" srcId="{D6ADF2C5-D8A5-44D5-95FD-31C7422C00CF}" destId="{78149ACE-B184-46EB-8263-68C6D97E964E}" srcOrd="2" destOrd="0" presId="urn:microsoft.com/office/officeart/2005/8/layout/bList2"/>
    <dgm:cxn modelId="{58F09180-6C51-4FC6-86D1-6C8CA38200A1}" type="presParOf" srcId="{D6ADF2C5-D8A5-44D5-95FD-31C7422C00CF}" destId="{B65F4800-EAEA-47E1-AF6D-07B6F2961EA8}"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ka-GE" sz="3600"/>
            <a:t>PR9</a:t>
          </a:r>
        </a:p>
        <a:p>
          <a:r>
            <a:rPr lang="ka-GE" sz="1200"/>
            <a:t>ფინანსური შუამავლები</a:t>
          </a:r>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10000"/>
            </a:lnSpc>
            <a:spcBef>
              <a:spcPts val="600"/>
            </a:spcBef>
            <a:spcAft>
              <a:spcPts val="600"/>
            </a:spcAft>
          </a:pPr>
          <a:r>
            <a:rPr lang="ka-GE" sz="1600" b="1">
              <a:solidFill>
                <a:srgbClr val="404040"/>
              </a:solidFill>
              <a:latin typeface="Arial" panose="020B0604020202020204" pitchFamily="34" charset="0"/>
              <a:cs typeface="Arial" panose="020B0604020202020204" pitchFamily="34" charset="0"/>
            </a:rPr>
            <a:t>გარემოსდაცვითი და სოციალური მართვის სისტემა (ESMS)</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21404BE4-CBD0-4011-93D1-99A4BCC90376}">
      <dgm:prSet phldrT="[Text]" custT="1"/>
      <dgm:spPr/>
      <dgm:t>
        <a:bodyPr/>
        <a:lstStyle/>
        <a:p>
          <a:pPr>
            <a:lnSpc>
              <a:spcPct val="110000"/>
            </a:lnSpc>
            <a:spcBef>
              <a:spcPts val="600"/>
            </a:spcBef>
            <a:spcAft>
              <a:spcPts val="600"/>
            </a:spcAft>
          </a:pPr>
          <a:r>
            <a:rPr lang="ka-GE" sz="1600">
              <a:solidFill>
                <a:srgbClr val="404040"/>
              </a:solidFill>
              <a:latin typeface="Arial" panose="020B0604020202020204" pitchFamily="34" charset="0"/>
              <a:cs typeface="Arial" panose="020B0604020202020204" pitchFamily="34" charset="0"/>
            </a:rPr>
            <a:t>გარემოს დაცვისა და სოციალურ საკითხებზე პასუხისმგებლობის ცხადად განსაზღვრა</a:t>
          </a:r>
        </a:p>
      </dgm:t>
    </dgm:pt>
    <dgm:pt modelId="{FF58384A-9D20-4DB0-BBBF-AC3A3BA5AE09}" type="parTrans" cxnId="{B003B686-A868-415B-B0AE-FFEFB3E9EF37}">
      <dgm:prSet/>
      <dgm:spPr/>
      <dgm:t>
        <a:bodyPr/>
        <a:lstStyle/>
        <a:p>
          <a:endParaRPr lang="en-US"/>
        </a:p>
      </dgm:t>
    </dgm:pt>
    <dgm:pt modelId="{771012A0-9FD0-48CB-AE06-5E718F49791D}" type="sibTrans" cxnId="{B003B686-A868-415B-B0AE-FFEFB3E9EF37}">
      <dgm:prSet/>
      <dgm:spPr/>
      <dgm:t>
        <a:bodyPr/>
        <a:lstStyle/>
        <a:p>
          <a:endParaRPr lang="en-US"/>
        </a:p>
      </dgm:t>
    </dgm:pt>
    <dgm:pt modelId="{8357DD84-B5D3-4D6A-B22A-4019B76F341E}">
      <dgm:prSet phldrT="[Text]" custT="1"/>
      <dgm:spPr/>
      <dgm:t>
        <a:bodyPr/>
        <a:lstStyle/>
        <a:p>
          <a:pPr>
            <a:lnSpc>
              <a:spcPct val="110000"/>
            </a:lnSpc>
            <a:spcBef>
              <a:spcPts val="600"/>
            </a:spcBef>
            <a:spcAft>
              <a:spcPts val="600"/>
            </a:spcAft>
          </a:pPr>
          <a:r>
            <a:rPr lang="ka-GE" sz="1600" dirty="0">
              <a:solidFill>
                <a:srgbClr val="404040"/>
              </a:solidFill>
              <a:latin typeface="Arial" panose="020B0604020202020204" pitchFamily="34" charset="0"/>
              <a:cs typeface="Arial" panose="020B0604020202020204" pitchFamily="34" charset="0"/>
            </a:rPr>
            <a:t>PR2-სა და PR4-თან შესაბამისობა</a:t>
          </a:r>
        </a:p>
      </dgm:t>
    </dgm:pt>
    <dgm:pt modelId="{7F89558A-53B7-4127-9513-0B1E7947EC3B}" type="parTrans" cxnId="{2122E147-2578-4F31-A4B7-E73D7DDE86BB}">
      <dgm:prSet/>
      <dgm:spPr/>
      <dgm:t>
        <a:bodyPr/>
        <a:lstStyle/>
        <a:p>
          <a:endParaRPr lang="en-US"/>
        </a:p>
      </dgm:t>
    </dgm:pt>
    <dgm:pt modelId="{F2A09CF2-E341-414D-AF6F-65900BC9CD5A}" type="sibTrans" cxnId="{2122E147-2578-4F31-A4B7-E73D7DDE86BB}">
      <dgm:prSet/>
      <dgm:spPr/>
      <dgm:t>
        <a:bodyPr/>
        <a:lstStyle/>
        <a:p>
          <a:endParaRPr lang="en-US"/>
        </a:p>
      </dgm:t>
    </dgm:pt>
    <dgm:pt modelId="{EDAF7039-4AD2-4B09-AB06-7963773251BE}">
      <dgm:prSet phldrT="[Text]" custT="1"/>
      <dgm:spPr/>
      <dgm:t>
        <a:bodyPr/>
        <a:lstStyle/>
        <a:p>
          <a:pPr>
            <a:lnSpc>
              <a:spcPct val="110000"/>
            </a:lnSpc>
            <a:spcBef>
              <a:spcPts val="600"/>
            </a:spcBef>
            <a:spcAft>
              <a:spcPts val="600"/>
            </a:spcAft>
          </a:pPr>
          <a:r>
            <a:rPr lang="ka-GE" sz="1600" dirty="0">
              <a:solidFill>
                <a:srgbClr val="404040"/>
              </a:solidFill>
              <a:latin typeface="Arial" panose="020B0604020202020204" pitchFamily="34" charset="0"/>
              <a:cs typeface="Arial" panose="020B0604020202020204" pitchFamily="34" charset="0"/>
            </a:rPr>
            <a:t>გარემოსდაცვითი და სოციალური რისკების მართვის სათანადო პროცედურების გამოყენება, როგორიცაა:</a:t>
          </a:r>
        </a:p>
      </dgm:t>
    </dgm:pt>
    <dgm:pt modelId="{B98F16C4-706D-4697-A56D-31FE589E6BE9}" type="parTrans" cxnId="{1877A21D-954F-4EC4-B6D6-7C6C1C0CDB5A}">
      <dgm:prSet/>
      <dgm:spPr/>
      <dgm:t>
        <a:bodyPr/>
        <a:lstStyle/>
        <a:p>
          <a:endParaRPr lang="en-US"/>
        </a:p>
      </dgm:t>
    </dgm:pt>
    <dgm:pt modelId="{2C3890C1-A486-4F44-88DA-46C48646F172}" type="sibTrans" cxnId="{1877A21D-954F-4EC4-B6D6-7C6C1C0CDB5A}">
      <dgm:prSet/>
      <dgm:spPr/>
      <dgm:t>
        <a:bodyPr/>
        <a:lstStyle/>
        <a:p>
          <a:endParaRPr lang="en-US"/>
        </a:p>
      </dgm:t>
    </dgm:pt>
    <dgm:pt modelId="{6EABA6E7-FBFD-4F14-BF86-93C79CFC9339}">
      <dgm:prSet phldrT="[Text]" custT="1"/>
      <dgm:spPr/>
      <dgm:t>
        <a:bodyPr/>
        <a:lstStyle/>
        <a:p>
          <a:pPr>
            <a:lnSpc>
              <a:spcPct val="110000"/>
            </a:lnSpc>
            <a:spcBef>
              <a:spcPts val="600"/>
            </a:spcBef>
            <a:spcAft>
              <a:spcPts val="600"/>
            </a:spcAft>
          </a:pPr>
          <a:r>
            <a:rPr lang="ka-GE" sz="1600">
              <a:solidFill>
                <a:srgbClr val="404040"/>
              </a:solidFill>
              <a:latin typeface="Arial" panose="020B0604020202020204" pitchFamily="34" charset="0"/>
              <a:cs typeface="Arial" panose="020B0604020202020204" pitchFamily="34" charset="0"/>
            </a:rPr>
            <a:t>სკრინინგი (გამონაკლისებისა და საცნობარო ნუსხებით)</a:t>
          </a:r>
        </a:p>
      </dgm:t>
    </dgm:pt>
    <dgm:pt modelId="{C89C31AF-9AC2-4944-B58E-5EE1AB027F69}" type="parTrans" cxnId="{0DA3A5FA-E0B2-456A-8953-5EE145ED6AB5}">
      <dgm:prSet/>
      <dgm:spPr/>
      <dgm:t>
        <a:bodyPr/>
        <a:lstStyle/>
        <a:p>
          <a:endParaRPr lang="en-US"/>
        </a:p>
      </dgm:t>
    </dgm:pt>
    <dgm:pt modelId="{58533A6C-D3E1-4C12-A58D-87F604626CC5}" type="sibTrans" cxnId="{0DA3A5FA-E0B2-456A-8953-5EE145ED6AB5}">
      <dgm:prSet/>
      <dgm:spPr/>
      <dgm:t>
        <a:bodyPr/>
        <a:lstStyle/>
        <a:p>
          <a:endParaRPr lang="en-US"/>
        </a:p>
      </dgm:t>
    </dgm:pt>
    <dgm:pt modelId="{9E6B4644-CE65-4E8E-85B0-E2A918632BFB}">
      <dgm:prSet phldrT="[Text]" custT="1"/>
      <dgm:spPr/>
      <dgm:t>
        <a:bodyPr/>
        <a:lstStyle/>
        <a:p>
          <a:pPr>
            <a:lnSpc>
              <a:spcPct val="110000"/>
            </a:lnSpc>
            <a:spcBef>
              <a:spcPts val="600"/>
            </a:spcBef>
            <a:spcAft>
              <a:spcPts val="600"/>
            </a:spcAft>
          </a:pPr>
          <a:r>
            <a:rPr lang="ka-GE" sz="1600" dirty="0">
              <a:solidFill>
                <a:srgbClr val="404040"/>
              </a:solidFill>
              <a:latin typeface="Arial" panose="020B0604020202020204" pitchFamily="34" charset="0"/>
              <a:cs typeface="Arial" panose="020B0604020202020204" pitchFamily="34" charset="0"/>
            </a:rPr>
            <a:t>კატეგორიზაცია</a:t>
          </a:r>
        </a:p>
      </dgm:t>
    </dgm:pt>
    <dgm:pt modelId="{A60BCBA5-1E9C-49A2-B7AF-783C6C0A8DDE}" type="parTrans" cxnId="{B331B8B3-32D6-4987-A6D9-8AE662CEC777}">
      <dgm:prSet/>
      <dgm:spPr/>
      <dgm:t>
        <a:bodyPr/>
        <a:lstStyle/>
        <a:p>
          <a:endParaRPr lang="en-US"/>
        </a:p>
      </dgm:t>
    </dgm:pt>
    <dgm:pt modelId="{71D5A4F8-3B80-4526-B319-36B9A47879D3}" type="sibTrans" cxnId="{B331B8B3-32D6-4987-A6D9-8AE662CEC777}">
      <dgm:prSet/>
      <dgm:spPr/>
      <dgm:t>
        <a:bodyPr/>
        <a:lstStyle/>
        <a:p>
          <a:endParaRPr lang="en-US"/>
        </a:p>
      </dgm:t>
    </dgm:pt>
    <dgm:pt modelId="{CB96264E-3AF9-4FB0-A06A-58CC4B1F5605}">
      <dgm:prSet phldrT="[Text]" custT="1"/>
      <dgm:spPr/>
      <dgm:t>
        <a:bodyPr/>
        <a:lstStyle/>
        <a:p>
          <a:pPr>
            <a:lnSpc>
              <a:spcPct val="110000"/>
            </a:lnSpc>
            <a:spcBef>
              <a:spcPts val="600"/>
            </a:spcBef>
            <a:spcAft>
              <a:spcPts val="600"/>
            </a:spcAft>
          </a:pPr>
          <a:r>
            <a:rPr lang="ka-GE" sz="1600">
              <a:solidFill>
                <a:srgbClr val="404040"/>
              </a:solidFill>
              <a:latin typeface="Arial" panose="020B0604020202020204" pitchFamily="34" charset="0"/>
              <a:cs typeface="Arial" panose="020B0604020202020204" pitchFamily="34" charset="0"/>
            </a:rPr>
            <a:t>ქვეყნის მოთხოვნებთან შესაბამისობის შემოწმება</a:t>
          </a:r>
        </a:p>
      </dgm:t>
    </dgm:pt>
    <dgm:pt modelId="{2595655F-1ADD-4E6F-8A9F-C7455188D699}" type="parTrans" cxnId="{587248F9-7787-42A6-BFB1-216788E5A63B}">
      <dgm:prSet/>
      <dgm:spPr/>
      <dgm:t>
        <a:bodyPr/>
        <a:lstStyle/>
        <a:p>
          <a:endParaRPr lang="en-US"/>
        </a:p>
      </dgm:t>
    </dgm:pt>
    <dgm:pt modelId="{009492D4-CF67-467F-9FB7-C3D959416417}" type="sibTrans" cxnId="{587248F9-7787-42A6-BFB1-216788E5A63B}">
      <dgm:prSet/>
      <dgm:spPr/>
      <dgm:t>
        <a:bodyPr/>
        <a:lstStyle/>
        <a:p>
          <a:endParaRPr lang="en-US"/>
        </a:p>
      </dgm:t>
    </dgm:pt>
    <dgm:pt modelId="{A9B72902-FDEA-4ADE-9E4E-D1D46AB43238}">
      <dgm:prSet phldrT="[Text]" custT="1"/>
      <dgm:spPr/>
      <dgm:t>
        <a:bodyPr/>
        <a:lstStyle/>
        <a:p>
          <a:pPr>
            <a:lnSpc>
              <a:spcPct val="110000"/>
            </a:lnSpc>
            <a:spcBef>
              <a:spcPts val="600"/>
            </a:spcBef>
            <a:spcAft>
              <a:spcPts val="600"/>
            </a:spcAft>
          </a:pPr>
          <a:r>
            <a:rPr lang="ka-GE" sz="1600" dirty="0">
              <a:solidFill>
                <a:srgbClr val="404040"/>
              </a:solidFill>
              <a:latin typeface="Arial" panose="020B0604020202020204" pitchFamily="34" charset="0"/>
              <a:cs typeface="Arial" panose="020B0604020202020204" pitchFamily="34" charset="0"/>
            </a:rPr>
            <a:t>მონიტორინგი</a:t>
          </a:r>
        </a:p>
      </dgm:t>
    </dgm:pt>
    <dgm:pt modelId="{FDD2D4B8-1A02-4F50-B7FA-BC985FF99DC0}" type="parTrans" cxnId="{EC30D6D3-B068-48B7-8FFB-B3FB74A9E754}">
      <dgm:prSet/>
      <dgm:spPr/>
      <dgm:t>
        <a:bodyPr/>
        <a:lstStyle/>
        <a:p>
          <a:endParaRPr lang="en-US"/>
        </a:p>
      </dgm:t>
    </dgm:pt>
    <dgm:pt modelId="{2ECD3F30-800D-4C57-9754-60F6583F1DB4}" type="sibTrans" cxnId="{EC30D6D3-B068-48B7-8FFB-B3FB74A9E754}">
      <dgm:prSet/>
      <dgm:spPr/>
      <dgm:t>
        <a:bodyPr/>
        <a:lstStyle/>
        <a:p>
          <a:endParaRPr lang="en-US"/>
        </a:p>
      </dgm:t>
    </dgm:pt>
    <dgm:pt modelId="{8706E39E-0523-4D8C-9714-E223CEF5612D}">
      <dgm:prSet phldrT="[Text]" custT="1"/>
      <dgm:spPr/>
      <dgm:t>
        <a:bodyPr/>
        <a:lstStyle/>
        <a:p>
          <a:pPr>
            <a:lnSpc>
              <a:spcPct val="110000"/>
            </a:lnSpc>
            <a:spcBef>
              <a:spcPts val="600"/>
            </a:spcBef>
            <a:spcAft>
              <a:spcPts val="600"/>
            </a:spcAft>
          </a:pPr>
          <a:r>
            <a:rPr lang="ka-GE" sz="1600">
              <a:solidFill>
                <a:srgbClr val="404040"/>
              </a:solidFill>
              <a:latin typeface="Arial" panose="020B0604020202020204" pitchFamily="34" charset="0"/>
              <a:cs typeface="Arial" panose="020B0604020202020204" pitchFamily="34" charset="0"/>
            </a:rPr>
            <a:t>ანგარიშგება</a:t>
          </a:r>
        </a:p>
      </dgm:t>
    </dgm:pt>
    <dgm:pt modelId="{DCDE194C-7562-4625-B36F-5C2BD134C6BC}" type="parTrans" cxnId="{50D333F1-1219-47AF-93B0-976F1EAFD0DE}">
      <dgm:prSet/>
      <dgm:spPr/>
      <dgm:t>
        <a:bodyPr/>
        <a:lstStyle/>
        <a:p>
          <a:endParaRPr lang="en-US"/>
        </a:p>
      </dgm:t>
    </dgm:pt>
    <dgm:pt modelId="{3CAF5527-1D76-4B5A-B174-BD8C40D64912}" type="sibTrans" cxnId="{50D333F1-1219-47AF-93B0-976F1EAFD0DE}">
      <dgm:prSet/>
      <dgm:spPr/>
      <dgm:t>
        <a:bodyPr/>
        <a:lstStyle/>
        <a:p>
          <a:endParaRPr lang="en-US"/>
        </a:p>
      </dgm:t>
    </dgm:pt>
    <dgm:pt modelId="{45E21725-4CAB-4418-86C6-874A34BA1431}" type="pres">
      <dgm:prSet presAssocID="{E9FB5D78-4968-4303-A1B2-06F6B8694D32}" presName="diagram" presStyleCnt="0">
        <dgm:presLayoutVars>
          <dgm:dir/>
          <dgm:animLvl val="lvl"/>
          <dgm:resizeHandles val="exact"/>
        </dgm:presLayoutVars>
      </dgm:prSet>
      <dgm:spPr/>
      <dgm:t>
        <a:bodyPr/>
        <a:lstStyle/>
        <a:p>
          <a:endParaRPr lang="en-US"/>
        </a:p>
      </dgm:t>
    </dgm:pt>
    <dgm:pt modelId="{DA62C95D-1346-46D6-A2F0-49796B9048D7}" type="pres">
      <dgm:prSet presAssocID="{7068B152-6A10-4A0E-BD63-440A92A03AB9}" presName="compNode" presStyleCnt="0"/>
      <dgm:spPr/>
    </dgm:pt>
    <dgm:pt modelId="{33BB5A2E-DF40-47C8-9FEE-CBE0B38BDAE6}" type="pres">
      <dgm:prSet presAssocID="{7068B152-6A10-4A0E-BD63-440A92A03AB9}" presName="childRect" presStyleLbl="bgAcc1" presStyleIdx="0" presStyleCnt="1" custScaleX="192584" custScaleY="121897" custLinFactNeighborX="-3" custLinFactNeighborY="-100">
        <dgm:presLayoutVars>
          <dgm:bulletEnabled val="1"/>
        </dgm:presLayoutVars>
      </dgm:prSet>
      <dgm:spPr/>
      <dgm:t>
        <a:bodyPr/>
        <a:lstStyle/>
        <a:p>
          <a:endParaRPr lang="en-US"/>
        </a:p>
      </dgm:t>
    </dgm:pt>
    <dgm:pt modelId="{6BD7F995-66B6-4005-96CB-290DAEEDB01A}"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28679440-4E1D-41CF-BFDA-8AE99E87CC07}" type="pres">
      <dgm:prSet presAssocID="{7068B152-6A10-4A0E-BD63-440A92A03AB9}" presName="parentRect" presStyleLbl="alignNode1" presStyleIdx="0" presStyleCnt="1" custScaleX="192740" custScaleY="80910" custLinFactNeighborX="144" custLinFactNeighborY="16263"/>
      <dgm:spPr/>
      <dgm:t>
        <a:bodyPr/>
        <a:lstStyle/>
        <a:p>
          <a:endParaRPr lang="en-US"/>
        </a:p>
      </dgm:t>
    </dgm:pt>
    <dgm:pt modelId="{A618AB40-1580-4C5B-8979-B1A4859BFA72}" type="pres">
      <dgm:prSet presAssocID="{7068B152-6A10-4A0E-BD63-440A92A03AB9}" presName="adorn" presStyleLbl="fgAccFollowNode1" presStyleIdx="0" presStyleCnt="1" custLinFactNeighborX="87812" custLinFactNeighborY="1087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Lst>
  <dgm:cxnLst>
    <dgm:cxn modelId="{33AF607A-8E26-4856-BBD5-DE6DBAE73C15}" type="presOf" srcId="{55327788-79E6-490A-85CF-4E27DE9A91BD}" destId="{33BB5A2E-DF40-47C8-9FEE-CBE0B38BDAE6}" srcOrd="0" destOrd="0" presId="urn:microsoft.com/office/officeart/2005/8/layout/bList2"/>
    <dgm:cxn modelId="{B003B686-A868-415B-B0AE-FFEFB3E9EF37}" srcId="{7068B152-6A10-4A0E-BD63-440A92A03AB9}" destId="{21404BE4-CBD0-4011-93D1-99A4BCC90376}" srcOrd="1" destOrd="0" parTransId="{FF58384A-9D20-4DB0-BBBF-AC3A3BA5AE09}" sibTransId="{771012A0-9FD0-48CB-AE06-5E718F49791D}"/>
    <dgm:cxn modelId="{2122E147-2578-4F31-A4B7-E73D7DDE86BB}" srcId="{7068B152-6A10-4A0E-BD63-440A92A03AB9}" destId="{8357DD84-B5D3-4D6A-B22A-4019B76F341E}" srcOrd="3" destOrd="0" parTransId="{7F89558A-53B7-4127-9513-0B1E7947EC3B}" sibTransId="{F2A09CF2-E341-414D-AF6F-65900BC9CD5A}"/>
    <dgm:cxn modelId="{6E1E5CDF-9798-41D0-9480-3999D4EC2C6C}" type="presOf" srcId="{21404BE4-CBD0-4011-93D1-99A4BCC90376}" destId="{33BB5A2E-DF40-47C8-9FEE-CBE0B38BDAE6}" srcOrd="0" destOrd="1" presId="urn:microsoft.com/office/officeart/2005/8/layout/bList2"/>
    <dgm:cxn modelId="{6506304A-F542-4B31-8C2C-626EA8126DBB}" type="presOf" srcId="{A9B72902-FDEA-4ADE-9E4E-D1D46AB43238}" destId="{33BB5A2E-DF40-47C8-9FEE-CBE0B38BDAE6}" srcOrd="0" destOrd="6" presId="urn:microsoft.com/office/officeart/2005/8/layout/bList2"/>
    <dgm:cxn modelId="{8D45815B-1AF0-43F4-A1A1-82BDA0DD51B4}" type="presOf" srcId="{6EABA6E7-FBFD-4F14-BF86-93C79CFC9339}" destId="{33BB5A2E-DF40-47C8-9FEE-CBE0B38BDAE6}" srcOrd="0" destOrd="3" presId="urn:microsoft.com/office/officeart/2005/8/layout/bList2"/>
    <dgm:cxn modelId="{33CC7B6E-D79F-4813-9FA4-246904EB6FC7}" type="presOf" srcId="{CB96264E-3AF9-4FB0-A06A-58CC4B1F5605}" destId="{33BB5A2E-DF40-47C8-9FEE-CBE0B38BDAE6}" srcOrd="0" destOrd="5" presId="urn:microsoft.com/office/officeart/2005/8/layout/bList2"/>
    <dgm:cxn modelId="{CFFDE6DA-50CB-4EE5-BFD0-1BB33A3E025A}" type="presOf" srcId="{EDAF7039-4AD2-4B09-AB06-7963773251BE}" destId="{33BB5A2E-DF40-47C8-9FEE-CBE0B38BDAE6}" srcOrd="0" destOrd="2"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101246D7-BACF-4AF9-9396-94B84AD74FDD}" type="presOf" srcId="{8357DD84-B5D3-4D6A-B22A-4019B76F341E}" destId="{33BB5A2E-DF40-47C8-9FEE-CBE0B38BDAE6}" srcOrd="0" destOrd="8" presId="urn:microsoft.com/office/officeart/2005/8/layout/bList2"/>
    <dgm:cxn modelId="{EC30D6D3-B068-48B7-8FFB-B3FB74A9E754}" srcId="{EDAF7039-4AD2-4B09-AB06-7963773251BE}" destId="{A9B72902-FDEA-4ADE-9E4E-D1D46AB43238}" srcOrd="3" destOrd="0" parTransId="{FDD2D4B8-1A02-4F50-B7FA-BC985FF99DC0}" sibTransId="{2ECD3F30-800D-4C57-9754-60F6583F1DB4}"/>
    <dgm:cxn modelId="{271D0D1D-E297-429C-938D-C57F2BB865E0}" type="presOf" srcId="{8706E39E-0523-4D8C-9714-E223CEF5612D}" destId="{33BB5A2E-DF40-47C8-9FEE-CBE0B38BDAE6}" srcOrd="0" destOrd="7" presId="urn:microsoft.com/office/officeart/2005/8/layout/bList2"/>
    <dgm:cxn modelId="{0C70084C-4438-494F-99C1-DDD9BA66F70B}" type="presOf" srcId="{7068B152-6A10-4A0E-BD63-440A92A03AB9}" destId="{28679440-4E1D-41CF-BFDA-8AE99E87CC07}" srcOrd="1" destOrd="0" presId="urn:microsoft.com/office/officeart/2005/8/layout/bList2"/>
    <dgm:cxn modelId="{587248F9-7787-42A6-BFB1-216788E5A63B}" srcId="{EDAF7039-4AD2-4B09-AB06-7963773251BE}" destId="{CB96264E-3AF9-4FB0-A06A-58CC4B1F5605}" srcOrd="2" destOrd="0" parTransId="{2595655F-1ADD-4E6F-8A9F-C7455188D699}" sibTransId="{009492D4-CF67-467F-9FB7-C3D959416417}"/>
    <dgm:cxn modelId="{E8FB4243-952D-4E28-93A7-837BC437A5C6}" srcId="{7068B152-6A10-4A0E-BD63-440A92A03AB9}" destId="{55327788-79E6-490A-85CF-4E27DE9A91BD}" srcOrd="0" destOrd="0" parTransId="{C041EAC4-566B-487E-AE00-A91CDDAE853F}" sibTransId="{5D4BB5AB-6F64-4F84-8DD6-FC8A271AE663}"/>
    <dgm:cxn modelId="{1877A21D-954F-4EC4-B6D6-7C6C1C0CDB5A}" srcId="{7068B152-6A10-4A0E-BD63-440A92A03AB9}" destId="{EDAF7039-4AD2-4B09-AB06-7963773251BE}" srcOrd="2" destOrd="0" parTransId="{B98F16C4-706D-4697-A56D-31FE589E6BE9}" sibTransId="{2C3890C1-A486-4F44-88DA-46C48646F172}"/>
    <dgm:cxn modelId="{93454682-BF6C-415E-AB59-754A3686CB41}" type="presOf" srcId="{E9FB5D78-4968-4303-A1B2-06F6B8694D32}" destId="{45E21725-4CAB-4418-86C6-874A34BA1431}" srcOrd="0" destOrd="0" presId="urn:microsoft.com/office/officeart/2005/8/layout/bList2"/>
    <dgm:cxn modelId="{B331B8B3-32D6-4987-A6D9-8AE662CEC777}" srcId="{EDAF7039-4AD2-4B09-AB06-7963773251BE}" destId="{9E6B4644-CE65-4E8E-85B0-E2A918632BFB}" srcOrd="1" destOrd="0" parTransId="{A60BCBA5-1E9C-49A2-B7AF-783C6C0A8DDE}" sibTransId="{71D5A4F8-3B80-4526-B319-36B9A47879D3}"/>
    <dgm:cxn modelId="{7E01F193-94DF-4C10-9E3D-1A20F7451B29}" type="presOf" srcId="{7068B152-6A10-4A0E-BD63-440A92A03AB9}" destId="{6BD7F995-66B6-4005-96CB-290DAEEDB01A}" srcOrd="0" destOrd="0" presId="urn:microsoft.com/office/officeart/2005/8/layout/bList2"/>
    <dgm:cxn modelId="{B09557F9-F858-4FE2-A0A6-FD7314E6940D}" type="presOf" srcId="{9E6B4644-CE65-4E8E-85B0-E2A918632BFB}" destId="{33BB5A2E-DF40-47C8-9FEE-CBE0B38BDAE6}" srcOrd="0" destOrd="4" presId="urn:microsoft.com/office/officeart/2005/8/layout/bList2"/>
    <dgm:cxn modelId="{0DA3A5FA-E0B2-456A-8953-5EE145ED6AB5}" srcId="{EDAF7039-4AD2-4B09-AB06-7963773251BE}" destId="{6EABA6E7-FBFD-4F14-BF86-93C79CFC9339}" srcOrd="0" destOrd="0" parTransId="{C89C31AF-9AC2-4944-B58E-5EE1AB027F69}" sibTransId="{58533A6C-D3E1-4C12-A58D-87F604626CC5}"/>
    <dgm:cxn modelId="{50D333F1-1219-47AF-93B0-976F1EAFD0DE}" srcId="{EDAF7039-4AD2-4B09-AB06-7963773251BE}" destId="{8706E39E-0523-4D8C-9714-E223CEF5612D}" srcOrd="4" destOrd="0" parTransId="{DCDE194C-7562-4625-B36F-5C2BD134C6BC}" sibTransId="{3CAF5527-1D76-4B5A-B174-BD8C40D64912}"/>
    <dgm:cxn modelId="{38CED8C0-8D08-4CCC-9758-7C04593A1EC8}" type="presParOf" srcId="{45E21725-4CAB-4418-86C6-874A34BA1431}" destId="{DA62C95D-1346-46D6-A2F0-49796B9048D7}" srcOrd="0" destOrd="0" presId="urn:microsoft.com/office/officeart/2005/8/layout/bList2"/>
    <dgm:cxn modelId="{AB6D92AD-75DC-4F8B-B8D7-B6BE9C4DDFF4}" type="presParOf" srcId="{DA62C95D-1346-46D6-A2F0-49796B9048D7}" destId="{33BB5A2E-DF40-47C8-9FEE-CBE0B38BDAE6}" srcOrd="0" destOrd="0" presId="urn:microsoft.com/office/officeart/2005/8/layout/bList2"/>
    <dgm:cxn modelId="{96B59108-C920-4472-9E2E-A34F23F729DD}" type="presParOf" srcId="{DA62C95D-1346-46D6-A2F0-49796B9048D7}" destId="{6BD7F995-66B6-4005-96CB-290DAEEDB01A}" srcOrd="1" destOrd="0" presId="urn:microsoft.com/office/officeart/2005/8/layout/bList2"/>
    <dgm:cxn modelId="{476E8A4B-F790-46D5-9833-08C0EFD31124}" type="presParOf" srcId="{DA62C95D-1346-46D6-A2F0-49796B9048D7}" destId="{28679440-4E1D-41CF-BFDA-8AE99E87CC07}" srcOrd="2" destOrd="0" presId="urn:microsoft.com/office/officeart/2005/8/layout/bList2"/>
    <dgm:cxn modelId="{B940D688-8689-4E2D-9544-6AB5B451B2CA}" type="presParOf" srcId="{DA62C95D-1346-46D6-A2F0-49796B9048D7}" destId="{A618AB40-1580-4C5B-8979-B1A4859BFA7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ka-GE" sz="3600" dirty="0"/>
            <a:t>PR10</a:t>
          </a:r>
        </a:p>
        <a:p>
          <a:r>
            <a:rPr lang="ka-GE" sz="1200" dirty="0"/>
            <a:t>ინფორმაციის გასაჯაროება და დაინტერესებული მხარეების ჩართულობა </a:t>
          </a:r>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20000"/>
            </a:lnSpc>
            <a:spcBef>
              <a:spcPts val="600"/>
            </a:spcBef>
            <a:spcAft>
              <a:spcPts val="600"/>
            </a:spcAft>
          </a:pPr>
          <a:r>
            <a:rPr kumimoji="0" lang="ka-GE" sz="1600" i="0" u="none" strike="noStrike" cap="none" normalizeH="0" baseline="0" noProof="0">
              <a:ln>
                <a:noFill/>
              </a:ln>
              <a:uLnTx/>
              <a:uFillTx/>
              <a:latin typeface="Arial"/>
              <a:ea typeface="ＭＳ Ｐゴシック" charset="0"/>
              <a:cs typeface="Arial" charset="0"/>
            </a:rPr>
            <a:t>პროექტით </a:t>
          </a:r>
          <a:r>
            <a:rPr kumimoji="0" lang="ka-GE" sz="1600" b="1" i="0" u="none" strike="noStrike" cap="none" normalizeH="0" baseline="0" noProof="0">
              <a:ln>
                <a:noFill/>
              </a:ln>
              <a:solidFill>
                <a:srgbClr val="508927"/>
              </a:solidFill>
              <a:uLnTx/>
              <a:uFillTx/>
              <a:latin typeface="Arial"/>
              <a:ea typeface="ＭＳ Ｐゴシック" charset="0"/>
              <a:cs typeface="Arial" charset="0"/>
            </a:rPr>
            <a:t>ზემოქმედებული ადამიანების </a:t>
          </a:r>
          <a:r>
            <a:rPr kumimoji="0" lang="ka-GE" sz="1600" i="0" u="none" strike="noStrike" cap="none" normalizeH="0" baseline="0" noProof="0">
              <a:ln>
                <a:noFill/>
              </a:ln>
              <a:uLnTx/>
              <a:uFillTx/>
              <a:latin typeface="Arial"/>
              <a:ea typeface="ＭＳ Ｐゴシック" charset="0"/>
              <a:cs typeface="Arial" charset="0"/>
            </a:rPr>
            <a:t>ან დასახლებების</a:t>
          </a:r>
          <a:r>
            <a:rPr kumimoji="0" lang="ka-GE" sz="1600" b="1" i="0" u="none" strike="noStrike" cap="none" normalizeH="0" baseline="0" noProof="0">
              <a:ln>
                <a:noFill/>
              </a:ln>
              <a:solidFill>
                <a:srgbClr val="508927"/>
              </a:solidFill>
              <a:uLnTx/>
              <a:uFillTx/>
              <a:latin typeface="Arial"/>
              <a:ea typeface="ＭＳ Ｐゴシック" charset="0"/>
              <a:cs typeface="Arial" charset="0"/>
            </a:rPr>
            <a:t> განსაზღვრა</a:t>
          </a:r>
          <a:r>
            <a:rPr kumimoji="0" lang="ka-GE" sz="1600" b="0" i="0" u="none" strike="noStrike" cap="none" normalizeH="0" baseline="0" noProof="0">
              <a:ln>
                <a:noFill/>
              </a:ln>
              <a:solidFill>
                <a:srgbClr val="58595B"/>
              </a:solidFill>
              <a:uLnTx/>
              <a:uFillTx/>
              <a:latin typeface="Arial"/>
              <a:ea typeface="ＭＳ Ｐゴシック" charset="0"/>
              <a:cs typeface="Arial" charset="0"/>
            </a:rPr>
            <a:t> </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31CDF8C0-3F0F-47CF-AA3A-3A2B1847FB18}">
      <dgm:prSet custT="1"/>
      <dgm:spPr/>
      <dgm:t>
        <a:bodyPr/>
        <a:lstStyle/>
        <a:p>
          <a:pPr rtl="0">
            <a:lnSpc>
              <a:spcPct val="120000"/>
            </a:lnSpc>
            <a:spcBef>
              <a:spcPts val="600"/>
            </a:spcBef>
            <a:spcAft>
              <a:spcPts val="600"/>
            </a:spcAft>
          </a:pPr>
          <a:r>
            <a:rPr kumimoji="0" lang="ka-GE" sz="1600" b="1" i="0" u="none" strike="noStrike" cap="none" normalizeH="0" baseline="0" noProof="0">
              <a:ln>
                <a:noFill/>
              </a:ln>
              <a:solidFill>
                <a:srgbClr val="508927"/>
              </a:solidFill>
              <a:uLnTx/>
              <a:uFillTx/>
              <a:latin typeface="Arial"/>
              <a:ea typeface="ＭＳ Ｐゴシック" charset="0"/>
              <a:cs typeface="Arial" charset="0"/>
            </a:rPr>
            <a:t>თანაზომიერი</a:t>
          </a:r>
          <a:r>
            <a:rPr kumimoji="0" lang="ka-GE" sz="1600" b="0" i="0" u="none" strike="noStrike" cap="none" normalizeH="0" baseline="0" noProof="0">
              <a:ln>
                <a:noFill/>
              </a:ln>
              <a:solidFill>
                <a:srgbClr val="58595B"/>
              </a:solidFill>
              <a:uLnTx/>
              <a:uFillTx/>
              <a:latin typeface="Arial"/>
              <a:ea typeface="ＭＳ Ｐゴシック" charset="0"/>
              <a:cs typeface="Arial" charset="0"/>
            </a:rPr>
            <a:t> მონაწილეობის უზრუნველყოფა, რაც დროულად, ინკლუზიურად და </a:t>
          </a:r>
          <a:r>
            <a:rPr kumimoji="0" lang="ka-GE" sz="1600" b="0" i="0" u="none" strike="noStrike" cap="none" normalizeH="0" baseline="0" noProof="0">
              <a:ln>
                <a:noFill/>
              </a:ln>
              <a:solidFill>
                <a:srgbClr val="58595B"/>
              </a:solidFill>
              <a:uLnTx/>
              <a:uFillTx/>
              <a:latin typeface="Arial" charset="0"/>
              <a:ea typeface="ＭＳ Ｐゴシック" charset="0"/>
              <a:cs typeface="Arial" charset="0"/>
            </a:rPr>
            <a:t>ძალდატანების გარეშე ხორციელდება</a:t>
          </a:r>
        </a:p>
      </dgm:t>
    </dgm:pt>
    <dgm:pt modelId="{23AF65E7-B1DC-4871-80E3-453113B573AB}" type="parTrans" cxnId="{A78BF39A-7FF0-43FA-AE57-786C2591B26A}">
      <dgm:prSet/>
      <dgm:spPr/>
      <dgm:t>
        <a:bodyPr/>
        <a:lstStyle/>
        <a:p>
          <a:endParaRPr lang="en-US"/>
        </a:p>
      </dgm:t>
    </dgm:pt>
    <dgm:pt modelId="{6634F5CD-44FA-492F-9631-6D44BDEC30E8}" type="sibTrans" cxnId="{A78BF39A-7FF0-43FA-AE57-786C2591B26A}">
      <dgm:prSet/>
      <dgm:spPr/>
      <dgm:t>
        <a:bodyPr/>
        <a:lstStyle/>
        <a:p>
          <a:endParaRPr lang="en-US"/>
        </a:p>
      </dgm:t>
    </dgm:pt>
    <dgm:pt modelId="{22D6CB15-57B4-46BD-A792-E70320695B58}">
      <dgm:prSet custT="1"/>
      <dgm:spPr/>
      <dgm:t>
        <a:bodyPr/>
        <a:lstStyle/>
        <a:p>
          <a:pPr rtl="0">
            <a:lnSpc>
              <a:spcPct val="120000"/>
            </a:lnSpc>
            <a:spcBef>
              <a:spcPts val="600"/>
            </a:spcBef>
            <a:spcAft>
              <a:spcPts val="600"/>
            </a:spcAft>
          </a:pPr>
          <a:r>
            <a:rPr kumimoji="0" lang="ka-GE" sz="1600" b="0" i="0" u="none" strike="noStrike" cap="none" normalizeH="0" baseline="0" noProof="0">
              <a:ln>
                <a:noFill/>
              </a:ln>
              <a:solidFill>
                <a:srgbClr val="58595B"/>
              </a:solidFill>
              <a:uLnTx/>
              <a:uFillTx/>
              <a:latin typeface="Arial"/>
              <a:ea typeface="ＭＳ Ｐゴシック" charset="0"/>
              <a:cs typeface="Arial" charset="0"/>
            </a:rPr>
            <a:t>კონსტრუქციული ურთიერთობის შენარჩუნება/ დაინტერესებული მხარეების შეხედულებების გაითვალისწინება პროექტის ყველა ეტაპზე</a:t>
          </a:r>
        </a:p>
      </dgm:t>
    </dgm:pt>
    <dgm:pt modelId="{FB2ED060-5D1A-4B7F-BC07-2CD3012CE80C}" type="parTrans" cxnId="{0944555C-5668-4B09-B9D1-D8155B331C8D}">
      <dgm:prSet/>
      <dgm:spPr/>
      <dgm:t>
        <a:bodyPr/>
        <a:lstStyle/>
        <a:p>
          <a:endParaRPr lang="en-US"/>
        </a:p>
      </dgm:t>
    </dgm:pt>
    <dgm:pt modelId="{9B2107AA-0C4B-433E-8ECB-7D12816C82E3}" type="sibTrans" cxnId="{0944555C-5668-4B09-B9D1-D8155B331C8D}">
      <dgm:prSet/>
      <dgm:spPr/>
      <dgm:t>
        <a:bodyPr/>
        <a:lstStyle/>
        <a:p>
          <a:endParaRPr lang="en-US"/>
        </a:p>
      </dgm:t>
    </dgm:pt>
    <dgm:pt modelId="{87592A83-E491-4154-8892-B8B0A416BE1D}">
      <dgm:prSet custT="1"/>
      <dgm:spPr/>
      <dgm:t>
        <a:bodyPr/>
        <a:lstStyle/>
        <a:p>
          <a:pPr rtl="0">
            <a:lnSpc>
              <a:spcPct val="120000"/>
            </a:lnSpc>
            <a:spcBef>
              <a:spcPts val="600"/>
            </a:spcBef>
            <a:spcAft>
              <a:spcPts val="600"/>
            </a:spcAft>
          </a:pP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დაინტერესებულ მხარეთა ჩართულობის გეგმის </a:t>
          </a:r>
          <a:r>
            <a:rPr kumimoji="0" lang="ka-GE" sz="1600" i="0" u="none" strike="noStrike" cap="none" normalizeH="0" baseline="0" noProof="0" dirty="0">
              <a:ln>
                <a:noFill/>
              </a:ln>
              <a:uLnTx/>
              <a:uFillTx/>
              <a:latin typeface="Arial"/>
              <a:ea typeface="ＭＳ Ｐゴシック" charset="0"/>
              <a:cs typeface="Arial" charset="0"/>
            </a:rPr>
            <a:t>შემუშავება</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 რაც </a:t>
          </a:r>
          <a:r>
            <a:rPr kumimoji="0" lang="ka-GE" sz="1600" b="0" i="0" u="none" strike="noStrike" cap="none" normalizeH="0" baseline="0" noProof="0" dirty="0">
              <a:ln>
                <a:noFill/>
              </a:ln>
              <a:solidFill>
                <a:srgbClr val="508927"/>
              </a:solidFill>
              <a:uLnTx/>
              <a:uFillTx/>
              <a:latin typeface="Arial"/>
              <a:ea typeface="ＭＳ Ｐゴシック" charset="0"/>
              <a:cs typeface="Arial" charset="0"/>
            </a:rPr>
            <a:t>პრაქტიკაში B კატეგორიის პროექტებისათვის ასევე არატექნიკური რეზიუმეს მომზადებას ნიშნავს </a:t>
          </a:r>
        </a:p>
      </dgm:t>
    </dgm:pt>
    <dgm:pt modelId="{DD8A9DDF-BD74-4497-A3FF-D441CF87EBB3}" type="parTrans" cxnId="{7106C498-3396-4F16-A199-500788D56C1B}">
      <dgm:prSet/>
      <dgm:spPr/>
      <dgm:t>
        <a:bodyPr/>
        <a:lstStyle/>
        <a:p>
          <a:endParaRPr lang="en-US"/>
        </a:p>
      </dgm:t>
    </dgm:pt>
    <dgm:pt modelId="{A67A2934-C1BD-4BC8-B44F-D15F7A451B5D}" type="sibTrans" cxnId="{7106C498-3396-4F16-A199-500788D56C1B}">
      <dgm:prSet/>
      <dgm:spPr/>
      <dgm:t>
        <a:bodyPr/>
        <a:lstStyle/>
        <a:p>
          <a:endParaRPr lang="en-US"/>
        </a:p>
      </dgm:t>
    </dgm:pt>
    <dgm:pt modelId="{A378972A-AD90-405C-9334-0D561E4A6F31}">
      <dgm:prSet custT="1"/>
      <dgm:spPr/>
      <dgm:t>
        <a:bodyPr/>
        <a:lstStyle/>
        <a:p>
          <a:pPr rtl="0">
            <a:lnSpc>
              <a:spcPct val="120000"/>
            </a:lnSpc>
            <a:spcBef>
              <a:spcPts val="600"/>
            </a:spcBef>
            <a:spcAft>
              <a:spcPts val="600"/>
            </a:spcAft>
          </a:pPr>
          <a:r>
            <a:rPr kumimoji="0" lang="ka-GE" sz="1600" b="0" i="0" u="none" strike="noStrike" cap="none" normalizeH="0" baseline="0" noProof="0" dirty="0">
              <a:ln>
                <a:noFill/>
              </a:ln>
              <a:solidFill>
                <a:srgbClr val="58595B"/>
              </a:solidFill>
              <a:uLnTx/>
              <a:uFillTx/>
              <a:latin typeface="Arial"/>
              <a:ea typeface="ＭＳ Ｐゴシック" charset="0"/>
              <a:cs typeface="Arial" charset="0"/>
            </a:rPr>
            <a:t>არაოფიციალური </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გასაჩივრების მექანიზმის </a:t>
          </a:r>
          <a:r>
            <a:rPr kumimoji="0" lang="ka-GE" sz="1600" b="0" i="0" u="none" strike="noStrike" cap="none" normalizeH="0" baseline="0" noProof="0" dirty="0">
              <a:ln>
                <a:noFill/>
              </a:ln>
              <a:solidFill>
                <a:srgbClr val="58595B"/>
              </a:solidFill>
              <a:uLnTx/>
              <a:uFillTx/>
              <a:latin typeface="Arial"/>
              <a:ea typeface="ＭＳ Ｐゴシック" charset="0"/>
              <a:cs typeface="Arial" charset="0"/>
            </a:rPr>
            <a:t>განხორციელება მოსახლეობისთვის (გასაჩივრების მექანიზმი მუშახელისთვის გათვალისწინებულია PR2-ით)</a:t>
          </a:r>
        </a:p>
      </dgm:t>
    </dgm:pt>
    <dgm:pt modelId="{0FA3F270-4E86-44D7-8CB9-A7EEB6D9B694}" type="parTrans" cxnId="{96EF0012-3001-4984-A954-034AC07323E8}">
      <dgm:prSet/>
      <dgm:spPr/>
      <dgm:t>
        <a:bodyPr/>
        <a:lstStyle/>
        <a:p>
          <a:endParaRPr lang="en-US"/>
        </a:p>
      </dgm:t>
    </dgm:pt>
    <dgm:pt modelId="{1FADE6ED-401F-492B-A7FD-7DA535012676}" type="sibTrans" cxnId="{96EF0012-3001-4984-A954-034AC07323E8}">
      <dgm:prSet/>
      <dgm:spPr/>
      <dgm:t>
        <a:bodyPr/>
        <a:lstStyle/>
        <a:p>
          <a:endParaRPr lang="en-US"/>
        </a:p>
      </dgm:t>
    </dgm:pt>
    <dgm:pt modelId="{0AF91B74-CEA4-4384-BC6D-E390BE8C8E25}" type="pres">
      <dgm:prSet presAssocID="{E9FB5D78-4968-4303-A1B2-06F6B8694D32}" presName="diagram" presStyleCnt="0">
        <dgm:presLayoutVars>
          <dgm:dir/>
          <dgm:animLvl val="lvl"/>
          <dgm:resizeHandles val="exact"/>
        </dgm:presLayoutVars>
      </dgm:prSet>
      <dgm:spPr/>
      <dgm:t>
        <a:bodyPr/>
        <a:lstStyle/>
        <a:p>
          <a:endParaRPr lang="en-US"/>
        </a:p>
      </dgm:t>
    </dgm:pt>
    <dgm:pt modelId="{256B706F-DCB6-4031-9FCB-6B98398775B4}" type="pres">
      <dgm:prSet presAssocID="{7068B152-6A10-4A0E-BD63-440A92A03AB9}" presName="compNode" presStyleCnt="0"/>
      <dgm:spPr/>
    </dgm:pt>
    <dgm:pt modelId="{7D1FE103-89F4-4372-AEC2-101B8ED24936}" type="pres">
      <dgm:prSet presAssocID="{7068B152-6A10-4A0E-BD63-440A92A03AB9}" presName="childRect" presStyleLbl="bgAcc1" presStyleIdx="0" presStyleCnt="1" custScaleX="196319" custScaleY="107611">
        <dgm:presLayoutVars>
          <dgm:bulletEnabled val="1"/>
        </dgm:presLayoutVars>
      </dgm:prSet>
      <dgm:spPr/>
      <dgm:t>
        <a:bodyPr/>
        <a:lstStyle/>
        <a:p>
          <a:endParaRPr lang="en-US"/>
        </a:p>
      </dgm:t>
    </dgm:pt>
    <dgm:pt modelId="{369F0F98-0AF4-4A0D-8105-3D69B7A7ACD7}"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88EBB82D-EEE3-4EBC-AFD2-0005437CA4B4}" type="pres">
      <dgm:prSet presAssocID="{7068B152-6A10-4A0E-BD63-440A92A03AB9}" presName="parentRect" presStyleLbl="alignNode1" presStyleIdx="0" presStyleCnt="1" custScaleX="196319" custLinFactNeighborY="10620"/>
      <dgm:spPr/>
      <dgm:t>
        <a:bodyPr/>
        <a:lstStyle/>
        <a:p>
          <a:endParaRPr lang="en-US"/>
        </a:p>
      </dgm:t>
    </dgm:pt>
    <dgm:pt modelId="{C39ECF04-850E-4EFD-9D07-5580C9E9734C}" type="pres">
      <dgm:prSet presAssocID="{7068B152-6A10-4A0E-BD63-440A92A03AB9}" presName="adorn" presStyleLbl="fgAccFollowNode1" presStyleIdx="0" presStyleCnt="1" custLinFactNeighborX="77495" custLinFactNeighborY="8616"/>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Lst>
  <dgm:cxnLst>
    <dgm:cxn modelId="{96EF0012-3001-4984-A954-034AC07323E8}" srcId="{7068B152-6A10-4A0E-BD63-440A92A03AB9}" destId="{A378972A-AD90-405C-9334-0D561E4A6F31}" srcOrd="4" destOrd="0" parTransId="{0FA3F270-4E86-44D7-8CB9-A7EEB6D9B694}" sibTransId="{1FADE6ED-401F-492B-A7FD-7DA535012676}"/>
    <dgm:cxn modelId="{C55FD2DF-62A1-492B-B338-4FC5B0BB8308}" type="presOf" srcId="{7068B152-6A10-4A0E-BD63-440A92A03AB9}" destId="{369F0F98-0AF4-4A0D-8105-3D69B7A7ACD7}" srcOrd="0" destOrd="0" presId="urn:microsoft.com/office/officeart/2005/8/layout/bList2"/>
    <dgm:cxn modelId="{97787C01-B380-4412-BC9A-A82D03491050}" type="presOf" srcId="{A378972A-AD90-405C-9334-0D561E4A6F31}" destId="{7D1FE103-89F4-4372-AEC2-101B8ED24936}" srcOrd="0" destOrd="4"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0944555C-5668-4B09-B9D1-D8155B331C8D}" srcId="{7068B152-6A10-4A0E-BD63-440A92A03AB9}" destId="{22D6CB15-57B4-46BD-A792-E70320695B58}" srcOrd="2" destOrd="0" parTransId="{FB2ED060-5D1A-4B7F-BC07-2CD3012CE80C}" sibTransId="{9B2107AA-0C4B-433E-8ECB-7D12816C82E3}"/>
    <dgm:cxn modelId="{CE73C69A-03E9-490E-9B69-B26B2D8E8F76}" type="presOf" srcId="{55327788-79E6-490A-85CF-4E27DE9A91BD}" destId="{7D1FE103-89F4-4372-AEC2-101B8ED24936}" srcOrd="0" destOrd="0" presId="urn:microsoft.com/office/officeart/2005/8/layout/bList2"/>
    <dgm:cxn modelId="{A78BF39A-7FF0-43FA-AE57-786C2591B26A}" srcId="{7068B152-6A10-4A0E-BD63-440A92A03AB9}" destId="{31CDF8C0-3F0F-47CF-AA3A-3A2B1847FB18}" srcOrd="1" destOrd="0" parTransId="{23AF65E7-B1DC-4871-80E3-453113B573AB}" sibTransId="{6634F5CD-44FA-492F-9631-6D44BDEC30E8}"/>
    <dgm:cxn modelId="{7135BCEE-28C3-49EE-B9BF-C4E049C241D7}" type="presOf" srcId="{31CDF8C0-3F0F-47CF-AA3A-3A2B1847FB18}" destId="{7D1FE103-89F4-4372-AEC2-101B8ED24936}" srcOrd="0" destOrd="1" presId="urn:microsoft.com/office/officeart/2005/8/layout/bList2"/>
    <dgm:cxn modelId="{EDB56A61-604F-40FE-8A93-43D3E40530D1}" type="presOf" srcId="{7068B152-6A10-4A0E-BD63-440A92A03AB9}" destId="{88EBB82D-EEE3-4EBC-AFD2-0005437CA4B4}" srcOrd="1" destOrd="0" presId="urn:microsoft.com/office/officeart/2005/8/layout/bList2"/>
    <dgm:cxn modelId="{7106C498-3396-4F16-A199-500788D56C1B}" srcId="{7068B152-6A10-4A0E-BD63-440A92A03AB9}" destId="{87592A83-E491-4154-8892-B8B0A416BE1D}" srcOrd="3" destOrd="0" parTransId="{DD8A9DDF-BD74-4497-A3FF-D441CF87EBB3}" sibTransId="{A67A2934-C1BD-4BC8-B44F-D15F7A451B5D}"/>
    <dgm:cxn modelId="{1E0BD3E6-7F05-4317-9B5D-2102F9CEECC0}" type="presOf" srcId="{E9FB5D78-4968-4303-A1B2-06F6B8694D32}" destId="{0AF91B74-CEA4-4384-BC6D-E390BE8C8E25}" srcOrd="0" destOrd="0" presId="urn:microsoft.com/office/officeart/2005/8/layout/bList2"/>
    <dgm:cxn modelId="{39783351-9A7A-4883-83E5-A3F709492050}" type="presOf" srcId="{87592A83-E491-4154-8892-B8B0A416BE1D}" destId="{7D1FE103-89F4-4372-AEC2-101B8ED24936}" srcOrd="0" destOrd="3" presId="urn:microsoft.com/office/officeart/2005/8/layout/bList2"/>
    <dgm:cxn modelId="{751877C8-149B-4D13-86FA-751527B2419C}" type="presOf" srcId="{22D6CB15-57B4-46BD-A792-E70320695B58}" destId="{7D1FE103-89F4-4372-AEC2-101B8ED24936}" srcOrd="0" destOrd="2"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6F2BD532-AB4A-47F8-8687-D51EB8AC42BC}" type="presParOf" srcId="{0AF91B74-CEA4-4384-BC6D-E390BE8C8E25}" destId="{256B706F-DCB6-4031-9FCB-6B98398775B4}" srcOrd="0" destOrd="0" presId="urn:microsoft.com/office/officeart/2005/8/layout/bList2"/>
    <dgm:cxn modelId="{AD1F8C8D-6945-4E2D-9806-1254FFF402CD}" type="presParOf" srcId="{256B706F-DCB6-4031-9FCB-6B98398775B4}" destId="{7D1FE103-89F4-4372-AEC2-101B8ED24936}" srcOrd="0" destOrd="0" presId="urn:microsoft.com/office/officeart/2005/8/layout/bList2"/>
    <dgm:cxn modelId="{6BFF1F1D-B673-43ED-B0A4-CADC09624922}" type="presParOf" srcId="{256B706F-DCB6-4031-9FCB-6B98398775B4}" destId="{369F0F98-0AF4-4A0D-8105-3D69B7A7ACD7}" srcOrd="1" destOrd="0" presId="urn:microsoft.com/office/officeart/2005/8/layout/bList2"/>
    <dgm:cxn modelId="{EEA05F2F-61A5-4267-ACF2-ABBB9C12F7ED}" type="presParOf" srcId="{256B706F-DCB6-4031-9FCB-6B98398775B4}" destId="{88EBB82D-EEE3-4EBC-AFD2-0005437CA4B4}" srcOrd="2" destOrd="0" presId="urn:microsoft.com/office/officeart/2005/8/layout/bList2"/>
    <dgm:cxn modelId="{E326E9D6-BCA0-4E86-8DAE-C69A6DCF0805}" type="presParOf" srcId="{256B706F-DCB6-4031-9FCB-6B98398775B4}" destId="{C39ECF04-850E-4EFD-9D07-5580C9E9734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31A33-A7D0-4223-9347-A107DBC92C45}" type="doc">
      <dgm:prSet loTypeId="urn:microsoft.com/office/officeart/2005/8/layout/hList7" loCatId="list" qsTypeId="urn:microsoft.com/office/officeart/2005/8/quickstyle/simple1" qsCatId="simple" csTypeId="urn:microsoft.com/office/officeart/2005/8/colors/accent1_2" csCatId="accent1" phldr="1"/>
      <dgm:spPr/>
    </dgm:pt>
    <dgm:pt modelId="{E0EBCEB4-4EFE-4A6A-9F6A-A799071B0044}">
      <dgm:prSet phldrT="[Text]" custT="1"/>
      <dgm:spPr/>
      <dgm:t>
        <a:bodyPr lIns="0" rIns="0"/>
        <a:lstStyle/>
        <a:p>
          <a:r>
            <a:rPr lang="ka-GE" sz="1200" b="1" dirty="0"/>
            <a:t>PR 1. </a:t>
          </a:r>
        </a:p>
        <a:p>
          <a:r>
            <a:rPr lang="ka-GE" sz="800" dirty="0"/>
            <a:t>ბუნებრივ და სოციალურ გარემოზე ზემოქმედების შეფასება და მართვა </a:t>
          </a:r>
        </a:p>
      </dgm:t>
    </dgm:pt>
    <dgm:pt modelId="{6DC4FFC9-8829-4168-A60F-98D9CF0BDCD1}" type="parTrans" cxnId="{6D57C6FF-182E-4A53-8083-2D2B5D34DE03}">
      <dgm:prSet/>
      <dgm:spPr/>
      <dgm:t>
        <a:bodyPr/>
        <a:lstStyle/>
        <a:p>
          <a:endParaRPr lang="en-GB"/>
        </a:p>
      </dgm:t>
    </dgm:pt>
    <dgm:pt modelId="{B9BB31AE-1431-49CF-B712-AA05506990BD}" type="sibTrans" cxnId="{6D57C6FF-182E-4A53-8083-2D2B5D34DE03}">
      <dgm:prSet/>
      <dgm:spPr/>
      <dgm:t>
        <a:bodyPr/>
        <a:lstStyle/>
        <a:p>
          <a:endParaRPr lang="en-GB"/>
        </a:p>
      </dgm:t>
    </dgm:pt>
    <dgm:pt modelId="{92FBCA39-398B-42D3-8206-B3BA88012D28}">
      <dgm:prSet custT="1"/>
      <dgm:spPr/>
      <dgm:t>
        <a:bodyPr/>
        <a:lstStyle/>
        <a:p>
          <a:r>
            <a:rPr lang="ka-GE" sz="1200" b="1" noProof="0"/>
            <a:t>PR 2</a:t>
          </a:r>
        </a:p>
        <a:p>
          <a:r>
            <a:rPr lang="ka-GE" sz="800" noProof="0"/>
            <a:t>მუშახელი და შრომის პირობები</a:t>
          </a:r>
        </a:p>
      </dgm:t>
    </dgm:pt>
    <dgm:pt modelId="{B8766DF6-7747-4DB9-9E2A-D9E71BAAAFB2}" type="parTrans" cxnId="{B5FF2200-2A77-4727-99AF-C6930F111356}">
      <dgm:prSet/>
      <dgm:spPr/>
      <dgm:t>
        <a:bodyPr/>
        <a:lstStyle/>
        <a:p>
          <a:endParaRPr lang="en-GB"/>
        </a:p>
      </dgm:t>
    </dgm:pt>
    <dgm:pt modelId="{7F45DBFB-FDDF-4631-9D07-E671BA4E3F0B}" type="sibTrans" cxnId="{B5FF2200-2A77-4727-99AF-C6930F111356}">
      <dgm:prSet/>
      <dgm:spPr/>
      <dgm:t>
        <a:bodyPr/>
        <a:lstStyle/>
        <a:p>
          <a:endParaRPr lang="en-GB"/>
        </a:p>
      </dgm:t>
    </dgm:pt>
    <dgm:pt modelId="{D50374EB-4673-4A58-B0AB-4EB8DAE4556F}">
      <dgm:prSet custT="1"/>
      <dgm:spPr/>
      <dgm:t>
        <a:bodyPr lIns="45720" rIns="45720"/>
        <a:lstStyle/>
        <a:p>
          <a:r>
            <a:rPr lang="ka-GE" sz="1200" b="1"/>
            <a:t>PR 3 </a:t>
          </a:r>
        </a:p>
        <a:p>
          <a:r>
            <a:rPr lang="ka-GE" sz="800"/>
            <a:t>რესურსეფექტიანობა, დაბინძურების თავიდან აცილება და მართვა</a:t>
          </a:r>
        </a:p>
      </dgm:t>
    </dgm:pt>
    <dgm:pt modelId="{091ACBB0-98CD-499B-AA79-5992414C637F}" type="parTrans" cxnId="{4CD6EF75-71A4-45AA-AF46-036E89CA10C3}">
      <dgm:prSet/>
      <dgm:spPr/>
      <dgm:t>
        <a:bodyPr/>
        <a:lstStyle/>
        <a:p>
          <a:endParaRPr lang="en-GB"/>
        </a:p>
      </dgm:t>
    </dgm:pt>
    <dgm:pt modelId="{7AB44A02-3F71-45F2-868E-F7831A77A6C4}" type="sibTrans" cxnId="{4CD6EF75-71A4-45AA-AF46-036E89CA10C3}">
      <dgm:prSet/>
      <dgm:spPr/>
      <dgm:t>
        <a:bodyPr/>
        <a:lstStyle/>
        <a:p>
          <a:endParaRPr lang="en-GB"/>
        </a:p>
      </dgm:t>
    </dgm:pt>
    <dgm:pt modelId="{A0A4C1BA-EF7D-44FC-8CA0-7CBB027D097E}">
      <dgm:prSet custT="1"/>
      <dgm:spPr/>
      <dgm:t>
        <a:bodyPr lIns="0"/>
        <a:lstStyle/>
        <a:p>
          <a:r>
            <a:rPr lang="ka-GE" sz="1200" b="1"/>
            <a:t>PR 4</a:t>
          </a:r>
        </a:p>
        <a:p>
          <a:r>
            <a:rPr lang="ka-GE" sz="1200" b="1"/>
            <a:t> </a:t>
          </a:r>
          <a:r>
            <a:rPr lang="ka-GE" sz="800"/>
            <a:t>ჯანმრთელობა, უსაფრთხოება და უშიშროება</a:t>
          </a:r>
        </a:p>
      </dgm:t>
    </dgm:pt>
    <dgm:pt modelId="{7FC62253-B310-440B-9C91-DE76D723EEE1}" type="parTrans" cxnId="{9129BD9F-CD59-4AF1-B0E5-BF497460AED0}">
      <dgm:prSet/>
      <dgm:spPr/>
      <dgm:t>
        <a:bodyPr/>
        <a:lstStyle/>
        <a:p>
          <a:endParaRPr lang="en-GB"/>
        </a:p>
      </dgm:t>
    </dgm:pt>
    <dgm:pt modelId="{8006BECE-7D79-4417-B827-ABE8ADE5BB7E}" type="sibTrans" cxnId="{9129BD9F-CD59-4AF1-B0E5-BF497460AED0}">
      <dgm:prSet/>
      <dgm:spPr/>
      <dgm:t>
        <a:bodyPr/>
        <a:lstStyle/>
        <a:p>
          <a:endParaRPr lang="en-GB"/>
        </a:p>
      </dgm:t>
    </dgm:pt>
    <dgm:pt modelId="{C0513F5B-EA93-4F28-AEDC-1B39D59B2E4F}">
      <dgm:prSet custT="1"/>
      <dgm:spPr/>
      <dgm:t>
        <a:bodyPr/>
        <a:lstStyle/>
        <a:p>
          <a:r>
            <a:rPr lang="ka-GE" sz="1200" b="1"/>
            <a:t>PR 5 </a:t>
          </a:r>
        </a:p>
        <a:p>
          <a:r>
            <a:rPr lang="ka-GE" sz="800"/>
            <a:t>მიწის შესყიდვა, იძულებითი განსახლება და ეკონომიკური ადგილმონაცვლეობა </a:t>
          </a:r>
        </a:p>
      </dgm:t>
    </dgm:pt>
    <dgm:pt modelId="{E87CF9CE-5B7A-4265-8F97-08027B65EB50}" type="parTrans" cxnId="{369B0B84-A309-46A7-BD6E-9A85BB95E87E}">
      <dgm:prSet/>
      <dgm:spPr/>
      <dgm:t>
        <a:bodyPr/>
        <a:lstStyle/>
        <a:p>
          <a:endParaRPr lang="en-GB"/>
        </a:p>
      </dgm:t>
    </dgm:pt>
    <dgm:pt modelId="{058211C6-90B2-4990-A804-FB759261DCE7}" type="sibTrans" cxnId="{369B0B84-A309-46A7-BD6E-9A85BB95E87E}">
      <dgm:prSet/>
      <dgm:spPr/>
      <dgm:t>
        <a:bodyPr/>
        <a:lstStyle/>
        <a:p>
          <a:endParaRPr lang="en-GB"/>
        </a:p>
      </dgm:t>
    </dgm:pt>
    <dgm:pt modelId="{5FAD90EF-A3EB-46D0-84D7-9F44DA38AB73}">
      <dgm:prSet custT="1"/>
      <dgm:spPr/>
      <dgm:t>
        <a:bodyPr/>
        <a:lstStyle/>
        <a:p>
          <a:r>
            <a:rPr lang="ka-GE" sz="1200" b="1"/>
            <a:t>PR 6</a:t>
          </a:r>
        </a:p>
        <a:p>
          <a:r>
            <a:rPr lang="ka-GE" sz="1200" b="1"/>
            <a:t> </a:t>
          </a:r>
          <a:r>
            <a:rPr lang="ka-GE" sz="800"/>
            <a:t>ბიომრავალფეროვნების კონსერვაცია და ცოცხალი ბუნებრივი რესურსების მდგრადი მართვა </a:t>
          </a:r>
        </a:p>
      </dgm:t>
    </dgm:pt>
    <dgm:pt modelId="{3F984EA3-6772-4092-BF6B-6E2BB02013FD}" type="parTrans" cxnId="{A795801F-ECF0-4180-90C2-528D84D0233C}">
      <dgm:prSet/>
      <dgm:spPr/>
      <dgm:t>
        <a:bodyPr/>
        <a:lstStyle/>
        <a:p>
          <a:endParaRPr lang="en-GB"/>
        </a:p>
      </dgm:t>
    </dgm:pt>
    <dgm:pt modelId="{0AD896DF-1451-43FF-A6F7-7D174E4222FF}" type="sibTrans" cxnId="{A795801F-ECF0-4180-90C2-528D84D0233C}">
      <dgm:prSet/>
      <dgm:spPr/>
      <dgm:t>
        <a:bodyPr/>
        <a:lstStyle/>
        <a:p>
          <a:endParaRPr lang="en-GB"/>
        </a:p>
      </dgm:t>
    </dgm:pt>
    <dgm:pt modelId="{3987253E-F6EB-446A-846F-27D46CD771C9}">
      <dgm:prSet custT="1"/>
      <dgm:spPr/>
      <dgm:t>
        <a:bodyPr/>
        <a:lstStyle/>
        <a:p>
          <a:r>
            <a:rPr lang="ka-GE" sz="1200" b="1"/>
            <a:t>PR 7</a:t>
          </a:r>
        </a:p>
        <a:p>
          <a:r>
            <a:rPr lang="ka-GE" sz="1200" b="1"/>
            <a:t> </a:t>
          </a:r>
          <a:r>
            <a:rPr lang="ka-GE" sz="800"/>
            <a:t>ინდიგენი მოსახლეობა</a:t>
          </a:r>
        </a:p>
      </dgm:t>
    </dgm:pt>
    <dgm:pt modelId="{8C71E305-A9BF-4434-B11E-DA4D1AC0C8AB}" type="parTrans" cxnId="{221E4D88-F62B-4BC6-92D0-3A0E7AD79183}">
      <dgm:prSet/>
      <dgm:spPr/>
      <dgm:t>
        <a:bodyPr/>
        <a:lstStyle/>
        <a:p>
          <a:endParaRPr lang="en-GB"/>
        </a:p>
      </dgm:t>
    </dgm:pt>
    <dgm:pt modelId="{9F333F71-E4F9-4910-BA32-C69FBD0F245F}" type="sibTrans" cxnId="{221E4D88-F62B-4BC6-92D0-3A0E7AD79183}">
      <dgm:prSet/>
      <dgm:spPr/>
      <dgm:t>
        <a:bodyPr/>
        <a:lstStyle/>
        <a:p>
          <a:endParaRPr lang="en-GB"/>
        </a:p>
      </dgm:t>
    </dgm:pt>
    <dgm:pt modelId="{3F15B0A1-B1DB-4A40-871C-4E622DF1D0C9}">
      <dgm:prSet custT="1"/>
      <dgm:spPr/>
      <dgm:t>
        <a:bodyPr lIns="0" rIns="0"/>
        <a:lstStyle/>
        <a:p>
          <a:r>
            <a:rPr lang="ka-GE" sz="1200" b="1"/>
            <a:t>PR 8</a:t>
          </a:r>
        </a:p>
        <a:p>
          <a:r>
            <a:rPr lang="ka-GE" sz="1200" b="1"/>
            <a:t> </a:t>
          </a:r>
          <a:r>
            <a:rPr lang="ka-GE" sz="800"/>
            <a:t>კულტურული მემკვიდრეობა</a:t>
          </a:r>
        </a:p>
      </dgm:t>
    </dgm:pt>
    <dgm:pt modelId="{63649A1A-FA08-4673-B5CE-9E022F8ABE2F}" type="parTrans" cxnId="{B005641C-E1CE-4B08-ABBB-4CC598B5CC6F}">
      <dgm:prSet/>
      <dgm:spPr/>
      <dgm:t>
        <a:bodyPr/>
        <a:lstStyle/>
        <a:p>
          <a:endParaRPr lang="en-GB"/>
        </a:p>
      </dgm:t>
    </dgm:pt>
    <dgm:pt modelId="{CF04B070-CB59-4A65-9597-87039E721079}" type="sibTrans" cxnId="{B005641C-E1CE-4B08-ABBB-4CC598B5CC6F}">
      <dgm:prSet/>
      <dgm:spPr/>
      <dgm:t>
        <a:bodyPr/>
        <a:lstStyle/>
        <a:p>
          <a:endParaRPr lang="en-GB"/>
        </a:p>
      </dgm:t>
    </dgm:pt>
    <dgm:pt modelId="{D6480E26-0583-4460-BE51-CE9CC43FD5E6}">
      <dgm:prSet custT="1"/>
      <dgm:spPr/>
      <dgm:t>
        <a:bodyPr/>
        <a:lstStyle/>
        <a:p>
          <a:r>
            <a:rPr lang="ka-GE" sz="1200" b="1"/>
            <a:t>PR 9</a:t>
          </a:r>
        </a:p>
        <a:p>
          <a:r>
            <a:rPr lang="ka-GE" sz="800"/>
            <a:t>ფინანსური შუამავლები</a:t>
          </a:r>
        </a:p>
      </dgm:t>
    </dgm:pt>
    <dgm:pt modelId="{723877D1-427D-4135-AD7C-66B39FB15856}" type="parTrans" cxnId="{16B32655-2786-4CC7-80EA-B0106F8CC2D2}">
      <dgm:prSet/>
      <dgm:spPr/>
      <dgm:t>
        <a:bodyPr/>
        <a:lstStyle/>
        <a:p>
          <a:endParaRPr lang="en-GB"/>
        </a:p>
      </dgm:t>
    </dgm:pt>
    <dgm:pt modelId="{2F947443-328E-45E5-85CD-C233E39E034D}" type="sibTrans" cxnId="{16B32655-2786-4CC7-80EA-B0106F8CC2D2}">
      <dgm:prSet/>
      <dgm:spPr/>
      <dgm:t>
        <a:bodyPr/>
        <a:lstStyle/>
        <a:p>
          <a:endParaRPr lang="en-GB"/>
        </a:p>
      </dgm:t>
    </dgm:pt>
    <dgm:pt modelId="{1A13BF20-2366-4EE8-A4D0-39A0720DB798}">
      <dgm:prSet custT="1"/>
      <dgm:spPr/>
      <dgm:t>
        <a:bodyPr/>
        <a:lstStyle/>
        <a:p>
          <a:r>
            <a:rPr lang="ka-GE" sz="1200" b="1"/>
            <a:t>PR 10</a:t>
          </a:r>
        </a:p>
        <a:p>
          <a:r>
            <a:rPr lang="ka-GE" sz="800" b="1"/>
            <a:t> </a:t>
          </a:r>
          <a:r>
            <a:rPr lang="ka-GE" sz="800"/>
            <a:t>ინფორმაციის გასაჯაროება და დაინტერესებული მხარეების ჩართულობა </a:t>
          </a:r>
        </a:p>
      </dgm:t>
    </dgm:pt>
    <dgm:pt modelId="{C67F2F40-AA92-4BD7-B8A8-4FC1E98AAA3E}" type="parTrans" cxnId="{CA366C85-401C-4E0F-A4FB-2BB3F845D4A2}">
      <dgm:prSet/>
      <dgm:spPr/>
      <dgm:t>
        <a:bodyPr/>
        <a:lstStyle/>
        <a:p>
          <a:endParaRPr lang="en-GB"/>
        </a:p>
      </dgm:t>
    </dgm:pt>
    <dgm:pt modelId="{6BF168BD-2081-4EA6-AAD6-19BE4FBC3C55}" type="sibTrans" cxnId="{CA366C85-401C-4E0F-A4FB-2BB3F845D4A2}">
      <dgm:prSet/>
      <dgm:spPr/>
      <dgm:t>
        <a:bodyPr/>
        <a:lstStyle/>
        <a:p>
          <a:endParaRPr lang="en-GB"/>
        </a:p>
      </dgm:t>
    </dgm:pt>
    <dgm:pt modelId="{72B627A2-FEF9-498F-87C3-F70F80A7F611}" type="pres">
      <dgm:prSet presAssocID="{6FB31A33-A7D0-4223-9347-A107DBC92C45}" presName="Name0" presStyleCnt="0">
        <dgm:presLayoutVars>
          <dgm:dir/>
          <dgm:resizeHandles val="exact"/>
        </dgm:presLayoutVars>
      </dgm:prSet>
      <dgm:spPr/>
    </dgm:pt>
    <dgm:pt modelId="{1F7AAC27-B52C-4C32-89E6-69597ECED639}" type="pres">
      <dgm:prSet presAssocID="{6FB31A33-A7D0-4223-9347-A107DBC92C45}" presName="fgShape" presStyleLbl="fgShp" presStyleIdx="0" presStyleCnt="1" custLinFactNeighborX="-170" custLinFactNeighborY="5853"/>
      <dgm:spPr>
        <a:solidFill>
          <a:schemeClr val="tx2">
            <a:lumMod val="20000"/>
            <a:lumOff val="80000"/>
          </a:schemeClr>
        </a:solidFill>
      </dgm:spPr>
    </dgm:pt>
    <dgm:pt modelId="{00EA7129-647E-428E-9B21-1B13312C2585}" type="pres">
      <dgm:prSet presAssocID="{6FB31A33-A7D0-4223-9347-A107DBC92C45}" presName="linComp" presStyleCnt="0"/>
      <dgm:spPr/>
    </dgm:pt>
    <dgm:pt modelId="{C2F04D1C-43CA-4073-B27A-62AC6975DAFE}" type="pres">
      <dgm:prSet presAssocID="{E0EBCEB4-4EFE-4A6A-9F6A-A799071B0044}" presName="compNode" presStyleCnt="0"/>
      <dgm:spPr/>
    </dgm:pt>
    <dgm:pt modelId="{9D832FC7-A4FF-42F4-9CF9-71EB50954A51}" type="pres">
      <dgm:prSet presAssocID="{E0EBCEB4-4EFE-4A6A-9F6A-A799071B0044}" presName="bkgdShape" presStyleLbl="node1" presStyleIdx="0" presStyleCnt="10"/>
      <dgm:spPr/>
      <dgm:t>
        <a:bodyPr/>
        <a:lstStyle/>
        <a:p>
          <a:endParaRPr lang="en-US"/>
        </a:p>
      </dgm:t>
    </dgm:pt>
    <dgm:pt modelId="{224CE00C-4BA9-4DBD-9E7F-2022A0D61A42}" type="pres">
      <dgm:prSet presAssocID="{E0EBCEB4-4EFE-4A6A-9F6A-A799071B0044}" presName="nodeTx" presStyleLbl="node1" presStyleIdx="0" presStyleCnt="10">
        <dgm:presLayoutVars>
          <dgm:bulletEnabled val="1"/>
        </dgm:presLayoutVars>
      </dgm:prSet>
      <dgm:spPr/>
      <dgm:t>
        <a:bodyPr/>
        <a:lstStyle/>
        <a:p>
          <a:endParaRPr lang="en-US"/>
        </a:p>
      </dgm:t>
    </dgm:pt>
    <dgm:pt modelId="{C150FFD0-442A-41D1-A3ED-A47C596CD5AD}" type="pres">
      <dgm:prSet presAssocID="{E0EBCEB4-4EFE-4A6A-9F6A-A799071B0044}" presName="invisiNode" presStyleLbl="node1" presStyleIdx="0" presStyleCnt="10"/>
      <dgm:spPr/>
    </dgm:pt>
    <dgm:pt modelId="{EC1BABC1-84A6-40D4-804D-D96F5F0B1D05}" type="pres">
      <dgm:prSet presAssocID="{E0EBCEB4-4EFE-4A6A-9F6A-A799071B0044}" presName="imagNode"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2B91655A-D6EC-43A1-BAB1-64C16F208A6F}" type="pres">
      <dgm:prSet presAssocID="{B9BB31AE-1431-49CF-B712-AA05506990BD}" presName="sibTrans" presStyleLbl="sibTrans2D1" presStyleIdx="0" presStyleCnt="0"/>
      <dgm:spPr/>
      <dgm:t>
        <a:bodyPr/>
        <a:lstStyle/>
        <a:p>
          <a:endParaRPr lang="en-US"/>
        </a:p>
      </dgm:t>
    </dgm:pt>
    <dgm:pt modelId="{59B767F7-0357-4C15-A157-8235A5ED124B}" type="pres">
      <dgm:prSet presAssocID="{92FBCA39-398B-42D3-8206-B3BA88012D28}" presName="compNode" presStyleCnt="0"/>
      <dgm:spPr/>
    </dgm:pt>
    <dgm:pt modelId="{35BE88CC-119E-4E58-8F0C-83CFEBE79E1D}" type="pres">
      <dgm:prSet presAssocID="{92FBCA39-398B-42D3-8206-B3BA88012D28}" presName="bkgdShape" presStyleLbl="node1" presStyleIdx="1" presStyleCnt="10"/>
      <dgm:spPr/>
      <dgm:t>
        <a:bodyPr/>
        <a:lstStyle/>
        <a:p>
          <a:endParaRPr lang="en-US"/>
        </a:p>
      </dgm:t>
    </dgm:pt>
    <dgm:pt modelId="{1F1B829D-C97C-4903-9B80-A833F8982C01}" type="pres">
      <dgm:prSet presAssocID="{92FBCA39-398B-42D3-8206-B3BA88012D28}" presName="nodeTx" presStyleLbl="node1" presStyleIdx="1" presStyleCnt="10">
        <dgm:presLayoutVars>
          <dgm:bulletEnabled val="1"/>
        </dgm:presLayoutVars>
      </dgm:prSet>
      <dgm:spPr/>
      <dgm:t>
        <a:bodyPr/>
        <a:lstStyle/>
        <a:p>
          <a:endParaRPr lang="en-US"/>
        </a:p>
      </dgm:t>
    </dgm:pt>
    <dgm:pt modelId="{52D33924-54B7-4D44-9B24-CC7E30CA908F}" type="pres">
      <dgm:prSet presAssocID="{92FBCA39-398B-42D3-8206-B3BA88012D28}" presName="invisiNode" presStyleLbl="node1" presStyleIdx="1" presStyleCnt="10"/>
      <dgm:spPr/>
    </dgm:pt>
    <dgm:pt modelId="{BB0CE055-A84C-46BB-8B6E-9AD1B16882FF}" type="pres">
      <dgm:prSet presAssocID="{92FBCA39-398B-42D3-8206-B3BA88012D28}" presName="imagNode"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dgm:spPr>
    </dgm:pt>
    <dgm:pt modelId="{F44C371A-5386-40B5-87F1-CAA06D226A51}" type="pres">
      <dgm:prSet presAssocID="{7F45DBFB-FDDF-4631-9D07-E671BA4E3F0B}" presName="sibTrans" presStyleLbl="sibTrans2D1" presStyleIdx="0" presStyleCnt="0"/>
      <dgm:spPr/>
      <dgm:t>
        <a:bodyPr/>
        <a:lstStyle/>
        <a:p>
          <a:endParaRPr lang="en-US"/>
        </a:p>
      </dgm:t>
    </dgm:pt>
    <dgm:pt modelId="{BB5E0F45-4F5E-4196-B9EB-C73A2727305E}" type="pres">
      <dgm:prSet presAssocID="{D50374EB-4673-4A58-B0AB-4EB8DAE4556F}" presName="compNode" presStyleCnt="0"/>
      <dgm:spPr/>
    </dgm:pt>
    <dgm:pt modelId="{684F5658-6E76-409A-BEF2-5E8683771062}" type="pres">
      <dgm:prSet presAssocID="{D50374EB-4673-4A58-B0AB-4EB8DAE4556F}" presName="bkgdShape" presStyleLbl="node1" presStyleIdx="2" presStyleCnt="10"/>
      <dgm:spPr/>
      <dgm:t>
        <a:bodyPr/>
        <a:lstStyle/>
        <a:p>
          <a:endParaRPr lang="en-US"/>
        </a:p>
      </dgm:t>
    </dgm:pt>
    <dgm:pt modelId="{E6CC0F86-B2C2-4A32-9F4D-14F5EB1C90D2}" type="pres">
      <dgm:prSet presAssocID="{D50374EB-4673-4A58-B0AB-4EB8DAE4556F}" presName="nodeTx" presStyleLbl="node1" presStyleIdx="2" presStyleCnt="10">
        <dgm:presLayoutVars>
          <dgm:bulletEnabled val="1"/>
        </dgm:presLayoutVars>
      </dgm:prSet>
      <dgm:spPr/>
      <dgm:t>
        <a:bodyPr/>
        <a:lstStyle/>
        <a:p>
          <a:endParaRPr lang="en-US"/>
        </a:p>
      </dgm:t>
    </dgm:pt>
    <dgm:pt modelId="{8A75C764-9928-4CB0-9DCE-A5E6BFCFF835}" type="pres">
      <dgm:prSet presAssocID="{D50374EB-4673-4A58-B0AB-4EB8DAE4556F}" presName="invisiNode" presStyleLbl="node1" presStyleIdx="2" presStyleCnt="10"/>
      <dgm:spPr/>
    </dgm:pt>
    <dgm:pt modelId="{E8040FEF-AA9D-4AF5-A8E9-F2FFF4E64A31}" type="pres">
      <dgm:prSet presAssocID="{D50374EB-4673-4A58-B0AB-4EB8DAE4556F}" presName="imagNode"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pt>
    <dgm:pt modelId="{0C5283E3-E39D-45C9-8A97-9C147350425E}" type="pres">
      <dgm:prSet presAssocID="{7AB44A02-3F71-45F2-868E-F7831A77A6C4}" presName="sibTrans" presStyleLbl="sibTrans2D1" presStyleIdx="0" presStyleCnt="0"/>
      <dgm:spPr/>
      <dgm:t>
        <a:bodyPr/>
        <a:lstStyle/>
        <a:p>
          <a:endParaRPr lang="en-US"/>
        </a:p>
      </dgm:t>
    </dgm:pt>
    <dgm:pt modelId="{0F870930-D472-43FB-82B5-4B91CF263679}" type="pres">
      <dgm:prSet presAssocID="{A0A4C1BA-EF7D-44FC-8CA0-7CBB027D097E}" presName="compNode" presStyleCnt="0"/>
      <dgm:spPr/>
    </dgm:pt>
    <dgm:pt modelId="{6B5A021E-AC75-4B98-9962-29DA550BF23A}" type="pres">
      <dgm:prSet presAssocID="{A0A4C1BA-EF7D-44FC-8CA0-7CBB027D097E}" presName="bkgdShape" presStyleLbl="node1" presStyleIdx="3" presStyleCnt="10"/>
      <dgm:spPr/>
      <dgm:t>
        <a:bodyPr/>
        <a:lstStyle/>
        <a:p>
          <a:endParaRPr lang="en-US"/>
        </a:p>
      </dgm:t>
    </dgm:pt>
    <dgm:pt modelId="{64E87CA6-2318-42FB-983B-105F42380F4C}" type="pres">
      <dgm:prSet presAssocID="{A0A4C1BA-EF7D-44FC-8CA0-7CBB027D097E}" presName="nodeTx" presStyleLbl="node1" presStyleIdx="3" presStyleCnt="10">
        <dgm:presLayoutVars>
          <dgm:bulletEnabled val="1"/>
        </dgm:presLayoutVars>
      </dgm:prSet>
      <dgm:spPr/>
      <dgm:t>
        <a:bodyPr/>
        <a:lstStyle/>
        <a:p>
          <a:endParaRPr lang="en-US"/>
        </a:p>
      </dgm:t>
    </dgm:pt>
    <dgm:pt modelId="{268CF38A-5DF5-48B0-BA2F-5CC334709788}" type="pres">
      <dgm:prSet presAssocID="{A0A4C1BA-EF7D-44FC-8CA0-7CBB027D097E}" presName="invisiNode" presStyleLbl="node1" presStyleIdx="3" presStyleCnt="10"/>
      <dgm:spPr/>
    </dgm:pt>
    <dgm:pt modelId="{43A0BE4B-65E0-47B6-AB9B-7D761D82FB1D}" type="pres">
      <dgm:prSet presAssocID="{A0A4C1BA-EF7D-44FC-8CA0-7CBB027D097E}" presName="imagNode"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01D4A25E-1934-455E-ABAA-CB689E9B307C}" type="pres">
      <dgm:prSet presAssocID="{8006BECE-7D79-4417-B827-ABE8ADE5BB7E}" presName="sibTrans" presStyleLbl="sibTrans2D1" presStyleIdx="0" presStyleCnt="0"/>
      <dgm:spPr/>
      <dgm:t>
        <a:bodyPr/>
        <a:lstStyle/>
        <a:p>
          <a:endParaRPr lang="en-US"/>
        </a:p>
      </dgm:t>
    </dgm:pt>
    <dgm:pt modelId="{9E9D9790-291D-4AAB-ACFB-597FB737CC84}" type="pres">
      <dgm:prSet presAssocID="{C0513F5B-EA93-4F28-AEDC-1B39D59B2E4F}" presName="compNode" presStyleCnt="0"/>
      <dgm:spPr/>
    </dgm:pt>
    <dgm:pt modelId="{34578DCC-B994-458B-8D2C-B6BF3705D160}" type="pres">
      <dgm:prSet presAssocID="{C0513F5B-EA93-4F28-AEDC-1B39D59B2E4F}" presName="bkgdShape" presStyleLbl="node1" presStyleIdx="4" presStyleCnt="10"/>
      <dgm:spPr/>
      <dgm:t>
        <a:bodyPr/>
        <a:lstStyle/>
        <a:p>
          <a:endParaRPr lang="en-US"/>
        </a:p>
      </dgm:t>
    </dgm:pt>
    <dgm:pt modelId="{A5D9454F-D895-4526-AB03-9EC8443E294C}" type="pres">
      <dgm:prSet presAssocID="{C0513F5B-EA93-4F28-AEDC-1B39D59B2E4F}" presName="nodeTx" presStyleLbl="node1" presStyleIdx="4" presStyleCnt="10">
        <dgm:presLayoutVars>
          <dgm:bulletEnabled val="1"/>
        </dgm:presLayoutVars>
      </dgm:prSet>
      <dgm:spPr/>
      <dgm:t>
        <a:bodyPr/>
        <a:lstStyle/>
        <a:p>
          <a:endParaRPr lang="en-US"/>
        </a:p>
      </dgm:t>
    </dgm:pt>
    <dgm:pt modelId="{B93D08F8-FCD6-4F4D-B505-B8F597720EAD}" type="pres">
      <dgm:prSet presAssocID="{C0513F5B-EA93-4F28-AEDC-1B39D59B2E4F}" presName="invisiNode" presStyleLbl="node1" presStyleIdx="4" presStyleCnt="10"/>
      <dgm:spPr/>
    </dgm:pt>
    <dgm:pt modelId="{DB9F085C-2A2B-417A-8DDC-9D2B2AC111C3}" type="pres">
      <dgm:prSet presAssocID="{C0513F5B-EA93-4F28-AEDC-1B39D59B2E4F}" presName="imagNode"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dgm:spPr>
    </dgm:pt>
    <dgm:pt modelId="{4DC688AB-D15E-4901-9B09-6D5E1D4E8516}" type="pres">
      <dgm:prSet presAssocID="{058211C6-90B2-4990-A804-FB759261DCE7}" presName="sibTrans" presStyleLbl="sibTrans2D1" presStyleIdx="0" presStyleCnt="0"/>
      <dgm:spPr/>
      <dgm:t>
        <a:bodyPr/>
        <a:lstStyle/>
        <a:p>
          <a:endParaRPr lang="en-US"/>
        </a:p>
      </dgm:t>
    </dgm:pt>
    <dgm:pt modelId="{DA26193A-8A59-45C0-9A05-D0A72C1ACDE3}" type="pres">
      <dgm:prSet presAssocID="{5FAD90EF-A3EB-46D0-84D7-9F44DA38AB73}" presName="compNode" presStyleCnt="0"/>
      <dgm:spPr/>
    </dgm:pt>
    <dgm:pt modelId="{40EBE370-571F-4273-A3FE-86EABC3BCCA0}" type="pres">
      <dgm:prSet presAssocID="{5FAD90EF-A3EB-46D0-84D7-9F44DA38AB73}" presName="bkgdShape" presStyleLbl="node1" presStyleIdx="5" presStyleCnt="10"/>
      <dgm:spPr/>
      <dgm:t>
        <a:bodyPr/>
        <a:lstStyle/>
        <a:p>
          <a:endParaRPr lang="en-US"/>
        </a:p>
      </dgm:t>
    </dgm:pt>
    <dgm:pt modelId="{0F56B5B6-2666-4A6C-B97C-F42B64A20028}" type="pres">
      <dgm:prSet presAssocID="{5FAD90EF-A3EB-46D0-84D7-9F44DA38AB73}" presName="nodeTx" presStyleLbl="node1" presStyleIdx="5" presStyleCnt="10">
        <dgm:presLayoutVars>
          <dgm:bulletEnabled val="1"/>
        </dgm:presLayoutVars>
      </dgm:prSet>
      <dgm:spPr/>
      <dgm:t>
        <a:bodyPr/>
        <a:lstStyle/>
        <a:p>
          <a:endParaRPr lang="en-US"/>
        </a:p>
      </dgm:t>
    </dgm:pt>
    <dgm:pt modelId="{154A3F20-D06C-4E43-87D7-7495DFFA8F9A}" type="pres">
      <dgm:prSet presAssocID="{5FAD90EF-A3EB-46D0-84D7-9F44DA38AB73}" presName="invisiNode" presStyleLbl="node1" presStyleIdx="5" presStyleCnt="10"/>
      <dgm:spPr/>
    </dgm:pt>
    <dgm:pt modelId="{EB2493F3-DC30-48D0-8374-E7033954D466}" type="pres">
      <dgm:prSet presAssocID="{5FAD90EF-A3EB-46D0-84D7-9F44DA38AB73}" presName="imagNode"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8000" r="-58000"/>
          </a:stretch>
        </a:blipFill>
      </dgm:spPr>
    </dgm:pt>
    <dgm:pt modelId="{8275F3A3-CD84-40F4-A393-65C23681DDCF}" type="pres">
      <dgm:prSet presAssocID="{0AD896DF-1451-43FF-A6F7-7D174E4222FF}" presName="sibTrans" presStyleLbl="sibTrans2D1" presStyleIdx="0" presStyleCnt="0"/>
      <dgm:spPr/>
      <dgm:t>
        <a:bodyPr/>
        <a:lstStyle/>
        <a:p>
          <a:endParaRPr lang="en-US"/>
        </a:p>
      </dgm:t>
    </dgm:pt>
    <dgm:pt modelId="{47535C06-D784-4D56-8BD6-37F81DF93515}" type="pres">
      <dgm:prSet presAssocID="{3987253E-F6EB-446A-846F-27D46CD771C9}" presName="compNode" presStyleCnt="0"/>
      <dgm:spPr/>
    </dgm:pt>
    <dgm:pt modelId="{50DD76B7-A6F0-4C78-9562-983B683EBD39}" type="pres">
      <dgm:prSet presAssocID="{3987253E-F6EB-446A-846F-27D46CD771C9}" presName="bkgdShape" presStyleLbl="node1" presStyleIdx="6" presStyleCnt="10"/>
      <dgm:spPr/>
      <dgm:t>
        <a:bodyPr/>
        <a:lstStyle/>
        <a:p>
          <a:endParaRPr lang="en-US"/>
        </a:p>
      </dgm:t>
    </dgm:pt>
    <dgm:pt modelId="{EA53DFBD-6311-469E-A035-A2AA265F06DA}" type="pres">
      <dgm:prSet presAssocID="{3987253E-F6EB-446A-846F-27D46CD771C9}" presName="nodeTx" presStyleLbl="node1" presStyleIdx="6" presStyleCnt="10">
        <dgm:presLayoutVars>
          <dgm:bulletEnabled val="1"/>
        </dgm:presLayoutVars>
      </dgm:prSet>
      <dgm:spPr/>
      <dgm:t>
        <a:bodyPr/>
        <a:lstStyle/>
        <a:p>
          <a:endParaRPr lang="en-US"/>
        </a:p>
      </dgm:t>
    </dgm:pt>
    <dgm:pt modelId="{8912BC32-363A-46C0-8375-C899A193C559}" type="pres">
      <dgm:prSet presAssocID="{3987253E-F6EB-446A-846F-27D46CD771C9}" presName="invisiNode" presStyleLbl="node1" presStyleIdx="6" presStyleCnt="10"/>
      <dgm:spPr/>
    </dgm:pt>
    <dgm:pt modelId="{B5D835A9-8390-4D9E-A5A2-B999EB088DE4}" type="pres">
      <dgm:prSet presAssocID="{3987253E-F6EB-446A-846F-27D46CD771C9}" presName="imagNode"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6000" r="-6000"/>
          </a:stretch>
        </a:blipFill>
      </dgm:spPr>
    </dgm:pt>
    <dgm:pt modelId="{E22A3AAF-8D67-42E1-A27A-A7737D84077C}" type="pres">
      <dgm:prSet presAssocID="{9F333F71-E4F9-4910-BA32-C69FBD0F245F}" presName="sibTrans" presStyleLbl="sibTrans2D1" presStyleIdx="0" presStyleCnt="0"/>
      <dgm:spPr/>
      <dgm:t>
        <a:bodyPr/>
        <a:lstStyle/>
        <a:p>
          <a:endParaRPr lang="en-US"/>
        </a:p>
      </dgm:t>
    </dgm:pt>
    <dgm:pt modelId="{389651F2-5681-43E2-9D47-14C4414DCA3D}" type="pres">
      <dgm:prSet presAssocID="{3F15B0A1-B1DB-4A40-871C-4E622DF1D0C9}" presName="compNode" presStyleCnt="0"/>
      <dgm:spPr/>
    </dgm:pt>
    <dgm:pt modelId="{2C88319A-D792-4CF0-93CF-C1E4286D51E6}" type="pres">
      <dgm:prSet presAssocID="{3F15B0A1-B1DB-4A40-871C-4E622DF1D0C9}" presName="bkgdShape" presStyleLbl="node1" presStyleIdx="7" presStyleCnt="10"/>
      <dgm:spPr/>
      <dgm:t>
        <a:bodyPr/>
        <a:lstStyle/>
        <a:p>
          <a:endParaRPr lang="en-US"/>
        </a:p>
      </dgm:t>
    </dgm:pt>
    <dgm:pt modelId="{931ECAE5-E216-4885-B093-F212F2576F4C}" type="pres">
      <dgm:prSet presAssocID="{3F15B0A1-B1DB-4A40-871C-4E622DF1D0C9}" presName="nodeTx" presStyleLbl="node1" presStyleIdx="7" presStyleCnt="10">
        <dgm:presLayoutVars>
          <dgm:bulletEnabled val="1"/>
        </dgm:presLayoutVars>
      </dgm:prSet>
      <dgm:spPr/>
      <dgm:t>
        <a:bodyPr/>
        <a:lstStyle/>
        <a:p>
          <a:endParaRPr lang="en-US"/>
        </a:p>
      </dgm:t>
    </dgm:pt>
    <dgm:pt modelId="{647333AB-1934-4D34-B628-07C72832423A}" type="pres">
      <dgm:prSet presAssocID="{3F15B0A1-B1DB-4A40-871C-4E622DF1D0C9}" presName="invisiNode" presStyleLbl="node1" presStyleIdx="7" presStyleCnt="10"/>
      <dgm:spPr/>
    </dgm:pt>
    <dgm:pt modelId="{0E2A287E-D1E8-46DF-8C5D-A4D0F9B39A6F}" type="pres">
      <dgm:prSet presAssocID="{3F15B0A1-B1DB-4A40-871C-4E622DF1D0C9}" presName="imagNode"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6000" r="-6000"/>
          </a:stretch>
        </a:blipFill>
      </dgm:spPr>
    </dgm:pt>
    <dgm:pt modelId="{01848DED-10E2-4B72-AB30-B82E226FAE06}" type="pres">
      <dgm:prSet presAssocID="{CF04B070-CB59-4A65-9597-87039E721079}" presName="sibTrans" presStyleLbl="sibTrans2D1" presStyleIdx="0" presStyleCnt="0"/>
      <dgm:spPr/>
      <dgm:t>
        <a:bodyPr/>
        <a:lstStyle/>
        <a:p>
          <a:endParaRPr lang="en-US"/>
        </a:p>
      </dgm:t>
    </dgm:pt>
    <dgm:pt modelId="{9DC1B566-350A-44EB-8193-1665DE91A140}" type="pres">
      <dgm:prSet presAssocID="{D6480E26-0583-4460-BE51-CE9CC43FD5E6}" presName="compNode" presStyleCnt="0"/>
      <dgm:spPr/>
    </dgm:pt>
    <dgm:pt modelId="{207182E8-F580-4E4D-B5B9-527F07C8C407}" type="pres">
      <dgm:prSet presAssocID="{D6480E26-0583-4460-BE51-CE9CC43FD5E6}" presName="bkgdShape" presStyleLbl="node1" presStyleIdx="8" presStyleCnt="10"/>
      <dgm:spPr/>
      <dgm:t>
        <a:bodyPr/>
        <a:lstStyle/>
        <a:p>
          <a:endParaRPr lang="en-US"/>
        </a:p>
      </dgm:t>
    </dgm:pt>
    <dgm:pt modelId="{004DB575-8E75-4D85-B765-7886996C31FC}" type="pres">
      <dgm:prSet presAssocID="{D6480E26-0583-4460-BE51-CE9CC43FD5E6}" presName="nodeTx" presStyleLbl="node1" presStyleIdx="8" presStyleCnt="10">
        <dgm:presLayoutVars>
          <dgm:bulletEnabled val="1"/>
        </dgm:presLayoutVars>
      </dgm:prSet>
      <dgm:spPr/>
      <dgm:t>
        <a:bodyPr/>
        <a:lstStyle/>
        <a:p>
          <a:endParaRPr lang="en-US"/>
        </a:p>
      </dgm:t>
    </dgm:pt>
    <dgm:pt modelId="{36F0EDF5-D494-459E-9F42-9E143B318FD5}" type="pres">
      <dgm:prSet presAssocID="{D6480E26-0583-4460-BE51-CE9CC43FD5E6}" presName="invisiNode" presStyleLbl="node1" presStyleIdx="8" presStyleCnt="10"/>
      <dgm:spPr/>
    </dgm:pt>
    <dgm:pt modelId="{E6697BEB-290C-4D82-BBD0-7C1E200C05C5}" type="pres">
      <dgm:prSet presAssocID="{D6480E26-0583-4460-BE51-CE9CC43FD5E6}" presName="imagNode"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6000" r="-6000"/>
          </a:stretch>
        </a:blipFill>
      </dgm:spPr>
    </dgm:pt>
    <dgm:pt modelId="{F186192B-E3A7-4B21-B76B-A526A47C49C8}" type="pres">
      <dgm:prSet presAssocID="{2F947443-328E-45E5-85CD-C233E39E034D}" presName="sibTrans" presStyleLbl="sibTrans2D1" presStyleIdx="0" presStyleCnt="0"/>
      <dgm:spPr/>
      <dgm:t>
        <a:bodyPr/>
        <a:lstStyle/>
        <a:p>
          <a:endParaRPr lang="en-US"/>
        </a:p>
      </dgm:t>
    </dgm:pt>
    <dgm:pt modelId="{541171F5-FDD9-49B0-95EE-91472A051F66}" type="pres">
      <dgm:prSet presAssocID="{1A13BF20-2366-4EE8-A4D0-39A0720DB798}" presName="compNode" presStyleCnt="0"/>
      <dgm:spPr/>
    </dgm:pt>
    <dgm:pt modelId="{DD02B85F-B6D9-4A6E-878E-B1E40FD3D500}" type="pres">
      <dgm:prSet presAssocID="{1A13BF20-2366-4EE8-A4D0-39A0720DB798}" presName="bkgdShape" presStyleLbl="node1" presStyleIdx="9" presStyleCnt="10"/>
      <dgm:spPr/>
      <dgm:t>
        <a:bodyPr/>
        <a:lstStyle/>
        <a:p>
          <a:endParaRPr lang="en-US"/>
        </a:p>
      </dgm:t>
    </dgm:pt>
    <dgm:pt modelId="{4A38B7BC-6B7E-4869-A3F6-A25A24B77BC8}" type="pres">
      <dgm:prSet presAssocID="{1A13BF20-2366-4EE8-A4D0-39A0720DB798}" presName="nodeTx" presStyleLbl="node1" presStyleIdx="9" presStyleCnt="10">
        <dgm:presLayoutVars>
          <dgm:bulletEnabled val="1"/>
        </dgm:presLayoutVars>
      </dgm:prSet>
      <dgm:spPr/>
      <dgm:t>
        <a:bodyPr/>
        <a:lstStyle/>
        <a:p>
          <a:endParaRPr lang="en-US"/>
        </a:p>
      </dgm:t>
    </dgm:pt>
    <dgm:pt modelId="{90EBC74F-6B43-4F13-94EC-9202C65C08DD}" type="pres">
      <dgm:prSet presAssocID="{1A13BF20-2366-4EE8-A4D0-39A0720DB798}" presName="invisiNode" presStyleLbl="node1" presStyleIdx="9" presStyleCnt="10"/>
      <dgm:spPr/>
    </dgm:pt>
    <dgm:pt modelId="{10F81218-E179-4393-A70D-E6BC9C1CA2D9}" type="pres">
      <dgm:prSet presAssocID="{1A13BF20-2366-4EE8-A4D0-39A0720DB798}" presName="imagNode"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18000" r="-18000"/>
          </a:stretch>
        </a:blipFill>
      </dgm:spPr>
    </dgm:pt>
  </dgm:ptLst>
  <dgm:cxnLst>
    <dgm:cxn modelId="{D76B0792-B037-476C-9C03-EA9E8135848A}" type="presOf" srcId="{D6480E26-0583-4460-BE51-CE9CC43FD5E6}" destId="{207182E8-F580-4E4D-B5B9-527F07C8C407}" srcOrd="0" destOrd="0" presId="urn:microsoft.com/office/officeart/2005/8/layout/hList7"/>
    <dgm:cxn modelId="{7D2E8664-13FA-492E-8932-CA687DD6E3A4}" type="presOf" srcId="{0AD896DF-1451-43FF-A6F7-7D174E4222FF}" destId="{8275F3A3-CD84-40F4-A393-65C23681DDCF}" srcOrd="0" destOrd="0" presId="urn:microsoft.com/office/officeart/2005/8/layout/hList7"/>
    <dgm:cxn modelId="{E7F0A183-A813-4470-A796-75CEAA7892FC}" type="presOf" srcId="{3987253E-F6EB-446A-846F-27D46CD771C9}" destId="{EA53DFBD-6311-469E-A035-A2AA265F06DA}" srcOrd="1" destOrd="0" presId="urn:microsoft.com/office/officeart/2005/8/layout/hList7"/>
    <dgm:cxn modelId="{0B43BFA6-03D8-437E-B38F-97146C2EC785}" type="presOf" srcId="{6FB31A33-A7D0-4223-9347-A107DBC92C45}" destId="{72B627A2-FEF9-498F-87C3-F70F80A7F611}" srcOrd="0" destOrd="0" presId="urn:microsoft.com/office/officeart/2005/8/layout/hList7"/>
    <dgm:cxn modelId="{58C95033-9D11-4329-B352-CA53F50A5CEA}" type="presOf" srcId="{1A13BF20-2366-4EE8-A4D0-39A0720DB798}" destId="{4A38B7BC-6B7E-4869-A3F6-A25A24B77BC8}" srcOrd="1" destOrd="0" presId="urn:microsoft.com/office/officeart/2005/8/layout/hList7"/>
    <dgm:cxn modelId="{16B32655-2786-4CC7-80EA-B0106F8CC2D2}" srcId="{6FB31A33-A7D0-4223-9347-A107DBC92C45}" destId="{D6480E26-0583-4460-BE51-CE9CC43FD5E6}" srcOrd="8" destOrd="0" parTransId="{723877D1-427D-4135-AD7C-66B39FB15856}" sibTransId="{2F947443-328E-45E5-85CD-C233E39E034D}"/>
    <dgm:cxn modelId="{9129BD9F-CD59-4AF1-B0E5-BF497460AED0}" srcId="{6FB31A33-A7D0-4223-9347-A107DBC92C45}" destId="{A0A4C1BA-EF7D-44FC-8CA0-7CBB027D097E}" srcOrd="3" destOrd="0" parTransId="{7FC62253-B310-440B-9C91-DE76D723EEE1}" sibTransId="{8006BECE-7D79-4417-B827-ABE8ADE5BB7E}"/>
    <dgm:cxn modelId="{4F51732D-7B43-44CD-8E04-D1ACED55EC4D}" type="presOf" srcId="{7F45DBFB-FDDF-4631-9D07-E671BA4E3F0B}" destId="{F44C371A-5386-40B5-87F1-CAA06D226A51}" srcOrd="0" destOrd="0" presId="urn:microsoft.com/office/officeart/2005/8/layout/hList7"/>
    <dgm:cxn modelId="{4CD6EF75-71A4-45AA-AF46-036E89CA10C3}" srcId="{6FB31A33-A7D0-4223-9347-A107DBC92C45}" destId="{D50374EB-4673-4A58-B0AB-4EB8DAE4556F}" srcOrd="2" destOrd="0" parTransId="{091ACBB0-98CD-499B-AA79-5992414C637F}" sibTransId="{7AB44A02-3F71-45F2-868E-F7831A77A6C4}"/>
    <dgm:cxn modelId="{369B0B84-A309-46A7-BD6E-9A85BB95E87E}" srcId="{6FB31A33-A7D0-4223-9347-A107DBC92C45}" destId="{C0513F5B-EA93-4F28-AEDC-1B39D59B2E4F}" srcOrd="4" destOrd="0" parTransId="{E87CF9CE-5B7A-4265-8F97-08027B65EB50}" sibTransId="{058211C6-90B2-4990-A804-FB759261DCE7}"/>
    <dgm:cxn modelId="{720C4A0B-FA18-483E-A254-7FA68F2353E4}" type="presOf" srcId="{B9BB31AE-1431-49CF-B712-AA05506990BD}" destId="{2B91655A-D6EC-43A1-BAB1-64C16F208A6F}" srcOrd="0" destOrd="0" presId="urn:microsoft.com/office/officeart/2005/8/layout/hList7"/>
    <dgm:cxn modelId="{35BF9C64-9369-403D-A5A0-0354297D6386}" type="presOf" srcId="{E0EBCEB4-4EFE-4A6A-9F6A-A799071B0044}" destId="{224CE00C-4BA9-4DBD-9E7F-2022A0D61A42}" srcOrd="1" destOrd="0" presId="urn:microsoft.com/office/officeart/2005/8/layout/hList7"/>
    <dgm:cxn modelId="{C278C195-0884-4BDB-9B91-48D2D6A09B4A}" type="presOf" srcId="{3F15B0A1-B1DB-4A40-871C-4E622DF1D0C9}" destId="{2C88319A-D792-4CF0-93CF-C1E4286D51E6}" srcOrd="0" destOrd="0" presId="urn:microsoft.com/office/officeart/2005/8/layout/hList7"/>
    <dgm:cxn modelId="{F3B90BE3-8F59-4255-A73D-CCF2340DB847}" type="presOf" srcId="{9F333F71-E4F9-4910-BA32-C69FBD0F245F}" destId="{E22A3AAF-8D67-42E1-A27A-A7737D84077C}" srcOrd="0" destOrd="0" presId="urn:microsoft.com/office/officeart/2005/8/layout/hList7"/>
    <dgm:cxn modelId="{BF84C93D-EB71-4561-89D1-AAD5F02AE637}" type="presOf" srcId="{3F15B0A1-B1DB-4A40-871C-4E622DF1D0C9}" destId="{931ECAE5-E216-4885-B093-F212F2576F4C}" srcOrd="1" destOrd="0" presId="urn:microsoft.com/office/officeart/2005/8/layout/hList7"/>
    <dgm:cxn modelId="{CA366C85-401C-4E0F-A4FB-2BB3F845D4A2}" srcId="{6FB31A33-A7D0-4223-9347-A107DBC92C45}" destId="{1A13BF20-2366-4EE8-A4D0-39A0720DB798}" srcOrd="9" destOrd="0" parTransId="{C67F2F40-AA92-4BD7-B8A8-4FC1E98AAA3E}" sibTransId="{6BF168BD-2081-4EA6-AAD6-19BE4FBC3C55}"/>
    <dgm:cxn modelId="{345A56E3-02C5-432D-AAA5-7AD33A7F9607}" type="presOf" srcId="{3987253E-F6EB-446A-846F-27D46CD771C9}" destId="{50DD76B7-A6F0-4C78-9562-983B683EBD39}" srcOrd="0" destOrd="0" presId="urn:microsoft.com/office/officeart/2005/8/layout/hList7"/>
    <dgm:cxn modelId="{5B3EF120-01B2-4078-BCAB-EDDFDE1C83ED}" type="presOf" srcId="{D50374EB-4673-4A58-B0AB-4EB8DAE4556F}" destId="{684F5658-6E76-409A-BEF2-5E8683771062}" srcOrd="0" destOrd="0" presId="urn:microsoft.com/office/officeart/2005/8/layout/hList7"/>
    <dgm:cxn modelId="{73F3BACB-E2F1-4918-A5A4-EE4B59BD06E4}" type="presOf" srcId="{A0A4C1BA-EF7D-44FC-8CA0-7CBB027D097E}" destId="{64E87CA6-2318-42FB-983B-105F42380F4C}" srcOrd="1" destOrd="0" presId="urn:microsoft.com/office/officeart/2005/8/layout/hList7"/>
    <dgm:cxn modelId="{FAACEBBA-36E3-42AB-8493-EB0F67B1ED77}" type="presOf" srcId="{7AB44A02-3F71-45F2-868E-F7831A77A6C4}" destId="{0C5283E3-E39D-45C9-8A97-9C147350425E}" srcOrd="0" destOrd="0" presId="urn:microsoft.com/office/officeart/2005/8/layout/hList7"/>
    <dgm:cxn modelId="{AEFBECA7-C0ED-47C6-A783-1B0752AD4496}" type="presOf" srcId="{D6480E26-0583-4460-BE51-CE9CC43FD5E6}" destId="{004DB575-8E75-4D85-B765-7886996C31FC}" srcOrd="1" destOrd="0" presId="urn:microsoft.com/office/officeart/2005/8/layout/hList7"/>
    <dgm:cxn modelId="{867358A8-C304-49FC-A62B-7698E76BFE92}" type="presOf" srcId="{D50374EB-4673-4A58-B0AB-4EB8DAE4556F}" destId="{E6CC0F86-B2C2-4A32-9F4D-14F5EB1C90D2}" srcOrd="1" destOrd="0" presId="urn:microsoft.com/office/officeart/2005/8/layout/hList7"/>
    <dgm:cxn modelId="{221E4D88-F62B-4BC6-92D0-3A0E7AD79183}" srcId="{6FB31A33-A7D0-4223-9347-A107DBC92C45}" destId="{3987253E-F6EB-446A-846F-27D46CD771C9}" srcOrd="6" destOrd="0" parTransId="{8C71E305-A9BF-4434-B11E-DA4D1AC0C8AB}" sibTransId="{9F333F71-E4F9-4910-BA32-C69FBD0F245F}"/>
    <dgm:cxn modelId="{7E61A64C-3607-4146-821A-E4A79970489A}" type="presOf" srcId="{CF04B070-CB59-4A65-9597-87039E721079}" destId="{01848DED-10E2-4B72-AB30-B82E226FAE06}" srcOrd="0" destOrd="0" presId="urn:microsoft.com/office/officeart/2005/8/layout/hList7"/>
    <dgm:cxn modelId="{77F3E7F6-20C9-4C17-9F8E-92F832CC2B7F}" type="presOf" srcId="{E0EBCEB4-4EFE-4A6A-9F6A-A799071B0044}" destId="{9D832FC7-A4FF-42F4-9CF9-71EB50954A51}" srcOrd="0" destOrd="0" presId="urn:microsoft.com/office/officeart/2005/8/layout/hList7"/>
    <dgm:cxn modelId="{80ADDEBB-3FDB-462E-ADB9-F5ED19F12922}" type="presOf" srcId="{058211C6-90B2-4990-A804-FB759261DCE7}" destId="{4DC688AB-D15E-4901-9B09-6D5E1D4E8516}" srcOrd="0" destOrd="0" presId="urn:microsoft.com/office/officeart/2005/8/layout/hList7"/>
    <dgm:cxn modelId="{44B6A0CC-EC27-4AE2-8A89-7F8CEE11B544}" type="presOf" srcId="{92FBCA39-398B-42D3-8206-B3BA88012D28}" destId="{1F1B829D-C97C-4903-9B80-A833F8982C01}" srcOrd="1" destOrd="0" presId="urn:microsoft.com/office/officeart/2005/8/layout/hList7"/>
    <dgm:cxn modelId="{A795801F-ECF0-4180-90C2-528D84D0233C}" srcId="{6FB31A33-A7D0-4223-9347-A107DBC92C45}" destId="{5FAD90EF-A3EB-46D0-84D7-9F44DA38AB73}" srcOrd="5" destOrd="0" parTransId="{3F984EA3-6772-4092-BF6B-6E2BB02013FD}" sibTransId="{0AD896DF-1451-43FF-A6F7-7D174E4222FF}"/>
    <dgm:cxn modelId="{1B22F61E-F127-47D5-BAC4-15459D22ED4B}" type="presOf" srcId="{5FAD90EF-A3EB-46D0-84D7-9F44DA38AB73}" destId="{0F56B5B6-2666-4A6C-B97C-F42B64A20028}" srcOrd="1" destOrd="0" presId="urn:microsoft.com/office/officeart/2005/8/layout/hList7"/>
    <dgm:cxn modelId="{B005641C-E1CE-4B08-ABBB-4CC598B5CC6F}" srcId="{6FB31A33-A7D0-4223-9347-A107DBC92C45}" destId="{3F15B0A1-B1DB-4A40-871C-4E622DF1D0C9}" srcOrd="7" destOrd="0" parTransId="{63649A1A-FA08-4673-B5CE-9E022F8ABE2F}" sibTransId="{CF04B070-CB59-4A65-9597-87039E721079}"/>
    <dgm:cxn modelId="{35740955-0A4C-4CC0-8C2C-7769D9FD94B9}" type="presOf" srcId="{A0A4C1BA-EF7D-44FC-8CA0-7CBB027D097E}" destId="{6B5A021E-AC75-4B98-9962-29DA550BF23A}" srcOrd="0" destOrd="0" presId="urn:microsoft.com/office/officeart/2005/8/layout/hList7"/>
    <dgm:cxn modelId="{3BEB7E22-85D4-4FCE-9159-3F2913124BF2}" type="presOf" srcId="{92FBCA39-398B-42D3-8206-B3BA88012D28}" destId="{35BE88CC-119E-4E58-8F0C-83CFEBE79E1D}" srcOrd="0" destOrd="0" presId="urn:microsoft.com/office/officeart/2005/8/layout/hList7"/>
    <dgm:cxn modelId="{B5FF2200-2A77-4727-99AF-C6930F111356}" srcId="{6FB31A33-A7D0-4223-9347-A107DBC92C45}" destId="{92FBCA39-398B-42D3-8206-B3BA88012D28}" srcOrd="1" destOrd="0" parTransId="{B8766DF6-7747-4DB9-9E2A-D9E71BAAAFB2}" sibTransId="{7F45DBFB-FDDF-4631-9D07-E671BA4E3F0B}"/>
    <dgm:cxn modelId="{7039C13C-AF60-4C8F-BBE5-C6C5B39F2D20}" type="presOf" srcId="{8006BECE-7D79-4417-B827-ABE8ADE5BB7E}" destId="{01D4A25E-1934-455E-ABAA-CB689E9B307C}" srcOrd="0" destOrd="0" presId="urn:microsoft.com/office/officeart/2005/8/layout/hList7"/>
    <dgm:cxn modelId="{F76961ED-3DA9-4493-9695-B0730956115B}" type="presOf" srcId="{2F947443-328E-45E5-85CD-C233E39E034D}" destId="{F186192B-E3A7-4B21-B76B-A526A47C49C8}" srcOrd="0" destOrd="0" presId="urn:microsoft.com/office/officeart/2005/8/layout/hList7"/>
    <dgm:cxn modelId="{91D5E45E-2B40-4EF7-9E42-BF549320183A}" type="presOf" srcId="{5FAD90EF-A3EB-46D0-84D7-9F44DA38AB73}" destId="{40EBE370-571F-4273-A3FE-86EABC3BCCA0}" srcOrd="0" destOrd="0" presId="urn:microsoft.com/office/officeart/2005/8/layout/hList7"/>
    <dgm:cxn modelId="{2BC0D479-D275-4F76-BDEB-A00C0168ABFC}" type="presOf" srcId="{1A13BF20-2366-4EE8-A4D0-39A0720DB798}" destId="{DD02B85F-B6D9-4A6E-878E-B1E40FD3D500}" srcOrd="0" destOrd="0" presId="urn:microsoft.com/office/officeart/2005/8/layout/hList7"/>
    <dgm:cxn modelId="{588BC737-977F-40D2-A745-FF48682CB344}" type="presOf" srcId="{C0513F5B-EA93-4F28-AEDC-1B39D59B2E4F}" destId="{A5D9454F-D895-4526-AB03-9EC8443E294C}" srcOrd="1" destOrd="0" presId="urn:microsoft.com/office/officeart/2005/8/layout/hList7"/>
    <dgm:cxn modelId="{D5B151DB-3E8A-4EC9-8378-F5E5DCF403CD}" type="presOf" srcId="{C0513F5B-EA93-4F28-AEDC-1B39D59B2E4F}" destId="{34578DCC-B994-458B-8D2C-B6BF3705D160}" srcOrd="0" destOrd="0" presId="urn:microsoft.com/office/officeart/2005/8/layout/hList7"/>
    <dgm:cxn modelId="{6D57C6FF-182E-4A53-8083-2D2B5D34DE03}" srcId="{6FB31A33-A7D0-4223-9347-A107DBC92C45}" destId="{E0EBCEB4-4EFE-4A6A-9F6A-A799071B0044}" srcOrd="0" destOrd="0" parTransId="{6DC4FFC9-8829-4168-A60F-98D9CF0BDCD1}" sibTransId="{B9BB31AE-1431-49CF-B712-AA05506990BD}"/>
    <dgm:cxn modelId="{B1FE9EEF-266E-4AD0-A117-733D67836A0B}" type="presParOf" srcId="{72B627A2-FEF9-498F-87C3-F70F80A7F611}" destId="{1F7AAC27-B52C-4C32-89E6-69597ECED639}" srcOrd="0" destOrd="0" presId="urn:microsoft.com/office/officeart/2005/8/layout/hList7"/>
    <dgm:cxn modelId="{C1387CC2-FF0D-494A-BF15-A197A22FF94A}" type="presParOf" srcId="{72B627A2-FEF9-498F-87C3-F70F80A7F611}" destId="{00EA7129-647E-428E-9B21-1B13312C2585}" srcOrd="1" destOrd="0" presId="urn:microsoft.com/office/officeart/2005/8/layout/hList7"/>
    <dgm:cxn modelId="{DB1383A9-C722-4709-B3BA-829179967953}" type="presParOf" srcId="{00EA7129-647E-428E-9B21-1B13312C2585}" destId="{C2F04D1C-43CA-4073-B27A-62AC6975DAFE}" srcOrd="0" destOrd="0" presId="urn:microsoft.com/office/officeart/2005/8/layout/hList7"/>
    <dgm:cxn modelId="{3BC0E31C-3F26-4A25-874A-045E2322D42B}" type="presParOf" srcId="{C2F04D1C-43CA-4073-B27A-62AC6975DAFE}" destId="{9D832FC7-A4FF-42F4-9CF9-71EB50954A51}" srcOrd="0" destOrd="0" presId="urn:microsoft.com/office/officeart/2005/8/layout/hList7"/>
    <dgm:cxn modelId="{9A56C1FE-EFA9-4BD3-BBEE-9B499FD098BA}" type="presParOf" srcId="{C2F04D1C-43CA-4073-B27A-62AC6975DAFE}" destId="{224CE00C-4BA9-4DBD-9E7F-2022A0D61A42}" srcOrd="1" destOrd="0" presId="urn:microsoft.com/office/officeart/2005/8/layout/hList7"/>
    <dgm:cxn modelId="{F68D287C-C573-4830-ADA7-FB0EA08A2B2E}" type="presParOf" srcId="{C2F04D1C-43CA-4073-B27A-62AC6975DAFE}" destId="{C150FFD0-442A-41D1-A3ED-A47C596CD5AD}" srcOrd="2" destOrd="0" presId="urn:microsoft.com/office/officeart/2005/8/layout/hList7"/>
    <dgm:cxn modelId="{3606261F-44CA-4110-ABF9-275665134CE1}" type="presParOf" srcId="{C2F04D1C-43CA-4073-B27A-62AC6975DAFE}" destId="{EC1BABC1-84A6-40D4-804D-D96F5F0B1D05}" srcOrd="3" destOrd="0" presId="urn:microsoft.com/office/officeart/2005/8/layout/hList7"/>
    <dgm:cxn modelId="{F31E8AFF-4001-4236-B021-6FA770DFD2D9}" type="presParOf" srcId="{00EA7129-647E-428E-9B21-1B13312C2585}" destId="{2B91655A-D6EC-43A1-BAB1-64C16F208A6F}" srcOrd="1" destOrd="0" presId="urn:microsoft.com/office/officeart/2005/8/layout/hList7"/>
    <dgm:cxn modelId="{345EC5EB-7393-4694-8E1F-02985D863035}" type="presParOf" srcId="{00EA7129-647E-428E-9B21-1B13312C2585}" destId="{59B767F7-0357-4C15-A157-8235A5ED124B}" srcOrd="2" destOrd="0" presId="urn:microsoft.com/office/officeart/2005/8/layout/hList7"/>
    <dgm:cxn modelId="{404E3670-56EE-4CFB-BB00-0F4C533C2AE0}" type="presParOf" srcId="{59B767F7-0357-4C15-A157-8235A5ED124B}" destId="{35BE88CC-119E-4E58-8F0C-83CFEBE79E1D}" srcOrd="0" destOrd="0" presId="urn:microsoft.com/office/officeart/2005/8/layout/hList7"/>
    <dgm:cxn modelId="{3E0A090F-7864-46AF-BE55-8E8A816DE8D0}" type="presParOf" srcId="{59B767F7-0357-4C15-A157-8235A5ED124B}" destId="{1F1B829D-C97C-4903-9B80-A833F8982C01}" srcOrd="1" destOrd="0" presId="urn:microsoft.com/office/officeart/2005/8/layout/hList7"/>
    <dgm:cxn modelId="{C22C2863-6D78-4824-BE4D-A019A920E63B}" type="presParOf" srcId="{59B767F7-0357-4C15-A157-8235A5ED124B}" destId="{52D33924-54B7-4D44-9B24-CC7E30CA908F}" srcOrd="2" destOrd="0" presId="urn:microsoft.com/office/officeart/2005/8/layout/hList7"/>
    <dgm:cxn modelId="{6D9B8F9F-B464-4D06-829A-3A439708E37D}" type="presParOf" srcId="{59B767F7-0357-4C15-A157-8235A5ED124B}" destId="{BB0CE055-A84C-46BB-8B6E-9AD1B16882FF}" srcOrd="3" destOrd="0" presId="urn:microsoft.com/office/officeart/2005/8/layout/hList7"/>
    <dgm:cxn modelId="{842DD4EF-C0EB-47EB-9958-5D17BB4DBE21}" type="presParOf" srcId="{00EA7129-647E-428E-9B21-1B13312C2585}" destId="{F44C371A-5386-40B5-87F1-CAA06D226A51}" srcOrd="3" destOrd="0" presId="urn:microsoft.com/office/officeart/2005/8/layout/hList7"/>
    <dgm:cxn modelId="{F27BD1BB-6C0B-41AE-A6E7-DA67537FC9EA}" type="presParOf" srcId="{00EA7129-647E-428E-9B21-1B13312C2585}" destId="{BB5E0F45-4F5E-4196-B9EB-C73A2727305E}" srcOrd="4" destOrd="0" presId="urn:microsoft.com/office/officeart/2005/8/layout/hList7"/>
    <dgm:cxn modelId="{CFC6F2CD-506B-4165-B6A8-C71C0BC48EDF}" type="presParOf" srcId="{BB5E0F45-4F5E-4196-B9EB-C73A2727305E}" destId="{684F5658-6E76-409A-BEF2-5E8683771062}" srcOrd="0" destOrd="0" presId="urn:microsoft.com/office/officeart/2005/8/layout/hList7"/>
    <dgm:cxn modelId="{CC224A2C-21EF-4946-ABDD-7470AC8D6F45}" type="presParOf" srcId="{BB5E0F45-4F5E-4196-B9EB-C73A2727305E}" destId="{E6CC0F86-B2C2-4A32-9F4D-14F5EB1C90D2}" srcOrd="1" destOrd="0" presId="urn:microsoft.com/office/officeart/2005/8/layout/hList7"/>
    <dgm:cxn modelId="{56BE964B-5880-42B2-B8C2-16540F6C4D7F}" type="presParOf" srcId="{BB5E0F45-4F5E-4196-B9EB-C73A2727305E}" destId="{8A75C764-9928-4CB0-9DCE-A5E6BFCFF835}" srcOrd="2" destOrd="0" presId="urn:microsoft.com/office/officeart/2005/8/layout/hList7"/>
    <dgm:cxn modelId="{4A94D10E-45FD-4760-B008-DB8CB28E0F34}" type="presParOf" srcId="{BB5E0F45-4F5E-4196-B9EB-C73A2727305E}" destId="{E8040FEF-AA9D-4AF5-A8E9-F2FFF4E64A31}" srcOrd="3" destOrd="0" presId="urn:microsoft.com/office/officeart/2005/8/layout/hList7"/>
    <dgm:cxn modelId="{4C7F3F86-0C54-44FA-B638-7C20BA25D33A}" type="presParOf" srcId="{00EA7129-647E-428E-9B21-1B13312C2585}" destId="{0C5283E3-E39D-45C9-8A97-9C147350425E}" srcOrd="5" destOrd="0" presId="urn:microsoft.com/office/officeart/2005/8/layout/hList7"/>
    <dgm:cxn modelId="{23FAB86A-4578-490C-9A25-30EBB497D561}" type="presParOf" srcId="{00EA7129-647E-428E-9B21-1B13312C2585}" destId="{0F870930-D472-43FB-82B5-4B91CF263679}" srcOrd="6" destOrd="0" presId="urn:microsoft.com/office/officeart/2005/8/layout/hList7"/>
    <dgm:cxn modelId="{4EF785DE-44ED-42D2-8D6D-4BE3CD451129}" type="presParOf" srcId="{0F870930-D472-43FB-82B5-4B91CF263679}" destId="{6B5A021E-AC75-4B98-9962-29DA550BF23A}" srcOrd="0" destOrd="0" presId="urn:microsoft.com/office/officeart/2005/8/layout/hList7"/>
    <dgm:cxn modelId="{FF3D5006-72BF-4125-8048-C5014E66130F}" type="presParOf" srcId="{0F870930-D472-43FB-82B5-4B91CF263679}" destId="{64E87CA6-2318-42FB-983B-105F42380F4C}" srcOrd="1" destOrd="0" presId="urn:microsoft.com/office/officeart/2005/8/layout/hList7"/>
    <dgm:cxn modelId="{67FE674B-E71C-4D47-B084-E3858E221F0A}" type="presParOf" srcId="{0F870930-D472-43FB-82B5-4B91CF263679}" destId="{268CF38A-5DF5-48B0-BA2F-5CC334709788}" srcOrd="2" destOrd="0" presId="urn:microsoft.com/office/officeart/2005/8/layout/hList7"/>
    <dgm:cxn modelId="{3898C5EB-61BC-4F3C-B2E8-1D65C7378D32}" type="presParOf" srcId="{0F870930-D472-43FB-82B5-4B91CF263679}" destId="{43A0BE4B-65E0-47B6-AB9B-7D761D82FB1D}" srcOrd="3" destOrd="0" presId="urn:microsoft.com/office/officeart/2005/8/layout/hList7"/>
    <dgm:cxn modelId="{54A19D83-F7F0-4B96-B139-060D2392AF38}" type="presParOf" srcId="{00EA7129-647E-428E-9B21-1B13312C2585}" destId="{01D4A25E-1934-455E-ABAA-CB689E9B307C}" srcOrd="7" destOrd="0" presId="urn:microsoft.com/office/officeart/2005/8/layout/hList7"/>
    <dgm:cxn modelId="{DC3BECD4-C992-4AE2-B27B-A56C1754D206}" type="presParOf" srcId="{00EA7129-647E-428E-9B21-1B13312C2585}" destId="{9E9D9790-291D-4AAB-ACFB-597FB737CC84}" srcOrd="8" destOrd="0" presId="urn:microsoft.com/office/officeart/2005/8/layout/hList7"/>
    <dgm:cxn modelId="{C71C21DB-9298-4E31-A924-E6DBD177DE3F}" type="presParOf" srcId="{9E9D9790-291D-4AAB-ACFB-597FB737CC84}" destId="{34578DCC-B994-458B-8D2C-B6BF3705D160}" srcOrd="0" destOrd="0" presId="urn:microsoft.com/office/officeart/2005/8/layout/hList7"/>
    <dgm:cxn modelId="{905FBEFA-3A7B-4867-8791-C786E064678B}" type="presParOf" srcId="{9E9D9790-291D-4AAB-ACFB-597FB737CC84}" destId="{A5D9454F-D895-4526-AB03-9EC8443E294C}" srcOrd="1" destOrd="0" presId="urn:microsoft.com/office/officeart/2005/8/layout/hList7"/>
    <dgm:cxn modelId="{A602CF94-9632-40FE-92D4-050708097623}" type="presParOf" srcId="{9E9D9790-291D-4AAB-ACFB-597FB737CC84}" destId="{B93D08F8-FCD6-4F4D-B505-B8F597720EAD}" srcOrd="2" destOrd="0" presId="urn:microsoft.com/office/officeart/2005/8/layout/hList7"/>
    <dgm:cxn modelId="{86167CAE-D7B2-46B2-B4E1-D248065979CA}" type="presParOf" srcId="{9E9D9790-291D-4AAB-ACFB-597FB737CC84}" destId="{DB9F085C-2A2B-417A-8DDC-9D2B2AC111C3}" srcOrd="3" destOrd="0" presId="urn:microsoft.com/office/officeart/2005/8/layout/hList7"/>
    <dgm:cxn modelId="{2ADCF5A4-538B-4138-8EE6-EB22F710A12C}" type="presParOf" srcId="{00EA7129-647E-428E-9B21-1B13312C2585}" destId="{4DC688AB-D15E-4901-9B09-6D5E1D4E8516}" srcOrd="9" destOrd="0" presId="urn:microsoft.com/office/officeart/2005/8/layout/hList7"/>
    <dgm:cxn modelId="{88940095-EDFD-4525-8721-59B41B02893B}" type="presParOf" srcId="{00EA7129-647E-428E-9B21-1B13312C2585}" destId="{DA26193A-8A59-45C0-9A05-D0A72C1ACDE3}" srcOrd="10" destOrd="0" presId="urn:microsoft.com/office/officeart/2005/8/layout/hList7"/>
    <dgm:cxn modelId="{573CD0AF-5FF3-41B0-BBC4-31AB47FCA825}" type="presParOf" srcId="{DA26193A-8A59-45C0-9A05-D0A72C1ACDE3}" destId="{40EBE370-571F-4273-A3FE-86EABC3BCCA0}" srcOrd="0" destOrd="0" presId="urn:microsoft.com/office/officeart/2005/8/layout/hList7"/>
    <dgm:cxn modelId="{43602D9F-38B8-4FD3-8E84-CF61641775DF}" type="presParOf" srcId="{DA26193A-8A59-45C0-9A05-D0A72C1ACDE3}" destId="{0F56B5B6-2666-4A6C-B97C-F42B64A20028}" srcOrd="1" destOrd="0" presId="urn:microsoft.com/office/officeart/2005/8/layout/hList7"/>
    <dgm:cxn modelId="{F7F1071D-B2F6-4891-A97F-D56B135BFABD}" type="presParOf" srcId="{DA26193A-8A59-45C0-9A05-D0A72C1ACDE3}" destId="{154A3F20-D06C-4E43-87D7-7495DFFA8F9A}" srcOrd="2" destOrd="0" presId="urn:microsoft.com/office/officeart/2005/8/layout/hList7"/>
    <dgm:cxn modelId="{F903D292-4493-47EF-820D-7DADB3A5D362}" type="presParOf" srcId="{DA26193A-8A59-45C0-9A05-D0A72C1ACDE3}" destId="{EB2493F3-DC30-48D0-8374-E7033954D466}" srcOrd="3" destOrd="0" presId="urn:microsoft.com/office/officeart/2005/8/layout/hList7"/>
    <dgm:cxn modelId="{FC069569-A847-42CA-BF85-FA76FAB172CA}" type="presParOf" srcId="{00EA7129-647E-428E-9B21-1B13312C2585}" destId="{8275F3A3-CD84-40F4-A393-65C23681DDCF}" srcOrd="11" destOrd="0" presId="urn:microsoft.com/office/officeart/2005/8/layout/hList7"/>
    <dgm:cxn modelId="{7DD9F97A-293B-4877-8F6B-253D12E3CB3D}" type="presParOf" srcId="{00EA7129-647E-428E-9B21-1B13312C2585}" destId="{47535C06-D784-4D56-8BD6-37F81DF93515}" srcOrd="12" destOrd="0" presId="urn:microsoft.com/office/officeart/2005/8/layout/hList7"/>
    <dgm:cxn modelId="{2198AE59-854E-4EB8-8663-AF100DB1BDB8}" type="presParOf" srcId="{47535C06-D784-4D56-8BD6-37F81DF93515}" destId="{50DD76B7-A6F0-4C78-9562-983B683EBD39}" srcOrd="0" destOrd="0" presId="urn:microsoft.com/office/officeart/2005/8/layout/hList7"/>
    <dgm:cxn modelId="{8F1CBCF2-2AEB-4321-B592-158D3B8992BF}" type="presParOf" srcId="{47535C06-D784-4D56-8BD6-37F81DF93515}" destId="{EA53DFBD-6311-469E-A035-A2AA265F06DA}" srcOrd="1" destOrd="0" presId="urn:microsoft.com/office/officeart/2005/8/layout/hList7"/>
    <dgm:cxn modelId="{0CF4054D-E4AD-4711-B314-7F73D1DC4AC8}" type="presParOf" srcId="{47535C06-D784-4D56-8BD6-37F81DF93515}" destId="{8912BC32-363A-46C0-8375-C899A193C559}" srcOrd="2" destOrd="0" presId="urn:microsoft.com/office/officeart/2005/8/layout/hList7"/>
    <dgm:cxn modelId="{CD0CEAB8-E327-47DC-B45B-22071CBD1EC3}" type="presParOf" srcId="{47535C06-D784-4D56-8BD6-37F81DF93515}" destId="{B5D835A9-8390-4D9E-A5A2-B999EB088DE4}" srcOrd="3" destOrd="0" presId="urn:microsoft.com/office/officeart/2005/8/layout/hList7"/>
    <dgm:cxn modelId="{04F912AA-FD0D-47C9-8A25-A47DD1A2AD36}" type="presParOf" srcId="{00EA7129-647E-428E-9B21-1B13312C2585}" destId="{E22A3AAF-8D67-42E1-A27A-A7737D84077C}" srcOrd="13" destOrd="0" presId="urn:microsoft.com/office/officeart/2005/8/layout/hList7"/>
    <dgm:cxn modelId="{2F83CEAE-B7FC-4508-A8D2-69B9FA32F9CE}" type="presParOf" srcId="{00EA7129-647E-428E-9B21-1B13312C2585}" destId="{389651F2-5681-43E2-9D47-14C4414DCA3D}" srcOrd="14" destOrd="0" presId="urn:microsoft.com/office/officeart/2005/8/layout/hList7"/>
    <dgm:cxn modelId="{36B5D1D4-20F7-4D1E-B93C-E1B71D703CBB}" type="presParOf" srcId="{389651F2-5681-43E2-9D47-14C4414DCA3D}" destId="{2C88319A-D792-4CF0-93CF-C1E4286D51E6}" srcOrd="0" destOrd="0" presId="urn:microsoft.com/office/officeart/2005/8/layout/hList7"/>
    <dgm:cxn modelId="{FA433FDB-9EAA-4E6B-8F34-BCC2D6F7B142}" type="presParOf" srcId="{389651F2-5681-43E2-9D47-14C4414DCA3D}" destId="{931ECAE5-E216-4885-B093-F212F2576F4C}" srcOrd="1" destOrd="0" presId="urn:microsoft.com/office/officeart/2005/8/layout/hList7"/>
    <dgm:cxn modelId="{AAED2DE2-4E7B-47A4-AA78-F6D47BFCF13F}" type="presParOf" srcId="{389651F2-5681-43E2-9D47-14C4414DCA3D}" destId="{647333AB-1934-4D34-B628-07C72832423A}" srcOrd="2" destOrd="0" presId="urn:microsoft.com/office/officeart/2005/8/layout/hList7"/>
    <dgm:cxn modelId="{1257E935-7894-4D93-B9BD-B2756F3744A7}" type="presParOf" srcId="{389651F2-5681-43E2-9D47-14C4414DCA3D}" destId="{0E2A287E-D1E8-46DF-8C5D-A4D0F9B39A6F}" srcOrd="3" destOrd="0" presId="urn:microsoft.com/office/officeart/2005/8/layout/hList7"/>
    <dgm:cxn modelId="{20994B63-9327-469D-AA00-BA615B7BD441}" type="presParOf" srcId="{00EA7129-647E-428E-9B21-1B13312C2585}" destId="{01848DED-10E2-4B72-AB30-B82E226FAE06}" srcOrd="15" destOrd="0" presId="urn:microsoft.com/office/officeart/2005/8/layout/hList7"/>
    <dgm:cxn modelId="{6B5C34B4-E661-4AF4-AE4D-9B8030EF8C6C}" type="presParOf" srcId="{00EA7129-647E-428E-9B21-1B13312C2585}" destId="{9DC1B566-350A-44EB-8193-1665DE91A140}" srcOrd="16" destOrd="0" presId="urn:microsoft.com/office/officeart/2005/8/layout/hList7"/>
    <dgm:cxn modelId="{04627DF5-C313-4ABE-BEFA-209CBDFC85D9}" type="presParOf" srcId="{9DC1B566-350A-44EB-8193-1665DE91A140}" destId="{207182E8-F580-4E4D-B5B9-527F07C8C407}" srcOrd="0" destOrd="0" presId="urn:microsoft.com/office/officeart/2005/8/layout/hList7"/>
    <dgm:cxn modelId="{DBDC8DC8-9434-4948-80E3-5339DCC3408D}" type="presParOf" srcId="{9DC1B566-350A-44EB-8193-1665DE91A140}" destId="{004DB575-8E75-4D85-B765-7886996C31FC}" srcOrd="1" destOrd="0" presId="urn:microsoft.com/office/officeart/2005/8/layout/hList7"/>
    <dgm:cxn modelId="{575B7A33-A74F-4923-9D54-C8F3D3DD5624}" type="presParOf" srcId="{9DC1B566-350A-44EB-8193-1665DE91A140}" destId="{36F0EDF5-D494-459E-9F42-9E143B318FD5}" srcOrd="2" destOrd="0" presId="urn:microsoft.com/office/officeart/2005/8/layout/hList7"/>
    <dgm:cxn modelId="{F7F71605-5E17-4868-A273-B04A76132658}" type="presParOf" srcId="{9DC1B566-350A-44EB-8193-1665DE91A140}" destId="{E6697BEB-290C-4D82-BBD0-7C1E200C05C5}" srcOrd="3" destOrd="0" presId="urn:microsoft.com/office/officeart/2005/8/layout/hList7"/>
    <dgm:cxn modelId="{0E71B5A6-7F24-4B71-87F4-22CA96AF9F1D}" type="presParOf" srcId="{00EA7129-647E-428E-9B21-1B13312C2585}" destId="{F186192B-E3A7-4B21-B76B-A526A47C49C8}" srcOrd="17" destOrd="0" presId="urn:microsoft.com/office/officeart/2005/8/layout/hList7"/>
    <dgm:cxn modelId="{DD8E98FC-84BB-4308-910F-0CEEE335C0DC}" type="presParOf" srcId="{00EA7129-647E-428E-9B21-1B13312C2585}" destId="{541171F5-FDD9-49B0-95EE-91472A051F66}" srcOrd="18" destOrd="0" presId="urn:microsoft.com/office/officeart/2005/8/layout/hList7"/>
    <dgm:cxn modelId="{3DE1CCB3-D4E2-4753-8DD7-AE67F87C3E9A}" type="presParOf" srcId="{541171F5-FDD9-49B0-95EE-91472A051F66}" destId="{DD02B85F-B6D9-4A6E-878E-B1E40FD3D500}" srcOrd="0" destOrd="0" presId="urn:microsoft.com/office/officeart/2005/8/layout/hList7"/>
    <dgm:cxn modelId="{F9B98809-0CC9-4501-B87F-643177B6D040}" type="presParOf" srcId="{541171F5-FDD9-49B0-95EE-91472A051F66}" destId="{4A38B7BC-6B7E-4869-A3F6-A25A24B77BC8}" srcOrd="1" destOrd="0" presId="urn:microsoft.com/office/officeart/2005/8/layout/hList7"/>
    <dgm:cxn modelId="{C33AF9E3-6196-4968-A973-75CB1881158A}" type="presParOf" srcId="{541171F5-FDD9-49B0-95EE-91472A051F66}" destId="{90EBC74F-6B43-4F13-94EC-9202C65C08DD}" srcOrd="2" destOrd="0" presId="urn:microsoft.com/office/officeart/2005/8/layout/hList7"/>
    <dgm:cxn modelId="{F7952D4C-BD47-4792-A976-CAEEB429167B}" type="presParOf" srcId="{541171F5-FDD9-49B0-95EE-91472A051F66}" destId="{10F81218-E179-4393-A70D-E6BC9C1CA2D9}"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55327788-79E6-490A-85CF-4E27DE9A91BD}">
      <dgm:prSet phldrT="[Text]" custT="1"/>
      <dgm:spPr/>
      <dgm:t>
        <a:bodyPr/>
        <a:lstStyle/>
        <a:p>
          <a:pPr>
            <a:lnSpc>
              <a:spcPct val="100000"/>
            </a:lnSpc>
            <a:spcBef>
              <a:spcPts val="1200"/>
            </a:spcBef>
            <a:spcAft>
              <a:spcPts val="600"/>
            </a:spcAft>
          </a:pPr>
          <a:r>
            <a:rPr lang="ka-GE" sz="1600" b="1" dirty="0">
              <a:solidFill>
                <a:schemeClr val="accent1"/>
              </a:solidFill>
              <a:uFillTx/>
              <a:latin typeface="Arial" panose="020B0604020202020204" pitchFamily="34" charset="0"/>
              <a:cs typeface="Arial" panose="020B0604020202020204" pitchFamily="34" charset="0"/>
            </a:rPr>
            <a:t>გარემოსდაცვითი და სოციალური მაჩვენებლების</a:t>
          </a:r>
          <a:r>
            <a:rPr lang="ka-GE" sz="1600" dirty="0">
              <a:uFillTx/>
              <a:latin typeface="Arial" panose="020B0604020202020204" pitchFamily="34" charset="0"/>
              <a:cs typeface="Arial" panose="020B0604020202020204" pitchFamily="34" charset="0"/>
            </a:rPr>
            <a:t> </a:t>
          </a:r>
          <a:r>
            <a:rPr lang="ka-GE" sz="1600" dirty="0">
              <a:solidFill>
                <a:srgbClr val="404040"/>
              </a:solidFill>
              <a:uFillTx/>
              <a:latin typeface="Arial" panose="020B0604020202020204" pitchFamily="34" charset="0"/>
              <a:cs typeface="Arial" panose="020B0604020202020204" pitchFamily="34" charset="0"/>
            </a:rPr>
            <a:t>შეფასება და მართვა </a:t>
          </a:r>
          <a:r>
            <a:rPr lang="ka-GE" sz="1600" b="1" dirty="0">
              <a:solidFill>
                <a:schemeClr val="accent1"/>
              </a:solidFill>
              <a:uFillTx/>
              <a:latin typeface="Arial" panose="020B0604020202020204" pitchFamily="34" charset="0"/>
              <a:cs typeface="Arial" panose="020B0604020202020204" pitchFamily="34" charset="0"/>
            </a:rPr>
            <a:t>პროექტის სასიცოცხლო ციკლში</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7068B152-6A10-4A0E-BD63-440A92A03AB9}">
      <dgm:prSet phldrT="[Text]" custT="1"/>
      <dgm:spPr/>
      <dgm:t>
        <a:bodyPr/>
        <a:lstStyle/>
        <a:p>
          <a:r>
            <a:rPr lang="ka-GE" sz="2800" dirty="0"/>
            <a:t>PR1</a:t>
          </a:r>
        </a:p>
        <a:p>
          <a:r>
            <a:rPr lang="ka-GE" sz="1400" dirty="0"/>
            <a:t>ბუნებრივ და სოციალურ გარემოზე ზემოქმედების შეფასება და მართვა </a:t>
          </a:r>
        </a:p>
      </dgm:t>
    </dgm:pt>
    <dgm:pt modelId="{7F49DB85-B0BC-466B-8A8B-3738DC9B88FB}" type="sibTrans" cxnId="{1F4C8537-E750-43F7-85B8-AB3FA9085685}">
      <dgm:prSet/>
      <dgm:spPr/>
      <dgm:t>
        <a:bodyPr/>
        <a:lstStyle/>
        <a:p>
          <a:endParaRPr lang="en-GB"/>
        </a:p>
      </dgm:t>
    </dgm:pt>
    <dgm:pt modelId="{887D9169-DF99-4FAC-8130-67F692A71DEF}" type="parTrans" cxnId="{1F4C8537-E750-43F7-85B8-AB3FA9085685}">
      <dgm:prSet/>
      <dgm:spPr/>
      <dgm:t>
        <a:bodyPr/>
        <a:lstStyle/>
        <a:p>
          <a:endParaRPr lang="en-GB"/>
        </a:p>
      </dgm:t>
    </dgm:pt>
    <dgm:pt modelId="{B68EEE9C-DF84-433A-9377-F8C36DDE8375}">
      <dgm:prSet custT="1"/>
      <dgm:spPr/>
      <dgm:t>
        <a:bodyPr/>
        <a:lstStyle/>
        <a:p>
          <a:pPr>
            <a:lnSpc>
              <a:spcPct val="100000"/>
            </a:lnSpc>
            <a:spcBef>
              <a:spcPts val="1200"/>
            </a:spcBef>
            <a:spcAft>
              <a:spcPts val="600"/>
            </a:spcAft>
          </a:pPr>
          <a:r>
            <a:rPr lang="ka-GE" sz="1600" b="1" dirty="0">
              <a:solidFill>
                <a:schemeClr val="accent1"/>
              </a:solidFill>
              <a:uFillTx/>
              <a:latin typeface="Arial" panose="020B0604020202020204" pitchFamily="34" charset="0"/>
              <a:cs typeface="Arial" panose="020B0604020202020204" pitchFamily="34" charset="0"/>
            </a:rPr>
            <a:t>შეფასების</a:t>
          </a:r>
          <a:r>
            <a:rPr lang="ka-GE" sz="1600" dirty="0">
              <a:uFillTx/>
              <a:latin typeface="Arial" panose="020B0604020202020204" pitchFamily="34" charset="0"/>
              <a:cs typeface="Arial" panose="020B0604020202020204" pitchFamily="34" charset="0"/>
            </a:rPr>
            <a:t> </a:t>
          </a:r>
          <a:r>
            <a:rPr lang="ka-GE" sz="1600" dirty="0">
              <a:solidFill>
                <a:srgbClr val="404040"/>
              </a:solidFill>
              <a:uFillTx/>
              <a:latin typeface="Arial" panose="020B0604020202020204" pitchFamily="34" charset="0"/>
              <a:cs typeface="Arial" panose="020B0604020202020204" pitchFamily="34" charset="0"/>
            </a:rPr>
            <a:t>და სათანადო </a:t>
          </a:r>
          <a:r>
            <a:rPr lang="ka-GE" sz="1600" b="1" dirty="0">
              <a:solidFill>
                <a:schemeClr val="accent1"/>
              </a:solidFill>
              <a:uFillTx/>
              <a:latin typeface="Arial" panose="020B0604020202020204" pitchFamily="34" charset="0"/>
              <a:cs typeface="Arial" panose="020B0604020202020204" pitchFamily="34" charset="0"/>
            </a:rPr>
            <a:t>შემარბილებელი ზომების </a:t>
          </a:r>
          <a:r>
            <a:rPr lang="ka-GE" sz="1600" dirty="0">
              <a:uFillTx/>
              <a:latin typeface="Arial" panose="020B0604020202020204" pitchFamily="34" charset="0"/>
              <a:cs typeface="Arial" panose="020B0604020202020204" pitchFamily="34" charset="0"/>
            </a:rPr>
            <a:t>გამოყენება.</a:t>
          </a:r>
        </a:p>
      </dgm:t>
    </dgm:pt>
    <dgm:pt modelId="{51AF3F4A-8253-4386-A919-9DC122F0F1D7}" type="parTrans" cxnId="{91D8ECAF-47B0-45FC-B77D-959A964BD3BA}">
      <dgm:prSet/>
      <dgm:spPr/>
      <dgm:t>
        <a:bodyPr/>
        <a:lstStyle/>
        <a:p>
          <a:endParaRPr lang="en-US"/>
        </a:p>
      </dgm:t>
    </dgm:pt>
    <dgm:pt modelId="{31034B4B-5DC3-4A22-99A6-678AE4D4598A}" type="sibTrans" cxnId="{91D8ECAF-47B0-45FC-B77D-959A964BD3BA}">
      <dgm:prSet/>
      <dgm:spPr/>
      <dgm:t>
        <a:bodyPr/>
        <a:lstStyle/>
        <a:p>
          <a:endParaRPr lang="en-US"/>
        </a:p>
      </dgm:t>
    </dgm:pt>
    <dgm:pt modelId="{FCC0CA31-60EB-43FE-914C-FCF0684963F3}">
      <dgm:prSet custT="1"/>
      <dgm:spPr/>
      <dgm:t>
        <a:bodyPr/>
        <a:lstStyle/>
        <a:p>
          <a:pPr>
            <a:lnSpc>
              <a:spcPct val="100000"/>
            </a:lnSpc>
            <a:spcBef>
              <a:spcPts val="1200"/>
            </a:spcBef>
            <a:spcAft>
              <a:spcPts val="600"/>
            </a:spcAft>
          </a:pPr>
          <a:r>
            <a:rPr lang="ka-GE" sz="1600" dirty="0">
              <a:solidFill>
                <a:srgbClr val="404040"/>
              </a:solidFill>
              <a:latin typeface="Arial" panose="020B0604020202020204" pitchFamily="34" charset="0"/>
              <a:cs typeface="Arial" panose="020B0604020202020204" pitchFamily="34" charset="0"/>
            </a:rPr>
            <a:t>გარემოსდაცვითი და სოციალური </a:t>
          </a:r>
          <a:r>
            <a:rPr lang="ka-GE" sz="1600" b="1" dirty="0">
              <a:solidFill>
                <a:schemeClr val="accent1"/>
              </a:solidFill>
              <a:latin typeface="Arial" panose="020B0604020202020204" pitchFamily="34" charset="0"/>
              <a:cs typeface="Arial" panose="020B0604020202020204" pitchFamily="34" charset="0"/>
            </a:rPr>
            <a:t>მაჩვენებლების გაუმჯობესება</a:t>
          </a:r>
          <a:r>
            <a:rPr lang="ka-GE" sz="1600" dirty="0">
              <a:latin typeface="Arial" panose="020B0604020202020204" pitchFamily="34" charset="0"/>
              <a:cs typeface="Arial" panose="020B0604020202020204" pitchFamily="34" charset="0"/>
            </a:rPr>
            <a:t> </a:t>
          </a:r>
          <a:r>
            <a:rPr lang="ka-GE" sz="1600" dirty="0">
              <a:solidFill>
                <a:srgbClr val="404040"/>
              </a:solidFill>
              <a:latin typeface="Arial" panose="020B0604020202020204" pitchFamily="34" charset="0"/>
              <a:cs typeface="Arial" panose="020B0604020202020204" pitchFamily="34" charset="0"/>
            </a:rPr>
            <a:t>გარემოსდაცვითი და სოციალური მართვის სისტემების (ESMS) გამოყენებით</a:t>
          </a:r>
        </a:p>
      </dgm:t>
    </dgm:pt>
    <dgm:pt modelId="{00891305-DDBE-481F-A3ED-E58A252B4019}" type="parTrans" cxnId="{315AF02C-341B-4812-9E33-A5DD2E0F5689}">
      <dgm:prSet/>
      <dgm:spPr/>
      <dgm:t>
        <a:bodyPr/>
        <a:lstStyle/>
        <a:p>
          <a:endParaRPr lang="en-US"/>
        </a:p>
      </dgm:t>
    </dgm:pt>
    <dgm:pt modelId="{66914F9B-476D-44A8-B21E-BFA5CAD67B4D}" type="sibTrans" cxnId="{315AF02C-341B-4812-9E33-A5DD2E0F5689}">
      <dgm:prSet/>
      <dgm:spPr/>
      <dgm:t>
        <a:bodyPr/>
        <a:lstStyle/>
        <a:p>
          <a:endParaRPr lang="en-US"/>
        </a:p>
      </dgm:t>
    </dgm:pt>
    <dgm:pt modelId="{36512E2A-0FAD-4AD3-A77D-BA5C527DADAD}">
      <dgm:prSet custT="1"/>
      <dgm:spPr/>
      <dgm:t>
        <a:bodyPr/>
        <a:lstStyle/>
        <a:p>
          <a:pPr>
            <a:lnSpc>
              <a:spcPct val="100000"/>
            </a:lnSpc>
            <a:spcBef>
              <a:spcPts val="1200"/>
            </a:spcBef>
            <a:spcAft>
              <a:spcPts val="600"/>
            </a:spcAft>
          </a:pPr>
          <a:r>
            <a:rPr lang="ka-GE" sz="1600" dirty="0">
              <a:solidFill>
                <a:srgbClr val="404040"/>
              </a:solidFill>
              <a:latin typeface="Arial" panose="020B0604020202020204" pitchFamily="34" charset="0"/>
              <a:cs typeface="Arial" panose="020B0604020202020204" pitchFamily="34" charset="0"/>
            </a:rPr>
            <a:t>ორგანიზაციული შესაძლებლობა (სტრუქტურა, ფუნქციები, პასუხისმგებლობები და სხვა)</a:t>
          </a:r>
        </a:p>
      </dgm:t>
    </dgm:pt>
    <dgm:pt modelId="{3DF1F6B3-A1DD-42D7-AC67-A4419C983836}" type="parTrans" cxnId="{FEFA7282-BC98-4F57-913C-5D10EB495BF8}">
      <dgm:prSet/>
      <dgm:spPr/>
      <dgm:t>
        <a:bodyPr/>
        <a:lstStyle/>
        <a:p>
          <a:endParaRPr lang="en-US"/>
        </a:p>
      </dgm:t>
    </dgm:pt>
    <dgm:pt modelId="{4DA2ABB9-3E7E-4858-A433-1D92AD325D6C}" type="sibTrans" cxnId="{FEFA7282-BC98-4F57-913C-5D10EB495BF8}">
      <dgm:prSet/>
      <dgm:spPr/>
      <dgm:t>
        <a:bodyPr/>
        <a:lstStyle/>
        <a:p>
          <a:endParaRPr lang="en-US"/>
        </a:p>
      </dgm:t>
    </dgm:pt>
    <dgm:pt modelId="{D3C52904-6F45-4DCD-B44B-EFA1D1648073}">
      <dgm:prSet custT="1"/>
      <dgm:spPr/>
      <dgm:t>
        <a:bodyPr/>
        <a:lstStyle/>
        <a:p>
          <a:pPr>
            <a:lnSpc>
              <a:spcPct val="100000"/>
            </a:lnSpc>
            <a:spcBef>
              <a:spcPts val="1200"/>
            </a:spcBef>
            <a:spcAft>
              <a:spcPts val="600"/>
            </a:spcAft>
          </a:pPr>
          <a:r>
            <a:rPr lang="ka-GE" sz="1600" dirty="0">
              <a:solidFill>
                <a:srgbClr val="404040"/>
              </a:solidFill>
              <a:latin typeface="Arial" panose="020B0604020202020204" pitchFamily="34" charset="0"/>
              <a:cs typeface="Arial" panose="020B0604020202020204" pitchFamily="34" charset="0"/>
            </a:rPr>
            <a:t>ESMS მიზანს უნდა ემსახურებოდეს (ორგანიზაციის ზომისა და რისკების თანაფარდი უნდა იყოს). სერტიფიკაცია მისასალმებელია, თუმცა არ სავალდებულო არაა.</a:t>
          </a:r>
        </a:p>
      </dgm:t>
    </dgm:pt>
    <dgm:pt modelId="{AC86D15F-81FB-4BFF-A37A-DF34C78B00DE}" type="parTrans" cxnId="{52FA180C-2347-439C-8C60-4B7D61059EC4}">
      <dgm:prSet/>
      <dgm:spPr/>
      <dgm:t>
        <a:bodyPr/>
        <a:lstStyle/>
        <a:p>
          <a:endParaRPr lang="en-US"/>
        </a:p>
      </dgm:t>
    </dgm:pt>
    <dgm:pt modelId="{6288399B-416A-43E5-B696-EBA7D492D9CC}" type="sibTrans" cxnId="{52FA180C-2347-439C-8C60-4B7D61059EC4}">
      <dgm:prSet/>
      <dgm:spPr/>
      <dgm:t>
        <a:bodyPr/>
        <a:lstStyle/>
        <a:p>
          <a:endParaRPr lang="en-US"/>
        </a:p>
      </dgm:t>
    </dgm:pt>
    <dgm:pt modelId="{1AD2B596-9CE2-47FF-A3A2-13EEF9FBA3B3}">
      <dgm:prSet custT="1"/>
      <dgm:spPr/>
      <dgm:t>
        <a:bodyPr/>
        <a:lstStyle/>
        <a:p>
          <a:pPr>
            <a:lnSpc>
              <a:spcPct val="100000"/>
            </a:lnSpc>
            <a:spcBef>
              <a:spcPts val="1200"/>
            </a:spcBef>
            <a:spcAft>
              <a:spcPts val="600"/>
            </a:spcAft>
          </a:pPr>
          <a:r>
            <a:rPr lang="ka-GE" sz="1600" b="1" dirty="0">
              <a:solidFill>
                <a:schemeClr val="accent1"/>
              </a:solidFill>
              <a:uFillTx/>
              <a:latin typeface="Arial" panose="020B0604020202020204" pitchFamily="34" charset="0"/>
              <a:cs typeface="Arial" panose="020B0604020202020204" pitchFamily="34" charset="0"/>
            </a:rPr>
            <a:t>შერბილების იერარქიის </a:t>
          </a:r>
          <a:r>
            <a:rPr lang="ka-GE" sz="1600" dirty="0">
              <a:solidFill>
                <a:srgbClr val="404040"/>
              </a:solidFill>
              <a:uFillTx/>
              <a:latin typeface="Arial" panose="020B0604020202020204" pitchFamily="34" charset="0"/>
              <a:cs typeface="Arial" panose="020B0604020202020204" pitchFamily="34" charset="0"/>
            </a:rPr>
            <a:t>დანერგვა:</a:t>
          </a:r>
          <a:r>
            <a:rPr lang="ka-GE" sz="1600" dirty="0">
              <a:uFillTx/>
              <a:latin typeface="Arial" panose="020B0604020202020204" pitchFamily="34" charset="0"/>
              <a:cs typeface="Arial" panose="020B0604020202020204" pitchFamily="34" charset="0"/>
            </a:rPr>
            <a:t> </a:t>
          </a:r>
          <a:r>
            <a:rPr lang="ka-GE" sz="1600" i="1" dirty="0">
              <a:solidFill>
                <a:srgbClr val="404040"/>
              </a:solidFill>
              <a:uFillTx/>
              <a:latin typeface="Arial" panose="020B0604020202020204" pitchFamily="34" charset="0"/>
              <a:cs typeface="Arial" panose="020B0604020202020204" pitchFamily="34" charset="0"/>
            </a:rPr>
            <a:t>თავიდან აცილება, </a:t>
          </a:r>
          <a:r>
            <a:rPr lang="ka-GE" sz="1600" dirty="0">
              <a:solidFill>
                <a:srgbClr val="404040"/>
              </a:solidFill>
              <a:uFillTx/>
              <a:latin typeface="Arial" panose="020B0604020202020204" pitchFamily="34" charset="0"/>
              <a:cs typeface="Arial" panose="020B0604020202020204" pitchFamily="34" charset="0"/>
            </a:rPr>
            <a:t>ხოლო როცა ეს შეუძლებელია - </a:t>
          </a:r>
          <a:r>
            <a:rPr lang="ka-GE" sz="1600" i="1" dirty="0">
              <a:solidFill>
                <a:srgbClr val="404040"/>
              </a:solidFill>
              <a:uFillTx/>
              <a:latin typeface="Arial" panose="020B0604020202020204" pitchFamily="34" charset="0"/>
              <a:cs typeface="Arial" panose="020B0604020202020204" pitchFamily="34" charset="0"/>
            </a:rPr>
            <a:t>მინიმუმამდე დაყვანა</a:t>
          </a:r>
          <a:r>
            <a:rPr lang="ka-GE" sz="1600" dirty="0">
              <a:solidFill>
                <a:srgbClr val="404040"/>
              </a:solidFill>
              <a:uFillTx/>
              <a:latin typeface="Arial" panose="020B0604020202020204" pitchFamily="34" charset="0"/>
              <a:cs typeface="Arial" panose="020B0604020202020204" pitchFamily="34" charset="0"/>
            </a:rPr>
            <a:t>; </a:t>
          </a:r>
          <a:r>
            <a:rPr lang="ka-GE" sz="1600" i="1" dirty="0">
              <a:solidFill>
                <a:srgbClr val="404040"/>
              </a:solidFill>
              <a:uFillTx/>
              <a:latin typeface="Arial" panose="020B0604020202020204" pitchFamily="34" charset="0"/>
              <a:cs typeface="Arial" panose="020B0604020202020204" pitchFamily="34" charset="0"/>
            </a:rPr>
            <a:t>შერბილება</a:t>
          </a:r>
          <a:r>
            <a:rPr lang="ka-GE" sz="1600" dirty="0">
              <a:solidFill>
                <a:srgbClr val="404040"/>
              </a:solidFill>
              <a:uFillTx/>
              <a:latin typeface="Arial" panose="020B0604020202020204" pitchFamily="34" charset="0"/>
              <a:cs typeface="Arial" panose="020B0604020202020204" pitchFamily="34" charset="0"/>
            </a:rPr>
            <a:t>; და უკანასკნელ შემთხვევაში </a:t>
          </a:r>
          <a:r>
            <a:rPr lang="ka-GE" sz="1600" i="1" dirty="0">
              <a:solidFill>
                <a:srgbClr val="404040"/>
              </a:solidFill>
              <a:uFillTx/>
              <a:latin typeface="Arial" panose="020B0604020202020204" pitchFamily="34" charset="0"/>
              <a:cs typeface="Arial" panose="020B0604020202020204" pitchFamily="34" charset="0"/>
            </a:rPr>
            <a:t>ანაზღაურება/კომპენსაცია</a:t>
          </a:r>
        </a:p>
      </dgm:t>
    </dgm:pt>
    <dgm:pt modelId="{CDF3B5C3-5BDD-43AA-B2BC-AF28E0A50D23}" type="parTrans" cxnId="{16C089D7-904F-4A69-9ACB-A49D2FA31B97}">
      <dgm:prSet/>
      <dgm:spPr/>
      <dgm:t>
        <a:bodyPr/>
        <a:lstStyle/>
        <a:p>
          <a:endParaRPr lang="en-US"/>
        </a:p>
      </dgm:t>
    </dgm:pt>
    <dgm:pt modelId="{382600D8-D1C9-4917-9689-FCB5E6621169}" type="sibTrans" cxnId="{16C089D7-904F-4A69-9ACB-A49D2FA31B97}">
      <dgm:prSet/>
      <dgm:spPr/>
      <dgm:t>
        <a:bodyPr/>
        <a:lstStyle/>
        <a:p>
          <a:endParaRPr lang="en-US"/>
        </a:p>
      </dgm:t>
    </dgm:pt>
    <dgm:pt modelId="{339D1906-289C-4C40-B9C6-1346CA53DD40}">
      <dgm:prSet custT="1"/>
      <dgm:spPr/>
      <dgm:t>
        <a:bodyPr/>
        <a:lstStyle/>
        <a:p>
          <a:pPr>
            <a:lnSpc>
              <a:spcPct val="100000"/>
            </a:lnSpc>
            <a:spcBef>
              <a:spcPts val="1200"/>
            </a:spcBef>
            <a:spcAft>
              <a:spcPts val="1200"/>
            </a:spcAft>
          </a:pPr>
          <a:r>
            <a:rPr lang="ka-GE" sz="1600" dirty="0">
              <a:solidFill>
                <a:srgbClr val="404040"/>
              </a:solidFill>
              <a:latin typeface="Arial" panose="020B0604020202020204" pitchFamily="34" charset="0"/>
              <a:cs typeface="Arial" panose="020B0604020202020204" pitchFamily="34" charset="0"/>
            </a:rPr>
            <a:t>ეხება </a:t>
          </a:r>
          <a:r>
            <a:rPr lang="ka-GE" sz="1600" b="1" dirty="0">
              <a:solidFill>
                <a:schemeClr val="accent1"/>
              </a:solidFill>
              <a:latin typeface="Arial" panose="020B0604020202020204" pitchFamily="34" charset="0"/>
              <a:cs typeface="Arial" panose="020B0604020202020204" pitchFamily="34" charset="0"/>
            </a:rPr>
            <a:t>დაკავშირებულ ობიექტებსა </a:t>
          </a:r>
          <a:r>
            <a:rPr lang="ka-GE" sz="1600" b="0" dirty="0">
              <a:solidFill>
                <a:srgbClr val="404040"/>
              </a:solidFill>
              <a:latin typeface="Arial" panose="020B0604020202020204" pitchFamily="34" charset="0"/>
              <a:cs typeface="Arial" panose="020B0604020202020204" pitchFamily="34" charset="0"/>
            </a:rPr>
            <a:t>და </a:t>
          </a:r>
          <a:r>
            <a:rPr lang="ka-GE" sz="1600" b="1" dirty="0">
              <a:solidFill>
                <a:schemeClr val="accent1"/>
              </a:solidFill>
              <a:latin typeface="Arial" panose="020B0604020202020204" pitchFamily="34" charset="0"/>
              <a:cs typeface="Arial" panose="020B0604020202020204" pitchFamily="34" charset="0"/>
            </a:rPr>
            <a:t>მიწოდების ჯაჭვს</a:t>
          </a:r>
          <a:r>
            <a:rPr lang="ka-GE" sz="1600" dirty="0">
              <a:solidFill>
                <a:srgbClr val="404040"/>
              </a:solidFill>
              <a:latin typeface="Arial" panose="020B0604020202020204" pitchFamily="34" charset="0"/>
              <a:cs typeface="Arial" panose="020B0604020202020204" pitchFamily="34" charset="0"/>
            </a:rPr>
            <a:t>, რომლებიც EBRD-ის მიერ დაფინანსებულ პროექტს არ განეკუთვნება, მაგრამ პროექტისათვის მნიშვნელოვანია</a:t>
          </a:r>
        </a:p>
      </dgm:t>
    </dgm:pt>
    <dgm:pt modelId="{FD68EF0C-BE6E-4CD6-AFBD-54ADA534332E}" type="parTrans" cxnId="{428021FF-A61C-4E29-B12A-E0667B022F49}">
      <dgm:prSet/>
      <dgm:spPr/>
      <dgm:t>
        <a:bodyPr/>
        <a:lstStyle/>
        <a:p>
          <a:endParaRPr lang="en-US"/>
        </a:p>
      </dgm:t>
    </dgm:pt>
    <dgm:pt modelId="{96400C41-97C7-43C3-BADB-E81D50FB2699}" type="sibTrans" cxnId="{428021FF-A61C-4E29-B12A-E0667B022F49}">
      <dgm:prSet/>
      <dgm:spPr/>
      <dgm:t>
        <a:bodyPr/>
        <a:lstStyle/>
        <a:p>
          <a:endParaRPr lang="en-US"/>
        </a:p>
      </dgm:t>
    </dgm:pt>
    <dgm:pt modelId="{F8918FF4-7E05-44EA-8291-37100553C202}" type="pres">
      <dgm:prSet presAssocID="{E9FB5D78-4968-4303-A1B2-06F6B8694D32}" presName="diagram" presStyleCnt="0">
        <dgm:presLayoutVars>
          <dgm:dir/>
          <dgm:animLvl val="lvl"/>
          <dgm:resizeHandles val="exact"/>
        </dgm:presLayoutVars>
      </dgm:prSet>
      <dgm:spPr/>
      <dgm:t>
        <a:bodyPr/>
        <a:lstStyle/>
        <a:p>
          <a:endParaRPr lang="en-US"/>
        </a:p>
      </dgm:t>
    </dgm:pt>
    <dgm:pt modelId="{47395CC6-1CA3-4917-9BB8-60201F7B9A20}" type="pres">
      <dgm:prSet presAssocID="{7068B152-6A10-4A0E-BD63-440A92A03AB9}" presName="compNode" presStyleCnt="0"/>
      <dgm:spPr/>
    </dgm:pt>
    <dgm:pt modelId="{3B4D345A-4694-4A76-9FF6-3BBE9C10CA81}" type="pres">
      <dgm:prSet presAssocID="{7068B152-6A10-4A0E-BD63-440A92A03AB9}" presName="childRect" presStyleLbl="bgAcc1" presStyleIdx="0" presStyleCnt="1" custScaleX="193399" custScaleY="115301" custLinFactNeighborX="590" custLinFactNeighborY="-4635">
        <dgm:presLayoutVars>
          <dgm:bulletEnabled val="1"/>
        </dgm:presLayoutVars>
      </dgm:prSet>
      <dgm:spPr/>
      <dgm:t>
        <a:bodyPr/>
        <a:lstStyle/>
        <a:p>
          <a:endParaRPr lang="en-US"/>
        </a:p>
      </dgm:t>
    </dgm:pt>
    <dgm:pt modelId="{11AD6CA9-3042-4C0F-B1EC-4F7D32B66599}"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FD9D4671-1686-44F6-8A50-0B732C59F828}" type="pres">
      <dgm:prSet presAssocID="{7068B152-6A10-4A0E-BD63-440A92A03AB9}" presName="parentRect" presStyleLbl="alignNode1" presStyleIdx="0" presStyleCnt="1" custScaleX="193861" custLinFactNeighborX="624" custLinFactNeighborY="9643"/>
      <dgm:spPr/>
      <dgm:t>
        <a:bodyPr/>
        <a:lstStyle/>
        <a:p>
          <a:endParaRPr lang="en-US"/>
        </a:p>
      </dgm:t>
    </dgm:pt>
    <dgm:pt modelId="{0D47A046-1F02-44F5-A568-4592593F141A}" type="pres">
      <dgm:prSet presAssocID="{7068B152-6A10-4A0E-BD63-440A92A03AB9}" presName="adorn" presStyleLbl="fgAccFollowNode1" presStyleIdx="0" presStyleCnt="1" custLinFactNeighborX="74863" custLinFactNeighborY="3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t>
        <a:bodyPr/>
        <a:lstStyle/>
        <a:p>
          <a:endParaRPr lang="en-US"/>
        </a:p>
      </dgm:t>
    </dgm:pt>
  </dgm:ptLst>
  <dgm:cxnLst>
    <dgm:cxn modelId="{428021FF-A61C-4E29-B12A-E0667B022F49}" srcId="{7068B152-6A10-4A0E-BD63-440A92A03AB9}" destId="{339D1906-289C-4C40-B9C6-1346CA53DD40}" srcOrd="4" destOrd="0" parTransId="{FD68EF0C-BE6E-4CD6-AFBD-54ADA534332E}" sibTransId="{96400C41-97C7-43C3-BADB-E81D50FB2699}"/>
    <dgm:cxn modelId="{4C7E5035-4ED9-4B09-9CD0-8B596309BC19}" type="presOf" srcId="{55327788-79E6-490A-85CF-4E27DE9A91BD}" destId="{3B4D345A-4694-4A76-9FF6-3BBE9C10CA81}" srcOrd="0" destOrd="0" presId="urn:microsoft.com/office/officeart/2005/8/layout/bList2"/>
    <dgm:cxn modelId="{1D4B0474-F746-4422-988B-658FC5CE732B}" type="presOf" srcId="{36512E2A-0FAD-4AD3-A77D-BA5C527DADAD}" destId="{3B4D345A-4694-4A76-9FF6-3BBE9C10CA81}" srcOrd="0" destOrd="3" presId="urn:microsoft.com/office/officeart/2005/8/layout/bList2"/>
    <dgm:cxn modelId="{315AF02C-341B-4812-9E33-A5DD2E0F5689}" srcId="{7068B152-6A10-4A0E-BD63-440A92A03AB9}" destId="{FCC0CA31-60EB-43FE-914C-FCF0684963F3}" srcOrd="2" destOrd="0" parTransId="{00891305-DDBE-481F-A3ED-E58A252B4019}" sibTransId="{66914F9B-476D-44A8-B21E-BFA5CAD67B4D}"/>
    <dgm:cxn modelId="{52FA180C-2347-439C-8C60-4B7D61059EC4}" srcId="{FCC0CA31-60EB-43FE-914C-FCF0684963F3}" destId="{D3C52904-6F45-4DCD-B44B-EFA1D1648073}" srcOrd="1" destOrd="0" parTransId="{AC86D15F-81FB-4BFF-A37A-DF34C78B00DE}" sibTransId="{6288399B-416A-43E5-B696-EBA7D492D9CC}"/>
    <dgm:cxn modelId="{91D8ECAF-47B0-45FC-B77D-959A964BD3BA}" srcId="{7068B152-6A10-4A0E-BD63-440A92A03AB9}" destId="{B68EEE9C-DF84-433A-9377-F8C36DDE8375}" srcOrd="1" destOrd="0" parTransId="{51AF3F4A-8253-4386-A919-9DC122F0F1D7}" sibTransId="{31034B4B-5DC3-4A22-99A6-678AE4D4598A}"/>
    <dgm:cxn modelId="{1A78CE46-707D-4C1E-BF4B-0094040B1189}" type="presOf" srcId="{FCC0CA31-60EB-43FE-914C-FCF0684963F3}" destId="{3B4D345A-4694-4A76-9FF6-3BBE9C10CA81}" srcOrd="0" destOrd="2" presId="urn:microsoft.com/office/officeart/2005/8/layout/bList2"/>
    <dgm:cxn modelId="{4EFD540B-C31F-4468-8C52-43F3EA22CB56}" type="presOf" srcId="{339D1906-289C-4C40-B9C6-1346CA53DD40}" destId="{3B4D345A-4694-4A76-9FF6-3BBE9C10CA81}" srcOrd="0" destOrd="6" presId="urn:microsoft.com/office/officeart/2005/8/layout/bList2"/>
    <dgm:cxn modelId="{16C089D7-904F-4A69-9ACB-A49D2FA31B97}" srcId="{7068B152-6A10-4A0E-BD63-440A92A03AB9}" destId="{1AD2B596-9CE2-47FF-A3A2-13EEF9FBA3B3}" srcOrd="3" destOrd="0" parTransId="{CDF3B5C3-5BDD-43AA-B2BC-AF28E0A50D23}" sibTransId="{382600D8-D1C9-4917-9689-FCB5E6621169}"/>
    <dgm:cxn modelId="{1F4C8537-E750-43F7-85B8-AB3FA9085685}" srcId="{E9FB5D78-4968-4303-A1B2-06F6B8694D32}" destId="{7068B152-6A10-4A0E-BD63-440A92A03AB9}" srcOrd="0" destOrd="0" parTransId="{887D9169-DF99-4FAC-8130-67F692A71DEF}" sibTransId="{7F49DB85-B0BC-466B-8A8B-3738DC9B88FB}"/>
    <dgm:cxn modelId="{350AB8A8-C94F-4A4F-B0AA-B4031E850B72}" type="presOf" srcId="{E9FB5D78-4968-4303-A1B2-06F6B8694D32}" destId="{F8918FF4-7E05-44EA-8291-37100553C202}" srcOrd="0" destOrd="0" presId="urn:microsoft.com/office/officeart/2005/8/layout/bList2"/>
    <dgm:cxn modelId="{B8308F80-EBB4-40E1-958A-E345FA7D62AE}" type="presOf" srcId="{7068B152-6A10-4A0E-BD63-440A92A03AB9}" destId="{FD9D4671-1686-44F6-8A50-0B732C59F828}" srcOrd="1" destOrd="0" presId="urn:microsoft.com/office/officeart/2005/8/layout/bList2"/>
    <dgm:cxn modelId="{23C16957-9BD7-4D33-988A-09271192CAF2}" type="presOf" srcId="{D3C52904-6F45-4DCD-B44B-EFA1D1648073}" destId="{3B4D345A-4694-4A76-9FF6-3BBE9C10CA81}" srcOrd="0" destOrd="4"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8FA1E6AD-1580-460A-B73B-8888343AAEC5}" type="presOf" srcId="{7068B152-6A10-4A0E-BD63-440A92A03AB9}" destId="{11AD6CA9-3042-4C0F-B1EC-4F7D32B66599}" srcOrd="0" destOrd="0" presId="urn:microsoft.com/office/officeart/2005/8/layout/bList2"/>
    <dgm:cxn modelId="{FEFA7282-BC98-4F57-913C-5D10EB495BF8}" srcId="{FCC0CA31-60EB-43FE-914C-FCF0684963F3}" destId="{36512E2A-0FAD-4AD3-A77D-BA5C527DADAD}" srcOrd="0" destOrd="0" parTransId="{3DF1F6B3-A1DD-42D7-AC67-A4419C983836}" sibTransId="{4DA2ABB9-3E7E-4858-A433-1D92AD325D6C}"/>
    <dgm:cxn modelId="{838879DD-2F0F-43C6-B868-4B52874C9B22}" type="presOf" srcId="{B68EEE9C-DF84-433A-9377-F8C36DDE8375}" destId="{3B4D345A-4694-4A76-9FF6-3BBE9C10CA81}" srcOrd="0" destOrd="1" presId="urn:microsoft.com/office/officeart/2005/8/layout/bList2"/>
    <dgm:cxn modelId="{50559FE6-87D5-462A-BB5A-35A68914EDF7}" type="presOf" srcId="{1AD2B596-9CE2-47FF-A3A2-13EEF9FBA3B3}" destId="{3B4D345A-4694-4A76-9FF6-3BBE9C10CA81}" srcOrd="0" destOrd="5" presId="urn:microsoft.com/office/officeart/2005/8/layout/bList2"/>
    <dgm:cxn modelId="{95CD6EA0-D6F0-4962-A707-C40CB44F2BE4}" type="presParOf" srcId="{F8918FF4-7E05-44EA-8291-37100553C202}" destId="{47395CC6-1CA3-4917-9BB8-60201F7B9A20}" srcOrd="0" destOrd="0" presId="urn:microsoft.com/office/officeart/2005/8/layout/bList2"/>
    <dgm:cxn modelId="{F837B70E-CF05-408C-A9A1-AEA35FE6E9B6}" type="presParOf" srcId="{47395CC6-1CA3-4917-9BB8-60201F7B9A20}" destId="{3B4D345A-4694-4A76-9FF6-3BBE9C10CA81}" srcOrd="0" destOrd="0" presId="urn:microsoft.com/office/officeart/2005/8/layout/bList2"/>
    <dgm:cxn modelId="{E9EFF030-919F-4448-96AB-478A05B03A64}" type="presParOf" srcId="{47395CC6-1CA3-4917-9BB8-60201F7B9A20}" destId="{11AD6CA9-3042-4C0F-B1EC-4F7D32B66599}" srcOrd="1" destOrd="0" presId="urn:microsoft.com/office/officeart/2005/8/layout/bList2"/>
    <dgm:cxn modelId="{E5A1D1DC-26C0-45C4-A340-6F7134A79274}" type="presParOf" srcId="{47395CC6-1CA3-4917-9BB8-60201F7B9A20}" destId="{FD9D4671-1686-44F6-8A50-0B732C59F828}" srcOrd="2" destOrd="0" presId="urn:microsoft.com/office/officeart/2005/8/layout/bList2"/>
    <dgm:cxn modelId="{181193B3-742F-4CD3-B1C1-3A76E77B5B30}" type="presParOf" srcId="{47395CC6-1CA3-4917-9BB8-60201F7B9A20}" destId="{0D47A046-1F02-44F5-A568-4592593F141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ka-GE" sz="3600"/>
            <a:t>PR2</a:t>
          </a:r>
        </a:p>
        <a:p>
          <a:r>
            <a:rPr lang="ka-GE" sz="1200"/>
            <a:t>მუშახელი და შრომის პირობები</a:t>
          </a:r>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10000"/>
            </a:lnSpc>
            <a:spcBef>
              <a:spcPts val="1200"/>
            </a:spcBef>
            <a:spcAft>
              <a:spcPts val="600"/>
            </a:spcAft>
          </a:pPr>
          <a:r>
            <a:rPr lang="ka-GE" sz="1700" dirty="0">
              <a:solidFill>
                <a:srgbClr val="404040"/>
              </a:solidFill>
              <a:latin typeface="Arial" panose="020B0604020202020204" pitchFamily="34" charset="0"/>
              <a:cs typeface="Arial" panose="020B0604020202020204" pitchFamily="34" charset="0"/>
            </a:rPr>
            <a:t>მშრომელთა ფუნდამენტური უფლებების დაცვა (კრძალავს </a:t>
          </a:r>
          <a:r>
            <a:rPr lang="ka-GE" sz="1700" dirty="0" err="1">
              <a:solidFill>
                <a:srgbClr val="404040"/>
              </a:solidFill>
              <a:latin typeface="Arial" panose="020B0604020202020204" pitchFamily="34" charset="0"/>
              <a:cs typeface="Arial" panose="020B0604020202020204" pitchFamily="34" charset="0"/>
            </a:rPr>
            <a:t>საფრთხისშემცველ</a:t>
          </a:r>
          <a:r>
            <a:rPr lang="ka-GE" sz="1700" dirty="0">
              <a:solidFill>
                <a:srgbClr val="404040"/>
              </a:solidFill>
              <a:latin typeface="Arial" panose="020B0604020202020204" pitchFamily="34" charset="0"/>
              <a:cs typeface="Arial" panose="020B0604020202020204" pitchFamily="34" charset="0"/>
            </a:rPr>
            <a:t> სამუშაოზე ბავშვთა დასაქმებას, იძულებითი შრომის გამოყენებას და დისკრიმინაციას, აღიარებს </a:t>
          </a:r>
          <a:r>
            <a:rPr lang="ka-GE" sz="1700" dirty="0" smtClean="0">
              <a:solidFill>
                <a:srgbClr val="404040"/>
              </a:solidFill>
              <a:latin typeface="Arial" panose="020B0604020202020204" pitchFamily="34" charset="0"/>
              <a:cs typeface="Arial" panose="020B0604020202020204" pitchFamily="34" charset="0"/>
            </a:rPr>
            <a:t>პროფკავშირებში </a:t>
          </a:r>
          <a:r>
            <a:rPr lang="ka-GE" sz="1700" dirty="0">
              <a:solidFill>
                <a:srgbClr val="404040"/>
              </a:solidFill>
              <a:latin typeface="Arial" panose="020B0604020202020204" pitchFamily="34" charset="0"/>
              <a:cs typeface="Arial" panose="020B0604020202020204" pitchFamily="34" charset="0"/>
            </a:rPr>
            <a:t>გაერთიანებისა და კოლექტიური მოლაპარაკებების წარმოების უფლებას)</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604DD7BA-A479-4A53-AFC3-FCFAAB5AF5C0}">
      <dgm:prSet phldrT="[Text]" custT="1"/>
      <dgm:spPr/>
      <dgm:t>
        <a:bodyPr/>
        <a:lstStyle/>
        <a:p>
          <a:pPr>
            <a:lnSpc>
              <a:spcPct val="110000"/>
            </a:lnSpc>
            <a:spcBef>
              <a:spcPts val="1200"/>
            </a:spcBef>
            <a:spcAft>
              <a:spcPts val="600"/>
            </a:spcAft>
          </a:pPr>
          <a:r>
            <a:rPr lang="ka-GE" sz="1700" dirty="0">
              <a:solidFill>
                <a:srgbClr val="404040"/>
              </a:solidFill>
              <a:latin typeface="Arial" panose="020B0604020202020204" pitchFamily="34" charset="0"/>
              <a:cs typeface="Arial" panose="020B0604020202020204" pitchFamily="34" charset="0"/>
            </a:rPr>
            <a:t>შრომისა და სოციალური დაცვის ეროვნულ კანონმდებლობასთან შესაბამისობა</a:t>
          </a:r>
        </a:p>
      </dgm:t>
    </dgm:pt>
    <dgm:pt modelId="{8486D3FE-CAB4-46D4-BC35-074F7B520BAA}" type="parTrans" cxnId="{6FE66852-3A71-47B8-9A77-4B469EFF1938}">
      <dgm:prSet/>
      <dgm:spPr/>
      <dgm:t>
        <a:bodyPr/>
        <a:lstStyle/>
        <a:p>
          <a:endParaRPr lang="en-GB"/>
        </a:p>
      </dgm:t>
    </dgm:pt>
    <dgm:pt modelId="{0CD8B2AC-A415-4111-AAC8-2232C8165B05}" type="sibTrans" cxnId="{6FE66852-3A71-47B8-9A77-4B469EFF1938}">
      <dgm:prSet/>
      <dgm:spPr/>
      <dgm:t>
        <a:bodyPr/>
        <a:lstStyle/>
        <a:p>
          <a:endParaRPr lang="en-GB"/>
        </a:p>
      </dgm:t>
    </dgm:pt>
    <dgm:pt modelId="{259582A1-A4DE-4481-B3D0-6ABC6FF2D452}">
      <dgm:prSet phldrT="[Text]" custT="1"/>
      <dgm:spPr/>
      <dgm:t>
        <a:bodyPr/>
        <a:lstStyle/>
        <a:p>
          <a:pPr>
            <a:lnSpc>
              <a:spcPct val="110000"/>
            </a:lnSpc>
            <a:spcBef>
              <a:spcPts val="1200"/>
            </a:spcBef>
            <a:spcAft>
              <a:spcPts val="600"/>
            </a:spcAft>
          </a:pPr>
          <a:r>
            <a:rPr lang="ka-GE" sz="1700" dirty="0">
              <a:solidFill>
                <a:srgbClr val="404040"/>
              </a:solidFill>
              <a:latin typeface="Arial" panose="020B0604020202020204" pitchFamily="34" charset="0"/>
              <a:cs typeface="Arial" panose="020B0604020202020204" pitchFamily="34" charset="0"/>
            </a:rPr>
            <a:t>მოწყვლადი მუშახელის დაცვა (მაგ., მიგრანტი მუშები, ლტოლვილები, კონტრაქტით დასაქმებულები და მიწოდების ჯაჭვის მუშახელი, უნარშეზღუდულები,…)</a:t>
          </a:r>
        </a:p>
      </dgm:t>
    </dgm:pt>
    <dgm:pt modelId="{1CD9918C-B660-4C91-ADA6-BB7CEFC8CFFD}" type="parTrans" cxnId="{B0064A13-BD27-46F4-9C07-88313346773C}">
      <dgm:prSet/>
      <dgm:spPr/>
      <dgm:t>
        <a:bodyPr/>
        <a:lstStyle/>
        <a:p>
          <a:endParaRPr lang="en-GB"/>
        </a:p>
      </dgm:t>
    </dgm:pt>
    <dgm:pt modelId="{2B0E8E29-F64A-453F-BF1A-563B1FAE759C}" type="sibTrans" cxnId="{B0064A13-BD27-46F4-9C07-88313346773C}">
      <dgm:prSet/>
      <dgm:spPr/>
      <dgm:t>
        <a:bodyPr/>
        <a:lstStyle/>
        <a:p>
          <a:endParaRPr lang="en-GB"/>
        </a:p>
      </dgm:t>
    </dgm:pt>
    <dgm:pt modelId="{1232D83A-683D-4DAF-A826-6DC6A72417F8}">
      <dgm:prSet phldrT="[Text]" custT="1"/>
      <dgm:spPr/>
      <dgm:t>
        <a:bodyPr/>
        <a:lstStyle/>
        <a:p>
          <a:pPr>
            <a:lnSpc>
              <a:spcPct val="110000"/>
            </a:lnSpc>
            <a:spcBef>
              <a:spcPts val="1200"/>
            </a:spcBef>
            <a:spcAft>
              <a:spcPts val="600"/>
            </a:spcAft>
          </a:pPr>
          <a:r>
            <a:rPr lang="ka-GE" sz="1700" dirty="0">
              <a:solidFill>
                <a:srgbClr val="404040"/>
              </a:solidFill>
              <a:latin typeface="Arial" panose="020B0604020202020204" pitchFamily="34" charset="0"/>
              <a:cs typeface="Arial" panose="020B0604020202020204" pitchFamily="34" charset="0"/>
            </a:rPr>
            <a:t>დასაქმებულებსა და ხელმძღვანელობას შორის ჯანსაღი ურთიერთობა, თანაბარი შესაძლებლობები და ღირსეული სამუშაო</a:t>
          </a:r>
        </a:p>
      </dgm:t>
    </dgm:pt>
    <dgm:pt modelId="{22BF315A-FDC5-4359-B949-C515ED96FC70}" type="parTrans" cxnId="{7ABC4A74-207A-41D1-9F60-A6236BE185A1}">
      <dgm:prSet/>
      <dgm:spPr/>
      <dgm:t>
        <a:bodyPr/>
        <a:lstStyle/>
        <a:p>
          <a:endParaRPr lang="en-GB"/>
        </a:p>
      </dgm:t>
    </dgm:pt>
    <dgm:pt modelId="{91710006-9EFB-45AF-8E3E-29D34B2C15E9}" type="sibTrans" cxnId="{7ABC4A74-207A-41D1-9F60-A6236BE185A1}">
      <dgm:prSet/>
      <dgm:spPr/>
      <dgm:t>
        <a:bodyPr/>
        <a:lstStyle/>
        <a:p>
          <a:endParaRPr lang="en-GB"/>
        </a:p>
      </dgm:t>
    </dgm:pt>
    <dgm:pt modelId="{B6C42DF6-1FE2-4AFB-9554-7BC3D7D04281}">
      <dgm:prSet phldrT="[Text]" custT="1"/>
      <dgm:spPr/>
      <dgm:t>
        <a:bodyPr/>
        <a:lstStyle/>
        <a:p>
          <a:pPr>
            <a:lnSpc>
              <a:spcPct val="110000"/>
            </a:lnSpc>
            <a:spcBef>
              <a:spcPts val="1200"/>
            </a:spcBef>
            <a:spcAft>
              <a:spcPts val="600"/>
            </a:spcAft>
          </a:pPr>
          <a:r>
            <a:rPr lang="ka-GE" sz="1700" dirty="0">
              <a:solidFill>
                <a:srgbClr val="404040"/>
              </a:solidFill>
              <a:latin typeface="Arial" panose="020B0604020202020204" pitchFamily="34" charset="0"/>
              <a:cs typeface="Arial" panose="020B0604020202020204" pitchFamily="34" charset="0"/>
            </a:rPr>
            <a:t>გასაჩივრების მექანიზმზე წვდომა</a:t>
          </a:r>
        </a:p>
      </dgm:t>
    </dgm:pt>
    <dgm:pt modelId="{22B29F2E-169B-4DF1-BFA1-51E6577DCBBB}" type="parTrans" cxnId="{BD64CB19-2EEC-48C5-BCEE-AA8F79FABE32}">
      <dgm:prSet/>
      <dgm:spPr/>
      <dgm:t>
        <a:bodyPr/>
        <a:lstStyle/>
        <a:p>
          <a:endParaRPr lang="en-US"/>
        </a:p>
      </dgm:t>
    </dgm:pt>
    <dgm:pt modelId="{1E12390C-6D2C-48AD-965E-2038EDC1D928}" type="sibTrans" cxnId="{BD64CB19-2EEC-48C5-BCEE-AA8F79FABE32}">
      <dgm:prSet/>
      <dgm:spPr/>
      <dgm:t>
        <a:bodyPr/>
        <a:lstStyle/>
        <a:p>
          <a:endParaRPr lang="en-US"/>
        </a:p>
      </dgm:t>
    </dgm:pt>
    <dgm:pt modelId="{9EF3FC55-A46A-48F5-BD26-0E5C7AD7FD99}" type="pres">
      <dgm:prSet presAssocID="{E9FB5D78-4968-4303-A1B2-06F6B8694D32}" presName="diagram" presStyleCnt="0">
        <dgm:presLayoutVars>
          <dgm:dir/>
          <dgm:animLvl val="lvl"/>
          <dgm:resizeHandles val="exact"/>
        </dgm:presLayoutVars>
      </dgm:prSet>
      <dgm:spPr/>
      <dgm:t>
        <a:bodyPr/>
        <a:lstStyle/>
        <a:p>
          <a:endParaRPr lang="en-US"/>
        </a:p>
      </dgm:t>
    </dgm:pt>
    <dgm:pt modelId="{64315975-5DB6-470C-8071-9F6DD0C11586}" type="pres">
      <dgm:prSet presAssocID="{7068B152-6A10-4A0E-BD63-440A92A03AB9}" presName="compNode" presStyleCnt="0"/>
      <dgm:spPr/>
    </dgm:pt>
    <dgm:pt modelId="{A74955B4-DDDE-4AF3-9BE7-996EA602E84A}" type="pres">
      <dgm:prSet presAssocID="{7068B152-6A10-4A0E-BD63-440A92A03AB9}" presName="childRect" presStyleLbl="bgAcc1" presStyleIdx="0" presStyleCnt="1" custScaleX="186415" custScaleY="108366" custLinFactNeighborX="201" custLinFactNeighborY="5619">
        <dgm:presLayoutVars>
          <dgm:bulletEnabled val="1"/>
        </dgm:presLayoutVars>
      </dgm:prSet>
      <dgm:spPr/>
      <dgm:t>
        <a:bodyPr/>
        <a:lstStyle/>
        <a:p>
          <a:endParaRPr lang="en-US"/>
        </a:p>
      </dgm:t>
    </dgm:pt>
    <dgm:pt modelId="{13D95221-2693-4F15-BDCA-FDD8B784E411}"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0FC0A111-6417-4B79-A3BA-73685B122C25}" type="pres">
      <dgm:prSet presAssocID="{7068B152-6A10-4A0E-BD63-440A92A03AB9}" presName="parentRect" presStyleLbl="alignNode1" presStyleIdx="0" presStyleCnt="1" custScaleX="186369" custLinFactNeighborY="15449"/>
      <dgm:spPr/>
      <dgm:t>
        <a:bodyPr/>
        <a:lstStyle/>
        <a:p>
          <a:endParaRPr lang="en-US"/>
        </a:p>
      </dgm:t>
    </dgm:pt>
    <dgm:pt modelId="{EEACC3BD-384A-4EBF-8019-66F8E9D25049}" type="pres">
      <dgm:prSet presAssocID="{7068B152-6A10-4A0E-BD63-440A92A03AB9}" presName="adorn" presStyleLbl="fgAccFollowNode1" presStyleIdx="0" presStyleCnt="1" custLinFactNeighborX="69460" custLinFactNeighborY="116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Lst>
  <dgm:cxnLst>
    <dgm:cxn modelId="{281EB90B-EC88-440D-8FE3-890B0150B301}" type="presOf" srcId="{604DD7BA-A479-4A53-AFC3-FCFAAB5AF5C0}" destId="{A74955B4-DDDE-4AF3-9BE7-996EA602E84A}" srcOrd="0" destOrd="1" presId="urn:microsoft.com/office/officeart/2005/8/layout/bList2"/>
    <dgm:cxn modelId="{7ABC4A74-207A-41D1-9F60-A6236BE185A1}" srcId="{7068B152-6A10-4A0E-BD63-440A92A03AB9}" destId="{1232D83A-683D-4DAF-A826-6DC6A72417F8}" srcOrd="3" destOrd="0" parTransId="{22BF315A-FDC5-4359-B949-C515ED96FC70}" sibTransId="{91710006-9EFB-45AF-8E3E-29D34B2C15E9}"/>
    <dgm:cxn modelId="{BD64CB19-2EEC-48C5-BCEE-AA8F79FABE32}" srcId="{7068B152-6A10-4A0E-BD63-440A92A03AB9}" destId="{B6C42DF6-1FE2-4AFB-9554-7BC3D7D04281}" srcOrd="4" destOrd="0" parTransId="{22B29F2E-169B-4DF1-BFA1-51E6577DCBBB}" sibTransId="{1E12390C-6D2C-48AD-965E-2038EDC1D928}"/>
    <dgm:cxn modelId="{5701A80A-08B5-49FE-B9BF-EBE97BD43FD3}" type="presOf" srcId="{55327788-79E6-490A-85CF-4E27DE9A91BD}" destId="{A74955B4-DDDE-4AF3-9BE7-996EA602E84A}" srcOrd="0" destOrd="0" presId="urn:microsoft.com/office/officeart/2005/8/layout/bList2"/>
    <dgm:cxn modelId="{5EEFD416-3DEB-40D4-9CD9-231F7A443D57}" type="presOf" srcId="{E9FB5D78-4968-4303-A1B2-06F6B8694D32}" destId="{9EF3FC55-A46A-48F5-BD26-0E5C7AD7FD99}" srcOrd="0" destOrd="0"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5DFCFA03-B8CF-45B8-9AA0-B297246C1E8F}" type="presOf" srcId="{259582A1-A4DE-4481-B3D0-6ABC6FF2D452}" destId="{A74955B4-DDDE-4AF3-9BE7-996EA602E84A}" srcOrd="0" destOrd="2" presId="urn:microsoft.com/office/officeart/2005/8/layout/bList2"/>
    <dgm:cxn modelId="{56E3BB09-FF11-4B43-814B-600E0363E616}" type="presOf" srcId="{7068B152-6A10-4A0E-BD63-440A92A03AB9}" destId="{13D95221-2693-4F15-BDCA-FDD8B784E411}" srcOrd="0" destOrd="0"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B0064A13-BD27-46F4-9C07-88313346773C}" srcId="{7068B152-6A10-4A0E-BD63-440A92A03AB9}" destId="{259582A1-A4DE-4481-B3D0-6ABC6FF2D452}" srcOrd="2" destOrd="0" parTransId="{1CD9918C-B660-4C91-ADA6-BB7CEFC8CFFD}" sibTransId="{2B0E8E29-F64A-453F-BF1A-563B1FAE759C}"/>
    <dgm:cxn modelId="{6FE66852-3A71-47B8-9A77-4B469EFF1938}" srcId="{7068B152-6A10-4A0E-BD63-440A92A03AB9}" destId="{604DD7BA-A479-4A53-AFC3-FCFAAB5AF5C0}" srcOrd="1" destOrd="0" parTransId="{8486D3FE-CAB4-46D4-BC35-074F7B520BAA}" sibTransId="{0CD8B2AC-A415-4111-AAC8-2232C8165B05}"/>
    <dgm:cxn modelId="{A704E100-CB8F-40EB-B559-6E1DA2446262}" type="presOf" srcId="{B6C42DF6-1FE2-4AFB-9554-7BC3D7D04281}" destId="{A74955B4-DDDE-4AF3-9BE7-996EA602E84A}" srcOrd="0" destOrd="4" presId="urn:microsoft.com/office/officeart/2005/8/layout/bList2"/>
    <dgm:cxn modelId="{ABF2CC9E-370D-40A6-B546-9323FE6E5BF6}" type="presOf" srcId="{7068B152-6A10-4A0E-BD63-440A92A03AB9}" destId="{0FC0A111-6417-4B79-A3BA-73685B122C25}" srcOrd="1" destOrd="0" presId="urn:microsoft.com/office/officeart/2005/8/layout/bList2"/>
    <dgm:cxn modelId="{594BC5F2-048F-4567-8AFC-7FB715EA6AE2}" type="presOf" srcId="{1232D83A-683D-4DAF-A826-6DC6A72417F8}" destId="{A74955B4-DDDE-4AF3-9BE7-996EA602E84A}" srcOrd="0" destOrd="3" presId="urn:microsoft.com/office/officeart/2005/8/layout/bList2"/>
    <dgm:cxn modelId="{6578CE5B-F31B-4BC4-A27B-B8DF5451C3CE}" type="presParOf" srcId="{9EF3FC55-A46A-48F5-BD26-0E5C7AD7FD99}" destId="{64315975-5DB6-470C-8071-9F6DD0C11586}" srcOrd="0" destOrd="0" presId="urn:microsoft.com/office/officeart/2005/8/layout/bList2"/>
    <dgm:cxn modelId="{B8966575-C91A-4552-8A85-5365019F7C9C}" type="presParOf" srcId="{64315975-5DB6-470C-8071-9F6DD0C11586}" destId="{A74955B4-DDDE-4AF3-9BE7-996EA602E84A}" srcOrd="0" destOrd="0" presId="urn:microsoft.com/office/officeart/2005/8/layout/bList2"/>
    <dgm:cxn modelId="{F79EBEE4-8696-4B43-ADDE-8C748452BC15}" type="presParOf" srcId="{64315975-5DB6-470C-8071-9F6DD0C11586}" destId="{13D95221-2693-4F15-BDCA-FDD8B784E411}" srcOrd="1" destOrd="0" presId="urn:microsoft.com/office/officeart/2005/8/layout/bList2"/>
    <dgm:cxn modelId="{F38AB2A8-86F1-4E41-B45F-7D9322000568}" type="presParOf" srcId="{64315975-5DB6-470C-8071-9F6DD0C11586}" destId="{0FC0A111-6417-4B79-A3BA-73685B122C25}" srcOrd="2" destOrd="0" presId="urn:microsoft.com/office/officeart/2005/8/layout/bList2"/>
    <dgm:cxn modelId="{724690B3-13D9-4C9E-8EB5-CC07FBDFCE94}" type="presParOf" srcId="{64315975-5DB6-470C-8071-9F6DD0C11586}" destId="{EEACC3BD-384A-4EBF-8019-66F8E9D2504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ka-GE" sz="2800"/>
            <a:t>PR3</a:t>
          </a:r>
        </a:p>
        <a:p>
          <a:r>
            <a:rPr lang="ka-GE" sz="1200"/>
            <a:t>რესურსეფექტიანობა, დაბინძურების თავიდან აცილება და მართვა</a:t>
          </a:r>
        </a:p>
      </dgm:t>
    </dgm:pt>
    <dgm:pt modelId="{887D9169-DF99-4FAC-8130-67F692A71DEF}" type="parTrans" cxnId="{1F4C8537-E750-43F7-85B8-AB3FA9085685}">
      <dgm:prSet/>
      <dgm:spPr/>
      <dgm:t>
        <a:bodyPr/>
        <a:lstStyle/>
        <a:p>
          <a:endParaRPr lang="en-GB" sz="2800"/>
        </a:p>
      </dgm:t>
    </dgm:pt>
    <dgm:pt modelId="{7F49DB85-B0BC-466B-8A8B-3738DC9B88FB}" type="sibTrans" cxnId="{1F4C8537-E750-43F7-85B8-AB3FA9085685}">
      <dgm:prSet/>
      <dgm:spPr/>
      <dgm:t>
        <a:bodyPr/>
        <a:lstStyle/>
        <a:p>
          <a:endParaRPr lang="en-GB" sz="2800"/>
        </a:p>
      </dgm:t>
    </dgm:pt>
    <dgm:pt modelId="{55327788-79E6-490A-85CF-4E27DE9A91BD}">
      <dgm:prSet phldrT="[Text]" custT="1"/>
      <dgm:spPr/>
      <dgm:t>
        <a:bodyPr anchor="ctr"/>
        <a:lstStyle/>
        <a:p>
          <a:pPr defTabSz="889000">
            <a:lnSpc>
              <a:spcPct val="150000"/>
            </a:lnSpc>
            <a:spcBef>
              <a:spcPts val="1200"/>
            </a:spcBef>
            <a:spcAft>
              <a:spcPts val="1200"/>
            </a:spcAft>
          </a:pPr>
          <a:r>
            <a:rPr lang="ka-GE" sz="1600" dirty="0">
              <a:solidFill>
                <a:srgbClr val="404040"/>
              </a:solidFill>
              <a:latin typeface="Arial" panose="020B0604020202020204" pitchFamily="34" charset="0"/>
              <a:cs typeface="Arial" panose="020B0604020202020204" pitchFamily="34" charset="0"/>
            </a:rPr>
            <a:t>დაბინძურების თავიდან აცილებისა და შერბილების ღონისძიებების გამოყენება ყველა პროექტის შემთხვევაში</a:t>
          </a:r>
        </a:p>
      </dgm:t>
    </dgm:pt>
    <dgm:pt modelId="{C041EAC4-566B-487E-AE00-A91CDDAE853F}" type="parTrans" cxnId="{E8FB4243-952D-4E28-93A7-837BC437A5C6}">
      <dgm:prSet/>
      <dgm:spPr/>
      <dgm:t>
        <a:bodyPr/>
        <a:lstStyle/>
        <a:p>
          <a:endParaRPr lang="en-GB" sz="2800"/>
        </a:p>
      </dgm:t>
    </dgm:pt>
    <dgm:pt modelId="{5D4BB5AB-6F64-4F84-8DD6-FC8A271AE663}" type="sibTrans" cxnId="{E8FB4243-952D-4E28-93A7-837BC437A5C6}">
      <dgm:prSet/>
      <dgm:spPr/>
      <dgm:t>
        <a:bodyPr/>
        <a:lstStyle/>
        <a:p>
          <a:endParaRPr lang="en-GB" sz="2800"/>
        </a:p>
      </dgm:t>
    </dgm:pt>
    <dgm:pt modelId="{7926FF6E-4EEE-4FE6-AF4F-D98FF23A7CF1}">
      <dgm:prSet phldrT="[Text]" custT="1"/>
      <dgm:spPr/>
      <dgm:t>
        <a:bodyPr anchor="ctr"/>
        <a:lstStyle/>
        <a:p>
          <a:pPr defTabSz="889000">
            <a:lnSpc>
              <a:spcPct val="150000"/>
            </a:lnSpc>
            <a:spcBef>
              <a:spcPts val="1200"/>
            </a:spcBef>
            <a:spcAft>
              <a:spcPts val="1200"/>
            </a:spcAft>
          </a:pPr>
          <a:r>
            <a:rPr lang="ka-GE" sz="1600" dirty="0">
              <a:solidFill>
                <a:srgbClr val="404040"/>
              </a:solidFill>
              <a:latin typeface="Arial" panose="020B0604020202020204" pitchFamily="34" charset="0"/>
              <a:cs typeface="Arial" panose="020B0604020202020204" pitchFamily="34" charset="0"/>
            </a:rPr>
            <a:t>ცირკულარული ეკონომიკა და რესურსების მართვა, მათ შორის ენერგიის, წყლის და რესურსების ეფექტიანად მოხმარება</a:t>
          </a:r>
        </a:p>
      </dgm:t>
    </dgm:pt>
    <dgm:pt modelId="{7E455630-F99D-4975-8DFF-308C36790D0D}" type="parTrans" cxnId="{959BC314-F8CE-4A75-90A7-3AB86F448EF6}">
      <dgm:prSet/>
      <dgm:spPr/>
      <dgm:t>
        <a:bodyPr/>
        <a:lstStyle/>
        <a:p>
          <a:endParaRPr lang="en-GB" sz="2800"/>
        </a:p>
      </dgm:t>
    </dgm:pt>
    <dgm:pt modelId="{058B5C5B-A16D-4F0B-8752-DEFF3A410D5B}" type="sibTrans" cxnId="{959BC314-F8CE-4A75-90A7-3AB86F448EF6}">
      <dgm:prSet/>
      <dgm:spPr/>
      <dgm:t>
        <a:bodyPr/>
        <a:lstStyle/>
        <a:p>
          <a:endParaRPr lang="en-GB" sz="2800"/>
        </a:p>
      </dgm:t>
    </dgm:pt>
    <dgm:pt modelId="{45C9ACFA-4011-4994-A200-DB9FEA87D7EE}">
      <dgm:prSet phldrT="[Text]" custT="1"/>
      <dgm:spPr/>
      <dgm:t>
        <a:bodyPr anchor="ctr"/>
        <a:lstStyle/>
        <a:p>
          <a:pPr defTabSz="889000">
            <a:lnSpc>
              <a:spcPct val="150000"/>
            </a:lnSpc>
            <a:spcBef>
              <a:spcPts val="1200"/>
            </a:spcBef>
            <a:spcAft>
              <a:spcPts val="1200"/>
            </a:spcAft>
          </a:pPr>
          <a:r>
            <a:rPr lang="ka-GE" sz="1600" dirty="0">
              <a:solidFill>
                <a:srgbClr val="404040"/>
              </a:solidFill>
              <a:latin typeface="Arial" panose="020B0604020202020204" pitchFamily="34" charset="0"/>
              <a:cs typeface="Arial" panose="020B0604020202020204" pitchFamily="34" charset="0"/>
            </a:rPr>
            <a:t>სათბურის აირების მართვა და შემცირება</a:t>
          </a:r>
        </a:p>
      </dgm:t>
    </dgm:pt>
    <dgm:pt modelId="{9993017F-72BC-4708-A264-F1DB3E5DB241}" type="parTrans" cxnId="{D5E0964A-67A9-42C5-8712-2DB03E983E8D}">
      <dgm:prSet/>
      <dgm:spPr/>
      <dgm:t>
        <a:bodyPr/>
        <a:lstStyle/>
        <a:p>
          <a:endParaRPr lang="en-GB" sz="2800"/>
        </a:p>
      </dgm:t>
    </dgm:pt>
    <dgm:pt modelId="{680633A2-04AF-4E0A-8D0E-402E0197B229}" type="sibTrans" cxnId="{D5E0964A-67A9-42C5-8712-2DB03E983E8D}">
      <dgm:prSet/>
      <dgm:spPr/>
      <dgm:t>
        <a:bodyPr/>
        <a:lstStyle/>
        <a:p>
          <a:endParaRPr lang="en-GB" sz="2800"/>
        </a:p>
      </dgm:t>
    </dgm:pt>
    <dgm:pt modelId="{68B10821-F3DC-4D24-B169-231F559132E3}">
      <dgm:prSet phldrT="[Text]" custT="1"/>
      <dgm:spPr/>
      <dgm:t>
        <a:bodyPr anchor="ctr"/>
        <a:lstStyle/>
        <a:p>
          <a:pPr defTabSz="114300">
            <a:lnSpc>
              <a:spcPct val="150000"/>
            </a:lnSpc>
            <a:spcBef>
              <a:spcPts val="1200"/>
            </a:spcBef>
            <a:spcAft>
              <a:spcPts val="1200"/>
            </a:spcAft>
          </a:pPr>
          <a:r>
            <a:rPr lang="ka-GE" sz="1600" dirty="0">
              <a:solidFill>
                <a:srgbClr val="404040"/>
              </a:solidFill>
              <a:latin typeface="Arial" panose="020B0604020202020204" pitchFamily="34" charset="0"/>
              <a:cs typeface="Arial" panose="020B0604020202020204" pitchFamily="34" charset="0"/>
            </a:rPr>
            <a:t>ეროვნულ კანონმდებლობასა და ევროკავშირის ძირითად სტანდარტებთან შესაბამისობის უზრუნველყოფა</a:t>
          </a:r>
        </a:p>
      </dgm:t>
    </dgm:pt>
    <dgm:pt modelId="{5D062065-17AF-4315-8306-1EC3CB08A5C1}" type="parTrans" cxnId="{F8D82FF7-2A7C-4961-8584-4156757020EC}">
      <dgm:prSet/>
      <dgm:spPr/>
      <dgm:t>
        <a:bodyPr/>
        <a:lstStyle/>
        <a:p>
          <a:endParaRPr lang="en-US"/>
        </a:p>
      </dgm:t>
    </dgm:pt>
    <dgm:pt modelId="{ADCD310E-E527-4224-99CB-A6DEE7E31BC6}" type="sibTrans" cxnId="{F8D82FF7-2A7C-4961-8584-4156757020EC}">
      <dgm:prSet/>
      <dgm:spPr/>
      <dgm:t>
        <a:bodyPr/>
        <a:lstStyle/>
        <a:p>
          <a:endParaRPr lang="en-US"/>
        </a:p>
      </dgm:t>
    </dgm:pt>
    <dgm:pt modelId="{5877DB81-5553-475F-AA52-CC6D206EBE49}" type="pres">
      <dgm:prSet presAssocID="{E9FB5D78-4968-4303-A1B2-06F6B8694D32}" presName="diagram" presStyleCnt="0">
        <dgm:presLayoutVars>
          <dgm:dir/>
          <dgm:animLvl val="lvl"/>
          <dgm:resizeHandles val="exact"/>
        </dgm:presLayoutVars>
      </dgm:prSet>
      <dgm:spPr/>
      <dgm:t>
        <a:bodyPr/>
        <a:lstStyle/>
        <a:p>
          <a:endParaRPr lang="en-US"/>
        </a:p>
      </dgm:t>
    </dgm:pt>
    <dgm:pt modelId="{9C717B51-8FA4-49C6-A228-19F02826E362}" type="pres">
      <dgm:prSet presAssocID="{7068B152-6A10-4A0E-BD63-440A92A03AB9}" presName="compNode" presStyleCnt="0"/>
      <dgm:spPr/>
    </dgm:pt>
    <dgm:pt modelId="{9F4CD2DF-9E3E-4DD0-AC37-60A65A9D9AB9}" type="pres">
      <dgm:prSet presAssocID="{7068B152-6A10-4A0E-BD63-440A92A03AB9}" presName="childRect" presStyleLbl="bgAcc1" presStyleIdx="0" presStyleCnt="1" custScaleX="195568" custScaleY="101289" custLinFactNeighborX="-9103" custLinFactNeighborY="-227">
        <dgm:presLayoutVars>
          <dgm:bulletEnabled val="1"/>
        </dgm:presLayoutVars>
      </dgm:prSet>
      <dgm:spPr/>
      <dgm:t>
        <a:bodyPr/>
        <a:lstStyle/>
        <a:p>
          <a:endParaRPr lang="en-US"/>
        </a:p>
      </dgm:t>
    </dgm:pt>
    <dgm:pt modelId="{38C6DEEE-1CB5-4BE8-B99D-965D7FA03275}"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DAD4D65E-92AE-4325-85EE-1B6C239E19F0}" type="pres">
      <dgm:prSet presAssocID="{7068B152-6A10-4A0E-BD63-440A92A03AB9}" presName="parentRect" presStyleLbl="alignNode1" presStyleIdx="0" presStyleCnt="1" custScaleX="195224" custScaleY="95113" custLinFactNeighborX="2" custLinFactNeighborY="-1110"/>
      <dgm:spPr/>
      <dgm:t>
        <a:bodyPr/>
        <a:lstStyle/>
        <a:p>
          <a:endParaRPr lang="en-US"/>
        </a:p>
      </dgm:t>
    </dgm:pt>
    <dgm:pt modelId="{43B14A34-DBEB-4E6E-A0A8-A28110ED0C05}" type="pres">
      <dgm:prSet presAssocID="{7068B152-6A10-4A0E-BD63-440A92A03AB9}" presName="adorn" presStyleLbl="fgAccFollowNode1" presStyleIdx="0" presStyleCnt="1" custLinFactNeighborX="61734" custLinFactNeighborY="-590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Lst>
  <dgm:cxnLst>
    <dgm:cxn modelId="{959BC314-F8CE-4A75-90A7-3AB86F448EF6}" srcId="{7068B152-6A10-4A0E-BD63-440A92A03AB9}" destId="{7926FF6E-4EEE-4FE6-AF4F-D98FF23A7CF1}" srcOrd="2" destOrd="0" parTransId="{7E455630-F99D-4975-8DFF-308C36790D0D}" sibTransId="{058B5C5B-A16D-4F0B-8752-DEFF3A410D5B}"/>
    <dgm:cxn modelId="{5BD7F6EB-7572-4270-91C4-B70368BFC268}" type="presOf" srcId="{7926FF6E-4EEE-4FE6-AF4F-D98FF23A7CF1}" destId="{9F4CD2DF-9E3E-4DD0-AC37-60A65A9D9AB9}" srcOrd="0" destOrd="2" presId="urn:microsoft.com/office/officeart/2005/8/layout/bList2"/>
    <dgm:cxn modelId="{30A1361A-99FD-4478-A86F-9EBE0EBB25D1}" type="presOf" srcId="{55327788-79E6-490A-85CF-4E27DE9A91BD}" destId="{9F4CD2DF-9E3E-4DD0-AC37-60A65A9D9AB9}" srcOrd="0" destOrd="0" presId="urn:microsoft.com/office/officeart/2005/8/layout/bList2"/>
    <dgm:cxn modelId="{48209B22-860C-44CF-9EDB-2CFEDBFDD382}" type="presOf" srcId="{45C9ACFA-4011-4994-A200-DB9FEA87D7EE}" destId="{9F4CD2DF-9E3E-4DD0-AC37-60A65A9D9AB9}" srcOrd="0" destOrd="3"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28FA8D5F-EC3C-4307-A5BC-642627A752FF}" type="presOf" srcId="{68B10821-F3DC-4D24-B169-231F559132E3}" destId="{9F4CD2DF-9E3E-4DD0-AC37-60A65A9D9AB9}" srcOrd="0" destOrd="1" presId="urn:microsoft.com/office/officeart/2005/8/layout/bList2"/>
    <dgm:cxn modelId="{F8D82FF7-2A7C-4961-8584-4156757020EC}" srcId="{7068B152-6A10-4A0E-BD63-440A92A03AB9}" destId="{68B10821-F3DC-4D24-B169-231F559132E3}" srcOrd="1" destOrd="0" parTransId="{5D062065-17AF-4315-8306-1EC3CB08A5C1}" sibTransId="{ADCD310E-E527-4224-99CB-A6DEE7E31BC6}"/>
    <dgm:cxn modelId="{7B6D7018-BB82-41BE-B18F-DFD5A2E6A336}" type="presOf" srcId="{7068B152-6A10-4A0E-BD63-440A92A03AB9}" destId="{DAD4D65E-92AE-4325-85EE-1B6C239E19F0}" srcOrd="1" destOrd="0"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04B19BB9-D79E-4C41-9930-212FD51EF8A0}" type="presOf" srcId="{7068B152-6A10-4A0E-BD63-440A92A03AB9}" destId="{38C6DEEE-1CB5-4BE8-B99D-965D7FA03275}" srcOrd="0" destOrd="0" presId="urn:microsoft.com/office/officeart/2005/8/layout/bList2"/>
    <dgm:cxn modelId="{98512C47-7C9F-46F7-BDE8-96AACA69A881}" type="presOf" srcId="{E9FB5D78-4968-4303-A1B2-06F6B8694D32}" destId="{5877DB81-5553-475F-AA52-CC6D206EBE49}" srcOrd="0" destOrd="0" presId="urn:microsoft.com/office/officeart/2005/8/layout/bList2"/>
    <dgm:cxn modelId="{D5E0964A-67A9-42C5-8712-2DB03E983E8D}" srcId="{7068B152-6A10-4A0E-BD63-440A92A03AB9}" destId="{45C9ACFA-4011-4994-A200-DB9FEA87D7EE}" srcOrd="3" destOrd="0" parTransId="{9993017F-72BC-4708-A264-F1DB3E5DB241}" sibTransId="{680633A2-04AF-4E0A-8D0E-402E0197B229}"/>
    <dgm:cxn modelId="{20B11D41-3F34-4D85-A5EE-BE678BE0913F}" type="presParOf" srcId="{5877DB81-5553-475F-AA52-CC6D206EBE49}" destId="{9C717B51-8FA4-49C6-A228-19F02826E362}" srcOrd="0" destOrd="0" presId="urn:microsoft.com/office/officeart/2005/8/layout/bList2"/>
    <dgm:cxn modelId="{C0AFAA24-A824-475D-AB7F-ED05E15B9702}" type="presParOf" srcId="{9C717B51-8FA4-49C6-A228-19F02826E362}" destId="{9F4CD2DF-9E3E-4DD0-AC37-60A65A9D9AB9}" srcOrd="0" destOrd="0" presId="urn:microsoft.com/office/officeart/2005/8/layout/bList2"/>
    <dgm:cxn modelId="{5CB1E6AC-89CC-4EF3-A15D-0BB98911838D}" type="presParOf" srcId="{9C717B51-8FA4-49C6-A228-19F02826E362}" destId="{38C6DEEE-1CB5-4BE8-B99D-965D7FA03275}" srcOrd="1" destOrd="0" presId="urn:microsoft.com/office/officeart/2005/8/layout/bList2"/>
    <dgm:cxn modelId="{C7FB5C04-0EB6-4D12-8C94-9295B8DDB482}" type="presParOf" srcId="{9C717B51-8FA4-49C6-A228-19F02826E362}" destId="{DAD4D65E-92AE-4325-85EE-1B6C239E19F0}" srcOrd="2" destOrd="0" presId="urn:microsoft.com/office/officeart/2005/8/layout/bList2"/>
    <dgm:cxn modelId="{A4176985-A6D8-4E47-9952-CBD0E953B2B9}" type="presParOf" srcId="{9C717B51-8FA4-49C6-A228-19F02826E362}" destId="{43B14A34-DBEB-4E6E-A0A8-A28110ED0C05}"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ka-GE" sz="3600"/>
            <a:t>PR4</a:t>
          </a:r>
        </a:p>
        <a:p>
          <a:r>
            <a:rPr lang="ka-GE" sz="1200"/>
            <a:t>ჯანმრთელობა, უსაფრთხოება და უშიშროება</a:t>
          </a:r>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20000"/>
            </a:lnSpc>
            <a:spcBef>
              <a:spcPts val="1200"/>
            </a:spcBef>
            <a:spcAft>
              <a:spcPts val="1200"/>
            </a:spcAft>
          </a:pPr>
          <a:r>
            <a:rPr kumimoji="0" lang="ka-GE" sz="1600" b="1" i="0" u="none" strike="noStrike" cap="none" normalizeH="0" baseline="0" noProof="0">
              <a:ln>
                <a:noFill/>
              </a:ln>
              <a:solidFill>
                <a:srgbClr val="90C226"/>
              </a:solidFill>
              <a:uLnTx/>
              <a:uFillTx/>
              <a:latin typeface="Arial"/>
              <a:ea typeface="ＭＳ Ｐゴシック" charset="0"/>
              <a:cs typeface="Arial" charset="0"/>
            </a:rPr>
            <a:t>მუშახელის </a:t>
          </a:r>
          <a:r>
            <a:rPr kumimoji="0" lang="ka-GE" sz="1600" b="0" i="0" u="none" strike="noStrike" cap="none" normalizeH="0" baseline="0" noProof="0">
              <a:ln>
                <a:noFill/>
              </a:ln>
              <a:solidFill>
                <a:srgbClr val="58595B"/>
              </a:solidFill>
              <a:uLnTx/>
              <a:uFillTx/>
              <a:latin typeface="Arial"/>
              <a:ea typeface="ＭＳ Ｐゴシック" charset="0"/>
              <a:cs typeface="Arial" charset="0"/>
            </a:rPr>
            <a:t>უსაფრთხოებისა და ჯანმრთელობის დაცვა და ხელშეწყობა:</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6767C153-6B92-4DF2-B27E-EB29A9102F76}">
      <dgm:prSet custT="1"/>
      <dgm:spPr/>
      <dgm:t>
        <a:bodyPr/>
        <a:lstStyle/>
        <a:p>
          <a:pPr rtl="0">
            <a:lnSpc>
              <a:spcPct val="120000"/>
            </a:lnSpc>
            <a:spcBef>
              <a:spcPts val="1200"/>
            </a:spcBef>
            <a:spcAft>
              <a:spcPts val="1200"/>
            </a:spcAft>
          </a:pPr>
          <a:r>
            <a:rPr kumimoji="0" lang="ka-GE" sz="1600" b="0" i="0" u="none" strike="noStrike" cap="none" normalizeH="0" baseline="0" noProof="0" dirty="0">
              <a:ln>
                <a:noFill/>
              </a:ln>
              <a:solidFill>
                <a:srgbClr val="58595B"/>
              </a:solidFill>
              <a:uLnTx/>
              <a:uFillTx/>
              <a:latin typeface="Arial"/>
              <a:ea typeface="ＭＳ Ｐゴシック" charset="0"/>
              <a:cs typeface="Arial" charset="0"/>
            </a:rPr>
            <a:t>უსაფრთხო და ჯანსაღი სამუშაო პირობების უზრუნველყოფა </a:t>
          </a:r>
        </a:p>
      </dgm:t>
    </dgm:pt>
    <dgm:pt modelId="{71C428A7-9B2D-4768-9F05-BAB4E23D5D2E}" type="parTrans" cxnId="{5B9CF195-4A0D-483C-BC75-BC89BBB72D4B}">
      <dgm:prSet/>
      <dgm:spPr/>
      <dgm:t>
        <a:bodyPr/>
        <a:lstStyle/>
        <a:p>
          <a:endParaRPr lang="en-US"/>
        </a:p>
      </dgm:t>
    </dgm:pt>
    <dgm:pt modelId="{F548ED3C-8585-4B41-9115-3E0F26E0A9A0}" type="sibTrans" cxnId="{5B9CF195-4A0D-483C-BC75-BC89BBB72D4B}">
      <dgm:prSet/>
      <dgm:spPr/>
      <dgm:t>
        <a:bodyPr/>
        <a:lstStyle/>
        <a:p>
          <a:endParaRPr lang="en-US"/>
        </a:p>
      </dgm:t>
    </dgm:pt>
    <dgm:pt modelId="{BC752CE0-6EE5-48B8-BE97-D9ACCFAD1529}">
      <dgm:prSet custT="1"/>
      <dgm:spPr/>
      <dgm:t>
        <a:bodyPr/>
        <a:lstStyle/>
        <a:p>
          <a:pPr rtl="0">
            <a:lnSpc>
              <a:spcPct val="120000"/>
            </a:lnSpc>
            <a:spcBef>
              <a:spcPts val="1200"/>
            </a:spcBef>
            <a:spcAft>
              <a:spcPts val="1200"/>
            </a:spcAft>
          </a:pPr>
          <a:r>
            <a:rPr kumimoji="0" lang="ka-GE" sz="1600" b="0" i="0" u="none" strike="noStrike" cap="none" normalizeH="0" baseline="0" noProof="0" dirty="0">
              <a:ln>
                <a:noFill/>
              </a:ln>
              <a:solidFill>
                <a:srgbClr val="58595B"/>
              </a:solidFill>
              <a:uLnTx/>
              <a:uFillTx/>
              <a:latin typeface="Arial"/>
              <a:ea typeface="ＭＳ Ｐゴシック" charset="0"/>
              <a:cs typeface="Arial" charset="0"/>
            </a:rPr>
            <a:t>პროექტთან დაკავშირებული პრობლემებისა და რისკების შესაბამისი ჯანმრთელობისა და უსაფრთხოების მართვის სისტემის დანერგვა</a:t>
          </a:r>
        </a:p>
      </dgm:t>
    </dgm:pt>
    <dgm:pt modelId="{2F4BE5B2-87AA-4953-9C8D-D503410766D9}" type="parTrans" cxnId="{9397E33D-03D1-4776-94E8-747D1D4431E1}">
      <dgm:prSet/>
      <dgm:spPr/>
      <dgm:t>
        <a:bodyPr/>
        <a:lstStyle/>
        <a:p>
          <a:endParaRPr lang="en-US"/>
        </a:p>
      </dgm:t>
    </dgm:pt>
    <dgm:pt modelId="{77525F6D-F886-46A9-8340-F7004BEB4E0D}" type="sibTrans" cxnId="{9397E33D-03D1-4776-94E8-747D1D4431E1}">
      <dgm:prSet/>
      <dgm:spPr/>
      <dgm:t>
        <a:bodyPr/>
        <a:lstStyle/>
        <a:p>
          <a:endParaRPr lang="en-US"/>
        </a:p>
      </dgm:t>
    </dgm:pt>
    <dgm:pt modelId="{53517BEF-3CFC-4063-87A1-A96E23A4B40A}">
      <dgm:prSet custT="1"/>
      <dgm:spPr/>
      <dgm:t>
        <a:bodyPr/>
        <a:lstStyle/>
        <a:p>
          <a:pPr rtl="0">
            <a:lnSpc>
              <a:spcPct val="120000"/>
            </a:lnSpc>
            <a:spcBef>
              <a:spcPts val="1200"/>
            </a:spcBef>
            <a:spcAft>
              <a:spcPts val="1200"/>
            </a:spcAft>
          </a:pPr>
          <a:r>
            <a:rPr kumimoji="0" lang="ka-GE" sz="1600" b="0" i="0" u="none" strike="noStrike" cap="none" normalizeH="0" baseline="0" noProof="0" dirty="0">
              <a:ln>
                <a:noFill/>
              </a:ln>
              <a:solidFill>
                <a:srgbClr val="58595B"/>
              </a:solidFill>
              <a:uLnTx/>
              <a:uFillTx/>
              <a:latin typeface="Arial"/>
              <a:ea typeface="ＭＳ Ｐゴシック" charset="0"/>
              <a:cs typeface="Arial" charset="0"/>
            </a:rPr>
            <a:t>პროექტის სასიცოცხლო ციკლის განმავლობაში </a:t>
          </a:r>
          <a:r>
            <a:rPr kumimoji="0" lang="ka-GE" sz="1600" b="1" i="0" u="none" strike="noStrike" cap="none" normalizeH="0" baseline="0" noProof="0" dirty="0">
              <a:ln>
                <a:noFill/>
              </a:ln>
              <a:solidFill>
                <a:srgbClr val="90C226"/>
              </a:solidFill>
              <a:uLnTx/>
              <a:uFillTx/>
              <a:latin typeface="Arial"/>
              <a:ea typeface="ＭＳ Ｐゴシック" charset="0"/>
              <a:cs typeface="Arial" charset="0"/>
            </a:rPr>
            <a:t>პროექტის მიერ ზემოქმედებული მოსახლეობის </a:t>
          </a:r>
          <a:r>
            <a:rPr kumimoji="0" lang="ka-GE" sz="1600" b="0" i="0" u="none" strike="noStrike" cap="none" normalizeH="0" baseline="0" noProof="0" dirty="0">
              <a:ln>
                <a:noFill/>
              </a:ln>
              <a:solidFill>
                <a:srgbClr val="58595B"/>
              </a:solidFill>
              <a:uLnTx/>
              <a:uFillTx/>
              <a:latin typeface="Arial"/>
              <a:ea typeface="ＭＳ Ｐゴシック" charset="0"/>
              <a:cs typeface="Arial" charset="0"/>
            </a:rPr>
            <a:t>და მომხმარებლების ჯანმრთელობასა და უსაფრთხოებაზე უარყოფითი ზემოქმედების გამოვლენა, შეფასება და თავიდან აცილება ან მინიმუმამდე შემცირება</a:t>
          </a:r>
        </a:p>
      </dgm:t>
    </dgm:pt>
    <dgm:pt modelId="{7FE5FA3D-428F-4D79-A22A-32520D56CE1E}" type="parTrans" cxnId="{01D2DE97-B146-4699-91A7-4C94922AE187}">
      <dgm:prSet/>
      <dgm:spPr/>
      <dgm:t>
        <a:bodyPr/>
        <a:lstStyle/>
        <a:p>
          <a:endParaRPr lang="en-US"/>
        </a:p>
      </dgm:t>
    </dgm:pt>
    <dgm:pt modelId="{583BDC5C-DBF7-43F6-AB52-7E2B1312966A}" type="sibTrans" cxnId="{01D2DE97-B146-4699-91A7-4C94922AE187}">
      <dgm:prSet/>
      <dgm:spPr/>
      <dgm:t>
        <a:bodyPr/>
        <a:lstStyle/>
        <a:p>
          <a:endParaRPr lang="en-US"/>
        </a:p>
      </dgm:t>
    </dgm:pt>
    <dgm:pt modelId="{A10483A9-88EC-4734-B477-ADDB5F539B97}">
      <dgm:prSet custT="1"/>
      <dgm:spPr/>
      <dgm:t>
        <a:bodyPr/>
        <a:lstStyle/>
        <a:p>
          <a:pPr rtl="0">
            <a:lnSpc>
              <a:spcPct val="120000"/>
            </a:lnSpc>
            <a:spcBef>
              <a:spcPts val="1200"/>
            </a:spcBef>
            <a:spcAft>
              <a:spcPts val="1200"/>
            </a:spcAft>
          </a:pPr>
          <a:r>
            <a:rPr kumimoji="0" lang="ka-GE" sz="1600" b="0" i="0" u="none" strike="noStrike" cap="none" normalizeH="0" baseline="0" noProof="0" dirty="0">
              <a:ln>
                <a:noFill/>
              </a:ln>
              <a:solidFill>
                <a:srgbClr val="404040"/>
              </a:solidFill>
              <a:uLnTx/>
              <a:uFillTx/>
              <a:latin typeface="Arial" charset="0"/>
              <a:ea typeface="ＭＳ Ｐゴシック" charset="0"/>
              <a:cs typeface="Arial" charset="0"/>
            </a:rPr>
            <a:t>ბუნებრივი საფრთხეების, საგზაო უსაფრთხოების, გადამდები დაავადებების, საგანგებო სიტუაციებისთვის მზაობის საკითხების მართვა</a:t>
          </a:r>
        </a:p>
      </dgm:t>
    </dgm:pt>
    <dgm:pt modelId="{1905C1A7-95DF-431D-921D-A4E990E09A90}" type="parTrans" cxnId="{7A509244-8A14-43C4-95D4-7EE3D2DFD1FA}">
      <dgm:prSet/>
      <dgm:spPr/>
      <dgm:t>
        <a:bodyPr/>
        <a:lstStyle/>
        <a:p>
          <a:endParaRPr lang="en-US"/>
        </a:p>
      </dgm:t>
    </dgm:pt>
    <dgm:pt modelId="{965E97E3-BA2C-47C5-A529-532F9DB5396F}" type="sibTrans" cxnId="{7A509244-8A14-43C4-95D4-7EE3D2DFD1FA}">
      <dgm:prSet/>
      <dgm:spPr/>
      <dgm:t>
        <a:bodyPr/>
        <a:lstStyle/>
        <a:p>
          <a:endParaRPr lang="en-US"/>
        </a:p>
      </dgm:t>
    </dgm:pt>
    <dgm:pt modelId="{CF9B6FE4-71D6-4437-8595-547B9100DB14}" type="pres">
      <dgm:prSet presAssocID="{E9FB5D78-4968-4303-A1B2-06F6B8694D32}" presName="diagram" presStyleCnt="0">
        <dgm:presLayoutVars>
          <dgm:dir/>
          <dgm:animLvl val="lvl"/>
          <dgm:resizeHandles val="exact"/>
        </dgm:presLayoutVars>
      </dgm:prSet>
      <dgm:spPr/>
      <dgm:t>
        <a:bodyPr/>
        <a:lstStyle/>
        <a:p>
          <a:endParaRPr lang="en-US"/>
        </a:p>
      </dgm:t>
    </dgm:pt>
    <dgm:pt modelId="{643C284F-B95E-46FC-B257-E6A2331FCF48}" type="pres">
      <dgm:prSet presAssocID="{7068B152-6A10-4A0E-BD63-440A92A03AB9}" presName="compNode" presStyleCnt="0"/>
      <dgm:spPr/>
    </dgm:pt>
    <dgm:pt modelId="{0E414AF5-2407-455B-A48D-B131D483F7BC}" type="pres">
      <dgm:prSet presAssocID="{7068B152-6A10-4A0E-BD63-440A92A03AB9}" presName="childRect" presStyleLbl="bgAcc1" presStyleIdx="0" presStyleCnt="1" custScaleX="205342" custScaleY="118029">
        <dgm:presLayoutVars>
          <dgm:bulletEnabled val="1"/>
        </dgm:presLayoutVars>
      </dgm:prSet>
      <dgm:spPr/>
      <dgm:t>
        <a:bodyPr/>
        <a:lstStyle/>
        <a:p>
          <a:endParaRPr lang="en-US"/>
        </a:p>
      </dgm:t>
    </dgm:pt>
    <dgm:pt modelId="{CE7395F9-DAFB-4107-A58B-8710EB1E989E}"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69F08A0D-1B5F-4C7B-8B79-FE295F794947}" type="pres">
      <dgm:prSet presAssocID="{7068B152-6A10-4A0E-BD63-440A92A03AB9}" presName="parentRect" presStyleLbl="alignNode1" presStyleIdx="0" presStyleCnt="1" custScaleX="205344" custScaleY="68574"/>
      <dgm:spPr/>
      <dgm:t>
        <a:bodyPr/>
        <a:lstStyle/>
        <a:p>
          <a:endParaRPr lang="en-US"/>
        </a:p>
      </dgm:t>
    </dgm:pt>
    <dgm:pt modelId="{D4C99108-CC66-40AA-B2F2-BD9931E52444}" type="pres">
      <dgm:prSet presAssocID="{7068B152-6A10-4A0E-BD63-440A92A03AB9}" presName="adorn" presStyleLbl="fgAccFollowNode1" presStyleIdx="0" presStyleCnt="1" custScaleX="106249" custLinFactNeighborX="57469" custLinFactNeighborY="-868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Lst>
  <dgm:cxnLst>
    <dgm:cxn modelId="{D2A532B1-20D6-4F3B-A1D6-FCD30A6ABA63}" type="presOf" srcId="{BC752CE0-6EE5-48B8-BE97-D9ACCFAD1529}" destId="{0E414AF5-2407-455B-A48D-B131D483F7BC}" srcOrd="0" destOrd="2" presId="urn:microsoft.com/office/officeart/2005/8/layout/bList2"/>
    <dgm:cxn modelId="{92F6938D-80F9-49D1-A5B8-90A6C6BDC296}" type="presOf" srcId="{55327788-79E6-490A-85CF-4E27DE9A91BD}" destId="{0E414AF5-2407-455B-A48D-B131D483F7BC}" srcOrd="0" destOrd="0"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7A509244-8A14-43C4-95D4-7EE3D2DFD1FA}" srcId="{7068B152-6A10-4A0E-BD63-440A92A03AB9}" destId="{A10483A9-88EC-4734-B477-ADDB5F539B97}" srcOrd="2" destOrd="0" parTransId="{1905C1A7-95DF-431D-921D-A4E990E09A90}" sibTransId="{965E97E3-BA2C-47C5-A529-532F9DB5396F}"/>
    <dgm:cxn modelId="{01D2DE97-B146-4699-91A7-4C94922AE187}" srcId="{7068B152-6A10-4A0E-BD63-440A92A03AB9}" destId="{53517BEF-3CFC-4063-87A1-A96E23A4B40A}" srcOrd="1" destOrd="0" parTransId="{7FE5FA3D-428F-4D79-A22A-32520D56CE1E}" sibTransId="{583BDC5C-DBF7-43F6-AB52-7E2B1312966A}"/>
    <dgm:cxn modelId="{9397E33D-03D1-4776-94E8-747D1D4431E1}" srcId="{55327788-79E6-490A-85CF-4E27DE9A91BD}" destId="{BC752CE0-6EE5-48B8-BE97-D9ACCFAD1529}" srcOrd="1" destOrd="0" parTransId="{2F4BE5B2-87AA-4953-9C8D-D503410766D9}" sibTransId="{77525F6D-F886-46A9-8340-F7004BEB4E0D}"/>
    <dgm:cxn modelId="{F1462114-CD2E-4437-84C3-56998A964A18}" type="presOf" srcId="{E9FB5D78-4968-4303-A1B2-06F6B8694D32}" destId="{CF9B6FE4-71D6-4437-8595-547B9100DB14}" srcOrd="0" destOrd="0" presId="urn:microsoft.com/office/officeart/2005/8/layout/bList2"/>
    <dgm:cxn modelId="{12EA8363-6072-4BDD-B4B3-A3B5688CAF44}" type="presOf" srcId="{53517BEF-3CFC-4063-87A1-A96E23A4B40A}" destId="{0E414AF5-2407-455B-A48D-B131D483F7BC}" srcOrd="0" destOrd="3"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FDD67C9E-53DD-40F4-90D9-043567B6199D}" type="presOf" srcId="{7068B152-6A10-4A0E-BD63-440A92A03AB9}" destId="{69F08A0D-1B5F-4C7B-8B79-FE295F794947}" srcOrd="1" destOrd="0" presId="urn:microsoft.com/office/officeart/2005/8/layout/bList2"/>
    <dgm:cxn modelId="{4C468113-6431-4E65-9C4C-BFBE2B433FCD}" type="presOf" srcId="{7068B152-6A10-4A0E-BD63-440A92A03AB9}" destId="{CE7395F9-DAFB-4107-A58B-8710EB1E989E}" srcOrd="0" destOrd="0" presId="urn:microsoft.com/office/officeart/2005/8/layout/bList2"/>
    <dgm:cxn modelId="{A7218124-2277-48B6-ACBA-E466063CA8D0}" type="presOf" srcId="{A10483A9-88EC-4734-B477-ADDB5F539B97}" destId="{0E414AF5-2407-455B-A48D-B131D483F7BC}" srcOrd="0" destOrd="4" presId="urn:microsoft.com/office/officeart/2005/8/layout/bList2"/>
    <dgm:cxn modelId="{5B9CF195-4A0D-483C-BC75-BC89BBB72D4B}" srcId="{55327788-79E6-490A-85CF-4E27DE9A91BD}" destId="{6767C153-6B92-4DF2-B27E-EB29A9102F76}" srcOrd="0" destOrd="0" parTransId="{71C428A7-9B2D-4768-9F05-BAB4E23D5D2E}" sibTransId="{F548ED3C-8585-4B41-9115-3E0F26E0A9A0}"/>
    <dgm:cxn modelId="{BB213B67-A3C3-4CC6-8D70-68BA1C9FEFE2}" type="presOf" srcId="{6767C153-6B92-4DF2-B27E-EB29A9102F76}" destId="{0E414AF5-2407-455B-A48D-B131D483F7BC}" srcOrd="0" destOrd="1" presId="urn:microsoft.com/office/officeart/2005/8/layout/bList2"/>
    <dgm:cxn modelId="{BDE8BD19-5C04-493D-BB28-79CE3A2958CE}" type="presParOf" srcId="{CF9B6FE4-71D6-4437-8595-547B9100DB14}" destId="{643C284F-B95E-46FC-B257-E6A2331FCF48}" srcOrd="0" destOrd="0" presId="urn:microsoft.com/office/officeart/2005/8/layout/bList2"/>
    <dgm:cxn modelId="{13E83A67-185B-4D3A-9588-3D8CB6DF5610}" type="presParOf" srcId="{643C284F-B95E-46FC-B257-E6A2331FCF48}" destId="{0E414AF5-2407-455B-A48D-B131D483F7BC}" srcOrd="0" destOrd="0" presId="urn:microsoft.com/office/officeart/2005/8/layout/bList2"/>
    <dgm:cxn modelId="{0C38848E-ED55-4718-BD20-EBD82D836C1D}" type="presParOf" srcId="{643C284F-B95E-46FC-B257-E6A2331FCF48}" destId="{CE7395F9-DAFB-4107-A58B-8710EB1E989E}" srcOrd="1" destOrd="0" presId="urn:microsoft.com/office/officeart/2005/8/layout/bList2"/>
    <dgm:cxn modelId="{5646D88A-DF6F-4ADA-B057-CE75D00D3E6A}" type="presParOf" srcId="{643C284F-B95E-46FC-B257-E6A2331FCF48}" destId="{69F08A0D-1B5F-4C7B-8B79-FE295F794947}" srcOrd="2" destOrd="0" presId="urn:microsoft.com/office/officeart/2005/8/layout/bList2"/>
    <dgm:cxn modelId="{A999E38F-5ED0-47ED-873E-C5AFC0203A0A}" type="presParOf" srcId="{643C284F-B95E-46FC-B257-E6A2331FCF48}" destId="{D4C99108-CC66-40AA-B2F2-BD9931E52444}"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ka-GE" sz="3600" dirty="0"/>
            <a:t>PR5</a:t>
          </a:r>
        </a:p>
        <a:p>
          <a:r>
            <a:rPr lang="ka-GE" sz="1200" dirty="0"/>
            <a:t>მიწის შესყიდვა, იძულებითი განსახლება და ეკონომიკური ადგილმონაცვლეობა </a:t>
          </a:r>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10000"/>
            </a:lnSpc>
            <a:spcBef>
              <a:spcPts val="1200"/>
            </a:spcBef>
            <a:spcAft>
              <a:spcPts val="1200"/>
            </a:spcAft>
          </a:pPr>
          <a:r>
            <a:rPr kumimoji="0" lang="ka-GE" sz="1600" b="0" i="0" u="none" strike="noStrike" cap="none" normalizeH="0" baseline="0" noProof="0" dirty="0">
              <a:ln>
                <a:noFill/>
              </a:ln>
              <a:solidFill>
                <a:srgbClr val="404040"/>
              </a:solidFill>
              <a:uLnTx/>
              <a:uFillTx/>
              <a:latin typeface="Arial" charset="0"/>
              <a:ea typeface="ＭＳ Ｐゴシック" charset="0"/>
              <a:cs typeface="Arial" charset="0"/>
            </a:rPr>
            <a:t>განსახლების </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თავიდან აცილება,</a:t>
          </a:r>
          <a:r>
            <a:rPr kumimoji="0" lang="ka-GE" sz="1600" b="1" i="0" u="none" strike="noStrike" cap="none" normalizeH="0" baseline="0" noProof="0" dirty="0">
              <a:ln>
                <a:noFill/>
              </a:ln>
              <a:solidFill>
                <a:srgbClr val="00539B"/>
              </a:solidFill>
              <a:uLnTx/>
              <a:uFillTx/>
              <a:latin typeface="Arial"/>
              <a:ea typeface="ＭＳ Ｐゴシック" charset="0"/>
              <a:cs typeface="Arial" charset="0"/>
            </a:rPr>
            <a:t> </a:t>
          </a:r>
          <a:r>
            <a:rPr kumimoji="0" lang="ka-GE" sz="1600" b="0" i="0" u="none" strike="noStrike" cap="none" normalizeH="0" baseline="0" noProof="0" dirty="0">
              <a:ln>
                <a:noFill/>
              </a:ln>
              <a:solidFill>
                <a:srgbClr val="404040"/>
              </a:solidFill>
              <a:uLnTx/>
              <a:uFillTx/>
              <a:latin typeface="Arial" charset="0"/>
              <a:ea typeface="ＭＳ Ｐゴシック" charset="0"/>
              <a:cs typeface="Arial" charset="0"/>
            </a:rPr>
            <a:t>ან როცა ეს შეუძლებელია </a:t>
          </a:r>
          <a:r>
            <a:rPr kumimoji="0" lang="ka-GE" sz="1600" b="0" i="0" u="none" strike="noStrike" cap="none" normalizeH="0" baseline="0" noProof="0" dirty="0">
              <a:ln>
                <a:noFill/>
              </a:ln>
              <a:solidFill>
                <a:srgbClr val="666F74"/>
              </a:solidFill>
              <a:uLnTx/>
              <a:uFillTx/>
              <a:latin typeface="Arial" charset="0"/>
              <a:ea typeface="ＭＳ Ｐゴシック" charset="0"/>
              <a:cs typeface="Arial" charset="0"/>
            </a:rPr>
            <a:t>- </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მინიმუმამდე შემცირება</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4CF0DB32-1F39-4388-A278-6829545082E7}">
      <dgm:prSet custT="1"/>
      <dgm:spPr/>
      <dgm:t>
        <a:bodyPr/>
        <a:lstStyle/>
        <a:p>
          <a:pPr rtl="0">
            <a:lnSpc>
              <a:spcPct val="110000"/>
            </a:lnSpc>
            <a:spcBef>
              <a:spcPts val="1200"/>
            </a:spcBef>
            <a:spcAft>
              <a:spcPts val="1200"/>
            </a:spcAft>
          </a:pPr>
          <a:r>
            <a:rPr kumimoji="0" lang="ka-GE" sz="1600" b="0" i="0" u="none" strike="noStrike" cap="none" normalizeH="0" baseline="0" noProof="0" dirty="0">
              <a:ln>
                <a:noFill/>
              </a:ln>
              <a:solidFill>
                <a:srgbClr val="404040"/>
              </a:solidFill>
              <a:uLnTx/>
              <a:uFillTx/>
              <a:latin typeface="Arial" charset="0"/>
              <a:ea typeface="ＭＳ Ｐゴシック" charset="0"/>
              <a:cs typeface="Arial" charset="0"/>
            </a:rPr>
            <a:t>როგორც </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ფიზიკური </a:t>
          </a:r>
          <a:r>
            <a:rPr kumimoji="0" lang="ka-GE" sz="1600" i="0" u="none" strike="noStrike" cap="none" normalizeH="0" baseline="0" noProof="0" dirty="0">
              <a:ln>
                <a:noFill/>
              </a:ln>
              <a:solidFill>
                <a:srgbClr val="404040"/>
              </a:solidFill>
              <a:uLnTx/>
              <a:uFillTx/>
            </a:rPr>
            <a:t>(გადასახლება ან თავშესაფრის დაკარგვა), ასევე </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ეკონომიკური </a:t>
          </a:r>
          <a:r>
            <a:rPr kumimoji="0" lang="ka-GE" sz="1600" i="0" u="none" strike="noStrike" cap="none" normalizeH="0" baseline="0" noProof="0" dirty="0">
              <a:ln>
                <a:noFill/>
              </a:ln>
              <a:solidFill>
                <a:srgbClr val="404040"/>
              </a:solidFill>
              <a:uLnTx/>
              <a:uFillTx/>
            </a:rPr>
            <a:t>(აქტივების ან რესურსების დაკარგვა, ან მათზე წვდომის დაკარგვა)</a:t>
          </a:r>
          <a:r>
            <a:rPr kumimoji="0" lang="ka-GE" sz="1600" b="1" i="0" u="none" strike="noStrike" cap="none" normalizeH="0" baseline="0" noProof="0" dirty="0">
              <a:ln>
                <a:noFill/>
              </a:ln>
              <a:solidFill>
                <a:srgbClr val="404040"/>
              </a:solidFill>
              <a:uLnTx/>
              <a:uFillTx/>
              <a:latin typeface="Arial"/>
              <a:ea typeface="ＭＳ Ｐゴシック" charset="0"/>
              <a:cs typeface="Arial" charset="0"/>
            </a:rPr>
            <a:t> </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ადგილმონაცვლეობის მავნე სოციალური და ეკონომიკური ზემოქმედების </a:t>
          </a:r>
          <a:r>
            <a:rPr kumimoji="0" lang="ka-GE" sz="1600" i="0" u="none" strike="noStrike" cap="none" normalizeH="0" baseline="0" noProof="0" dirty="0">
              <a:ln>
                <a:noFill/>
              </a:ln>
              <a:solidFill>
                <a:srgbClr val="404040"/>
              </a:solidFill>
              <a:uLnTx/>
              <a:uFillTx/>
            </a:rPr>
            <a:t>შერბილება</a:t>
          </a:r>
        </a:p>
      </dgm:t>
    </dgm:pt>
    <dgm:pt modelId="{981BCD78-6230-46A4-8CB5-8E131ACB7F51}" type="parTrans" cxnId="{500B43DE-2C4B-4C00-8BE1-53D29C085687}">
      <dgm:prSet/>
      <dgm:spPr/>
      <dgm:t>
        <a:bodyPr/>
        <a:lstStyle/>
        <a:p>
          <a:endParaRPr lang="en-US"/>
        </a:p>
      </dgm:t>
    </dgm:pt>
    <dgm:pt modelId="{547E8C79-AD24-408C-872C-267025330B69}" type="sibTrans" cxnId="{500B43DE-2C4B-4C00-8BE1-53D29C085687}">
      <dgm:prSet/>
      <dgm:spPr/>
      <dgm:t>
        <a:bodyPr/>
        <a:lstStyle/>
        <a:p>
          <a:endParaRPr lang="en-US"/>
        </a:p>
      </dgm:t>
    </dgm:pt>
    <dgm:pt modelId="{31360AC0-9264-4299-9FB5-D32CAA7DA347}">
      <dgm:prSet custT="1"/>
      <dgm:spPr/>
      <dgm:t>
        <a:bodyPr/>
        <a:lstStyle/>
        <a:p>
          <a:pPr rtl="0">
            <a:lnSpc>
              <a:spcPct val="110000"/>
            </a:lnSpc>
            <a:spcBef>
              <a:spcPts val="1200"/>
            </a:spcBef>
            <a:spcAft>
              <a:spcPts val="1200"/>
            </a:spcAft>
          </a:pPr>
          <a:r>
            <a:rPr kumimoji="0" lang="ka-GE" sz="1600" i="0" u="none" strike="noStrike" cap="none" normalizeH="0" baseline="0" noProof="0" dirty="0">
              <a:ln>
                <a:noFill/>
              </a:ln>
              <a:solidFill>
                <a:srgbClr val="404040"/>
              </a:solidFill>
              <a:uLnTx/>
              <a:uFillTx/>
              <a:latin typeface="Arial"/>
              <a:ea typeface="ＭＳ Ｐゴシック" charset="0"/>
              <a:cs typeface="Arial" charset="0"/>
            </a:rPr>
            <a:t>ადგილმონაცვლე პირების </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საარსებო საშუალებებისა და საცხოვრებელი პირობების გაუმჯობესება / აღდგენა</a:t>
          </a:r>
        </a:p>
      </dgm:t>
    </dgm:pt>
    <dgm:pt modelId="{8C6C661E-E90C-40FF-889E-C424267DB70F}" type="parTrans" cxnId="{69B9D5B1-FEC8-4E58-8B09-E303103AA581}">
      <dgm:prSet/>
      <dgm:spPr/>
      <dgm:t>
        <a:bodyPr/>
        <a:lstStyle/>
        <a:p>
          <a:endParaRPr lang="en-US"/>
        </a:p>
      </dgm:t>
    </dgm:pt>
    <dgm:pt modelId="{5294EE4B-1001-4404-9D65-676D2BDD1675}" type="sibTrans" cxnId="{69B9D5B1-FEC8-4E58-8B09-E303103AA581}">
      <dgm:prSet/>
      <dgm:spPr/>
      <dgm:t>
        <a:bodyPr/>
        <a:lstStyle/>
        <a:p>
          <a:endParaRPr lang="en-US"/>
        </a:p>
      </dgm:t>
    </dgm:pt>
    <dgm:pt modelId="{BE16273B-773F-4DED-9426-440904373A52}">
      <dgm:prSet custT="1"/>
      <dgm:spPr/>
      <dgm:t>
        <a:bodyPr/>
        <a:lstStyle/>
        <a:p>
          <a:pPr rtl="0">
            <a:lnSpc>
              <a:spcPct val="110000"/>
            </a:lnSpc>
            <a:spcBef>
              <a:spcPts val="1200"/>
            </a:spcBef>
            <a:spcAft>
              <a:spcPts val="1200"/>
            </a:spcAft>
          </a:pPr>
          <a:r>
            <a:rPr kumimoji="0" lang="ka-GE" sz="1600" b="0" i="0" u="none" strike="noStrike" cap="none" normalizeH="0" baseline="0" noProof="0" dirty="0">
              <a:ln>
                <a:noFill/>
              </a:ln>
              <a:solidFill>
                <a:srgbClr val="404040"/>
              </a:solidFill>
              <a:uLnTx/>
              <a:uFillTx/>
              <a:latin typeface="Arial"/>
              <a:ea typeface="ＭＳ Ｐゴシック" charset="0"/>
              <a:cs typeface="Arial" charset="0"/>
            </a:rPr>
            <a:t>როგორც იურიდიული, ასევე </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არაოფიციალური </a:t>
          </a:r>
          <a:r>
            <a:rPr kumimoji="0" lang="ka-GE" sz="1600" b="0" i="0" u="none" strike="noStrike" cap="none" normalizeH="0" baseline="0" noProof="0" dirty="0">
              <a:ln>
                <a:noFill/>
              </a:ln>
              <a:solidFill>
                <a:srgbClr val="404040"/>
              </a:solidFill>
              <a:uLnTx/>
              <a:uFillTx/>
              <a:latin typeface="Arial"/>
              <a:ea typeface="ＭＳ Ｐゴシック" charset="0"/>
              <a:cs typeface="Arial" charset="0"/>
            </a:rPr>
            <a:t>უფლების მქონე პირების </a:t>
          </a:r>
          <a:r>
            <a:rPr kumimoji="0" lang="ka-GE" sz="1600" b="1" i="0" u="none" strike="noStrike" cap="none" normalizeH="0" baseline="0" noProof="0" dirty="0">
              <a:ln>
                <a:noFill/>
              </a:ln>
              <a:solidFill>
                <a:srgbClr val="508927"/>
              </a:solidFill>
              <a:uLnTx/>
              <a:uFillTx/>
              <a:latin typeface="Arial"/>
              <a:ea typeface="ＭＳ Ｐゴシック" charset="0"/>
              <a:cs typeface="Arial" charset="0"/>
            </a:rPr>
            <a:t>გათვალისწინება</a:t>
          </a:r>
        </a:p>
      </dgm:t>
    </dgm:pt>
    <dgm:pt modelId="{D9AD4187-4D1C-4E1F-9B54-71FAC2662D1C}" type="parTrans" cxnId="{26CED8A2-B6E9-4324-A640-6140504A970D}">
      <dgm:prSet/>
      <dgm:spPr/>
      <dgm:t>
        <a:bodyPr/>
        <a:lstStyle/>
        <a:p>
          <a:endParaRPr lang="en-US"/>
        </a:p>
      </dgm:t>
    </dgm:pt>
    <dgm:pt modelId="{3FA883D6-08F7-4ABB-9BED-10EB4670DDF2}" type="sibTrans" cxnId="{26CED8A2-B6E9-4324-A640-6140504A970D}">
      <dgm:prSet/>
      <dgm:spPr/>
      <dgm:t>
        <a:bodyPr/>
        <a:lstStyle/>
        <a:p>
          <a:endParaRPr lang="en-US"/>
        </a:p>
      </dgm:t>
    </dgm:pt>
    <dgm:pt modelId="{0BCB46D6-839C-4A77-82EB-965A1359EBDB}">
      <dgm:prSet custT="1"/>
      <dgm:spPr/>
      <dgm:t>
        <a:bodyPr/>
        <a:lstStyle/>
        <a:p>
          <a:pPr rtl="0">
            <a:lnSpc>
              <a:spcPct val="110000"/>
            </a:lnSpc>
            <a:spcBef>
              <a:spcPts val="1200"/>
            </a:spcBef>
            <a:spcAft>
              <a:spcPts val="1200"/>
            </a:spcAft>
          </a:pPr>
          <a:r>
            <a:rPr kumimoji="0" lang="ka-GE" sz="1600" b="0" i="0" u="none" strike="noStrike" cap="none" normalizeH="0" baseline="0" noProof="0" dirty="0">
              <a:ln>
                <a:noFill/>
              </a:ln>
              <a:solidFill>
                <a:srgbClr val="404040"/>
              </a:solidFill>
              <a:uLnTx/>
              <a:uFillTx/>
              <a:latin typeface="Arial"/>
              <a:ea typeface="ＭＳ Ｐゴシック" charset="0"/>
              <a:cs typeface="Arial" charset="0"/>
            </a:rPr>
            <a:t>კონსულტაცია საკომპენსაციო ღონისძიებების თაობაზე</a:t>
          </a:r>
        </a:p>
      </dgm:t>
    </dgm:pt>
    <dgm:pt modelId="{193D6700-26A1-4037-BE76-013ECCF3F3D0}" type="parTrans" cxnId="{E1DA5DBC-8B7B-4396-861F-3C6E5646A483}">
      <dgm:prSet/>
      <dgm:spPr/>
      <dgm:t>
        <a:bodyPr/>
        <a:lstStyle/>
        <a:p>
          <a:endParaRPr lang="en-US"/>
        </a:p>
      </dgm:t>
    </dgm:pt>
    <dgm:pt modelId="{B039285B-DF3E-4B6F-BEDB-8C9E813D6F27}" type="sibTrans" cxnId="{E1DA5DBC-8B7B-4396-861F-3C6E5646A483}">
      <dgm:prSet/>
      <dgm:spPr/>
      <dgm:t>
        <a:bodyPr/>
        <a:lstStyle/>
        <a:p>
          <a:endParaRPr lang="en-US"/>
        </a:p>
      </dgm:t>
    </dgm:pt>
    <dgm:pt modelId="{BA09C0A4-3A95-4A3F-A608-59B6BAFECD44}">
      <dgm:prSet custT="1"/>
      <dgm:spPr/>
      <dgm:t>
        <a:bodyPr/>
        <a:lstStyle/>
        <a:p>
          <a:pPr rtl="0">
            <a:lnSpc>
              <a:spcPct val="110000"/>
            </a:lnSpc>
            <a:spcBef>
              <a:spcPts val="1200"/>
            </a:spcBef>
            <a:spcAft>
              <a:spcPts val="1200"/>
            </a:spcAft>
          </a:pPr>
          <a:r>
            <a:rPr kumimoji="0" lang="ka-GE" sz="1600" b="0" i="0" u="none" strike="noStrike" cap="none" normalizeH="0" baseline="0" noProof="0" dirty="0">
              <a:ln>
                <a:noFill/>
              </a:ln>
              <a:solidFill>
                <a:srgbClr val="404040"/>
              </a:solidFill>
              <a:uLnTx/>
              <a:uFillTx/>
              <a:latin typeface="Arial"/>
              <a:ea typeface="ＭＳ Ｐゴシック" charset="0"/>
              <a:cs typeface="Arial" charset="0"/>
            </a:rPr>
            <a:t>მონიტორინგი და შეფასება</a:t>
          </a:r>
        </a:p>
      </dgm:t>
    </dgm:pt>
    <dgm:pt modelId="{13E6EBEA-37C2-4169-84AB-C0DF1FC27799}" type="parTrans" cxnId="{771E4A9F-3CA8-4559-878C-1995E53EFB81}">
      <dgm:prSet/>
      <dgm:spPr/>
      <dgm:t>
        <a:bodyPr/>
        <a:lstStyle/>
        <a:p>
          <a:endParaRPr lang="en-US"/>
        </a:p>
      </dgm:t>
    </dgm:pt>
    <dgm:pt modelId="{3BE4ACED-1EB3-4B18-9F77-98BA0C8F14CD}" type="sibTrans" cxnId="{771E4A9F-3CA8-4559-878C-1995E53EFB81}">
      <dgm:prSet/>
      <dgm:spPr/>
      <dgm:t>
        <a:bodyPr/>
        <a:lstStyle/>
        <a:p>
          <a:endParaRPr lang="en-US"/>
        </a:p>
      </dgm:t>
    </dgm:pt>
    <dgm:pt modelId="{F9009212-6FDB-435C-A151-E7A17AF41BBA}" type="pres">
      <dgm:prSet presAssocID="{E9FB5D78-4968-4303-A1B2-06F6B8694D32}" presName="diagram" presStyleCnt="0">
        <dgm:presLayoutVars>
          <dgm:dir/>
          <dgm:animLvl val="lvl"/>
          <dgm:resizeHandles val="exact"/>
        </dgm:presLayoutVars>
      </dgm:prSet>
      <dgm:spPr/>
      <dgm:t>
        <a:bodyPr/>
        <a:lstStyle/>
        <a:p>
          <a:endParaRPr lang="en-US"/>
        </a:p>
      </dgm:t>
    </dgm:pt>
    <dgm:pt modelId="{6F173731-1B5E-46A4-9341-F3601A7C9F8A}" type="pres">
      <dgm:prSet presAssocID="{7068B152-6A10-4A0E-BD63-440A92A03AB9}" presName="compNode" presStyleCnt="0"/>
      <dgm:spPr/>
    </dgm:pt>
    <dgm:pt modelId="{3215110E-1DAA-4092-AB85-E4AB0C814C37}" type="pres">
      <dgm:prSet presAssocID="{7068B152-6A10-4A0E-BD63-440A92A03AB9}" presName="childRect" presStyleLbl="bgAcc1" presStyleIdx="0" presStyleCnt="1" custScaleX="182930" custScaleY="115600">
        <dgm:presLayoutVars>
          <dgm:bulletEnabled val="1"/>
        </dgm:presLayoutVars>
      </dgm:prSet>
      <dgm:spPr/>
      <dgm:t>
        <a:bodyPr/>
        <a:lstStyle/>
        <a:p>
          <a:endParaRPr lang="en-US"/>
        </a:p>
      </dgm:t>
    </dgm:pt>
    <dgm:pt modelId="{AB071238-E05D-4789-A157-568C949F89BE}"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58A2F8C3-01EF-4FCB-A7CD-0DB3A6A17D85}" type="pres">
      <dgm:prSet presAssocID="{7068B152-6A10-4A0E-BD63-440A92A03AB9}" presName="parentRect" presStyleLbl="alignNode1" presStyleIdx="0" presStyleCnt="1" custScaleX="182930" custScaleY="77059" custLinFactNeighborY="6928"/>
      <dgm:spPr/>
      <dgm:t>
        <a:bodyPr/>
        <a:lstStyle/>
        <a:p>
          <a:endParaRPr lang="en-US"/>
        </a:p>
      </dgm:t>
    </dgm:pt>
    <dgm:pt modelId="{B644FBB4-FF18-4F60-A82D-0F9FA9600921}" type="pres">
      <dgm:prSet presAssocID="{7068B152-6A10-4A0E-BD63-440A92A03AB9}" presName="adorn" presStyleLbl="fgAccFollowNode1" presStyleIdx="0" presStyleCnt="1" custLinFactNeighborX="61128" custLinFactNeighborY="888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Lst>
  <dgm:cxnLst>
    <dgm:cxn modelId="{E568AF84-53D7-4F77-8F59-D392388909B5}" type="presOf" srcId="{31360AC0-9264-4299-9FB5-D32CAA7DA347}" destId="{3215110E-1DAA-4092-AB85-E4AB0C814C37}" srcOrd="0" destOrd="2" presId="urn:microsoft.com/office/officeart/2005/8/layout/bList2"/>
    <dgm:cxn modelId="{133F1EB7-4486-4977-AF20-1259022A4659}" type="presOf" srcId="{4CF0DB32-1F39-4388-A278-6829545082E7}" destId="{3215110E-1DAA-4092-AB85-E4AB0C814C37}" srcOrd="0" destOrd="1" presId="urn:microsoft.com/office/officeart/2005/8/layout/bList2"/>
    <dgm:cxn modelId="{500B43DE-2C4B-4C00-8BE1-53D29C085687}" srcId="{7068B152-6A10-4A0E-BD63-440A92A03AB9}" destId="{4CF0DB32-1F39-4388-A278-6829545082E7}" srcOrd="1" destOrd="0" parTransId="{981BCD78-6230-46A4-8CB5-8E131ACB7F51}" sibTransId="{547E8C79-AD24-408C-872C-267025330B69}"/>
    <dgm:cxn modelId="{6718B7C9-FDED-4259-AD2E-0A496AC1E5B8}" type="presOf" srcId="{BE16273B-773F-4DED-9426-440904373A52}" destId="{3215110E-1DAA-4092-AB85-E4AB0C814C37}" srcOrd="0" destOrd="3"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E8F61A54-791F-4D9B-AD63-FD15C26E86B3}" type="presOf" srcId="{7068B152-6A10-4A0E-BD63-440A92A03AB9}" destId="{AB071238-E05D-4789-A157-568C949F89BE}" srcOrd="0" destOrd="0" presId="urn:microsoft.com/office/officeart/2005/8/layout/bList2"/>
    <dgm:cxn modelId="{E1DA5DBC-8B7B-4396-861F-3C6E5646A483}" srcId="{7068B152-6A10-4A0E-BD63-440A92A03AB9}" destId="{0BCB46D6-839C-4A77-82EB-965A1359EBDB}" srcOrd="4" destOrd="0" parTransId="{193D6700-26A1-4037-BE76-013ECCF3F3D0}" sibTransId="{B039285B-DF3E-4B6F-BEDB-8C9E813D6F27}"/>
    <dgm:cxn modelId="{81D9C648-D3BE-4844-86C0-CE9315E3B6BF}" type="presOf" srcId="{BA09C0A4-3A95-4A3F-A608-59B6BAFECD44}" destId="{3215110E-1DAA-4092-AB85-E4AB0C814C37}" srcOrd="0" destOrd="5"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5ED9BE7A-9543-4563-A127-798001AE624F}" type="presOf" srcId="{7068B152-6A10-4A0E-BD63-440A92A03AB9}" destId="{58A2F8C3-01EF-4FCB-A7CD-0DB3A6A17D85}" srcOrd="1" destOrd="0" presId="urn:microsoft.com/office/officeart/2005/8/layout/bList2"/>
    <dgm:cxn modelId="{0F9785F4-3264-47EB-977D-1EA51AEF0C59}" type="presOf" srcId="{55327788-79E6-490A-85CF-4E27DE9A91BD}" destId="{3215110E-1DAA-4092-AB85-E4AB0C814C37}" srcOrd="0" destOrd="0" presId="urn:microsoft.com/office/officeart/2005/8/layout/bList2"/>
    <dgm:cxn modelId="{26CED8A2-B6E9-4324-A640-6140504A970D}" srcId="{7068B152-6A10-4A0E-BD63-440A92A03AB9}" destId="{BE16273B-773F-4DED-9426-440904373A52}" srcOrd="3" destOrd="0" parTransId="{D9AD4187-4D1C-4E1F-9B54-71FAC2662D1C}" sibTransId="{3FA883D6-08F7-4ABB-9BED-10EB4670DDF2}"/>
    <dgm:cxn modelId="{B192E2F4-7749-4436-9C09-C422DFFA31B8}" type="presOf" srcId="{E9FB5D78-4968-4303-A1B2-06F6B8694D32}" destId="{F9009212-6FDB-435C-A151-E7A17AF41BBA}" srcOrd="0" destOrd="0" presId="urn:microsoft.com/office/officeart/2005/8/layout/bList2"/>
    <dgm:cxn modelId="{4C7192B9-8069-4943-8227-F1B79061C29A}" type="presOf" srcId="{0BCB46D6-839C-4A77-82EB-965A1359EBDB}" destId="{3215110E-1DAA-4092-AB85-E4AB0C814C37}" srcOrd="0" destOrd="4" presId="urn:microsoft.com/office/officeart/2005/8/layout/bList2"/>
    <dgm:cxn modelId="{69B9D5B1-FEC8-4E58-8B09-E303103AA581}" srcId="{7068B152-6A10-4A0E-BD63-440A92A03AB9}" destId="{31360AC0-9264-4299-9FB5-D32CAA7DA347}" srcOrd="2" destOrd="0" parTransId="{8C6C661E-E90C-40FF-889E-C424267DB70F}" sibTransId="{5294EE4B-1001-4404-9D65-676D2BDD1675}"/>
    <dgm:cxn modelId="{771E4A9F-3CA8-4559-878C-1995E53EFB81}" srcId="{7068B152-6A10-4A0E-BD63-440A92A03AB9}" destId="{BA09C0A4-3A95-4A3F-A608-59B6BAFECD44}" srcOrd="5" destOrd="0" parTransId="{13E6EBEA-37C2-4169-84AB-C0DF1FC27799}" sibTransId="{3BE4ACED-1EB3-4B18-9F77-98BA0C8F14CD}"/>
    <dgm:cxn modelId="{9983CD64-C322-49BB-9C9E-C7FA6C12F2AB}" type="presParOf" srcId="{F9009212-6FDB-435C-A151-E7A17AF41BBA}" destId="{6F173731-1B5E-46A4-9341-F3601A7C9F8A}" srcOrd="0" destOrd="0" presId="urn:microsoft.com/office/officeart/2005/8/layout/bList2"/>
    <dgm:cxn modelId="{00425B77-6D12-4395-BA81-38E7D865E6F8}" type="presParOf" srcId="{6F173731-1B5E-46A4-9341-F3601A7C9F8A}" destId="{3215110E-1DAA-4092-AB85-E4AB0C814C37}" srcOrd="0" destOrd="0" presId="urn:microsoft.com/office/officeart/2005/8/layout/bList2"/>
    <dgm:cxn modelId="{53207291-C921-4EF3-A318-E3CA7B1A637E}" type="presParOf" srcId="{6F173731-1B5E-46A4-9341-F3601A7C9F8A}" destId="{AB071238-E05D-4789-A157-568C949F89BE}" srcOrd="1" destOrd="0" presId="urn:microsoft.com/office/officeart/2005/8/layout/bList2"/>
    <dgm:cxn modelId="{A4806A7B-5E6C-4706-A366-F3FAF4F1DA2F}" type="presParOf" srcId="{6F173731-1B5E-46A4-9341-F3601A7C9F8A}" destId="{58A2F8C3-01EF-4FCB-A7CD-0DB3A6A17D85}" srcOrd="2" destOrd="0" presId="urn:microsoft.com/office/officeart/2005/8/layout/bList2"/>
    <dgm:cxn modelId="{34767D2A-818C-4ECB-A714-31670F4C8367}" type="presParOf" srcId="{6F173731-1B5E-46A4-9341-F3601A7C9F8A}" destId="{B644FBB4-FF18-4F60-A82D-0F9FA960092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r>
            <a:rPr lang="ka-GE" sz="3600"/>
            <a:t>PR6</a:t>
          </a:r>
        </a:p>
        <a:p>
          <a:r>
            <a:rPr lang="ka-GE" sz="1200"/>
            <a:t>ბიომრავალფეროვნების კონსერვაცია და ცოცხალი ბუნებრივი რესურსების მდგრადი მართვა </a:t>
          </a:r>
        </a:p>
      </dgm:t>
    </dgm:pt>
    <dgm:pt modelId="{887D9169-DF99-4FAC-8130-67F692A71DEF}" type="parTrans" cxnId="{1F4C8537-E750-43F7-85B8-AB3FA9085685}">
      <dgm:prSet/>
      <dgm:spPr/>
      <dgm:t>
        <a:bodyPr/>
        <a:lstStyle/>
        <a:p>
          <a:endParaRPr lang="en-GB"/>
        </a:p>
      </dgm:t>
    </dgm:pt>
    <dgm:pt modelId="{7F49DB85-B0BC-466B-8A8B-3738DC9B88FB}" type="sibTrans" cxnId="{1F4C8537-E750-43F7-85B8-AB3FA9085685}">
      <dgm:prSet/>
      <dgm:spPr/>
      <dgm:t>
        <a:bodyPr/>
        <a:lstStyle/>
        <a:p>
          <a:endParaRPr lang="en-GB"/>
        </a:p>
      </dgm:t>
    </dgm:pt>
    <dgm:pt modelId="{55327788-79E6-490A-85CF-4E27DE9A91BD}">
      <dgm:prSet phldrT="[Text]" custT="1"/>
      <dgm:spPr/>
      <dgm:t>
        <a:bodyPr/>
        <a:lstStyle/>
        <a:p>
          <a:pPr>
            <a:lnSpc>
              <a:spcPct val="120000"/>
            </a:lnSpc>
            <a:spcBef>
              <a:spcPts val="1200"/>
            </a:spcBef>
            <a:spcAft>
              <a:spcPts val="1200"/>
            </a:spcAft>
          </a:pPr>
          <a:r>
            <a:rPr lang="ka-GE" sz="1800" dirty="0">
              <a:solidFill>
                <a:srgbClr val="404040"/>
              </a:solidFill>
              <a:latin typeface="Arial" panose="020B0604020202020204" pitchFamily="34" charset="0"/>
              <a:cs typeface="Arial" panose="020B0604020202020204" pitchFamily="34" charset="0"/>
            </a:rPr>
            <a:t>შერბილების იერარქიის გათვალისწინება პროექტების შემუშავებისა და განხორციელების დროს, რათა შენარჩუნებული იქნას ბიომრავალფეროვნების არსებული </a:t>
          </a:r>
          <a:r>
            <a:rPr lang="ka-GE" sz="1800" dirty="0" smtClean="0">
              <a:solidFill>
                <a:srgbClr val="404040"/>
              </a:solidFill>
              <a:latin typeface="Arial" panose="020B0604020202020204" pitchFamily="34" charset="0"/>
              <a:cs typeface="Arial" panose="020B0604020202020204" pitchFamily="34" charset="0"/>
            </a:rPr>
            <a:t>ჯამური ბალანსი</a:t>
          </a:r>
          <a:r>
            <a:rPr lang="ka-GE" sz="1800" dirty="0">
              <a:solidFill>
                <a:srgbClr val="404040"/>
              </a:solidFill>
              <a:latin typeface="Arial" panose="020B0604020202020204" pitchFamily="34" charset="0"/>
              <a:cs typeface="Arial" panose="020B0604020202020204" pitchFamily="34" charset="0"/>
            </a:rPr>
            <a:t>, ხოლო სათანადო შემთხვევებში წმინდა მატებასაც ჰქონდეს ადგილი.</a:t>
          </a:r>
        </a:p>
      </dgm:t>
    </dgm:pt>
    <dgm:pt modelId="{C041EAC4-566B-487E-AE00-A91CDDAE853F}" type="parTrans" cxnId="{E8FB4243-952D-4E28-93A7-837BC437A5C6}">
      <dgm:prSet/>
      <dgm:spPr/>
      <dgm:t>
        <a:bodyPr/>
        <a:lstStyle/>
        <a:p>
          <a:endParaRPr lang="en-GB"/>
        </a:p>
      </dgm:t>
    </dgm:pt>
    <dgm:pt modelId="{5D4BB5AB-6F64-4F84-8DD6-FC8A271AE663}" type="sibTrans" cxnId="{E8FB4243-952D-4E28-93A7-837BC437A5C6}">
      <dgm:prSet/>
      <dgm:spPr/>
      <dgm:t>
        <a:bodyPr/>
        <a:lstStyle/>
        <a:p>
          <a:endParaRPr lang="en-GB"/>
        </a:p>
      </dgm:t>
    </dgm:pt>
    <dgm:pt modelId="{913D11BB-52AD-4B3E-A32F-C09E5DA64D65}">
      <dgm:prSet custT="1"/>
      <dgm:spPr/>
      <dgm:t>
        <a:bodyPr/>
        <a:lstStyle/>
        <a:p>
          <a:pPr>
            <a:lnSpc>
              <a:spcPct val="150000"/>
            </a:lnSpc>
            <a:spcBef>
              <a:spcPts val="1200"/>
            </a:spcBef>
            <a:spcAft>
              <a:spcPts val="1200"/>
            </a:spcAft>
          </a:pPr>
          <a:r>
            <a:rPr lang="ka-GE" sz="1800" dirty="0">
              <a:solidFill>
                <a:srgbClr val="404040"/>
              </a:solidFill>
              <a:latin typeface="Arial" panose="020B0604020202020204" pitchFamily="34" charset="0"/>
              <a:cs typeface="Arial" panose="020B0604020202020204" pitchFamily="34" charset="0"/>
            </a:rPr>
            <a:t>ეკოსისტემური სერვისების შენარჩუნება.</a:t>
          </a:r>
        </a:p>
      </dgm:t>
    </dgm:pt>
    <dgm:pt modelId="{6E14B246-A125-4522-97C8-8160ED15EC94}" type="sibTrans" cxnId="{5EDFDBD3-3905-433D-81E4-953FA89BF4EC}">
      <dgm:prSet/>
      <dgm:spPr/>
      <dgm:t>
        <a:bodyPr/>
        <a:lstStyle/>
        <a:p>
          <a:endParaRPr lang="en-US"/>
        </a:p>
      </dgm:t>
    </dgm:pt>
    <dgm:pt modelId="{6E166217-2200-4FFE-98C3-5EF5AA7484EA}" type="parTrans" cxnId="{5EDFDBD3-3905-433D-81E4-953FA89BF4EC}">
      <dgm:prSet/>
      <dgm:spPr/>
      <dgm:t>
        <a:bodyPr/>
        <a:lstStyle/>
        <a:p>
          <a:endParaRPr lang="en-US"/>
        </a:p>
      </dgm:t>
    </dgm:pt>
    <dgm:pt modelId="{5F717C17-71AD-4514-8CEA-01022AAC1780}">
      <dgm:prSet custT="1"/>
      <dgm:spPr/>
      <dgm:t>
        <a:bodyPr/>
        <a:lstStyle/>
        <a:p>
          <a:pPr>
            <a:lnSpc>
              <a:spcPct val="120000"/>
            </a:lnSpc>
            <a:spcBef>
              <a:spcPts val="1200"/>
            </a:spcBef>
            <a:spcAft>
              <a:spcPts val="1200"/>
            </a:spcAft>
          </a:pPr>
          <a:r>
            <a:rPr lang="ka-GE" sz="1800" dirty="0">
              <a:solidFill>
                <a:srgbClr val="404040"/>
              </a:solidFill>
              <a:latin typeface="Arial" panose="020B0604020202020204" pitchFamily="34" charset="0"/>
              <a:cs typeface="Arial" panose="020B0604020202020204" pitchFamily="34" charset="0"/>
            </a:rPr>
            <a:t>ცოცხალი ბუნებრივი რესურსების მდგრადი მართვისა და გამოყენების სფეროში მოწინავე საერთაშორისო პრაქტიკის დანერგვის ხელშეწყობა.</a:t>
          </a:r>
        </a:p>
      </dgm:t>
    </dgm:pt>
    <dgm:pt modelId="{3C3EA238-A525-4279-9EC3-AB0E12B571C0}" type="sibTrans" cxnId="{C971D630-0AB1-4C5B-A25F-DC48D20CF77B}">
      <dgm:prSet/>
      <dgm:spPr/>
      <dgm:t>
        <a:bodyPr/>
        <a:lstStyle/>
        <a:p>
          <a:endParaRPr lang="en-US"/>
        </a:p>
      </dgm:t>
    </dgm:pt>
    <dgm:pt modelId="{87A781B7-B6AC-46A5-9237-48E02CD12B30}" type="parTrans" cxnId="{C971D630-0AB1-4C5B-A25F-DC48D20CF77B}">
      <dgm:prSet/>
      <dgm:spPr/>
      <dgm:t>
        <a:bodyPr/>
        <a:lstStyle/>
        <a:p>
          <a:endParaRPr lang="en-US"/>
        </a:p>
      </dgm:t>
    </dgm:pt>
    <dgm:pt modelId="{E59F9C4A-033C-484D-980A-14D59E2EE1D4}" type="pres">
      <dgm:prSet presAssocID="{E9FB5D78-4968-4303-A1B2-06F6B8694D32}" presName="diagram" presStyleCnt="0">
        <dgm:presLayoutVars>
          <dgm:dir/>
          <dgm:animLvl val="lvl"/>
          <dgm:resizeHandles val="exact"/>
        </dgm:presLayoutVars>
      </dgm:prSet>
      <dgm:spPr/>
      <dgm:t>
        <a:bodyPr/>
        <a:lstStyle/>
        <a:p>
          <a:endParaRPr lang="en-US"/>
        </a:p>
      </dgm:t>
    </dgm:pt>
    <dgm:pt modelId="{47695558-44A5-424B-B0EC-5D3927C3A96A}" type="pres">
      <dgm:prSet presAssocID="{7068B152-6A10-4A0E-BD63-440A92A03AB9}" presName="compNode" presStyleCnt="0"/>
      <dgm:spPr/>
    </dgm:pt>
    <dgm:pt modelId="{B92F8015-B6EB-4F49-BBB7-9982A8DC5DE0}" type="pres">
      <dgm:prSet presAssocID="{7068B152-6A10-4A0E-BD63-440A92A03AB9}" presName="childRect" presStyleLbl="bgAcc1" presStyleIdx="0" presStyleCnt="1" custScaleX="187174">
        <dgm:presLayoutVars>
          <dgm:bulletEnabled val="1"/>
        </dgm:presLayoutVars>
      </dgm:prSet>
      <dgm:spPr/>
      <dgm:t>
        <a:bodyPr/>
        <a:lstStyle/>
        <a:p>
          <a:endParaRPr lang="en-US"/>
        </a:p>
      </dgm:t>
    </dgm:pt>
    <dgm:pt modelId="{DDDBAD7E-9293-493E-B1B7-4E8F40F1B97B}"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84CCC4E6-B976-420E-A1CB-A071C4724126}" type="pres">
      <dgm:prSet presAssocID="{7068B152-6A10-4A0E-BD63-440A92A03AB9}" presName="parentRect" presStyleLbl="alignNode1" presStyleIdx="0" presStyleCnt="1" custScaleX="187111"/>
      <dgm:spPr/>
      <dgm:t>
        <a:bodyPr/>
        <a:lstStyle/>
        <a:p>
          <a:endParaRPr lang="en-US"/>
        </a:p>
      </dgm:t>
    </dgm:pt>
    <dgm:pt modelId="{9D92F0A7-3614-41F5-AE71-19F92C264B92}" type="pres">
      <dgm:prSet presAssocID="{7068B152-6A10-4A0E-BD63-440A92A03AB9}" presName="adorn" presStyleLbl="fgAccFollowNode1" presStyleIdx="0" presStyleCnt="1" custLinFactNeighborX="56360" custLinFactNeighborY="-321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Lst>
  <dgm:cxnLst>
    <dgm:cxn modelId="{2C89CF98-13F5-47A8-89D6-55C8E759B892}" type="presOf" srcId="{913D11BB-52AD-4B3E-A32F-C09E5DA64D65}" destId="{B92F8015-B6EB-4F49-BBB7-9982A8DC5DE0}" srcOrd="0" destOrd="1" presId="urn:microsoft.com/office/officeart/2005/8/layout/bList2"/>
    <dgm:cxn modelId="{D59932E6-AA50-44AC-AD69-7CC1DEEDC0DD}" type="presOf" srcId="{5F717C17-71AD-4514-8CEA-01022AAC1780}" destId="{B92F8015-B6EB-4F49-BBB7-9982A8DC5DE0}" srcOrd="0" destOrd="2" presId="urn:microsoft.com/office/officeart/2005/8/layout/bList2"/>
    <dgm:cxn modelId="{A4768B61-0109-49DF-A53D-E247F3693639}" type="presOf" srcId="{55327788-79E6-490A-85CF-4E27DE9A91BD}" destId="{B92F8015-B6EB-4F49-BBB7-9982A8DC5DE0}" srcOrd="0" destOrd="0" presId="urn:microsoft.com/office/officeart/2005/8/layout/bList2"/>
    <dgm:cxn modelId="{060485A2-1E56-45E1-832D-050A5CFC3E6F}" type="presOf" srcId="{E9FB5D78-4968-4303-A1B2-06F6B8694D32}" destId="{E59F9C4A-033C-484D-980A-14D59E2EE1D4}" srcOrd="0" destOrd="0" presId="urn:microsoft.com/office/officeart/2005/8/layout/bList2"/>
    <dgm:cxn modelId="{221A03C9-31F7-4695-8462-41A32CA8EE51}" type="presOf" srcId="{7068B152-6A10-4A0E-BD63-440A92A03AB9}" destId="{84CCC4E6-B976-420E-A1CB-A071C4724126}" srcOrd="1" destOrd="0" presId="urn:microsoft.com/office/officeart/2005/8/layout/bList2"/>
    <dgm:cxn modelId="{E8FB4243-952D-4E28-93A7-837BC437A5C6}" srcId="{7068B152-6A10-4A0E-BD63-440A92A03AB9}" destId="{55327788-79E6-490A-85CF-4E27DE9A91BD}" srcOrd="0" destOrd="0" parTransId="{C041EAC4-566B-487E-AE00-A91CDDAE853F}" sibTransId="{5D4BB5AB-6F64-4F84-8DD6-FC8A271AE663}"/>
    <dgm:cxn modelId="{2D609302-F00E-4188-87E1-4C36BC523110}" type="presOf" srcId="{7068B152-6A10-4A0E-BD63-440A92A03AB9}" destId="{DDDBAD7E-9293-493E-B1B7-4E8F40F1B97B}" srcOrd="0" destOrd="0" presId="urn:microsoft.com/office/officeart/2005/8/layout/bList2"/>
    <dgm:cxn modelId="{5EDFDBD3-3905-433D-81E4-953FA89BF4EC}" srcId="{7068B152-6A10-4A0E-BD63-440A92A03AB9}" destId="{913D11BB-52AD-4B3E-A32F-C09E5DA64D65}" srcOrd="1" destOrd="0" parTransId="{6E166217-2200-4FFE-98C3-5EF5AA7484EA}" sibTransId="{6E14B246-A125-4522-97C8-8160ED15EC94}"/>
    <dgm:cxn modelId="{C971D630-0AB1-4C5B-A25F-DC48D20CF77B}" srcId="{7068B152-6A10-4A0E-BD63-440A92A03AB9}" destId="{5F717C17-71AD-4514-8CEA-01022AAC1780}" srcOrd="2" destOrd="0" parTransId="{87A781B7-B6AC-46A5-9237-48E02CD12B30}" sibTransId="{3C3EA238-A525-4279-9EC3-AB0E12B571C0}"/>
    <dgm:cxn modelId="{1F4C8537-E750-43F7-85B8-AB3FA9085685}" srcId="{E9FB5D78-4968-4303-A1B2-06F6B8694D32}" destId="{7068B152-6A10-4A0E-BD63-440A92A03AB9}" srcOrd="0" destOrd="0" parTransId="{887D9169-DF99-4FAC-8130-67F692A71DEF}" sibTransId="{7F49DB85-B0BC-466B-8A8B-3738DC9B88FB}"/>
    <dgm:cxn modelId="{AA81A1E8-288B-447A-97A7-9A2962DC996B}" type="presParOf" srcId="{E59F9C4A-033C-484D-980A-14D59E2EE1D4}" destId="{47695558-44A5-424B-B0EC-5D3927C3A96A}" srcOrd="0" destOrd="0" presId="urn:microsoft.com/office/officeart/2005/8/layout/bList2"/>
    <dgm:cxn modelId="{B66BC007-4E5F-423E-B6B0-4B956A08A263}" type="presParOf" srcId="{47695558-44A5-424B-B0EC-5D3927C3A96A}" destId="{B92F8015-B6EB-4F49-BBB7-9982A8DC5DE0}" srcOrd="0" destOrd="0" presId="urn:microsoft.com/office/officeart/2005/8/layout/bList2"/>
    <dgm:cxn modelId="{A4D462F2-8EBB-4418-96CC-25015DDADE09}" type="presParOf" srcId="{47695558-44A5-424B-B0EC-5D3927C3A96A}" destId="{DDDBAD7E-9293-493E-B1B7-4E8F40F1B97B}" srcOrd="1" destOrd="0" presId="urn:microsoft.com/office/officeart/2005/8/layout/bList2"/>
    <dgm:cxn modelId="{DEB6985E-153B-4C78-BB54-4542E82B690E}" type="presParOf" srcId="{47695558-44A5-424B-B0EC-5D3927C3A96A}" destId="{84CCC4E6-B976-420E-A1CB-A071C4724126}" srcOrd="2" destOrd="0" presId="urn:microsoft.com/office/officeart/2005/8/layout/bList2"/>
    <dgm:cxn modelId="{FCF6794D-A98F-4334-AA1A-9A0219AAC978}" type="presParOf" srcId="{47695558-44A5-424B-B0EC-5D3927C3A96A}" destId="{9D92F0A7-3614-41F5-AE71-19F92C264B9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FB5D78-4968-4303-A1B2-06F6B8694D3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GB"/>
        </a:p>
      </dgm:t>
    </dgm:pt>
    <dgm:pt modelId="{7068B152-6A10-4A0E-BD63-440A92A03AB9}">
      <dgm:prSet phldrT="[Text]" custT="1"/>
      <dgm:spPr/>
      <dgm:t>
        <a:bodyPr/>
        <a:lstStyle/>
        <a:p>
          <a:pPr>
            <a:lnSpc>
              <a:spcPct val="120000"/>
            </a:lnSpc>
          </a:pPr>
          <a:r>
            <a:rPr lang="ka-GE" sz="3600"/>
            <a:t>PR7</a:t>
          </a:r>
        </a:p>
        <a:p>
          <a:pPr>
            <a:lnSpc>
              <a:spcPct val="120000"/>
            </a:lnSpc>
          </a:pPr>
          <a:r>
            <a:rPr lang="ka-GE" sz="1200"/>
            <a:t>ინდიგენი მოსახლეობა</a:t>
          </a:r>
        </a:p>
      </dgm:t>
    </dgm:pt>
    <dgm:pt modelId="{887D9169-DF99-4FAC-8130-67F692A71DEF}" type="parTrans" cxnId="{1F4C8537-E750-43F7-85B8-AB3FA9085685}">
      <dgm:prSet/>
      <dgm:spPr/>
      <dgm:t>
        <a:bodyPr/>
        <a:lstStyle/>
        <a:p>
          <a:pPr>
            <a:lnSpc>
              <a:spcPct val="120000"/>
            </a:lnSpc>
          </a:pPr>
          <a:endParaRPr lang="en-GB"/>
        </a:p>
      </dgm:t>
    </dgm:pt>
    <dgm:pt modelId="{7F49DB85-B0BC-466B-8A8B-3738DC9B88FB}" type="sibTrans" cxnId="{1F4C8537-E750-43F7-85B8-AB3FA9085685}">
      <dgm:prSet/>
      <dgm:spPr/>
      <dgm:t>
        <a:bodyPr/>
        <a:lstStyle/>
        <a:p>
          <a:pPr>
            <a:lnSpc>
              <a:spcPct val="120000"/>
            </a:lnSpc>
          </a:pPr>
          <a:endParaRPr lang="en-GB"/>
        </a:p>
      </dgm:t>
    </dgm:pt>
    <dgm:pt modelId="{55327788-79E6-490A-85CF-4E27DE9A91BD}">
      <dgm:prSet phldrT="[Text]" custT="1"/>
      <dgm:spPr/>
      <dgm:t>
        <a:bodyPr/>
        <a:lstStyle/>
        <a:p>
          <a:pPr>
            <a:lnSpc>
              <a:spcPct val="120000"/>
            </a:lnSpc>
            <a:spcBef>
              <a:spcPts val="600"/>
            </a:spcBef>
            <a:spcAft>
              <a:spcPts val="1200"/>
            </a:spcAft>
          </a:pPr>
          <a:r>
            <a:rPr lang="ka-GE" sz="1600" noProof="0" dirty="0">
              <a:solidFill>
                <a:srgbClr val="404040"/>
              </a:solidFill>
              <a:latin typeface="Arial" panose="020B0604020202020204" pitchFamily="34" charset="0"/>
              <a:cs typeface="Arial" panose="020B0604020202020204" pitchFamily="34" charset="0"/>
            </a:rPr>
            <a:t>პროექტის მიერ ზემოქმედებული </a:t>
          </a:r>
          <a:r>
            <a:rPr lang="ka-GE" sz="1600" noProof="0" dirty="0" err="1">
              <a:solidFill>
                <a:srgbClr val="404040"/>
              </a:solidFill>
              <a:latin typeface="Arial" panose="020B0604020202020204" pitchFamily="34" charset="0"/>
              <a:cs typeface="Arial" panose="020B0604020202020204" pitchFamily="34" charset="0"/>
            </a:rPr>
            <a:t>ინდიგენი</a:t>
          </a:r>
          <a:r>
            <a:rPr lang="ka-GE" sz="1600" noProof="0" dirty="0">
              <a:solidFill>
                <a:srgbClr val="404040"/>
              </a:solidFill>
              <a:latin typeface="Arial" panose="020B0604020202020204" pitchFamily="34" charset="0"/>
              <a:cs typeface="Arial" panose="020B0604020202020204" pitchFamily="34" charset="0"/>
            </a:rPr>
            <a:t> მოსახლეობის გამოვლენა</a:t>
          </a:r>
        </a:p>
      </dgm:t>
    </dgm:pt>
    <dgm:pt modelId="{C041EAC4-566B-487E-AE00-A91CDDAE853F}" type="parTrans" cxnId="{E8FB4243-952D-4E28-93A7-837BC437A5C6}">
      <dgm:prSet/>
      <dgm:spPr/>
      <dgm:t>
        <a:bodyPr/>
        <a:lstStyle/>
        <a:p>
          <a:pPr>
            <a:lnSpc>
              <a:spcPct val="120000"/>
            </a:lnSpc>
          </a:pPr>
          <a:endParaRPr lang="en-GB"/>
        </a:p>
      </dgm:t>
    </dgm:pt>
    <dgm:pt modelId="{5D4BB5AB-6F64-4F84-8DD6-FC8A271AE663}" type="sibTrans" cxnId="{E8FB4243-952D-4E28-93A7-837BC437A5C6}">
      <dgm:prSet/>
      <dgm:spPr/>
      <dgm:t>
        <a:bodyPr/>
        <a:lstStyle/>
        <a:p>
          <a:pPr>
            <a:lnSpc>
              <a:spcPct val="120000"/>
            </a:lnSpc>
          </a:pPr>
          <a:endParaRPr lang="en-GB"/>
        </a:p>
      </dgm:t>
    </dgm:pt>
    <dgm:pt modelId="{5B9C50A5-D3E9-484C-8AA4-A52F2B7E3123}">
      <dgm:prSet custT="1"/>
      <dgm:spPr/>
      <dgm:t>
        <a:bodyPr/>
        <a:lstStyle/>
        <a:p>
          <a:pPr>
            <a:lnSpc>
              <a:spcPct val="120000"/>
            </a:lnSpc>
            <a:spcBef>
              <a:spcPts val="600"/>
            </a:spcBef>
            <a:spcAft>
              <a:spcPts val="1200"/>
            </a:spcAft>
          </a:pPr>
          <a:r>
            <a:rPr lang="ka-GE" sz="1600" noProof="0" dirty="0">
              <a:solidFill>
                <a:srgbClr val="404040"/>
              </a:solidFill>
              <a:latin typeface="Arial" panose="020B0604020202020204" pitchFamily="34" charset="0"/>
              <a:cs typeface="Arial" panose="020B0604020202020204" pitchFamily="34" charset="0"/>
            </a:rPr>
            <a:t>როდესაც ადგილი აქვს ზემოქმედებას მიწაზე, კულტურულ მემკვიდრეობაზე ან ბუნებრივ რესურსებზე, რომელსაც </a:t>
          </a:r>
          <a:r>
            <a:rPr lang="ka-GE" sz="1600" noProof="0" dirty="0" err="1">
              <a:solidFill>
                <a:srgbClr val="404040"/>
              </a:solidFill>
              <a:latin typeface="Arial" panose="020B0604020202020204" pitchFamily="34" charset="0"/>
              <a:cs typeface="Arial" panose="020B0604020202020204" pitchFamily="34" charset="0"/>
            </a:rPr>
            <a:t>ინდიგენი</a:t>
          </a:r>
          <a:r>
            <a:rPr lang="ka-GE" sz="1600" noProof="0" dirty="0">
              <a:solidFill>
                <a:srgbClr val="404040"/>
              </a:solidFill>
              <a:latin typeface="Arial" panose="020B0604020202020204" pitchFamily="34" charset="0"/>
              <a:cs typeface="Arial" panose="020B0604020202020204" pitchFamily="34" charset="0"/>
            </a:rPr>
            <a:t> მოსახლეობის ჯგუფები იყენებენ:</a:t>
          </a:r>
        </a:p>
      </dgm:t>
    </dgm:pt>
    <dgm:pt modelId="{AF6A6FA5-BFB3-4CEF-A86C-96DD02CE65B1}" type="parTrans" cxnId="{1FD04E48-D02A-484A-B449-D64EDBA5DC47}">
      <dgm:prSet/>
      <dgm:spPr/>
      <dgm:t>
        <a:bodyPr/>
        <a:lstStyle/>
        <a:p>
          <a:pPr>
            <a:lnSpc>
              <a:spcPct val="120000"/>
            </a:lnSpc>
          </a:pPr>
          <a:endParaRPr lang="en-US"/>
        </a:p>
      </dgm:t>
    </dgm:pt>
    <dgm:pt modelId="{34879921-5618-47A6-9227-E7B9C98C8647}" type="sibTrans" cxnId="{1FD04E48-D02A-484A-B449-D64EDBA5DC47}">
      <dgm:prSet/>
      <dgm:spPr/>
      <dgm:t>
        <a:bodyPr/>
        <a:lstStyle/>
        <a:p>
          <a:pPr>
            <a:lnSpc>
              <a:spcPct val="120000"/>
            </a:lnSpc>
          </a:pPr>
          <a:endParaRPr lang="en-US"/>
        </a:p>
      </dgm:t>
    </dgm:pt>
    <dgm:pt modelId="{FAF95C22-83A3-4FBE-A455-643366181663}">
      <dgm:prSet custT="1"/>
      <dgm:spPr/>
      <dgm:t>
        <a:bodyPr/>
        <a:lstStyle/>
        <a:p>
          <a:pPr>
            <a:lnSpc>
              <a:spcPct val="120000"/>
            </a:lnSpc>
            <a:spcBef>
              <a:spcPts val="600"/>
            </a:spcBef>
            <a:spcAft>
              <a:spcPts val="1200"/>
            </a:spcAft>
          </a:pPr>
          <a:r>
            <a:rPr lang="ka-GE" sz="1600" b="1" noProof="0" dirty="0">
              <a:solidFill>
                <a:schemeClr val="accent1"/>
              </a:solidFill>
              <a:latin typeface="Arial" panose="020B0604020202020204" pitchFamily="34" charset="0"/>
              <a:ea typeface="ＭＳ Ｐゴシック" charset="0"/>
              <a:cs typeface="Arial" panose="020B0604020202020204" pitchFamily="34" charset="0"/>
            </a:rPr>
            <a:t>თავისუფალი, წინასწარი და ინფორმირებული თანხმობის </a:t>
          </a:r>
          <a:r>
            <a:rPr lang="ka-GE" sz="1600" noProof="0" dirty="0">
              <a:solidFill>
                <a:srgbClr val="404040"/>
              </a:solidFill>
              <a:latin typeface="Arial" panose="020B0604020202020204" pitchFamily="34" charset="0"/>
              <a:ea typeface="ＭＳ Ｐゴシック" charset="0"/>
              <a:cs typeface="Arial" panose="020B0604020202020204" pitchFamily="34" charset="0"/>
            </a:rPr>
            <a:t>(FPIC)</a:t>
          </a:r>
          <a:r>
            <a:rPr lang="ka-GE" sz="1600" noProof="0" dirty="0">
              <a:latin typeface="Arial" panose="020B0604020202020204" pitchFamily="34" charset="0"/>
              <a:ea typeface="ＭＳ Ｐゴシック" charset="0"/>
              <a:cs typeface="Arial" panose="020B0604020202020204" pitchFamily="34" charset="0"/>
            </a:rPr>
            <a:t> </a:t>
          </a:r>
          <a:r>
            <a:rPr lang="ka-GE" sz="1600" noProof="0" dirty="0">
              <a:solidFill>
                <a:srgbClr val="404040"/>
              </a:solidFill>
              <a:latin typeface="Arial" panose="020B0604020202020204" pitchFamily="34" charset="0"/>
              <a:ea typeface="ＭＳ Ｐゴシック" charset="0"/>
              <a:cs typeface="Arial" panose="020B0604020202020204" pitchFamily="34" charset="0"/>
            </a:rPr>
            <a:t>დადასტურება</a:t>
          </a:r>
        </a:p>
      </dgm:t>
    </dgm:pt>
    <dgm:pt modelId="{964AEA14-744A-436B-BDDD-02E6C53BA4AA}" type="parTrans" cxnId="{097029D1-81C0-4471-8D16-7F253103B31A}">
      <dgm:prSet/>
      <dgm:spPr/>
      <dgm:t>
        <a:bodyPr/>
        <a:lstStyle/>
        <a:p>
          <a:pPr>
            <a:lnSpc>
              <a:spcPct val="120000"/>
            </a:lnSpc>
          </a:pPr>
          <a:endParaRPr lang="en-US"/>
        </a:p>
      </dgm:t>
    </dgm:pt>
    <dgm:pt modelId="{FC54115B-6634-47CE-8FAE-47A4799828C6}" type="sibTrans" cxnId="{097029D1-81C0-4471-8D16-7F253103B31A}">
      <dgm:prSet/>
      <dgm:spPr/>
      <dgm:t>
        <a:bodyPr/>
        <a:lstStyle/>
        <a:p>
          <a:pPr>
            <a:lnSpc>
              <a:spcPct val="120000"/>
            </a:lnSpc>
          </a:pPr>
          <a:endParaRPr lang="en-US"/>
        </a:p>
      </dgm:t>
    </dgm:pt>
    <dgm:pt modelId="{99D6900E-BCF6-4D57-8258-0F01B63E2B22}">
      <dgm:prSet custT="1"/>
      <dgm:spPr/>
      <dgm:t>
        <a:bodyPr/>
        <a:lstStyle/>
        <a:p>
          <a:pPr>
            <a:lnSpc>
              <a:spcPct val="120000"/>
            </a:lnSpc>
            <a:spcBef>
              <a:spcPts val="600"/>
            </a:spcBef>
            <a:spcAft>
              <a:spcPts val="1200"/>
            </a:spcAft>
          </a:pPr>
          <a:r>
            <a:rPr lang="ka-GE" sz="1600" b="1" noProof="0" dirty="0" err="1">
              <a:solidFill>
                <a:schemeClr val="accent1"/>
              </a:solidFill>
              <a:latin typeface="Arial" panose="020B0604020202020204" pitchFamily="34" charset="0"/>
              <a:ea typeface="ＭＳ Ｐゴシック" charset="0"/>
              <a:cs typeface="Arial" panose="020B0604020202020204" pitchFamily="34" charset="0"/>
            </a:rPr>
            <a:t>ინდიგენი</a:t>
          </a:r>
          <a:r>
            <a:rPr lang="ka-GE" sz="1600" b="1" noProof="0" dirty="0">
              <a:solidFill>
                <a:schemeClr val="accent1"/>
              </a:solidFill>
              <a:latin typeface="Arial" panose="020B0604020202020204" pitchFamily="34" charset="0"/>
              <a:ea typeface="ＭＳ Ｐゴシック" charset="0"/>
              <a:cs typeface="Arial" panose="020B0604020202020204" pitchFamily="34" charset="0"/>
            </a:rPr>
            <a:t> მოსახლეობის განვითარების გეგმის </a:t>
          </a:r>
          <a:r>
            <a:rPr lang="ka-GE" sz="1600" noProof="0" dirty="0">
              <a:solidFill>
                <a:srgbClr val="404040"/>
              </a:solidFill>
              <a:latin typeface="Arial" panose="020B0604020202020204" pitchFamily="34" charset="0"/>
              <a:ea typeface="ＭＳ Ｐゴシック" charset="0"/>
              <a:cs typeface="Arial" panose="020B0604020202020204" pitchFamily="34" charset="0"/>
            </a:rPr>
            <a:t>მომზადება</a:t>
          </a:r>
        </a:p>
      </dgm:t>
    </dgm:pt>
    <dgm:pt modelId="{A8ED49A3-6BD1-49A6-856E-B113B8BDA705}" type="parTrans" cxnId="{76E770CD-EACF-41B5-B617-19DA500B72CA}">
      <dgm:prSet/>
      <dgm:spPr/>
      <dgm:t>
        <a:bodyPr/>
        <a:lstStyle/>
        <a:p>
          <a:pPr>
            <a:lnSpc>
              <a:spcPct val="120000"/>
            </a:lnSpc>
          </a:pPr>
          <a:endParaRPr lang="en-US"/>
        </a:p>
      </dgm:t>
    </dgm:pt>
    <dgm:pt modelId="{E1EDDCD5-9C66-4501-97D5-D3569E22BC81}" type="sibTrans" cxnId="{76E770CD-EACF-41B5-B617-19DA500B72CA}">
      <dgm:prSet/>
      <dgm:spPr/>
      <dgm:t>
        <a:bodyPr/>
        <a:lstStyle/>
        <a:p>
          <a:pPr>
            <a:lnSpc>
              <a:spcPct val="120000"/>
            </a:lnSpc>
          </a:pPr>
          <a:endParaRPr lang="en-US"/>
        </a:p>
      </dgm:t>
    </dgm:pt>
    <dgm:pt modelId="{AA4258C4-1A4F-4EE6-84A3-8E0D7D8DA091}">
      <dgm:prSet custT="1"/>
      <dgm:spPr/>
      <dgm:t>
        <a:bodyPr/>
        <a:lstStyle/>
        <a:p>
          <a:pPr>
            <a:lnSpc>
              <a:spcPct val="120000"/>
            </a:lnSpc>
            <a:spcBef>
              <a:spcPts val="600"/>
            </a:spcBef>
            <a:spcAft>
              <a:spcPts val="1200"/>
            </a:spcAft>
          </a:pPr>
          <a:r>
            <a:rPr lang="ka-GE" sz="1600" noProof="0" dirty="0">
              <a:solidFill>
                <a:srgbClr val="404040"/>
              </a:solidFill>
              <a:latin typeface="Arial" panose="020B0604020202020204" pitchFamily="34" charset="0"/>
              <a:cs typeface="Arial" panose="020B0604020202020204" pitchFamily="34" charset="0"/>
            </a:rPr>
            <a:t>ამჟამად არ ეხება ბევრ ქვეყანას, სადაც ვსაქმიანობთ, მაგრამ ამ კუთხით ჩვენი გამოწვევები იზრდება</a:t>
          </a:r>
        </a:p>
      </dgm:t>
    </dgm:pt>
    <dgm:pt modelId="{CEBCBCF8-5FCA-41C6-9B1D-C08CAF25C762}" type="parTrans" cxnId="{19768397-4EE7-4E00-B896-1C8F2E7FE5A8}">
      <dgm:prSet/>
      <dgm:spPr/>
      <dgm:t>
        <a:bodyPr/>
        <a:lstStyle/>
        <a:p>
          <a:pPr>
            <a:lnSpc>
              <a:spcPct val="120000"/>
            </a:lnSpc>
          </a:pPr>
          <a:endParaRPr lang="en-US"/>
        </a:p>
      </dgm:t>
    </dgm:pt>
    <dgm:pt modelId="{58D33A54-A088-4046-BD8B-6D6D079E3913}" type="sibTrans" cxnId="{19768397-4EE7-4E00-B896-1C8F2E7FE5A8}">
      <dgm:prSet/>
      <dgm:spPr/>
      <dgm:t>
        <a:bodyPr/>
        <a:lstStyle/>
        <a:p>
          <a:pPr>
            <a:lnSpc>
              <a:spcPct val="120000"/>
            </a:lnSpc>
          </a:pPr>
          <a:endParaRPr lang="en-US"/>
        </a:p>
      </dgm:t>
    </dgm:pt>
    <dgm:pt modelId="{29D64657-8D3E-4C8E-9F17-596A069C0833}">
      <dgm:prSet phldrT="[Text]" custT="1"/>
      <dgm:spPr/>
      <dgm:t>
        <a:bodyPr/>
        <a:lstStyle/>
        <a:p>
          <a:pPr>
            <a:lnSpc>
              <a:spcPct val="120000"/>
            </a:lnSpc>
            <a:spcBef>
              <a:spcPts val="600"/>
            </a:spcBef>
            <a:spcAft>
              <a:spcPts val="1200"/>
            </a:spcAft>
          </a:pPr>
          <a:r>
            <a:rPr lang="ka-GE" sz="1600" noProof="0" dirty="0">
              <a:solidFill>
                <a:srgbClr val="404040"/>
              </a:solidFill>
              <a:latin typeface="Arial" panose="020B0604020202020204" pitchFamily="34" charset="0"/>
              <a:cs typeface="Arial" panose="020B0604020202020204" pitchFamily="34" charset="0"/>
            </a:rPr>
            <a:t>მათი ჩართვა პროექტთან დაკავშირებული ისეთი გადაწყვეტილების მიღებაში, რომლებიც მათზე ახდენს გავლენას</a:t>
          </a:r>
        </a:p>
      </dgm:t>
    </dgm:pt>
    <dgm:pt modelId="{7241F049-DCD2-4487-89E4-CB2BD2FBB41E}" type="parTrans" cxnId="{05C2A424-5BE1-4912-A908-01F6F2F32DFE}">
      <dgm:prSet/>
      <dgm:spPr/>
      <dgm:t>
        <a:bodyPr/>
        <a:lstStyle/>
        <a:p>
          <a:pPr>
            <a:lnSpc>
              <a:spcPct val="120000"/>
            </a:lnSpc>
          </a:pPr>
          <a:endParaRPr lang="en-GB"/>
        </a:p>
      </dgm:t>
    </dgm:pt>
    <dgm:pt modelId="{0F6B8ADB-FE8A-49E0-A7F2-04B9A1734C9A}" type="sibTrans" cxnId="{05C2A424-5BE1-4912-A908-01F6F2F32DFE}">
      <dgm:prSet/>
      <dgm:spPr/>
      <dgm:t>
        <a:bodyPr/>
        <a:lstStyle/>
        <a:p>
          <a:pPr>
            <a:lnSpc>
              <a:spcPct val="120000"/>
            </a:lnSpc>
          </a:pPr>
          <a:endParaRPr lang="en-GB"/>
        </a:p>
      </dgm:t>
    </dgm:pt>
    <dgm:pt modelId="{E095D9F0-C9DA-4CF0-A671-0496FCE9D8A8}" type="pres">
      <dgm:prSet presAssocID="{E9FB5D78-4968-4303-A1B2-06F6B8694D32}" presName="diagram" presStyleCnt="0">
        <dgm:presLayoutVars>
          <dgm:dir/>
          <dgm:animLvl val="lvl"/>
          <dgm:resizeHandles val="exact"/>
        </dgm:presLayoutVars>
      </dgm:prSet>
      <dgm:spPr/>
      <dgm:t>
        <a:bodyPr/>
        <a:lstStyle/>
        <a:p>
          <a:endParaRPr lang="en-US"/>
        </a:p>
      </dgm:t>
    </dgm:pt>
    <dgm:pt modelId="{613F7C65-0D77-4717-9411-7AD9CA5967C1}" type="pres">
      <dgm:prSet presAssocID="{7068B152-6A10-4A0E-BD63-440A92A03AB9}" presName="compNode" presStyleCnt="0"/>
      <dgm:spPr/>
    </dgm:pt>
    <dgm:pt modelId="{F28AEE7A-25AC-4B7F-B41B-E6ACDA3C2D3F}" type="pres">
      <dgm:prSet presAssocID="{7068B152-6A10-4A0E-BD63-440A92A03AB9}" presName="childRect" presStyleLbl="bgAcc1" presStyleIdx="0" presStyleCnt="1" custScaleX="210783" custScaleY="131665">
        <dgm:presLayoutVars>
          <dgm:bulletEnabled val="1"/>
        </dgm:presLayoutVars>
      </dgm:prSet>
      <dgm:spPr/>
      <dgm:t>
        <a:bodyPr/>
        <a:lstStyle/>
        <a:p>
          <a:endParaRPr lang="en-US"/>
        </a:p>
      </dgm:t>
    </dgm:pt>
    <dgm:pt modelId="{171FA048-306F-4AEA-A818-8F9840FFA701}" type="pres">
      <dgm:prSet presAssocID="{7068B152-6A10-4A0E-BD63-440A92A03AB9}" presName="parentText" presStyleLbl="node1" presStyleIdx="0" presStyleCnt="0">
        <dgm:presLayoutVars>
          <dgm:chMax val="0"/>
          <dgm:bulletEnabled val="1"/>
        </dgm:presLayoutVars>
      </dgm:prSet>
      <dgm:spPr/>
      <dgm:t>
        <a:bodyPr/>
        <a:lstStyle/>
        <a:p>
          <a:endParaRPr lang="en-US"/>
        </a:p>
      </dgm:t>
    </dgm:pt>
    <dgm:pt modelId="{CAD0F6B2-D673-4534-82C2-89B4633730F2}" type="pres">
      <dgm:prSet presAssocID="{7068B152-6A10-4A0E-BD63-440A92A03AB9}" presName="parentRect" presStyleLbl="alignNode1" presStyleIdx="0" presStyleCnt="1" custScaleX="210335" custScaleY="93109" custLinFactNeighborX="33" custLinFactNeighborY="33612"/>
      <dgm:spPr/>
      <dgm:t>
        <a:bodyPr/>
        <a:lstStyle/>
        <a:p>
          <a:endParaRPr lang="en-US"/>
        </a:p>
      </dgm:t>
    </dgm:pt>
    <dgm:pt modelId="{91E10356-8458-4420-9980-789E61703DAC}" type="pres">
      <dgm:prSet presAssocID="{7068B152-6A10-4A0E-BD63-440A92A03AB9}" presName="adorn" presStyleLbl="fgAccFollowNode1" presStyleIdx="0" presStyleCnt="1" custLinFactNeighborX="65991" custLinFactNeighborY="259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dgm:spPr>
    </dgm:pt>
  </dgm:ptLst>
  <dgm:cxnLst>
    <dgm:cxn modelId="{53F9DAE9-0FDA-405E-BA33-B7279E05340D}" type="presOf" srcId="{5B9C50A5-D3E9-484C-8AA4-A52F2B7E3123}" destId="{F28AEE7A-25AC-4B7F-B41B-E6ACDA3C2D3F}" srcOrd="0" destOrd="2" presId="urn:microsoft.com/office/officeart/2005/8/layout/bList2"/>
    <dgm:cxn modelId="{C96D17E7-B414-42BB-A00A-9E1E78BCD950}" type="presOf" srcId="{7068B152-6A10-4A0E-BD63-440A92A03AB9}" destId="{171FA048-306F-4AEA-A818-8F9840FFA701}" srcOrd="0" destOrd="0" presId="urn:microsoft.com/office/officeart/2005/8/layout/bList2"/>
    <dgm:cxn modelId="{76E770CD-EACF-41B5-B617-19DA500B72CA}" srcId="{5B9C50A5-D3E9-484C-8AA4-A52F2B7E3123}" destId="{99D6900E-BCF6-4D57-8258-0F01B63E2B22}" srcOrd="1" destOrd="0" parTransId="{A8ED49A3-6BD1-49A6-856E-B113B8BDA705}" sibTransId="{E1EDDCD5-9C66-4501-97D5-D3569E22BC81}"/>
    <dgm:cxn modelId="{E7BFF6F8-EF86-4298-9F20-765BE81996CF}" type="presOf" srcId="{FAF95C22-83A3-4FBE-A455-643366181663}" destId="{F28AEE7A-25AC-4B7F-B41B-E6ACDA3C2D3F}" srcOrd="0" destOrd="3" presId="urn:microsoft.com/office/officeart/2005/8/layout/bList2"/>
    <dgm:cxn modelId="{05C2A424-5BE1-4912-A908-01F6F2F32DFE}" srcId="{7068B152-6A10-4A0E-BD63-440A92A03AB9}" destId="{29D64657-8D3E-4C8E-9F17-596A069C0833}" srcOrd="1" destOrd="0" parTransId="{7241F049-DCD2-4487-89E4-CB2BD2FBB41E}" sibTransId="{0F6B8ADB-FE8A-49E0-A7F2-04B9A1734C9A}"/>
    <dgm:cxn modelId="{224F5D74-0ED2-4070-9B08-D546A717C50A}" type="presOf" srcId="{AA4258C4-1A4F-4EE6-84A3-8E0D7D8DA091}" destId="{F28AEE7A-25AC-4B7F-B41B-E6ACDA3C2D3F}" srcOrd="0" destOrd="5" presId="urn:microsoft.com/office/officeart/2005/8/layout/bList2"/>
    <dgm:cxn modelId="{1F4C8537-E750-43F7-85B8-AB3FA9085685}" srcId="{E9FB5D78-4968-4303-A1B2-06F6B8694D32}" destId="{7068B152-6A10-4A0E-BD63-440A92A03AB9}" srcOrd="0" destOrd="0" parTransId="{887D9169-DF99-4FAC-8130-67F692A71DEF}" sibTransId="{7F49DB85-B0BC-466B-8A8B-3738DC9B88FB}"/>
    <dgm:cxn modelId="{0BC3563B-295C-48CA-B833-791E61738392}" type="presOf" srcId="{55327788-79E6-490A-85CF-4E27DE9A91BD}" destId="{F28AEE7A-25AC-4B7F-B41B-E6ACDA3C2D3F}" srcOrd="0" destOrd="0" presId="urn:microsoft.com/office/officeart/2005/8/layout/bList2"/>
    <dgm:cxn modelId="{1FD04E48-D02A-484A-B449-D64EDBA5DC47}" srcId="{7068B152-6A10-4A0E-BD63-440A92A03AB9}" destId="{5B9C50A5-D3E9-484C-8AA4-A52F2B7E3123}" srcOrd="2" destOrd="0" parTransId="{AF6A6FA5-BFB3-4CEF-A86C-96DD02CE65B1}" sibTransId="{34879921-5618-47A6-9227-E7B9C98C8647}"/>
    <dgm:cxn modelId="{E8FB4243-952D-4E28-93A7-837BC437A5C6}" srcId="{7068B152-6A10-4A0E-BD63-440A92A03AB9}" destId="{55327788-79E6-490A-85CF-4E27DE9A91BD}" srcOrd="0" destOrd="0" parTransId="{C041EAC4-566B-487E-AE00-A91CDDAE853F}" sibTransId="{5D4BB5AB-6F64-4F84-8DD6-FC8A271AE663}"/>
    <dgm:cxn modelId="{097029D1-81C0-4471-8D16-7F253103B31A}" srcId="{5B9C50A5-D3E9-484C-8AA4-A52F2B7E3123}" destId="{FAF95C22-83A3-4FBE-A455-643366181663}" srcOrd="0" destOrd="0" parTransId="{964AEA14-744A-436B-BDDD-02E6C53BA4AA}" sibTransId="{FC54115B-6634-47CE-8FAE-47A4799828C6}"/>
    <dgm:cxn modelId="{45F0B7A2-3BCB-4D8E-BE7F-199AC3E1748E}" type="presOf" srcId="{E9FB5D78-4968-4303-A1B2-06F6B8694D32}" destId="{E095D9F0-C9DA-4CF0-A671-0496FCE9D8A8}" srcOrd="0" destOrd="0" presId="urn:microsoft.com/office/officeart/2005/8/layout/bList2"/>
    <dgm:cxn modelId="{19768397-4EE7-4E00-B896-1C8F2E7FE5A8}" srcId="{7068B152-6A10-4A0E-BD63-440A92A03AB9}" destId="{AA4258C4-1A4F-4EE6-84A3-8E0D7D8DA091}" srcOrd="3" destOrd="0" parTransId="{CEBCBCF8-5FCA-41C6-9B1D-C08CAF25C762}" sibTransId="{58D33A54-A088-4046-BD8B-6D6D079E3913}"/>
    <dgm:cxn modelId="{0CBD80EB-9B98-4831-A506-4F13E61E5ACA}" type="presOf" srcId="{29D64657-8D3E-4C8E-9F17-596A069C0833}" destId="{F28AEE7A-25AC-4B7F-B41B-E6ACDA3C2D3F}" srcOrd="0" destOrd="1" presId="urn:microsoft.com/office/officeart/2005/8/layout/bList2"/>
    <dgm:cxn modelId="{C94E6C5B-9197-44F5-B09C-9B72ABFB84CA}" type="presOf" srcId="{7068B152-6A10-4A0E-BD63-440A92A03AB9}" destId="{CAD0F6B2-D673-4534-82C2-89B4633730F2}" srcOrd="1" destOrd="0" presId="urn:microsoft.com/office/officeart/2005/8/layout/bList2"/>
    <dgm:cxn modelId="{6B4699EB-E184-487B-967E-0DD743F89F1B}" type="presOf" srcId="{99D6900E-BCF6-4D57-8258-0F01B63E2B22}" destId="{F28AEE7A-25AC-4B7F-B41B-E6ACDA3C2D3F}" srcOrd="0" destOrd="4" presId="urn:microsoft.com/office/officeart/2005/8/layout/bList2"/>
    <dgm:cxn modelId="{ADF7FBC2-E283-4423-8B64-FFF95E88CFB2}" type="presParOf" srcId="{E095D9F0-C9DA-4CF0-A671-0496FCE9D8A8}" destId="{613F7C65-0D77-4717-9411-7AD9CA5967C1}" srcOrd="0" destOrd="0" presId="urn:microsoft.com/office/officeart/2005/8/layout/bList2"/>
    <dgm:cxn modelId="{E652ED99-0083-4609-AA26-7FADC5918F69}" type="presParOf" srcId="{613F7C65-0D77-4717-9411-7AD9CA5967C1}" destId="{F28AEE7A-25AC-4B7F-B41B-E6ACDA3C2D3F}" srcOrd="0" destOrd="0" presId="urn:microsoft.com/office/officeart/2005/8/layout/bList2"/>
    <dgm:cxn modelId="{D8D2BAC6-9107-4703-B4FE-DECDBBF7B58D}" type="presParOf" srcId="{613F7C65-0D77-4717-9411-7AD9CA5967C1}" destId="{171FA048-306F-4AEA-A818-8F9840FFA701}" srcOrd="1" destOrd="0" presId="urn:microsoft.com/office/officeart/2005/8/layout/bList2"/>
    <dgm:cxn modelId="{99994F8F-0FCF-45B3-B01B-A6DA302211DC}" type="presParOf" srcId="{613F7C65-0D77-4717-9411-7AD9CA5967C1}" destId="{CAD0F6B2-D673-4534-82C2-89B4633730F2}" srcOrd="2" destOrd="0" presId="urn:microsoft.com/office/officeart/2005/8/layout/bList2"/>
    <dgm:cxn modelId="{DD28C82E-927A-4C84-8DBC-5B4DEC12407E}" type="presParOf" srcId="{613F7C65-0D77-4717-9411-7AD9CA5967C1}" destId="{91E10356-8458-4420-9980-789E61703DAC}"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1694B-38EB-43B2-B83D-7C1C17A3B453}">
      <dsp:nvSpPr>
        <dsp:cNvPr id="0" name=""/>
        <dsp:cNvSpPr/>
      </dsp:nvSpPr>
      <dsp:spPr>
        <a:xfrm>
          <a:off x="0" y="2342"/>
          <a:ext cx="9911415"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EA118E-A8E0-4965-B14B-F88636009CD5}">
      <dsp:nvSpPr>
        <dsp:cNvPr id="0" name=""/>
        <dsp:cNvSpPr/>
      </dsp:nvSpPr>
      <dsp:spPr>
        <a:xfrm>
          <a:off x="0" y="2342"/>
          <a:ext cx="3319399" cy="4793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fr-CA" sz="1800" b="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endParaRPr lang="fr-CA" sz="1800" b="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l" defTabSz="800100">
            <a:lnSpc>
              <a:spcPct val="90000"/>
            </a:lnSpc>
            <a:spcBef>
              <a:spcPct val="0"/>
            </a:spcBef>
            <a:spcAft>
              <a:spcPct val="35000"/>
            </a:spcAft>
          </a:pPr>
          <a:endParaRPr lang="fr-CA" sz="1800" b="0"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0" y="2342"/>
        <a:ext cx="3319399" cy="4793086"/>
      </dsp:txXfrm>
    </dsp:sp>
    <dsp:sp modelId="{A11C7063-90DD-43B7-84A7-B7748D5C4F5F}">
      <dsp:nvSpPr>
        <dsp:cNvPr id="0" name=""/>
        <dsp:cNvSpPr/>
      </dsp:nvSpPr>
      <dsp:spPr>
        <a:xfrm>
          <a:off x="3278458" y="0"/>
          <a:ext cx="6465988" cy="125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ka-GE" sz="1500" kern="1200" dirty="0">
              <a:solidFill>
                <a:srgbClr val="404040"/>
              </a:solidFill>
              <a:latin typeface="Arial" panose="020B0604020202020204" pitchFamily="34" charset="0"/>
              <a:cs typeface="Arial" panose="020B0604020202020204" pitchFamily="34" charset="0"/>
            </a:rPr>
            <a:t>პროექტის განმარტება ბანკის თანხების გამოყენებით შემოიფარგლება, სამოქმედო სტანდარტები (PR) ვრცელდება მხოლოდ პროექტზე, თუმცა გარემოსდაცვითი და სოციალური შეფასება პროექტთან დაკავშირებულ ობიექტებსა და სხვა ასპექტებს უნდა ითვალისწინებდეს.</a:t>
          </a:r>
        </a:p>
      </dsp:txBody>
      <dsp:txXfrm>
        <a:off x="3278458" y="0"/>
        <a:ext cx="6465988" cy="1250726"/>
      </dsp:txXfrm>
    </dsp:sp>
    <dsp:sp modelId="{888B2763-A956-4122-B351-DF5E7DDB844E}">
      <dsp:nvSpPr>
        <dsp:cNvPr id="0" name=""/>
        <dsp:cNvSpPr/>
      </dsp:nvSpPr>
      <dsp:spPr>
        <a:xfrm>
          <a:off x="3319399" y="1132762"/>
          <a:ext cx="6589542"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F35379-D5FB-4B58-AE0F-D343574E40DE}">
      <dsp:nvSpPr>
        <dsp:cNvPr id="0" name=""/>
        <dsp:cNvSpPr/>
      </dsp:nvSpPr>
      <dsp:spPr>
        <a:xfrm>
          <a:off x="3278458" y="1249140"/>
          <a:ext cx="6465988" cy="147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ka-GE" sz="1500" kern="1200" dirty="0" smtClean="0">
              <a:solidFill>
                <a:srgbClr val="404040"/>
              </a:solidFill>
              <a:latin typeface="Arial" panose="020B0604020202020204" pitchFamily="34" charset="0"/>
              <a:cs typeface="Arial" panose="020B0604020202020204" pitchFamily="34" charset="0"/>
            </a:rPr>
            <a:t>დაკავშირებული </a:t>
          </a:r>
          <a:r>
            <a:rPr lang="ka-GE" sz="1500" kern="1200" dirty="0">
              <a:solidFill>
                <a:srgbClr val="404040"/>
              </a:solidFill>
              <a:latin typeface="Arial" panose="020B0604020202020204" pitchFamily="34" charset="0"/>
              <a:cs typeface="Arial" panose="020B0604020202020204" pitchFamily="34" charset="0"/>
            </a:rPr>
            <a:t>ობიექტები მოიცავს „ახალ ობიექტებს ან საქმიანობას: (i) რომელთა გარეშეც პროექტი არ იქნებოდა სიცოცხლისუნარიანი და (</a:t>
          </a:r>
          <a:r>
            <a:rPr lang="ka-GE" sz="1500" kern="1200" dirty="0" err="1">
              <a:solidFill>
                <a:srgbClr val="404040"/>
              </a:solidFill>
              <a:latin typeface="Arial" panose="020B0604020202020204" pitchFamily="34" charset="0"/>
              <a:cs typeface="Arial" panose="020B0604020202020204" pitchFamily="34" charset="0"/>
            </a:rPr>
            <a:t>ii</a:t>
          </a:r>
          <a:r>
            <a:rPr lang="ka-GE" sz="1500" kern="1200" dirty="0">
              <a:solidFill>
                <a:srgbClr val="404040"/>
              </a:solidFill>
              <a:latin typeface="Arial" panose="020B0604020202020204" pitchFamily="34" charset="0"/>
              <a:cs typeface="Arial" panose="020B0604020202020204" pitchFamily="34" charset="0"/>
            </a:rPr>
            <a:t>) რომლებიც პროექტის არარსებობის შემთხვევაში არ აშენდებოდა, გაფართოვდებოდა, განხორციელდებოდა, ან რომლის მშენებლობა ან განხორციელება არ დაიგეგმებოდა“. დაკავშირებულ ობიექტებზე ვრცელდება მხოლოდ PR-ების მიზნები.</a:t>
          </a:r>
        </a:p>
      </dsp:txBody>
      <dsp:txXfrm>
        <a:off x="3278458" y="1249140"/>
        <a:ext cx="6465988" cy="1476776"/>
      </dsp:txXfrm>
    </dsp:sp>
    <dsp:sp modelId="{BA49A267-A580-4902-820A-A05501FB2992}">
      <dsp:nvSpPr>
        <dsp:cNvPr id="0" name=""/>
        <dsp:cNvSpPr/>
      </dsp:nvSpPr>
      <dsp:spPr>
        <a:xfrm>
          <a:off x="3319399" y="2825121"/>
          <a:ext cx="6589542"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6880AC-1B5E-49B8-87B1-C8F1E0700906}">
      <dsp:nvSpPr>
        <dsp:cNvPr id="0" name=""/>
        <dsp:cNvSpPr/>
      </dsp:nvSpPr>
      <dsp:spPr>
        <a:xfrm>
          <a:off x="3280915" y="2891404"/>
          <a:ext cx="6465988" cy="467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ka-GE" sz="1500" kern="1200" dirty="0" smtClean="0">
              <a:solidFill>
                <a:srgbClr val="404040"/>
              </a:solidFill>
              <a:latin typeface="Arial" panose="020B0604020202020204" pitchFamily="34" charset="0"/>
              <a:cs typeface="Arial" panose="020B0604020202020204" pitchFamily="34" charset="0"/>
            </a:rPr>
            <a:t>გარემოსდაცვითი </a:t>
          </a:r>
          <a:r>
            <a:rPr lang="ka-GE" sz="1500" kern="1200" dirty="0">
              <a:solidFill>
                <a:srgbClr val="404040"/>
              </a:solidFill>
              <a:latin typeface="Arial" panose="020B0604020202020204" pitchFamily="34" charset="0"/>
              <a:cs typeface="Arial" panose="020B0604020202020204" pitchFamily="34" charset="0"/>
            </a:rPr>
            <a:t>და სოციალური შეფასება და მონიტორინგი „რისკის თანაზომიერი“ იქნება</a:t>
          </a:r>
        </a:p>
      </dsp:txBody>
      <dsp:txXfrm>
        <a:off x="3280915" y="2891404"/>
        <a:ext cx="6465988" cy="467576"/>
      </dsp:txXfrm>
    </dsp:sp>
    <dsp:sp modelId="{6F7759D6-EC0E-465D-A3B2-C36DD5199D33}">
      <dsp:nvSpPr>
        <dsp:cNvPr id="0" name=""/>
        <dsp:cNvSpPr/>
      </dsp:nvSpPr>
      <dsp:spPr>
        <a:xfrm>
          <a:off x="3319399" y="3418938"/>
          <a:ext cx="6589542"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C86E2A-6FEC-4EFC-A1DD-8F1BD83A4DA0}">
      <dsp:nvSpPr>
        <dsp:cNvPr id="0" name=""/>
        <dsp:cNvSpPr/>
      </dsp:nvSpPr>
      <dsp:spPr>
        <a:xfrm>
          <a:off x="3278458" y="3492777"/>
          <a:ext cx="6465988" cy="122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ka-GE" sz="1500" kern="1200" dirty="0">
              <a:solidFill>
                <a:srgbClr val="404040"/>
              </a:solidFill>
              <a:latin typeface="Arial" panose="020B0604020202020204" pitchFamily="34" charset="0"/>
              <a:cs typeface="Arial" panose="020B0604020202020204" pitchFamily="34" charset="0"/>
            </a:rPr>
            <a:t>პროექტები იმგვარად იქნება შედგენილი, რომ PR-ის მოთხოვნების დაკმაყოფილება გარემოსდაცვითი და სოციალური სამოქმედო გეგმის (ESAP) მეშვეობით, გონივრულ ვადებში იყოს შესაძლებელი</a:t>
          </a:r>
        </a:p>
      </dsp:txBody>
      <dsp:txXfrm>
        <a:off x="3278458" y="3492777"/>
        <a:ext cx="6465988" cy="1224749"/>
      </dsp:txXfrm>
    </dsp:sp>
    <dsp:sp modelId="{80F34A17-7FEC-4810-848D-7936CF74FC31}">
      <dsp:nvSpPr>
        <dsp:cNvPr id="0" name=""/>
        <dsp:cNvSpPr/>
      </dsp:nvSpPr>
      <dsp:spPr>
        <a:xfrm>
          <a:off x="3268067" y="4330967"/>
          <a:ext cx="6589542"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975E0-B695-4025-8466-A6E718D1ED2D}">
      <dsp:nvSpPr>
        <dsp:cNvPr id="0" name=""/>
        <dsp:cNvSpPr/>
      </dsp:nvSpPr>
      <dsp:spPr>
        <a:xfrm>
          <a:off x="3410" y="69203"/>
          <a:ext cx="9256049" cy="4643504"/>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100000"/>
            </a:lnSpc>
            <a:spcBef>
              <a:spcPct val="0"/>
            </a:spcBef>
            <a:spcAft>
              <a:spcPts val="0"/>
            </a:spcAft>
            <a:buChar char="••"/>
          </a:pPr>
          <a:r>
            <a:rPr kumimoji="0" lang="ka-GE" sz="1600" b="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კულტურული მემკვიდრეობის </a:t>
          </a:r>
          <a:r>
            <a:rPr kumimoji="0" lang="ka-GE" sz="1600" b="0" i="0" u="none" strike="noStrike" kern="1200" cap="none" normalizeH="0" baseline="0" noProof="0" dirty="0">
              <a:ln>
                <a:noFill/>
              </a:ln>
              <a:solidFill>
                <a:srgbClr val="58595B"/>
              </a:solidFill>
              <a:uLnTx/>
              <a:uFillTx/>
              <a:latin typeface="Arial" panose="020B0604020202020204" pitchFamily="34" charset="0"/>
              <a:ea typeface="ＭＳ Ｐゴシック" charset="0"/>
              <a:cs typeface="Arial" panose="020B0604020202020204" pitchFamily="34" charset="0"/>
            </a:rPr>
            <a:t>(</a:t>
          </a:r>
          <a:r>
            <a:rPr kumimoji="0" lang="ka-GE" sz="1600" b="1" i="0" u="none" strike="noStrike" kern="1200"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მატერიალურის</a:t>
          </a:r>
          <a:r>
            <a:rPr kumimoji="0" lang="ka-GE" sz="1600" b="0" i="0" u="none" strike="noStrike" kern="1200" cap="none" normalizeH="0" baseline="0" noProof="0" dirty="0">
              <a:ln>
                <a:noFill/>
              </a:ln>
              <a:solidFill>
                <a:srgbClr val="58595B"/>
              </a:solidFill>
              <a:uLnTx/>
              <a:uFillTx/>
              <a:latin typeface="Arial" panose="020B0604020202020204" pitchFamily="34" charset="0"/>
              <a:ea typeface="ＭＳ Ｐゴシック" charset="0"/>
              <a:cs typeface="Arial" panose="020B0604020202020204" pitchFamily="34" charset="0"/>
            </a:rPr>
            <a:t> </a:t>
          </a:r>
          <a:r>
            <a:rPr kumimoji="0" lang="ka-GE" sz="1600" b="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და </a:t>
          </a:r>
          <a:r>
            <a:rPr kumimoji="0" lang="ka-GE" sz="1600" b="1" i="0" u="none" strike="noStrike" kern="1200"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არამატერიალურის</a:t>
          </a:r>
          <a:r>
            <a:rPr kumimoji="0" lang="ka-GE" sz="1600" b="0" i="0" u="none" strike="noStrike" kern="1200" cap="none" normalizeH="0" baseline="0" noProof="0" dirty="0">
              <a:ln>
                <a:noFill/>
              </a:ln>
              <a:solidFill>
                <a:srgbClr val="58595B"/>
              </a:solidFill>
              <a:uLnTx/>
              <a:uFillTx/>
              <a:latin typeface="Arial" panose="020B0604020202020204" pitchFamily="34" charset="0"/>
              <a:ea typeface="ＭＳ Ｐゴシック" charset="0"/>
              <a:cs typeface="Arial" panose="020B0604020202020204" pitchFamily="34" charset="0"/>
            </a:rPr>
            <a:t>)</a:t>
          </a:r>
          <a:r>
            <a:rPr kumimoji="0" lang="ka-GE" sz="1600" b="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 </a:t>
          </a:r>
          <a:r>
            <a:rPr kumimoji="0" lang="ka-GE" sz="1600" b="1" i="0" u="none" strike="noStrike" kern="1200"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კონსერვაციის </a:t>
          </a:r>
          <a:r>
            <a:rPr kumimoji="0" lang="ka-GE" sz="1600" b="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მხარდაჭერა</a:t>
          </a:r>
          <a:r>
            <a:rPr kumimoji="0" lang="ka-GE" sz="1600" b="0" i="0" u="none" strike="noStrike" kern="1200" cap="none" normalizeH="0" baseline="0" noProof="0" dirty="0">
              <a:ln>
                <a:noFill/>
              </a:ln>
              <a:solidFill>
                <a:srgbClr val="58595B"/>
              </a:solidFill>
              <a:uLnTx/>
              <a:uFillTx/>
              <a:latin typeface="Arial" panose="020B0604020202020204" pitchFamily="34" charset="0"/>
              <a:ea typeface="ＭＳ Ｐゴシック" charset="0"/>
              <a:cs typeface="Arial" panose="020B0604020202020204" pitchFamily="34" charset="0"/>
            </a:rPr>
            <a:t> </a:t>
          </a:r>
        </a:p>
        <a:p>
          <a:pPr marL="171450" lvl="1" indent="-171450" algn="l" defTabSz="711200" rtl="0">
            <a:lnSpc>
              <a:spcPct val="100000"/>
            </a:lnSpc>
            <a:spcBef>
              <a:spcPct val="0"/>
            </a:spcBef>
            <a:spcAft>
              <a:spcPts val="0"/>
            </a:spcAft>
            <a:buChar char="••"/>
          </a:pPr>
          <a:r>
            <a:rPr kumimoji="0" lang="ka-GE" sz="1600" b="1" i="0" u="none" strike="noStrike" kern="1200" cap="none" normalizeH="0" baseline="0" noProof="0">
              <a:ln>
                <a:noFill/>
              </a:ln>
              <a:solidFill>
                <a:srgbClr val="508927"/>
              </a:solidFill>
              <a:uLnTx/>
              <a:uFillTx/>
              <a:latin typeface="Arial" panose="020B0604020202020204" pitchFamily="34" charset="0"/>
              <a:ea typeface="ＭＳ Ｐゴシック" charset="0"/>
              <a:cs typeface="Arial" panose="020B0604020202020204" pitchFamily="34" charset="0"/>
            </a:rPr>
            <a:t>შინაარსიანი კონსულტაცია </a:t>
          </a:r>
          <a:r>
            <a:rPr kumimoji="0" lang="ka-GE" sz="1600" b="0" i="0" u="none" strike="noStrike" kern="1200" cap="none" normalizeH="0" baseline="0" noProof="0">
              <a:ln>
                <a:noFill/>
              </a:ln>
              <a:solidFill>
                <a:srgbClr val="404040"/>
              </a:solidFill>
              <a:uLnTx/>
              <a:uFillTx/>
              <a:latin typeface="Arial" panose="020B0604020202020204" pitchFamily="34" charset="0"/>
              <a:ea typeface="ＭＳ Ｐゴシック" charset="0"/>
              <a:cs typeface="Arial" panose="020B0604020202020204" pitchFamily="34" charset="0"/>
            </a:rPr>
            <a:t>კულტურული მემკვიდრეობით ადგილობრივ მოსარგებლეებთან და მის მცველებთან </a:t>
          </a:r>
        </a:p>
        <a:p>
          <a:pPr marL="171450" lvl="1" indent="-171450" algn="l" defTabSz="711200" rtl="0">
            <a:lnSpc>
              <a:spcPct val="100000"/>
            </a:lnSpc>
            <a:spcBef>
              <a:spcPct val="0"/>
            </a:spcBef>
            <a:spcAft>
              <a:spcPts val="0"/>
            </a:spcAft>
            <a:buChar char="••"/>
          </a:pPr>
          <a:r>
            <a:rPr kumimoji="0" lang="ka-GE" sz="1600" b="1" i="0" u="none" strike="noStrike" kern="1200" cap="none" normalizeH="0" baseline="0" noProof="0">
              <a:ln>
                <a:noFill/>
              </a:ln>
              <a:solidFill>
                <a:srgbClr val="508927"/>
              </a:solidFill>
              <a:uLnTx/>
              <a:uFillTx/>
              <a:latin typeface="Arial" panose="020B0604020202020204" pitchFamily="34" charset="0"/>
              <a:ea typeface="ＭＳ Ｐゴシック" charset="0"/>
              <a:cs typeface="Arial" panose="020B0604020202020204" pitchFamily="34" charset="0"/>
            </a:rPr>
            <a:t>კულტურული მემკვიდრეობის დაცვა </a:t>
          </a:r>
          <a:r>
            <a:rPr kumimoji="0" lang="ka-GE" sz="1600" b="0" i="0" u="none" strike="noStrike" kern="1200" cap="none" normalizeH="0" baseline="0" noProof="0">
              <a:ln>
                <a:noFill/>
              </a:ln>
              <a:solidFill>
                <a:srgbClr val="404040"/>
              </a:solidFill>
              <a:uLnTx/>
              <a:uFillTx/>
              <a:latin typeface="Arial" panose="020B0604020202020204" pitchFamily="34" charset="0"/>
              <a:ea typeface="ＭＳ Ｐゴシック" charset="0"/>
              <a:cs typeface="Arial" panose="020B0604020202020204" pitchFamily="34" charset="0"/>
            </a:rPr>
            <a:t>პროექტის საქმიანობის მავნე ზემოქმედებისაგან</a:t>
          </a:r>
        </a:p>
        <a:p>
          <a:pPr marL="342900" lvl="2" indent="-171450" algn="l" defTabSz="711200" rtl="0">
            <a:lnSpc>
              <a:spcPct val="100000"/>
            </a:lnSpc>
            <a:spcBef>
              <a:spcPct val="0"/>
            </a:spcBef>
            <a:spcAft>
              <a:spcPts val="0"/>
            </a:spcAft>
            <a:buChar char="••"/>
          </a:pPr>
          <a:r>
            <a:rPr kumimoji="0" lang="ka-GE" sz="1600" b="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რისკებისა და ზემოქმედების გამოვლენა</a:t>
          </a:r>
        </a:p>
        <a:p>
          <a:pPr marL="342900" lvl="2" indent="-171450" algn="l" defTabSz="711200" rtl="0">
            <a:lnSpc>
              <a:spcPct val="100000"/>
            </a:lnSpc>
            <a:spcBef>
              <a:spcPct val="0"/>
            </a:spcBef>
            <a:spcAft>
              <a:spcPts val="0"/>
            </a:spcAft>
            <a:buChar char="••"/>
          </a:pPr>
          <a:r>
            <a:rPr kumimoji="0" lang="ka-GE" sz="160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ზემოქმედების თავიდან აცილება ან შეფასება და მართვა (შერბილების იერარქიის მიხედვით)</a:t>
          </a:r>
        </a:p>
        <a:p>
          <a:pPr marL="171450" lvl="1" indent="-171450" algn="l" defTabSz="711200" rtl="0">
            <a:lnSpc>
              <a:spcPct val="100000"/>
            </a:lnSpc>
            <a:spcBef>
              <a:spcPct val="0"/>
            </a:spcBef>
            <a:spcAft>
              <a:spcPts val="0"/>
            </a:spcAft>
            <a:buChar char="••"/>
          </a:pPr>
          <a:r>
            <a:rPr kumimoji="0" lang="ka-GE" sz="1600" b="1" i="0" u="none" strike="noStrike" kern="1200"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კულტურული მემკვიდრეობის მართვის გეგმისა და შემთხვევითი აღმოჩენის პროცედურის</a:t>
          </a:r>
          <a:r>
            <a:rPr kumimoji="0" lang="ka-GE" sz="1600" i="0" u="none" strike="noStrike" kern="1200" cap="none" normalizeH="0" baseline="0" noProof="0" dirty="0">
              <a:ln>
                <a:noFill/>
              </a:ln>
              <a:uLnTx/>
              <a:uFillTx/>
              <a:latin typeface="Arial" panose="020B0604020202020204" pitchFamily="34" charset="0"/>
              <a:ea typeface="ＭＳ Ｐゴシック" charset="0"/>
              <a:cs typeface="Arial" panose="020B0604020202020204" pitchFamily="34" charset="0"/>
            </a:rPr>
            <a:t> </a:t>
          </a:r>
          <a:r>
            <a:rPr kumimoji="0" lang="ka-GE" sz="160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შემუშავება</a:t>
          </a:r>
          <a:r>
            <a:rPr kumimoji="0" lang="ka-GE" sz="1600" b="1" i="0" u="none" strike="noStrike" kern="1200" cap="none" normalizeH="0" baseline="0" noProof="0" dirty="0">
              <a:ln>
                <a:noFill/>
              </a:ln>
              <a:solidFill>
                <a:srgbClr val="508927"/>
              </a:solidFill>
              <a:uLnTx/>
              <a:uFillTx/>
              <a:latin typeface="Arial" panose="020B0604020202020204" pitchFamily="34" charset="0"/>
              <a:ea typeface="ＭＳ Ｐゴシック" charset="0"/>
              <a:cs typeface="Arial" panose="020B0604020202020204" pitchFamily="34" charset="0"/>
            </a:rPr>
            <a:t> </a:t>
          </a:r>
        </a:p>
        <a:p>
          <a:pPr marL="171450" lvl="1" indent="-171450" algn="l" defTabSz="711200" rtl="0">
            <a:lnSpc>
              <a:spcPct val="100000"/>
            </a:lnSpc>
            <a:spcBef>
              <a:spcPct val="0"/>
            </a:spcBef>
            <a:spcAft>
              <a:spcPts val="0"/>
            </a:spcAft>
            <a:buChar char="••"/>
          </a:pPr>
          <a:r>
            <a:rPr kumimoji="0" lang="ka-GE" sz="1600" b="0" i="0" u="none" strike="noStrike" kern="1200" cap="none" normalizeH="0" baseline="0" noProof="0">
              <a:ln>
                <a:noFill/>
              </a:ln>
              <a:solidFill>
                <a:srgbClr val="404040"/>
              </a:solidFill>
              <a:uLnTx/>
              <a:uFillTx/>
              <a:latin typeface="Arial" panose="020B0604020202020204" pitchFamily="34" charset="0"/>
              <a:ea typeface="ＭＳ Ｐゴシック" charset="0"/>
              <a:cs typeface="Arial" panose="020B0604020202020204" pitchFamily="34" charset="0"/>
            </a:rPr>
            <a:t>ეხება პროექტებს, რომლებიც მოიცავს:</a:t>
          </a:r>
        </a:p>
        <a:p>
          <a:pPr marL="342900" lvl="2" indent="-171450" algn="l" defTabSz="711200" rtl="0">
            <a:lnSpc>
              <a:spcPct val="100000"/>
            </a:lnSpc>
            <a:spcBef>
              <a:spcPct val="0"/>
            </a:spcBef>
            <a:spcAft>
              <a:spcPts val="0"/>
            </a:spcAft>
            <a:buChar char="••"/>
          </a:pPr>
          <a:r>
            <a:rPr kumimoji="0" lang="ka-GE" sz="1600" b="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მიწის სამუშაოებს, დემონტაჟს, ფიზიკური გარემოს მნიშვნელოვნად შეცვლას</a:t>
          </a:r>
        </a:p>
        <a:p>
          <a:pPr marL="342900" lvl="2" indent="-171450" algn="l" defTabSz="711200" rtl="0">
            <a:lnSpc>
              <a:spcPct val="100000"/>
            </a:lnSpc>
            <a:spcBef>
              <a:spcPct val="0"/>
            </a:spcBef>
            <a:spcAft>
              <a:spcPts val="0"/>
            </a:spcAft>
            <a:buChar char="••"/>
          </a:pPr>
          <a:r>
            <a:rPr kumimoji="0" lang="ka-GE" sz="1600" b="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აღიარებულ და არაოფიციალურ კულტურულ მემკვიდრეობას</a:t>
          </a:r>
        </a:p>
        <a:p>
          <a:pPr marL="342900" lvl="2" indent="-171450" algn="l" defTabSz="711200" rtl="0">
            <a:lnSpc>
              <a:spcPct val="100000"/>
            </a:lnSpc>
            <a:spcBef>
              <a:spcPct val="0"/>
            </a:spcBef>
            <a:spcAft>
              <a:spcPts val="0"/>
            </a:spcAft>
            <a:buChar char="••"/>
          </a:pPr>
          <a:r>
            <a:rPr kumimoji="0" lang="ka-GE" sz="1600" b="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მოსახლეობის (მათ შორის </a:t>
          </a:r>
          <a:r>
            <a:rPr kumimoji="0" lang="ka-GE" sz="1600" b="0" i="0" u="none" strike="noStrike" kern="1200" cap="none" normalizeH="0" baseline="0" noProof="0" dirty="0" err="1">
              <a:ln>
                <a:noFill/>
              </a:ln>
              <a:solidFill>
                <a:srgbClr val="404040"/>
              </a:solidFill>
              <a:uLnTx/>
              <a:uFillTx/>
              <a:latin typeface="Arial" panose="020B0604020202020204" pitchFamily="34" charset="0"/>
              <a:ea typeface="ＭＳ Ｐゴシック" charset="0"/>
              <a:cs typeface="Arial" panose="020B0604020202020204" pitchFamily="34" charset="0"/>
            </a:rPr>
            <a:t>ინდიგენის</a:t>
          </a:r>
          <a:r>
            <a:rPr kumimoji="0" lang="ka-GE" sz="1600" b="0" i="0" u="none" strike="noStrike" kern="1200" cap="none" normalizeH="0" baseline="0" noProof="0" dirty="0">
              <a:ln>
                <a:noFill/>
              </a:ln>
              <a:solidFill>
                <a:srgbClr val="404040"/>
              </a:solidFill>
              <a:uLnTx/>
              <a:uFillTx/>
              <a:latin typeface="Arial" panose="020B0604020202020204" pitchFamily="34" charset="0"/>
              <a:ea typeface="ＭＳ Ｐゴシック" charset="0"/>
              <a:cs typeface="Arial" panose="020B0604020202020204" pitchFamily="34" charset="0"/>
            </a:rPr>
            <a:t>) არამატერიალურ კულტურულ მემკვიდრეობაზე შესაძლო ზემოქმედება</a:t>
          </a:r>
        </a:p>
      </dsp:txBody>
      <dsp:txXfrm>
        <a:off x="112213" y="178006"/>
        <a:ext cx="9038443" cy="4534701"/>
      </dsp:txXfrm>
    </dsp:sp>
    <dsp:sp modelId="{78149ACE-B184-46EB-8263-68C6D97E964E}">
      <dsp:nvSpPr>
        <dsp:cNvPr id="0" name=""/>
        <dsp:cNvSpPr/>
      </dsp:nvSpPr>
      <dsp:spPr>
        <a:xfrm>
          <a:off x="0" y="4328654"/>
          <a:ext cx="9256049" cy="1182992"/>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ka-GE" sz="3600" kern="1200"/>
            <a:t>PR8</a:t>
          </a:r>
        </a:p>
        <a:p>
          <a:pPr lvl="0" algn="l" defTabSz="1600200">
            <a:lnSpc>
              <a:spcPct val="90000"/>
            </a:lnSpc>
            <a:spcBef>
              <a:spcPct val="0"/>
            </a:spcBef>
            <a:spcAft>
              <a:spcPct val="35000"/>
            </a:spcAft>
          </a:pPr>
          <a:r>
            <a:rPr lang="ka-GE" sz="1200" kern="1200"/>
            <a:t>კულტურული მემკვიდრეობა</a:t>
          </a:r>
        </a:p>
      </dsp:txBody>
      <dsp:txXfrm>
        <a:off x="0" y="4328654"/>
        <a:ext cx="6518344" cy="1182992"/>
      </dsp:txXfrm>
    </dsp:sp>
    <dsp:sp modelId="{B65F4800-EAEA-47E1-AF6D-07B6F2961EA8}">
      <dsp:nvSpPr>
        <dsp:cNvPr id="0" name=""/>
        <dsp:cNvSpPr/>
      </dsp:nvSpPr>
      <dsp:spPr>
        <a:xfrm>
          <a:off x="6684268" y="4467600"/>
          <a:ext cx="1656212" cy="1656212"/>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B5A2E-DF40-47C8-9FEE-CBE0B38BDAE6}">
      <dsp:nvSpPr>
        <dsp:cNvPr id="0" name=""/>
        <dsp:cNvSpPr/>
      </dsp:nvSpPr>
      <dsp:spPr>
        <a:xfrm>
          <a:off x="9648" y="293622"/>
          <a:ext cx="8549388" cy="4039479"/>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110000"/>
            </a:lnSpc>
            <a:spcBef>
              <a:spcPct val="0"/>
            </a:spcBef>
            <a:spcAft>
              <a:spcPts val="600"/>
            </a:spcAft>
            <a:buChar char="••"/>
          </a:pPr>
          <a:r>
            <a:rPr lang="ka-GE" sz="1600" b="1" kern="1200">
              <a:solidFill>
                <a:srgbClr val="404040"/>
              </a:solidFill>
              <a:latin typeface="Arial" panose="020B0604020202020204" pitchFamily="34" charset="0"/>
              <a:cs typeface="Arial" panose="020B0604020202020204" pitchFamily="34" charset="0"/>
            </a:rPr>
            <a:t>გარემოსდაცვითი და სოციალური მართვის სისტემა (ESMS)</a:t>
          </a:r>
        </a:p>
        <a:p>
          <a:pPr marL="171450" lvl="1" indent="-171450" algn="l" defTabSz="711200">
            <a:lnSpc>
              <a:spcPct val="110000"/>
            </a:lnSpc>
            <a:spcBef>
              <a:spcPct val="0"/>
            </a:spcBef>
            <a:spcAft>
              <a:spcPts val="600"/>
            </a:spcAft>
            <a:buChar char="••"/>
          </a:pPr>
          <a:r>
            <a:rPr lang="ka-GE" sz="1600" kern="1200">
              <a:solidFill>
                <a:srgbClr val="404040"/>
              </a:solidFill>
              <a:latin typeface="Arial" panose="020B0604020202020204" pitchFamily="34" charset="0"/>
              <a:cs typeface="Arial" panose="020B0604020202020204" pitchFamily="34" charset="0"/>
            </a:rPr>
            <a:t>გარემოს დაცვისა და სოციალურ საკითხებზე პასუხისმგებლობის ცხადად განსაზღვრა</a:t>
          </a:r>
        </a:p>
        <a:p>
          <a:pPr marL="171450" lvl="1" indent="-171450" algn="l" defTabSz="711200">
            <a:lnSpc>
              <a:spcPct val="110000"/>
            </a:lnSpc>
            <a:spcBef>
              <a:spcPct val="0"/>
            </a:spcBef>
            <a:spcAft>
              <a:spcPts val="600"/>
            </a:spcAft>
            <a:buChar char="••"/>
          </a:pPr>
          <a:r>
            <a:rPr lang="ka-GE" sz="1600" kern="1200" dirty="0">
              <a:solidFill>
                <a:srgbClr val="404040"/>
              </a:solidFill>
              <a:latin typeface="Arial" panose="020B0604020202020204" pitchFamily="34" charset="0"/>
              <a:cs typeface="Arial" panose="020B0604020202020204" pitchFamily="34" charset="0"/>
            </a:rPr>
            <a:t>გარემოსდაცვითი და სოციალური რისკების მართვის სათანადო პროცედურების გამოყენება, როგორიცაა:</a:t>
          </a:r>
        </a:p>
        <a:p>
          <a:pPr marL="342900" lvl="2" indent="-171450" algn="l" defTabSz="711200">
            <a:lnSpc>
              <a:spcPct val="110000"/>
            </a:lnSpc>
            <a:spcBef>
              <a:spcPct val="0"/>
            </a:spcBef>
            <a:spcAft>
              <a:spcPts val="600"/>
            </a:spcAft>
            <a:buChar char="••"/>
          </a:pPr>
          <a:r>
            <a:rPr lang="ka-GE" sz="1600" kern="1200">
              <a:solidFill>
                <a:srgbClr val="404040"/>
              </a:solidFill>
              <a:latin typeface="Arial" panose="020B0604020202020204" pitchFamily="34" charset="0"/>
              <a:cs typeface="Arial" panose="020B0604020202020204" pitchFamily="34" charset="0"/>
            </a:rPr>
            <a:t>სკრინინგი (გამონაკლისებისა და საცნობარო ნუსხებით)</a:t>
          </a:r>
        </a:p>
        <a:p>
          <a:pPr marL="342900" lvl="2" indent="-171450" algn="l" defTabSz="711200">
            <a:lnSpc>
              <a:spcPct val="110000"/>
            </a:lnSpc>
            <a:spcBef>
              <a:spcPct val="0"/>
            </a:spcBef>
            <a:spcAft>
              <a:spcPts val="600"/>
            </a:spcAft>
            <a:buChar char="••"/>
          </a:pPr>
          <a:r>
            <a:rPr lang="ka-GE" sz="1600" kern="1200" dirty="0">
              <a:solidFill>
                <a:srgbClr val="404040"/>
              </a:solidFill>
              <a:latin typeface="Arial" panose="020B0604020202020204" pitchFamily="34" charset="0"/>
              <a:cs typeface="Arial" panose="020B0604020202020204" pitchFamily="34" charset="0"/>
            </a:rPr>
            <a:t>კატეგორიზაცია</a:t>
          </a:r>
        </a:p>
        <a:p>
          <a:pPr marL="342900" lvl="2" indent="-171450" algn="l" defTabSz="711200">
            <a:lnSpc>
              <a:spcPct val="110000"/>
            </a:lnSpc>
            <a:spcBef>
              <a:spcPct val="0"/>
            </a:spcBef>
            <a:spcAft>
              <a:spcPts val="600"/>
            </a:spcAft>
            <a:buChar char="••"/>
          </a:pPr>
          <a:r>
            <a:rPr lang="ka-GE" sz="1600" kern="1200">
              <a:solidFill>
                <a:srgbClr val="404040"/>
              </a:solidFill>
              <a:latin typeface="Arial" panose="020B0604020202020204" pitchFamily="34" charset="0"/>
              <a:cs typeface="Arial" panose="020B0604020202020204" pitchFamily="34" charset="0"/>
            </a:rPr>
            <a:t>ქვეყნის მოთხოვნებთან შესაბამისობის შემოწმება</a:t>
          </a:r>
        </a:p>
        <a:p>
          <a:pPr marL="342900" lvl="2" indent="-171450" algn="l" defTabSz="711200">
            <a:lnSpc>
              <a:spcPct val="110000"/>
            </a:lnSpc>
            <a:spcBef>
              <a:spcPct val="0"/>
            </a:spcBef>
            <a:spcAft>
              <a:spcPts val="600"/>
            </a:spcAft>
            <a:buChar char="••"/>
          </a:pPr>
          <a:r>
            <a:rPr lang="ka-GE" sz="1600" kern="1200" dirty="0">
              <a:solidFill>
                <a:srgbClr val="404040"/>
              </a:solidFill>
              <a:latin typeface="Arial" panose="020B0604020202020204" pitchFamily="34" charset="0"/>
              <a:cs typeface="Arial" panose="020B0604020202020204" pitchFamily="34" charset="0"/>
            </a:rPr>
            <a:t>მონიტორინგი</a:t>
          </a:r>
        </a:p>
        <a:p>
          <a:pPr marL="342900" lvl="2" indent="-171450" algn="l" defTabSz="711200">
            <a:lnSpc>
              <a:spcPct val="110000"/>
            </a:lnSpc>
            <a:spcBef>
              <a:spcPct val="0"/>
            </a:spcBef>
            <a:spcAft>
              <a:spcPts val="600"/>
            </a:spcAft>
            <a:buChar char="••"/>
          </a:pPr>
          <a:r>
            <a:rPr lang="ka-GE" sz="1600" kern="1200">
              <a:solidFill>
                <a:srgbClr val="404040"/>
              </a:solidFill>
              <a:latin typeface="Arial" panose="020B0604020202020204" pitchFamily="34" charset="0"/>
              <a:cs typeface="Arial" panose="020B0604020202020204" pitchFamily="34" charset="0"/>
            </a:rPr>
            <a:t>ანგარიშგება</a:t>
          </a:r>
        </a:p>
        <a:p>
          <a:pPr marL="171450" lvl="1" indent="-171450" algn="l" defTabSz="711200">
            <a:lnSpc>
              <a:spcPct val="110000"/>
            </a:lnSpc>
            <a:spcBef>
              <a:spcPct val="0"/>
            </a:spcBef>
            <a:spcAft>
              <a:spcPts val="600"/>
            </a:spcAft>
            <a:buChar char="••"/>
          </a:pPr>
          <a:r>
            <a:rPr lang="ka-GE" sz="1600" kern="1200" dirty="0">
              <a:solidFill>
                <a:srgbClr val="404040"/>
              </a:solidFill>
              <a:latin typeface="Arial" panose="020B0604020202020204" pitchFamily="34" charset="0"/>
              <a:cs typeface="Arial" panose="020B0604020202020204" pitchFamily="34" charset="0"/>
            </a:rPr>
            <a:t>PR2-სა და PR4-თან შესაბამისობა</a:t>
          </a:r>
        </a:p>
      </dsp:txBody>
      <dsp:txXfrm>
        <a:off x="104298" y="388272"/>
        <a:ext cx="8360088" cy="3944829"/>
      </dsp:txXfrm>
    </dsp:sp>
    <dsp:sp modelId="{28679440-4E1D-41CF-BFDA-8AE99E87CC07}">
      <dsp:nvSpPr>
        <dsp:cNvPr id="0" name=""/>
        <dsp:cNvSpPr/>
      </dsp:nvSpPr>
      <dsp:spPr>
        <a:xfrm>
          <a:off x="12638" y="4341350"/>
          <a:ext cx="8556313" cy="115293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ka-GE" sz="3600" kern="1200"/>
            <a:t>PR9</a:t>
          </a:r>
        </a:p>
        <a:p>
          <a:pPr lvl="0" algn="l" defTabSz="1600200">
            <a:lnSpc>
              <a:spcPct val="90000"/>
            </a:lnSpc>
            <a:spcBef>
              <a:spcPct val="0"/>
            </a:spcBef>
            <a:spcAft>
              <a:spcPct val="35000"/>
            </a:spcAft>
          </a:pPr>
          <a:r>
            <a:rPr lang="ka-GE" sz="1200" kern="1200"/>
            <a:t>ფინანსური შუამავლები</a:t>
          </a:r>
        </a:p>
      </dsp:txBody>
      <dsp:txXfrm>
        <a:off x="12638" y="4341350"/>
        <a:ext cx="6025573" cy="1152930"/>
      </dsp:txXfrm>
    </dsp:sp>
    <dsp:sp modelId="{A618AB40-1580-4C5B-8979-B1A4859BFA72}">
      <dsp:nvSpPr>
        <dsp:cNvPr id="0" name=""/>
        <dsp:cNvSpPr/>
      </dsp:nvSpPr>
      <dsp:spPr>
        <a:xfrm>
          <a:off x="6681059" y="4368879"/>
          <a:ext cx="1553756" cy="15537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FE103-89F4-4372-AEC2-101B8ED24936}">
      <dsp:nvSpPr>
        <dsp:cNvPr id="0" name=""/>
        <dsp:cNvSpPr/>
      </dsp:nvSpPr>
      <dsp:spPr>
        <a:xfrm>
          <a:off x="2729" y="237277"/>
          <a:ext cx="8779517" cy="3592382"/>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120000"/>
            </a:lnSpc>
            <a:spcBef>
              <a:spcPct val="0"/>
            </a:spcBef>
            <a:spcAft>
              <a:spcPts val="600"/>
            </a:spcAft>
            <a:buChar char="••"/>
          </a:pPr>
          <a:r>
            <a:rPr kumimoji="0" lang="ka-GE" sz="1600" i="0" u="none" strike="noStrike" kern="1200" cap="none" normalizeH="0" baseline="0" noProof="0">
              <a:ln>
                <a:noFill/>
              </a:ln>
              <a:uLnTx/>
              <a:uFillTx/>
              <a:latin typeface="Arial"/>
              <a:ea typeface="ＭＳ Ｐゴシック" charset="0"/>
              <a:cs typeface="Arial" charset="0"/>
            </a:rPr>
            <a:t>პროექტით </a:t>
          </a:r>
          <a:r>
            <a:rPr kumimoji="0" lang="ka-GE" sz="1600" b="1" i="0" u="none" strike="noStrike" kern="1200" cap="none" normalizeH="0" baseline="0" noProof="0">
              <a:ln>
                <a:noFill/>
              </a:ln>
              <a:solidFill>
                <a:srgbClr val="508927"/>
              </a:solidFill>
              <a:uLnTx/>
              <a:uFillTx/>
              <a:latin typeface="Arial"/>
              <a:ea typeface="ＭＳ Ｐゴシック" charset="0"/>
              <a:cs typeface="Arial" charset="0"/>
            </a:rPr>
            <a:t>ზემოქმედებული ადამიანების </a:t>
          </a:r>
          <a:r>
            <a:rPr kumimoji="0" lang="ka-GE" sz="1600" i="0" u="none" strike="noStrike" kern="1200" cap="none" normalizeH="0" baseline="0" noProof="0">
              <a:ln>
                <a:noFill/>
              </a:ln>
              <a:uLnTx/>
              <a:uFillTx/>
              <a:latin typeface="Arial"/>
              <a:ea typeface="ＭＳ Ｐゴシック" charset="0"/>
              <a:cs typeface="Arial" charset="0"/>
            </a:rPr>
            <a:t>ან დასახლებების</a:t>
          </a:r>
          <a:r>
            <a:rPr kumimoji="0" lang="ka-GE" sz="1600" b="1" i="0" u="none" strike="noStrike" kern="1200" cap="none" normalizeH="0" baseline="0" noProof="0">
              <a:ln>
                <a:noFill/>
              </a:ln>
              <a:solidFill>
                <a:srgbClr val="508927"/>
              </a:solidFill>
              <a:uLnTx/>
              <a:uFillTx/>
              <a:latin typeface="Arial"/>
              <a:ea typeface="ＭＳ Ｐゴシック" charset="0"/>
              <a:cs typeface="Arial" charset="0"/>
            </a:rPr>
            <a:t> განსაზღვრა</a:t>
          </a:r>
          <a:r>
            <a:rPr kumimoji="0" lang="ka-GE" sz="1600" b="0" i="0" u="none" strike="noStrike" kern="1200" cap="none" normalizeH="0" baseline="0" noProof="0">
              <a:ln>
                <a:noFill/>
              </a:ln>
              <a:solidFill>
                <a:srgbClr val="58595B"/>
              </a:solidFill>
              <a:uLnTx/>
              <a:uFillTx/>
              <a:latin typeface="Arial"/>
              <a:ea typeface="ＭＳ Ｐゴシック" charset="0"/>
              <a:cs typeface="Arial" charset="0"/>
            </a:rPr>
            <a:t> </a:t>
          </a:r>
        </a:p>
        <a:p>
          <a:pPr marL="171450" lvl="1" indent="-171450" algn="l" defTabSz="711200" rtl="0">
            <a:lnSpc>
              <a:spcPct val="120000"/>
            </a:lnSpc>
            <a:spcBef>
              <a:spcPct val="0"/>
            </a:spcBef>
            <a:spcAft>
              <a:spcPts val="600"/>
            </a:spcAft>
            <a:buChar char="••"/>
          </a:pPr>
          <a:r>
            <a:rPr kumimoji="0" lang="ka-GE" sz="1600" b="1" i="0" u="none" strike="noStrike" kern="1200" cap="none" normalizeH="0" baseline="0" noProof="0">
              <a:ln>
                <a:noFill/>
              </a:ln>
              <a:solidFill>
                <a:srgbClr val="508927"/>
              </a:solidFill>
              <a:uLnTx/>
              <a:uFillTx/>
              <a:latin typeface="Arial"/>
              <a:ea typeface="ＭＳ Ｐゴシック" charset="0"/>
              <a:cs typeface="Arial" charset="0"/>
            </a:rPr>
            <a:t>თანაზომიერი</a:t>
          </a:r>
          <a:r>
            <a:rPr kumimoji="0" lang="ka-GE" sz="1600" b="0" i="0" u="none" strike="noStrike" kern="1200" cap="none" normalizeH="0" baseline="0" noProof="0">
              <a:ln>
                <a:noFill/>
              </a:ln>
              <a:solidFill>
                <a:srgbClr val="58595B"/>
              </a:solidFill>
              <a:uLnTx/>
              <a:uFillTx/>
              <a:latin typeface="Arial"/>
              <a:ea typeface="ＭＳ Ｐゴシック" charset="0"/>
              <a:cs typeface="Arial" charset="0"/>
            </a:rPr>
            <a:t> მონაწილეობის უზრუნველყოფა, რაც დროულად, ინკლუზიურად და </a:t>
          </a:r>
          <a:r>
            <a:rPr kumimoji="0" lang="ka-GE" sz="1600" b="0" i="0" u="none" strike="noStrike" kern="1200" cap="none" normalizeH="0" baseline="0" noProof="0">
              <a:ln>
                <a:noFill/>
              </a:ln>
              <a:solidFill>
                <a:srgbClr val="58595B"/>
              </a:solidFill>
              <a:uLnTx/>
              <a:uFillTx/>
              <a:latin typeface="Arial" charset="0"/>
              <a:ea typeface="ＭＳ Ｐゴシック" charset="0"/>
              <a:cs typeface="Arial" charset="0"/>
            </a:rPr>
            <a:t>ძალდატანების გარეშე ხორციელდება</a:t>
          </a:r>
        </a:p>
        <a:p>
          <a:pPr marL="171450" lvl="1" indent="-171450" algn="l" defTabSz="711200" rtl="0">
            <a:lnSpc>
              <a:spcPct val="120000"/>
            </a:lnSpc>
            <a:spcBef>
              <a:spcPct val="0"/>
            </a:spcBef>
            <a:spcAft>
              <a:spcPts val="600"/>
            </a:spcAft>
            <a:buChar char="••"/>
          </a:pPr>
          <a:r>
            <a:rPr kumimoji="0" lang="ka-GE" sz="1600" b="0" i="0" u="none" strike="noStrike" kern="1200" cap="none" normalizeH="0" baseline="0" noProof="0">
              <a:ln>
                <a:noFill/>
              </a:ln>
              <a:solidFill>
                <a:srgbClr val="58595B"/>
              </a:solidFill>
              <a:uLnTx/>
              <a:uFillTx/>
              <a:latin typeface="Arial"/>
              <a:ea typeface="ＭＳ Ｐゴシック" charset="0"/>
              <a:cs typeface="Arial" charset="0"/>
            </a:rPr>
            <a:t>კონსტრუქციული ურთიერთობის შენარჩუნება/ დაინტერესებული მხარეების შეხედულებების გაითვალისწინება პროექტის ყველა ეტაპზე</a:t>
          </a:r>
        </a:p>
        <a:p>
          <a:pPr marL="171450" lvl="1" indent="-171450" algn="l" defTabSz="711200" rtl="0">
            <a:lnSpc>
              <a:spcPct val="120000"/>
            </a:lnSpc>
            <a:spcBef>
              <a:spcPct val="0"/>
            </a:spcBef>
            <a:spcAft>
              <a:spcPts val="600"/>
            </a:spcAft>
            <a:buChar char="••"/>
          </a:pP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დაინტერესებულ მხარეთა ჩართულობის გეგმის </a:t>
          </a:r>
          <a:r>
            <a:rPr kumimoji="0" lang="ka-GE" sz="1600" i="0" u="none" strike="noStrike" kern="1200" cap="none" normalizeH="0" baseline="0" noProof="0" dirty="0">
              <a:ln>
                <a:noFill/>
              </a:ln>
              <a:uLnTx/>
              <a:uFillTx/>
              <a:latin typeface="Arial"/>
              <a:ea typeface="ＭＳ Ｐゴシック" charset="0"/>
              <a:cs typeface="Arial" charset="0"/>
            </a:rPr>
            <a:t>შემუშავება</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 რაც </a:t>
          </a:r>
          <a:r>
            <a:rPr kumimoji="0" lang="ka-GE" sz="1600" b="0" i="0" u="none" strike="noStrike" kern="1200" cap="none" normalizeH="0" baseline="0" noProof="0" dirty="0">
              <a:ln>
                <a:noFill/>
              </a:ln>
              <a:solidFill>
                <a:srgbClr val="508927"/>
              </a:solidFill>
              <a:uLnTx/>
              <a:uFillTx/>
              <a:latin typeface="Arial"/>
              <a:ea typeface="ＭＳ Ｐゴシック" charset="0"/>
              <a:cs typeface="Arial" charset="0"/>
            </a:rPr>
            <a:t>პრაქტიკაში B კატეგორიის პროექტებისათვის ასევე არატექნიკური რეზიუმეს მომზადებას ნიშნავს </a:t>
          </a:r>
        </a:p>
        <a:p>
          <a:pPr marL="171450" lvl="1" indent="-171450" algn="l" defTabSz="711200" rtl="0">
            <a:lnSpc>
              <a:spcPct val="120000"/>
            </a:lnSpc>
            <a:spcBef>
              <a:spcPct val="0"/>
            </a:spcBef>
            <a:spcAft>
              <a:spcPts val="600"/>
            </a:spcAft>
            <a:buChar char="••"/>
          </a:pPr>
          <a:r>
            <a:rPr kumimoji="0" lang="ka-GE" sz="1600" b="0" i="0" u="none" strike="noStrike" kern="1200" cap="none" normalizeH="0" baseline="0" noProof="0" dirty="0">
              <a:ln>
                <a:noFill/>
              </a:ln>
              <a:solidFill>
                <a:srgbClr val="58595B"/>
              </a:solidFill>
              <a:uLnTx/>
              <a:uFillTx/>
              <a:latin typeface="Arial"/>
              <a:ea typeface="ＭＳ Ｐゴシック" charset="0"/>
              <a:cs typeface="Arial" charset="0"/>
            </a:rPr>
            <a:t>არაოფიციალური </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გასაჩივრების მექანიზმის </a:t>
          </a:r>
          <a:r>
            <a:rPr kumimoji="0" lang="ka-GE" sz="1600" b="0" i="0" u="none" strike="noStrike" kern="1200" cap="none" normalizeH="0" baseline="0" noProof="0" dirty="0">
              <a:ln>
                <a:noFill/>
              </a:ln>
              <a:solidFill>
                <a:srgbClr val="58595B"/>
              </a:solidFill>
              <a:uLnTx/>
              <a:uFillTx/>
              <a:latin typeface="Arial"/>
              <a:ea typeface="ＭＳ Ｐゴシック" charset="0"/>
              <a:cs typeface="Arial" charset="0"/>
            </a:rPr>
            <a:t>განხორციელება მოსახლეობისთვის (გასაჩივრების მექანიზმი მუშახელისთვის გათვალისწინებულია PR2-ით)</a:t>
          </a:r>
        </a:p>
      </dsp:txBody>
      <dsp:txXfrm>
        <a:off x="86903" y="321451"/>
        <a:ext cx="8611169" cy="3508208"/>
      </dsp:txXfrm>
    </dsp:sp>
    <dsp:sp modelId="{88EBB82D-EEE3-4EBC-AFD2-0005437CA4B4}">
      <dsp:nvSpPr>
        <dsp:cNvPr id="0" name=""/>
        <dsp:cNvSpPr/>
      </dsp:nvSpPr>
      <dsp:spPr>
        <a:xfrm>
          <a:off x="2729" y="3855066"/>
          <a:ext cx="8779517" cy="143547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ka-GE" sz="3600" kern="1200" dirty="0"/>
            <a:t>PR10</a:t>
          </a:r>
        </a:p>
        <a:p>
          <a:pPr lvl="0" algn="l" defTabSz="1600200">
            <a:lnSpc>
              <a:spcPct val="90000"/>
            </a:lnSpc>
            <a:spcBef>
              <a:spcPct val="0"/>
            </a:spcBef>
            <a:spcAft>
              <a:spcPct val="35000"/>
            </a:spcAft>
          </a:pPr>
          <a:r>
            <a:rPr lang="ka-GE" sz="1200" kern="1200" dirty="0"/>
            <a:t>ინფორმაციის გასაჯაროება და დაინტერესებული მხარეების ჩართულობა </a:t>
          </a:r>
        </a:p>
      </dsp:txBody>
      <dsp:txXfrm>
        <a:off x="2729" y="3855066"/>
        <a:ext cx="6182759" cy="1435470"/>
      </dsp:txXfrm>
    </dsp:sp>
    <dsp:sp modelId="{C39ECF04-850E-4EFD-9D07-5580C9E9734C}">
      <dsp:nvSpPr>
        <dsp:cNvPr id="0" name=""/>
        <dsp:cNvSpPr/>
      </dsp:nvSpPr>
      <dsp:spPr>
        <a:xfrm>
          <a:off x="6645275" y="4065491"/>
          <a:ext cx="1565223" cy="15652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32FC7-A4FF-42F4-9CF9-71EB50954A51}">
      <dsp:nvSpPr>
        <dsp:cNvPr id="0" name=""/>
        <dsp:cNvSpPr/>
      </dsp:nvSpPr>
      <dsp:spPr>
        <a:xfrm>
          <a:off x="3561"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85344" numCol="1" spcCol="1270" anchor="ctr" anchorCtr="0">
          <a:noAutofit/>
        </a:bodyPr>
        <a:lstStyle/>
        <a:p>
          <a:pPr lvl="0" algn="ctr" defTabSz="533400">
            <a:lnSpc>
              <a:spcPct val="90000"/>
            </a:lnSpc>
            <a:spcBef>
              <a:spcPct val="0"/>
            </a:spcBef>
            <a:spcAft>
              <a:spcPct val="35000"/>
            </a:spcAft>
          </a:pPr>
          <a:r>
            <a:rPr lang="ka-GE" sz="1200" b="1" kern="1200" dirty="0"/>
            <a:t>PR 1. </a:t>
          </a:r>
        </a:p>
        <a:p>
          <a:pPr lvl="0" algn="ctr" defTabSz="533400">
            <a:lnSpc>
              <a:spcPct val="90000"/>
            </a:lnSpc>
            <a:spcBef>
              <a:spcPct val="0"/>
            </a:spcBef>
            <a:spcAft>
              <a:spcPct val="35000"/>
            </a:spcAft>
          </a:pPr>
          <a:r>
            <a:rPr lang="ka-GE" sz="800" kern="1200" dirty="0"/>
            <a:t>ბუნებრივ და სოციალურ გარემოზე ზემოქმედების შეფასება და მართვა </a:t>
          </a:r>
        </a:p>
      </dsp:txBody>
      <dsp:txXfrm>
        <a:off x="3561" y="1356188"/>
        <a:ext cx="833564" cy="1356188"/>
      </dsp:txXfrm>
    </dsp:sp>
    <dsp:sp modelId="{EC1BABC1-84A6-40D4-804D-D96F5F0B1D05}">
      <dsp:nvSpPr>
        <dsp:cNvPr id="0" name=""/>
        <dsp:cNvSpPr/>
      </dsp:nvSpPr>
      <dsp:spPr>
        <a:xfrm>
          <a:off x="28568" y="203428"/>
          <a:ext cx="783550" cy="112902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BE88CC-119E-4E58-8F0C-83CFEBE79E1D}">
      <dsp:nvSpPr>
        <dsp:cNvPr id="0" name=""/>
        <dsp:cNvSpPr/>
      </dsp:nvSpPr>
      <dsp:spPr>
        <a:xfrm>
          <a:off x="862132"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ka-GE" sz="1200" b="1" kern="1200" noProof="0"/>
            <a:t>PR 2</a:t>
          </a:r>
        </a:p>
        <a:p>
          <a:pPr lvl="0" algn="ctr" defTabSz="533400">
            <a:lnSpc>
              <a:spcPct val="90000"/>
            </a:lnSpc>
            <a:spcBef>
              <a:spcPct val="0"/>
            </a:spcBef>
            <a:spcAft>
              <a:spcPct val="35000"/>
            </a:spcAft>
          </a:pPr>
          <a:r>
            <a:rPr lang="ka-GE" sz="800" kern="1200" noProof="0"/>
            <a:t>მუშახელი და შრომის პირობები</a:t>
          </a:r>
        </a:p>
      </dsp:txBody>
      <dsp:txXfrm>
        <a:off x="862132" y="1356188"/>
        <a:ext cx="833564" cy="1356188"/>
      </dsp:txXfrm>
    </dsp:sp>
    <dsp:sp modelId="{BB0CE055-A84C-46BB-8B6E-9AD1B16882FF}">
      <dsp:nvSpPr>
        <dsp:cNvPr id="0" name=""/>
        <dsp:cNvSpPr/>
      </dsp:nvSpPr>
      <dsp:spPr>
        <a:xfrm>
          <a:off x="887139" y="203428"/>
          <a:ext cx="783550" cy="112902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4F5658-6E76-409A-BEF2-5E8683771062}">
      <dsp:nvSpPr>
        <dsp:cNvPr id="0" name=""/>
        <dsp:cNvSpPr/>
      </dsp:nvSpPr>
      <dsp:spPr>
        <a:xfrm>
          <a:off x="1720703"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85344" rIns="45720" bIns="85344" numCol="1" spcCol="1270" anchor="ctr" anchorCtr="0">
          <a:noAutofit/>
        </a:bodyPr>
        <a:lstStyle/>
        <a:p>
          <a:pPr lvl="0" algn="ctr" defTabSz="533400">
            <a:lnSpc>
              <a:spcPct val="90000"/>
            </a:lnSpc>
            <a:spcBef>
              <a:spcPct val="0"/>
            </a:spcBef>
            <a:spcAft>
              <a:spcPct val="35000"/>
            </a:spcAft>
          </a:pPr>
          <a:r>
            <a:rPr lang="ka-GE" sz="1200" b="1" kern="1200"/>
            <a:t>PR 3 </a:t>
          </a:r>
        </a:p>
        <a:p>
          <a:pPr lvl="0" algn="ctr" defTabSz="533400">
            <a:lnSpc>
              <a:spcPct val="90000"/>
            </a:lnSpc>
            <a:spcBef>
              <a:spcPct val="0"/>
            </a:spcBef>
            <a:spcAft>
              <a:spcPct val="35000"/>
            </a:spcAft>
          </a:pPr>
          <a:r>
            <a:rPr lang="ka-GE" sz="800" kern="1200"/>
            <a:t>რესურსეფექტიანობა, დაბინძურების თავიდან აცილება და მართვა</a:t>
          </a:r>
        </a:p>
      </dsp:txBody>
      <dsp:txXfrm>
        <a:off x="1720703" y="1356188"/>
        <a:ext cx="833564" cy="1356188"/>
      </dsp:txXfrm>
    </dsp:sp>
    <dsp:sp modelId="{E8040FEF-AA9D-4AF5-A8E9-F2FFF4E64A31}">
      <dsp:nvSpPr>
        <dsp:cNvPr id="0" name=""/>
        <dsp:cNvSpPr/>
      </dsp:nvSpPr>
      <dsp:spPr>
        <a:xfrm>
          <a:off x="1745710" y="203428"/>
          <a:ext cx="783550" cy="112902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A021E-AC75-4B98-9962-29DA550BF23A}">
      <dsp:nvSpPr>
        <dsp:cNvPr id="0" name=""/>
        <dsp:cNvSpPr/>
      </dsp:nvSpPr>
      <dsp:spPr>
        <a:xfrm>
          <a:off x="2579274"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85344" bIns="85344" numCol="1" spcCol="1270" anchor="ctr" anchorCtr="0">
          <a:noAutofit/>
        </a:bodyPr>
        <a:lstStyle/>
        <a:p>
          <a:pPr lvl="0" algn="ctr" defTabSz="533400">
            <a:lnSpc>
              <a:spcPct val="90000"/>
            </a:lnSpc>
            <a:spcBef>
              <a:spcPct val="0"/>
            </a:spcBef>
            <a:spcAft>
              <a:spcPct val="35000"/>
            </a:spcAft>
          </a:pPr>
          <a:r>
            <a:rPr lang="ka-GE" sz="1200" b="1" kern="1200"/>
            <a:t>PR 4</a:t>
          </a:r>
        </a:p>
        <a:p>
          <a:pPr lvl="0" algn="ctr" defTabSz="533400">
            <a:lnSpc>
              <a:spcPct val="90000"/>
            </a:lnSpc>
            <a:spcBef>
              <a:spcPct val="0"/>
            </a:spcBef>
            <a:spcAft>
              <a:spcPct val="35000"/>
            </a:spcAft>
          </a:pPr>
          <a:r>
            <a:rPr lang="ka-GE" sz="1200" b="1" kern="1200"/>
            <a:t> </a:t>
          </a:r>
          <a:r>
            <a:rPr lang="ka-GE" sz="800" kern="1200"/>
            <a:t>ჯანმრთელობა, უსაფრთხოება და უშიშროება</a:t>
          </a:r>
        </a:p>
      </dsp:txBody>
      <dsp:txXfrm>
        <a:off x="2579274" y="1356188"/>
        <a:ext cx="833564" cy="1356188"/>
      </dsp:txXfrm>
    </dsp:sp>
    <dsp:sp modelId="{43A0BE4B-65E0-47B6-AB9B-7D761D82FB1D}">
      <dsp:nvSpPr>
        <dsp:cNvPr id="0" name=""/>
        <dsp:cNvSpPr/>
      </dsp:nvSpPr>
      <dsp:spPr>
        <a:xfrm>
          <a:off x="2604281" y="203428"/>
          <a:ext cx="783550" cy="1129027"/>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578DCC-B994-458B-8D2C-B6BF3705D160}">
      <dsp:nvSpPr>
        <dsp:cNvPr id="0" name=""/>
        <dsp:cNvSpPr/>
      </dsp:nvSpPr>
      <dsp:spPr>
        <a:xfrm>
          <a:off x="3437846"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ka-GE" sz="1200" b="1" kern="1200"/>
            <a:t>PR 5 </a:t>
          </a:r>
        </a:p>
        <a:p>
          <a:pPr lvl="0" algn="ctr" defTabSz="533400">
            <a:lnSpc>
              <a:spcPct val="90000"/>
            </a:lnSpc>
            <a:spcBef>
              <a:spcPct val="0"/>
            </a:spcBef>
            <a:spcAft>
              <a:spcPct val="35000"/>
            </a:spcAft>
          </a:pPr>
          <a:r>
            <a:rPr lang="ka-GE" sz="800" kern="1200"/>
            <a:t>მიწის შესყიდვა, იძულებითი განსახლება და ეკონომიკური ადგილმონაცვლეობა </a:t>
          </a:r>
        </a:p>
      </dsp:txBody>
      <dsp:txXfrm>
        <a:off x="3437846" y="1356188"/>
        <a:ext cx="833564" cy="1356188"/>
      </dsp:txXfrm>
    </dsp:sp>
    <dsp:sp modelId="{DB9F085C-2A2B-417A-8DDC-9D2B2AC111C3}">
      <dsp:nvSpPr>
        <dsp:cNvPr id="0" name=""/>
        <dsp:cNvSpPr/>
      </dsp:nvSpPr>
      <dsp:spPr>
        <a:xfrm>
          <a:off x="3462853" y="203428"/>
          <a:ext cx="783550" cy="112902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BE370-571F-4273-A3FE-86EABC3BCCA0}">
      <dsp:nvSpPr>
        <dsp:cNvPr id="0" name=""/>
        <dsp:cNvSpPr/>
      </dsp:nvSpPr>
      <dsp:spPr>
        <a:xfrm>
          <a:off x="4296417"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ka-GE" sz="1200" b="1" kern="1200"/>
            <a:t>PR 6</a:t>
          </a:r>
        </a:p>
        <a:p>
          <a:pPr lvl="0" algn="ctr" defTabSz="533400">
            <a:lnSpc>
              <a:spcPct val="90000"/>
            </a:lnSpc>
            <a:spcBef>
              <a:spcPct val="0"/>
            </a:spcBef>
            <a:spcAft>
              <a:spcPct val="35000"/>
            </a:spcAft>
          </a:pPr>
          <a:r>
            <a:rPr lang="ka-GE" sz="1200" b="1" kern="1200"/>
            <a:t> </a:t>
          </a:r>
          <a:r>
            <a:rPr lang="ka-GE" sz="800" kern="1200"/>
            <a:t>ბიომრავალფეროვნების კონსერვაცია და ცოცხალი ბუნებრივი რესურსების მდგრადი მართვა </a:t>
          </a:r>
        </a:p>
      </dsp:txBody>
      <dsp:txXfrm>
        <a:off x="4296417" y="1356188"/>
        <a:ext cx="833564" cy="1356188"/>
      </dsp:txXfrm>
    </dsp:sp>
    <dsp:sp modelId="{EB2493F3-DC30-48D0-8374-E7033954D466}">
      <dsp:nvSpPr>
        <dsp:cNvPr id="0" name=""/>
        <dsp:cNvSpPr/>
      </dsp:nvSpPr>
      <dsp:spPr>
        <a:xfrm>
          <a:off x="4321424" y="203428"/>
          <a:ext cx="783550" cy="1129027"/>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58000" r="-5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DD76B7-A6F0-4C78-9562-983B683EBD39}">
      <dsp:nvSpPr>
        <dsp:cNvPr id="0" name=""/>
        <dsp:cNvSpPr/>
      </dsp:nvSpPr>
      <dsp:spPr>
        <a:xfrm>
          <a:off x="5154988"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ka-GE" sz="1200" b="1" kern="1200"/>
            <a:t>PR 7</a:t>
          </a:r>
        </a:p>
        <a:p>
          <a:pPr lvl="0" algn="ctr" defTabSz="533400">
            <a:lnSpc>
              <a:spcPct val="90000"/>
            </a:lnSpc>
            <a:spcBef>
              <a:spcPct val="0"/>
            </a:spcBef>
            <a:spcAft>
              <a:spcPct val="35000"/>
            </a:spcAft>
          </a:pPr>
          <a:r>
            <a:rPr lang="ka-GE" sz="1200" b="1" kern="1200"/>
            <a:t> </a:t>
          </a:r>
          <a:r>
            <a:rPr lang="ka-GE" sz="800" kern="1200"/>
            <a:t>ინდიგენი მოსახლეობა</a:t>
          </a:r>
        </a:p>
      </dsp:txBody>
      <dsp:txXfrm>
        <a:off x="5154988" y="1356188"/>
        <a:ext cx="833564" cy="1356188"/>
      </dsp:txXfrm>
    </dsp:sp>
    <dsp:sp modelId="{B5D835A9-8390-4D9E-A5A2-B999EB088DE4}">
      <dsp:nvSpPr>
        <dsp:cNvPr id="0" name=""/>
        <dsp:cNvSpPr/>
      </dsp:nvSpPr>
      <dsp:spPr>
        <a:xfrm>
          <a:off x="5179995" y="203428"/>
          <a:ext cx="783550" cy="1129027"/>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8319A-D792-4CF0-93CF-C1E4286D51E6}">
      <dsp:nvSpPr>
        <dsp:cNvPr id="0" name=""/>
        <dsp:cNvSpPr/>
      </dsp:nvSpPr>
      <dsp:spPr>
        <a:xfrm>
          <a:off x="6013559"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85344" numCol="1" spcCol="1270" anchor="ctr" anchorCtr="0">
          <a:noAutofit/>
        </a:bodyPr>
        <a:lstStyle/>
        <a:p>
          <a:pPr lvl="0" algn="ctr" defTabSz="533400">
            <a:lnSpc>
              <a:spcPct val="90000"/>
            </a:lnSpc>
            <a:spcBef>
              <a:spcPct val="0"/>
            </a:spcBef>
            <a:spcAft>
              <a:spcPct val="35000"/>
            </a:spcAft>
          </a:pPr>
          <a:r>
            <a:rPr lang="ka-GE" sz="1200" b="1" kern="1200"/>
            <a:t>PR 8</a:t>
          </a:r>
        </a:p>
        <a:p>
          <a:pPr lvl="0" algn="ctr" defTabSz="533400">
            <a:lnSpc>
              <a:spcPct val="90000"/>
            </a:lnSpc>
            <a:spcBef>
              <a:spcPct val="0"/>
            </a:spcBef>
            <a:spcAft>
              <a:spcPct val="35000"/>
            </a:spcAft>
          </a:pPr>
          <a:r>
            <a:rPr lang="ka-GE" sz="1200" b="1" kern="1200"/>
            <a:t> </a:t>
          </a:r>
          <a:r>
            <a:rPr lang="ka-GE" sz="800" kern="1200"/>
            <a:t>კულტურული მემკვიდრეობა</a:t>
          </a:r>
        </a:p>
      </dsp:txBody>
      <dsp:txXfrm>
        <a:off x="6013559" y="1356188"/>
        <a:ext cx="833564" cy="1356188"/>
      </dsp:txXfrm>
    </dsp:sp>
    <dsp:sp modelId="{0E2A287E-D1E8-46DF-8C5D-A4D0F9B39A6F}">
      <dsp:nvSpPr>
        <dsp:cNvPr id="0" name=""/>
        <dsp:cNvSpPr/>
      </dsp:nvSpPr>
      <dsp:spPr>
        <a:xfrm>
          <a:off x="6038566" y="203428"/>
          <a:ext cx="783550" cy="1129027"/>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7182E8-F580-4E4D-B5B9-527F07C8C407}">
      <dsp:nvSpPr>
        <dsp:cNvPr id="0" name=""/>
        <dsp:cNvSpPr/>
      </dsp:nvSpPr>
      <dsp:spPr>
        <a:xfrm>
          <a:off x="6872131"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ka-GE" sz="1200" b="1" kern="1200"/>
            <a:t>PR 9</a:t>
          </a:r>
        </a:p>
        <a:p>
          <a:pPr lvl="0" algn="ctr" defTabSz="533400">
            <a:lnSpc>
              <a:spcPct val="90000"/>
            </a:lnSpc>
            <a:spcBef>
              <a:spcPct val="0"/>
            </a:spcBef>
            <a:spcAft>
              <a:spcPct val="35000"/>
            </a:spcAft>
          </a:pPr>
          <a:r>
            <a:rPr lang="ka-GE" sz="800" kern="1200"/>
            <a:t>ფინანსური შუამავლები</a:t>
          </a:r>
        </a:p>
      </dsp:txBody>
      <dsp:txXfrm>
        <a:off x="6872131" y="1356188"/>
        <a:ext cx="833564" cy="1356188"/>
      </dsp:txXfrm>
    </dsp:sp>
    <dsp:sp modelId="{E6697BEB-290C-4D82-BBD0-7C1E200C05C5}">
      <dsp:nvSpPr>
        <dsp:cNvPr id="0" name=""/>
        <dsp:cNvSpPr/>
      </dsp:nvSpPr>
      <dsp:spPr>
        <a:xfrm>
          <a:off x="6897138" y="203428"/>
          <a:ext cx="783550" cy="1129027"/>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02B85F-B6D9-4A6E-878E-B1E40FD3D500}">
      <dsp:nvSpPr>
        <dsp:cNvPr id="0" name=""/>
        <dsp:cNvSpPr/>
      </dsp:nvSpPr>
      <dsp:spPr>
        <a:xfrm>
          <a:off x="7730702" y="0"/>
          <a:ext cx="833564" cy="339047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ka-GE" sz="1200" b="1" kern="1200"/>
            <a:t>PR 10</a:t>
          </a:r>
        </a:p>
        <a:p>
          <a:pPr lvl="0" algn="ctr" defTabSz="533400">
            <a:lnSpc>
              <a:spcPct val="90000"/>
            </a:lnSpc>
            <a:spcBef>
              <a:spcPct val="0"/>
            </a:spcBef>
            <a:spcAft>
              <a:spcPct val="35000"/>
            </a:spcAft>
          </a:pPr>
          <a:r>
            <a:rPr lang="ka-GE" sz="800" b="1" kern="1200"/>
            <a:t> </a:t>
          </a:r>
          <a:r>
            <a:rPr lang="ka-GE" sz="800" kern="1200"/>
            <a:t>ინფორმაციის გასაჯაროება და დაინტერესებული მხარეების ჩართულობა </a:t>
          </a:r>
        </a:p>
      </dsp:txBody>
      <dsp:txXfrm>
        <a:off x="7730702" y="1356188"/>
        <a:ext cx="833564" cy="1356188"/>
      </dsp:txXfrm>
    </dsp:sp>
    <dsp:sp modelId="{10F81218-E179-4393-A70D-E6BC9C1CA2D9}">
      <dsp:nvSpPr>
        <dsp:cNvPr id="0" name=""/>
        <dsp:cNvSpPr/>
      </dsp:nvSpPr>
      <dsp:spPr>
        <a:xfrm>
          <a:off x="7755709" y="203428"/>
          <a:ext cx="783550" cy="1129027"/>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18000" r="-1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7AAC27-B52C-4C32-89E6-69597ECED639}">
      <dsp:nvSpPr>
        <dsp:cNvPr id="0" name=""/>
        <dsp:cNvSpPr/>
      </dsp:nvSpPr>
      <dsp:spPr>
        <a:xfrm>
          <a:off x="329313" y="2742144"/>
          <a:ext cx="7882401" cy="508570"/>
        </a:xfrm>
        <a:prstGeom prst="leftRightArrow">
          <a:avLst/>
        </a:prstGeom>
        <a:solidFill>
          <a:schemeClr val="tx2">
            <a:lumMod val="20000"/>
            <a:lumOff val="8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D345A-4694-4A76-9FF6-3BBE9C10CA81}">
      <dsp:nvSpPr>
        <dsp:cNvPr id="0" name=""/>
        <dsp:cNvSpPr/>
      </dsp:nvSpPr>
      <dsp:spPr>
        <a:xfrm>
          <a:off x="30243" y="0"/>
          <a:ext cx="9166912" cy="4079617"/>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100000"/>
            </a:lnSpc>
            <a:spcBef>
              <a:spcPct val="0"/>
            </a:spcBef>
            <a:spcAft>
              <a:spcPts val="600"/>
            </a:spcAft>
            <a:buChar char="••"/>
          </a:pPr>
          <a:r>
            <a:rPr lang="ka-GE" sz="1600" b="1" kern="1200" dirty="0">
              <a:solidFill>
                <a:schemeClr val="accent1"/>
              </a:solidFill>
              <a:uFillTx/>
              <a:latin typeface="Arial" panose="020B0604020202020204" pitchFamily="34" charset="0"/>
              <a:cs typeface="Arial" panose="020B0604020202020204" pitchFamily="34" charset="0"/>
            </a:rPr>
            <a:t>გარემოსდაცვითი და სოციალური მაჩვენებლების</a:t>
          </a:r>
          <a:r>
            <a:rPr lang="ka-GE" sz="1600" kern="1200" dirty="0">
              <a:uFillTx/>
              <a:latin typeface="Arial" panose="020B0604020202020204" pitchFamily="34" charset="0"/>
              <a:cs typeface="Arial" panose="020B0604020202020204" pitchFamily="34" charset="0"/>
            </a:rPr>
            <a:t> </a:t>
          </a:r>
          <a:r>
            <a:rPr lang="ka-GE" sz="1600" kern="1200" dirty="0">
              <a:solidFill>
                <a:srgbClr val="404040"/>
              </a:solidFill>
              <a:uFillTx/>
              <a:latin typeface="Arial" panose="020B0604020202020204" pitchFamily="34" charset="0"/>
              <a:cs typeface="Arial" panose="020B0604020202020204" pitchFamily="34" charset="0"/>
            </a:rPr>
            <a:t>შეფასება და მართვა </a:t>
          </a:r>
          <a:r>
            <a:rPr lang="ka-GE" sz="1600" b="1" kern="1200" dirty="0">
              <a:solidFill>
                <a:schemeClr val="accent1"/>
              </a:solidFill>
              <a:uFillTx/>
              <a:latin typeface="Arial" panose="020B0604020202020204" pitchFamily="34" charset="0"/>
              <a:cs typeface="Arial" panose="020B0604020202020204" pitchFamily="34" charset="0"/>
            </a:rPr>
            <a:t>პროექტის სასიცოცხლო ციკლში</a:t>
          </a:r>
        </a:p>
        <a:p>
          <a:pPr marL="171450" lvl="1" indent="-171450" algn="l" defTabSz="711200">
            <a:lnSpc>
              <a:spcPct val="100000"/>
            </a:lnSpc>
            <a:spcBef>
              <a:spcPct val="0"/>
            </a:spcBef>
            <a:spcAft>
              <a:spcPts val="600"/>
            </a:spcAft>
            <a:buChar char="••"/>
          </a:pPr>
          <a:r>
            <a:rPr lang="ka-GE" sz="1600" b="1" kern="1200" dirty="0">
              <a:solidFill>
                <a:schemeClr val="accent1"/>
              </a:solidFill>
              <a:uFillTx/>
              <a:latin typeface="Arial" panose="020B0604020202020204" pitchFamily="34" charset="0"/>
              <a:cs typeface="Arial" panose="020B0604020202020204" pitchFamily="34" charset="0"/>
            </a:rPr>
            <a:t>შეფასების</a:t>
          </a:r>
          <a:r>
            <a:rPr lang="ka-GE" sz="1600" kern="1200" dirty="0">
              <a:uFillTx/>
              <a:latin typeface="Arial" panose="020B0604020202020204" pitchFamily="34" charset="0"/>
              <a:cs typeface="Arial" panose="020B0604020202020204" pitchFamily="34" charset="0"/>
            </a:rPr>
            <a:t> </a:t>
          </a:r>
          <a:r>
            <a:rPr lang="ka-GE" sz="1600" kern="1200" dirty="0">
              <a:solidFill>
                <a:srgbClr val="404040"/>
              </a:solidFill>
              <a:uFillTx/>
              <a:latin typeface="Arial" panose="020B0604020202020204" pitchFamily="34" charset="0"/>
              <a:cs typeface="Arial" panose="020B0604020202020204" pitchFamily="34" charset="0"/>
            </a:rPr>
            <a:t>და სათანადო </a:t>
          </a:r>
          <a:r>
            <a:rPr lang="ka-GE" sz="1600" b="1" kern="1200" dirty="0">
              <a:solidFill>
                <a:schemeClr val="accent1"/>
              </a:solidFill>
              <a:uFillTx/>
              <a:latin typeface="Arial" panose="020B0604020202020204" pitchFamily="34" charset="0"/>
              <a:cs typeface="Arial" panose="020B0604020202020204" pitchFamily="34" charset="0"/>
            </a:rPr>
            <a:t>შემარბილებელი ზომების </a:t>
          </a:r>
          <a:r>
            <a:rPr lang="ka-GE" sz="1600" kern="1200" dirty="0">
              <a:uFillTx/>
              <a:latin typeface="Arial" panose="020B0604020202020204" pitchFamily="34" charset="0"/>
              <a:cs typeface="Arial" panose="020B0604020202020204" pitchFamily="34" charset="0"/>
            </a:rPr>
            <a:t>გამოყენება.</a:t>
          </a:r>
        </a:p>
        <a:p>
          <a:pPr marL="171450" lvl="1" indent="-171450" algn="l" defTabSz="711200">
            <a:lnSpc>
              <a:spcPct val="100000"/>
            </a:lnSpc>
            <a:spcBef>
              <a:spcPct val="0"/>
            </a:spcBef>
            <a:spcAft>
              <a:spcPts val="600"/>
            </a:spcAft>
            <a:buChar char="••"/>
          </a:pPr>
          <a:r>
            <a:rPr lang="ka-GE" sz="1600" kern="1200" dirty="0">
              <a:solidFill>
                <a:srgbClr val="404040"/>
              </a:solidFill>
              <a:latin typeface="Arial" panose="020B0604020202020204" pitchFamily="34" charset="0"/>
              <a:cs typeface="Arial" panose="020B0604020202020204" pitchFamily="34" charset="0"/>
            </a:rPr>
            <a:t>გარემოსდაცვითი და სოციალური </a:t>
          </a:r>
          <a:r>
            <a:rPr lang="ka-GE" sz="1600" b="1" kern="1200" dirty="0">
              <a:solidFill>
                <a:schemeClr val="accent1"/>
              </a:solidFill>
              <a:latin typeface="Arial" panose="020B0604020202020204" pitchFamily="34" charset="0"/>
              <a:cs typeface="Arial" panose="020B0604020202020204" pitchFamily="34" charset="0"/>
            </a:rPr>
            <a:t>მაჩვენებლების გაუმჯობესება</a:t>
          </a:r>
          <a:r>
            <a:rPr lang="ka-GE" sz="1600" kern="1200" dirty="0">
              <a:latin typeface="Arial" panose="020B0604020202020204" pitchFamily="34" charset="0"/>
              <a:cs typeface="Arial" panose="020B0604020202020204" pitchFamily="34" charset="0"/>
            </a:rPr>
            <a:t> </a:t>
          </a:r>
          <a:r>
            <a:rPr lang="ka-GE" sz="1600" kern="1200" dirty="0">
              <a:solidFill>
                <a:srgbClr val="404040"/>
              </a:solidFill>
              <a:latin typeface="Arial" panose="020B0604020202020204" pitchFamily="34" charset="0"/>
              <a:cs typeface="Arial" panose="020B0604020202020204" pitchFamily="34" charset="0"/>
            </a:rPr>
            <a:t>გარემოსდაცვითი და სოციალური მართვის სისტემების (ESMS) გამოყენებით</a:t>
          </a:r>
        </a:p>
        <a:p>
          <a:pPr marL="342900" lvl="2" indent="-171450" algn="l" defTabSz="711200">
            <a:lnSpc>
              <a:spcPct val="100000"/>
            </a:lnSpc>
            <a:spcBef>
              <a:spcPct val="0"/>
            </a:spcBef>
            <a:spcAft>
              <a:spcPts val="600"/>
            </a:spcAft>
            <a:buChar char="••"/>
          </a:pPr>
          <a:r>
            <a:rPr lang="ka-GE" sz="1600" kern="1200" dirty="0">
              <a:solidFill>
                <a:srgbClr val="404040"/>
              </a:solidFill>
              <a:latin typeface="Arial" panose="020B0604020202020204" pitchFamily="34" charset="0"/>
              <a:cs typeface="Arial" panose="020B0604020202020204" pitchFamily="34" charset="0"/>
            </a:rPr>
            <a:t>ორგანიზაციული შესაძლებლობა (სტრუქტურა, ფუნქციები, პასუხისმგებლობები და სხვა)</a:t>
          </a:r>
        </a:p>
        <a:p>
          <a:pPr marL="342900" lvl="2" indent="-171450" algn="l" defTabSz="711200">
            <a:lnSpc>
              <a:spcPct val="100000"/>
            </a:lnSpc>
            <a:spcBef>
              <a:spcPct val="0"/>
            </a:spcBef>
            <a:spcAft>
              <a:spcPts val="600"/>
            </a:spcAft>
            <a:buChar char="••"/>
          </a:pPr>
          <a:r>
            <a:rPr lang="ka-GE" sz="1600" kern="1200" dirty="0">
              <a:solidFill>
                <a:srgbClr val="404040"/>
              </a:solidFill>
              <a:latin typeface="Arial" panose="020B0604020202020204" pitchFamily="34" charset="0"/>
              <a:cs typeface="Arial" panose="020B0604020202020204" pitchFamily="34" charset="0"/>
            </a:rPr>
            <a:t>ESMS მიზანს უნდა ემსახურებოდეს (ორგანიზაციის ზომისა და რისკების თანაფარდი უნდა იყოს). სერტიფიკაცია მისასალმებელია, თუმცა არ სავალდებულო არაა.</a:t>
          </a:r>
        </a:p>
        <a:p>
          <a:pPr marL="171450" lvl="1" indent="-171450" algn="l" defTabSz="711200">
            <a:lnSpc>
              <a:spcPct val="100000"/>
            </a:lnSpc>
            <a:spcBef>
              <a:spcPct val="0"/>
            </a:spcBef>
            <a:spcAft>
              <a:spcPts val="600"/>
            </a:spcAft>
            <a:buChar char="••"/>
          </a:pPr>
          <a:r>
            <a:rPr lang="ka-GE" sz="1600" b="1" kern="1200" dirty="0">
              <a:solidFill>
                <a:schemeClr val="accent1"/>
              </a:solidFill>
              <a:uFillTx/>
              <a:latin typeface="Arial" panose="020B0604020202020204" pitchFamily="34" charset="0"/>
              <a:cs typeface="Arial" panose="020B0604020202020204" pitchFamily="34" charset="0"/>
            </a:rPr>
            <a:t>შერბილების იერარქიის </a:t>
          </a:r>
          <a:r>
            <a:rPr lang="ka-GE" sz="1600" kern="1200" dirty="0">
              <a:solidFill>
                <a:srgbClr val="404040"/>
              </a:solidFill>
              <a:uFillTx/>
              <a:latin typeface="Arial" panose="020B0604020202020204" pitchFamily="34" charset="0"/>
              <a:cs typeface="Arial" panose="020B0604020202020204" pitchFamily="34" charset="0"/>
            </a:rPr>
            <a:t>დანერგვა:</a:t>
          </a:r>
          <a:r>
            <a:rPr lang="ka-GE" sz="1600" kern="1200" dirty="0">
              <a:uFillTx/>
              <a:latin typeface="Arial" panose="020B0604020202020204" pitchFamily="34" charset="0"/>
              <a:cs typeface="Arial" panose="020B0604020202020204" pitchFamily="34" charset="0"/>
            </a:rPr>
            <a:t> </a:t>
          </a:r>
          <a:r>
            <a:rPr lang="ka-GE" sz="1600" i="1" kern="1200" dirty="0">
              <a:solidFill>
                <a:srgbClr val="404040"/>
              </a:solidFill>
              <a:uFillTx/>
              <a:latin typeface="Arial" panose="020B0604020202020204" pitchFamily="34" charset="0"/>
              <a:cs typeface="Arial" panose="020B0604020202020204" pitchFamily="34" charset="0"/>
            </a:rPr>
            <a:t>თავიდან აცილება, </a:t>
          </a:r>
          <a:r>
            <a:rPr lang="ka-GE" sz="1600" kern="1200" dirty="0">
              <a:solidFill>
                <a:srgbClr val="404040"/>
              </a:solidFill>
              <a:uFillTx/>
              <a:latin typeface="Arial" panose="020B0604020202020204" pitchFamily="34" charset="0"/>
              <a:cs typeface="Arial" panose="020B0604020202020204" pitchFamily="34" charset="0"/>
            </a:rPr>
            <a:t>ხოლო როცა ეს შეუძლებელია - </a:t>
          </a:r>
          <a:r>
            <a:rPr lang="ka-GE" sz="1600" i="1" kern="1200" dirty="0">
              <a:solidFill>
                <a:srgbClr val="404040"/>
              </a:solidFill>
              <a:uFillTx/>
              <a:latin typeface="Arial" panose="020B0604020202020204" pitchFamily="34" charset="0"/>
              <a:cs typeface="Arial" panose="020B0604020202020204" pitchFamily="34" charset="0"/>
            </a:rPr>
            <a:t>მინიმუმამდე დაყვანა</a:t>
          </a:r>
          <a:r>
            <a:rPr lang="ka-GE" sz="1600" kern="1200" dirty="0">
              <a:solidFill>
                <a:srgbClr val="404040"/>
              </a:solidFill>
              <a:uFillTx/>
              <a:latin typeface="Arial" panose="020B0604020202020204" pitchFamily="34" charset="0"/>
              <a:cs typeface="Arial" panose="020B0604020202020204" pitchFamily="34" charset="0"/>
            </a:rPr>
            <a:t>; </a:t>
          </a:r>
          <a:r>
            <a:rPr lang="ka-GE" sz="1600" i="1" kern="1200" dirty="0">
              <a:solidFill>
                <a:srgbClr val="404040"/>
              </a:solidFill>
              <a:uFillTx/>
              <a:latin typeface="Arial" panose="020B0604020202020204" pitchFamily="34" charset="0"/>
              <a:cs typeface="Arial" panose="020B0604020202020204" pitchFamily="34" charset="0"/>
            </a:rPr>
            <a:t>შერბილება</a:t>
          </a:r>
          <a:r>
            <a:rPr lang="ka-GE" sz="1600" kern="1200" dirty="0">
              <a:solidFill>
                <a:srgbClr val="404040"/>
              </a:solidFill>
              <a:uFillTx/>
              <a:latin typeface="Arial" panose="020B0604020202020204" pitchFamily="34" charset="0"/>
              <a:cs typeface="Arial" panose="020B0604020202020204" pitchFamily="34" charset="0"/>
            </a:rPr>
            <a:t>; და უკანასკნელ შემთხვევაში </a:t>
          </a:r>
          <a:r>
            <a:rPr lang="ka-GE" sz="1600" i="1" kern="1200" dirty="0">
              <a:solidFill>
                <a:srgbClr val="404040"/>
              </a:solidFill>
              <a:uFillTx/>
              <a:latin typeface="Arial" panose="020B0604020202020204" pitchFamily="34" charset="0"/>
              <a:cs typeface="Arial" panose="020B0604020202020204" pitchFamily="34" charset="0"/>
            </a:rPr>
            <a:t>ანაზღაურება/კომპენსაცია</a:t>
          </a:r>
        </a:p>
        <a:p>
          <a:pPr marL="171450" lvl="1" indent="-171450" algn="l" defTabSz="711200">
            <a:lnSpc>
              <a:spcPct val="100000"/>
            </a:lnSpc>
            <a:spcBef>
              <a:spcPct val="0"/>
            </a:spcBef>
            <a:spcAft>
              <a:spcPts val="1200"/>
            </a:spcAft>
            <a:buChar char="••"/>
          </a:pPr>
          <a:r>
            <a:rPr lang="ka-GE" sz="1600" kern="1200" dirty="0">
              <a:solidFill>
                <a:srgbClr val="404040"/>
              </a:solidFill>
              <a:latin typeface="Arial" panose="020B0604020202020204" pitchFamily="34" charset="0"/>
              <a:cs typeface="Arial" panose="020B0604020202020204" pitchFamily="34" charset="0"/>
            </a:rPr>
            <a:t>ეხება </a:t>
          </a:r>
          <a:r>
            <a:rPr lang="ka-GE" sz="1600" b="1" kern="1200" dirty="0">
              <a:solidFill>
                <a:schemeClr val="accent1"/>
              </a:solidFill>
              <a:latin typeface="Arial" panose="020B0604020202020204" pitchFamily="34" charset="0"/>
              <a:cs typeface="Arial" panose="020B0604020202020204" pitchFamily="34" charset="0"/>
            </a:rPr>
            <a:t>დაკავშირებულ ობიექტებსა </a:t>
          </a:r>
          <a:r>
            <a:rPr lang="ka-GE" sz="1600" b="0" kern="1200" dirty="0">
              <a:solidFill>
                <a:srgbClr val="404040"/>
              </a:solidFill>
              <a:latin typeface="Arial" panose="020B0604020202020204" pitchFamily="34" charset="0"/>
              <a:cs typeface="Arial" panose="020B0604020202020204" pitchFamily="34" charset="0"/>
            </a:rPr>
            <a:t>და </a:t>
          </a:r>
          <a:r>
            <a:rPr lang="ka-GE" sz="1600" b="1" kern="1200" dirty="0">
              <a:solidFill>
                <a:schemeClr val="accent1"/>
              </a:solidFill>
              <a:latin typeface="Arial" panose="020B0604020202020204" pitchFamily="34" charset="0"/>
              <a:cs typeface="Arial" panose="020B0604020202020204" pitchFamily="34" charset="0"/>
            </a:rPr>
            <a:t>მიწოდების ჯაჭვს</a:t>
          </a:r>
          <a:r>
            <a:rPr lang="ka-GE" sz="1600" kern="1200" dirty="0">
              <a:solidFill>
                <a:srgbClr val="404040"/>
              </a:solidFill>
              <a:latin typeface="Arial" panose="020B0604020202020204" pitchFamily="34" charset="0"/>
              <a:cs typeface="Arial" panose="020B0604020202020204" pitchFamily="34" charset="0"/>
            </a:rPr>
            <a:t>, რომლებიც EBRD-ის მიერ დაფინანსებულ პროექტს არ განეკუთვნება, მაგრამ პროექტისათვის მნიშვნელოვანია</a:t>
          </a:r>
        </a:p>
      </dsp:txBody>
      <dsp:txXfrm>
        <a:off x="125833" y="95590"/>
        <a:ext cx="8975732" cy="3984027"/>
      </dsp:txXfrm>
    </dsp:sp>
    <dsp:sp modelId="{FD9D4671-1686-44F6-8A50-0B732C59F828}">
      <dsp:nvSpPr>
        <dsp:cNvPr id="0" name=""/>
        <dsp:cNvSpPr/>
      </dsp:nvSpPr>
      <dsp:spPr>
        <a:xfrm>
          <a:off x="8344" y="4110759"/>
          <a:ext cx="9188811" cy="152144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ka-GE" sz="2800" kern="1200" dirty="0"/>
            <a:t>PR1</a:t>
          </a:r>
        </a:p>
        <a:p>
          <a:pPr lvl="0" algn="l" defTabSz="1244600">
            <a:lnSpc>
              <a:spcPct val="90000"/>
            </a:lnSpc>
            <a:spcBef>
              <a:spcPct val="0"/>
            </a:spcBef>
            <a:spcAft>
              <a:spcPct val="35000"/>
            </a:spcAft>
          </a:pPr>
          <a:r>
            <a:rPr lang="ka-GE" sz="1400" kern="1200" dirty="0"/>
            <a:t>ბუნებრივ და სოციალურ გარემოზე ზემოქმედების შეფასება და მართვა </a:t>
          </a:r>
        </a:p>
      </dsp:txBody>
      <dsp:txXfrm>
        <a:off x="8344" y="4110759"/>
        <a:ext cx="6470993" cy="1521440"/>
      </dsp:txXfrm>
    </dsp:sp>
    <dsp:sp modelId="{0D47A046-1F02-44F5-A568-4592593F141A}">
      <dsp:nvSpPr>
        <dsp:cNvPr id="0" name=""/>
        <dsp:cNvSpPr/>
      </dsp:nvSpPr>
      <dsp:spPr>
        <a:xfrm>
          <a:off x="6942619" y="4211719"/>
          <a:ext cx="1658963" cy="165896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4955B4-DDDE-4AF3-9BE7-996EA602E84A}">
      <dsp:nvSpPr>
        <dsp:cNvPr id="0" name=""/>
        <dsp:cNvSpPr/>
      </dsp:nvSpPr>
      <dsp:spPr>
        <a:xfrm>
          <a:off x="88401" y="202465"/>
          <a:ext cx="8878715" cy="3852829"/>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71450" lvl="1" indent="-171450" algn="l" defTabSz="755650">
            <a:lnSpc>
              <a:spcPct val="110000"/>
            </a:lnSpc>
            <a:spcBef>
              <a:spcPct val="0"/>
            </a:spcBef>
            <a:spcAft>
              <a:spcPts val="600"/>
            </a:spcAft>
            <a:buChar char="••"/>
          </a:pPr>
          <a:r>
            <a:rPr lang="ka-GE" sz="1700" kern="1200" dirty="0">
              <a:solidFill>
                <a:srgbClr val="404040"/>
              </a:solidFill>
              <a:latin typeface="Arial" panose="020B0604020202020204" pitchFamily="34" charset="0"/>
              <a:cs typeface="Arial" panose="020B0604020202020204" pitchFamily="34" charset="0"/>
            </a:rPr>
            <a:t>მშრომელთა ფუნდამენტური უფლებების დაცვა (კრძალავს </a:t>
          </a:r>
          <a:r>
            <a:rPr lang="ka-GE" sz="1700" kern="1200" dirty="0" err="1">
              <a:solidFill>
                <a:srgbClr val="404040"/>
              </a:solidFill>
              <a:latin typeface="Arial" panose="020B0604020202020204" pitchFamily="34" charset="0"/>
              <a:cs typeface="Arial" panose="020B0604020202020204" pitchFamily="34" charset="0"/>
            </a:rPr>
            <a:t>საფრთხისშემცველ</a:t>
          </a:r>
          <a:r>
            <a:rPr lang="ka-GE" sz="1700" kern="1200" dirty="0">
              <a:solidFill>
                <a:srgbClr val="404040"/>
              </a:solidFill>
              <a:latin typeface="Arial" panose="020B0604020202020204" pitchFamily="34" charset="0"/>
              <a:cs typeface="Arial" panose="020B0604020202020204" pitchFamily="34" charset="0"/>
            </a:rPr>
            <a:t> სამუშაოზე ბავშვთა დასაქმებას, იძულებითი შრომის გამოყენებას და დისკრიმინაციას, აღიარებს </a:t>
          </a:r>
          <a:r>
            <a:rPr lang="ka-GE" sz="1700" kern="1200" dirty="0" smtClean="0">
              <a:solidFill>
                <a:srgbClr val="404040"/>
              </a:solidFill>
              <a:latin typeface="Arial" panose="020B0604020202020204" pitchFamily="34" charset="0"/>
              <a:cs typeface="Arial" panose="020B0604020202020204" pitchFamily="34" charset="0"/>
            </a:rPr>
            <a:t>პროფკავშირებში </a:t>
          </a:r>
          <a:r>
            <a:rPr lang="ka-GE" sz="1700" kern="1200" dirty="0">
              <a:solidFill>
                <a:srgbClr val="404040"/>
              </a:solidFill>
              <a:latin typeface="Arial" panose="020B0604020202020204" pitchFamily="34" charset="0"/>
              <a:cs typeface="Arial" panose="020B0604020202020204" pitchFamily="34" charset="0"/>
            </a:rPr>
            <a:t>გაერთიანებისა და კოლექტიური მოლაპარაკებების წარმოების უფლებას)</a:t>
          </a:r>
        </a:p>
        <a:p>
          <a:pPr marL="171450" lvl="1" indent="-171450" algn="l" defTabSz="755650">
            <a:lnSpc>
              <a:spcPct val="110000"/>
            </a:lnSpc>
            <a:spcBef>
              <a:spcPct val="0"/>
            </a:spcBef>
            <a:spcAft>
              <a:spcPts val="600"/>
            </a:spcAft>
            <a:buChar char="••"/>
          </a:pPr>
          <a:r>
            <a:rPr lang="ka-GE" sz="1700" kern="1200" dirty="0">
              <a:solidFill>
                <a:srgbClr val="404040"/>
              </a:solidFill>
              <a:latin typeface="Arial" panose="020B0604020202020204" pitchFamily="34" charset="0"/>
              <a:cs typeface="Arial" panose="020B0604020202020204" pitchFamily="34" charset="0"/>
            </a:rPr>
            <a:t>შრომისა და სოციალური დაცვის ეროვნულ კანონმდებლობასთან შესაბამისობა</a:t>
          </a:r>
        </a:p>
        <a:p>
          <a:pPr marL="171450" lvl="1" indent="-171450" algn="l" defTabSz="755650">
            <a:lnSpc>
              <a:spcPct val="110000"/>
            </a:lnSpc>
            <a:spcBef>
              <a:spcPct val="0"/>
            </a:spcBef>
            <a:spcAft>
              <a:spcPts val="600"/>
            </a:spcAft>
            <a:buChar char="••"/>
          </a:pPr>
          <a:r>
            <a:rPr lang="ka-GE" sz="1700" kern="1200" dirty="0">
              <a:solidFill>
                <a:srgbClr val="404040"/>
              </a:solidFill>
              <a:latin typeface="Arial" panose="020B0604020202020204" pitchFamily="34" charset="0"/>
              <a:cs typeface="Arial" panose="020B0604020202020204" pitchFamily="34" charset="0"/>
            </a:rPr>
            <a:t>მოწყვლადი მუშახელის დაცვა (მაგ., მიგრანტი მუშები, ლტოლვილები, კონტრაქტით დასაქმებულები და მიწოდების ჯაჭვის მუშახელი, უნარშეზღუდულები,…)</a:t>
          </a:r>
        </a:p>
        <a:p>
          <a:pPr marL="171450" lvl="1" indent="-171450" algn="l" defTabSz="755650">
            <a:lnSpc>
              <a:spcPct val="110000"/>
            </a:lnSpc>
            <a:spcBef>
              <a:spcPct val="0"/>
            </a:spcBef>
            <a:spcAft>
              <a:spcPts val="600"/>
            </a:spcAft>
            <a:buChar char="••"/>
          </a:pPr>
          <a:r>
            <a:rPr lang="ka-GE" sz="1700" kern="1200" dirty="0">
              <a:solidFill>
                <a:srgbClr val="404040"/>
              </a:solidFill>
              <a:latin typeface="Arial" panose="020B0604020202020204" pitchFamily="34" charset="0"/>
              <a:cs typeface="Arial" panose="020B0604020202020204" pitchFamily="34" charset="0"/>
            </a:rPr>
            <a:t>დასაქმებულებსა და ხელმძღვანელობას შორის ჯანსაღი ურთიერთობა, თანაბარი შესაძლებლობები და ღირსეული სამუშაო</a:t>
          </a:r>
        </a:p>
        <a:p>
          <a:pPr marL="171450" lvl="1" indent="-171450" algn="l" defTabSz="755650">
            <a:lnSpc>
              <a:spcPct val="110000"/>
            </a:lnSpc>
            <a:spcBef>
              <a:spcPct val="0"/>
            </a:spcBef>
            <a:spcAft>
              <a:spcPts val="600"/>
            </a:spcAft>
            <a:buChar char="••"/>
          </a:pPr>
          <a:r>
            <a:rPr lang="ka-GE" sz="1700" kern="1200" dirty="0">
              <a:solidFill>
                <a:srgbClr val="404040"/>
              </a:solidFill>
              <a:latin typeface="Arial" panose="020B0604020202020204" pitchFamily="34" charset="0"/>
              <a:cs typeface="Arial" panose="020B0604020202020204" pitchFamily="34" charset="0"/>
            </a:rPr>
            <a:t>გასაჩივრების მექანიზმზე წვდომა</a:t>
          </a:r>
        </a:p>
      </dsp:txBody>
      <dsp:txXfrm>
        <a:off x="178677" y="292741"/>
        <a:ext cx="8698163" cy="3762553"/>
      </dsp:txXfrm>
    </dsp:sp>
    <dsp:sp modelId="{0FC0A111-6417-4B79-A3BA-73685B122C25}">
      <dsp:nvSpPr>
        <dsp:cNvPr id="0" name=""/>
        <dsp:cNvSpPr/>
      </dsp:nvSpPr>
      <dsp:spPr>
        <a:xfrm>
          <a:off x="79923" y="3942982"/>
          <a:ext cx="8876524" cy="152881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ka-GE" sz="3600" kern="1200"/>
            <a:t>PR2</a:t>
          </a:r>
        </a:p>
        <a:p>
          <a:pPr lvl="0" algn="l" defTabSz="1600200">
            <a:lnSpc>
              <a:spcPct val="90000"/>
            </a:lnSpc>
            <a:spcBef>
              <a:spcPct val="0"/>
            </a:spcBef>
            <a:spcAft>
              <a:spcPct val="35000"/>
            </a:spcAft>
          </a:pPr>
          <a:r>
            <a:rPr lang="ka-GE" sz="1200" kern="1200"/>
            <a:t>მუშახელი და შრომის პირობები</a:t>
          </a:r>
        </a:p>
      </dsp:txBody>
      <dsp:txXfrm>
        <a:off x="79923" y="3942982"/>
        <a:ext cx="6251073" cy="1528816"/>
      </dsp:txXfrm>
    </dsp:sp>
    <dsp:sp modelId="{EEACC3BD-384A-4EBF-8019-66F8E9D25049}">
      <dsp:nvSpPr>
        <dsp:cNvPr id="0" name=""/>
        <dsp:cNvSpPr/>
      </dsp:nvSpPr>
      <dsp:spPr>
        <a:xfrm>
          <a:off x="6783522" y="3952322"/>
          <a:ext cx="1667006" cy="16670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CD2DF-9E3E-4DD0-AC37-60A65A9D9AB9}">
      <dsp:nvSpPr>
        <dsp:cNvPr id="0" name=""/>
        <dsp:cNvSpPr/>
      </dsp:nvSpPr>
      <dsp:spPr>
        <a:xfrm>
          <a:off x="0" y="111025"/>
          <a:ext cx="9255429" cy="3578315"/>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889000">
            <a:lnSpc>
              <a:spcPct val="150000"/>
            </a:lnSpc>
            <a:spcBef>
              <a:spcPct val="0"/>
            </a:spcBef>
            <a:spcAft>
              <a:spcPts val="1200"/>
            </a:spcAft>
            <a:buChar char="••"/>
          </a:pPr>
          <a:r>
            <a:rPr lang="ka-GE" sz="1600" kern="1200" dirty="0">
              <a:solidFill>
                <a:srgbClr val="404040"/>
              </a:solidFill>
              <a:latin typeface="Arial" panose="020B0604020202020204" pitchFamily="34" charset="0"/>
              <a:cs typeface="Arial" panose="020B0604020202020204" pitchFamily="34" charset="0"/>
            </a:rPr>
            <a:t>დაბინძურების თავიდან აცილებისა და შერბილების ღონისძიებების გამოყენება ყველა პროექტის შემთხვევაში</a:t>
          </a:r>
        </a:p>
        <a:p>
          <a:pPr marL="171450" lvl="1" indent="-171450" algn="l" defTabSz="114300">
            <a:lnSpc>
              <a:spcPct val="150000"/>
            </a:lnSpc>
            <a:spcBef>
              <a:spcPct val="0"/>
            </a:spcBef>
            <a:spcAft>
              <a:spcPts val="1200"/>
            </a:spcAft>
            <a:buChar char="••"/>
          </a:pPr>
          <a:r>
            <a:rPr lang="ka-GE" sz="1600" kern="1200" dirty="0">
              <a:solidFill>
                <a:srgbClr val="404040"/>
              </a:solidFill>
              <a:latin typeface="Arial" panose="020B0604020202020204" pitchFamily="34" charset="0"/>
              <a:cs typeface="Arial" panose="020B0604020202020204" pitchFamily="34" charset="0"/>
            </a:rPr>
            <a:t>ეროვნულ კანონმდებლობასა და ევროკავშირის ძირითად სტანდარტებთან შესაბამისობის უზრუნველყოფა</a:t>
          </a:r>
        </a:p>
        <a:p>
          <a:pPr marL="171450" lvl="1" indent="-171450" algn="l" defTabSz="889000">
            <a:lnSpc>
              <a:spcPct val="150000"/>
            </a:lnSpc>
            <a:spcBef>
              <a:spcPct val="0"/>
            </a:spcBef>
            <a:spcAft>
              <a:spcPts val="1200"/>
            </a:spcAft>
            <a:buChar char="••"/>
          </a:pPr>
          <a:r>
            <a:rPr lang="ka-GE" sz="1600" kern="1200" dirty="0">
              <a:solidFill>
                <a:srgbClr val="404040"/>
              </a:solidFill>
              <a:latin typeface="Arial" panose="020B0604020202020204" pitchFamily="34" charset="0"/>
              <a:cs typeface="Arial" panose="020B0604020202020204" pitchFamily="34" charset="0"/>
            </a:rPr>
            <a:t>ცირკულარული ეკონომიკა და რესურსების მართვა, მათ შორის ენერგიის, წყლის და რესურსების ეფექტიანად მოხმარება</a:t>
          </a:r>
        </a:p>
        <a:p>
          <a:pPr marL="171450" lvl="1" indent="-171450" algn="l" defTabSz="889000">
            <a:lnSpc>
              <a:spcPct val="150000"/>
            </a:lnSpc>
            <a:spcBef>
              <a:spcPct val="0"/>
            </a:spcBef>
            <a:spcAft>
              <a:spcPts val="1200"/>
            </a:spcAft>
            <a:buChar char="••"/>
          </a:pPr>
          <a:r>
            <a:rPr lang="ka-GE" sz="1600" kern="1200" dirty="0">
              <a:solidFill>
                <a:srgbClr val="404040"/>
              </a:solidFill>
              <a:latin typeface="Arial" panose="020B0604020202020204" pitchFamily="34" charset="0"/>
              <a:cs typeface="Arial" panose="020B0604020202020204" pitchFamily="34" charset="0"/>
            </a:rPr>
            <a:t>სათბურის აირების მართვა და შემცირება</a:t>
          </a:r>
        </a:p>
      </dsp:txBody>
      <dsp:txXfrm>
        <a:off x="83844" y="194869"/>
        <a:ext cx="9087741" cy="3494471"/>
      </dsp:txXfrm>
    </dsp:sp>
    <dsp:sp modelId="{DAD4D65E-92AE-4325-85EE-1B6C239E19F0}">
      <dsp:nvSpPr>
        <dsp:cNvPr id="0" name=""/>
        <dsp:cNvSpPr/>
      </dsp:nvSpPr>
      <dsp:spPr>
        <a:xfrm>
          <a:off x="12497" y="3694848"/>
          <a:ext cx="9239149" cy="1444856"/>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lvl="0" algn="l" defTabSz="1244600">
            <a:lnSpc>
              <a:spcPct val="90000"/>
            </a:lnSpc>
            <a:spcBef>
              <a:spcPct val="0"/>
            </a:spcBef>
            <a:spcAft>
              <a:spcPct val="35000"/>
            </a:spcAft>
          </a:pPr>
          <a:r>
            <a:rPr lang="ka-GE" sz="2800" kern="1200"/>
            <a:t>PR3</a:t>
          </a:r>
        </a:p>
        <a:p>
          <a:pPr lvl="0" algn="l" defTabSz="1244600">
            <a:lnSpc>
              <a:spcPct val="90000"/>
            </a:lnSpc>
            <a:spcBef>
              <a:spcPct val="0"/>
            </a:spcBef>
            <a:spcAft>
              <a:spcPct val="35000"/>
            </a:spcAft>
          </a:pPr>
          <a:r>
            <a:rPr lang="ka-GE" sz="1200" kern="1200"/>
            <a:t>რესურსეფექტიანობა, დაბინძურების თავიდან აცილება და მართვა</a:t>
          </a:r>
        </a:p>
      </dsp:txBody>
      <dsp:txXfrm>
        <a:off x="12497" y="3694848"/>
        <a:ext cx="6506443" cy="1444856"/>
      </dsp:txXfrm>
    </dsp:sp>
    <dsp:sp modelId="{43B14A34-DBEB-4E6E-A0A8-A28110ED0C05}">
      <dsp:nvSpPr>
        <dsp:cNvPr id="0" name=""/>
        <dsp:cNvSpPr/>
      </dsp:nvSpPr>
      <dsp:spPr>
        <a:xfrm>
          <a:off x="6754935" y="3818008"/>
          <a:ext cx="1656406" cy="16564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14AF5-2407-455B-A48D-B131D483F7BC}">
      <dsp:nvSpPr>
        <dsp:cNvPr id="0" name=""/>
        <dsp:cNvSpPr/>
      </dsp:nvSpPr>
      <dsp:spPr>
        <a:xfrm>
          <a:off x="97832" y="4093"/>
          <a:ext cx="8993596" cy="3858885"/>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120000"/>
            </a:lnSpc>
            <a:spcBef>
              <a:spcPct val="0"/>
            </a:spcBef>
            <a:spcAft>
              <a:spcPts val="1200"/>
            </a:spcAft>
            <a:buChar char="••"/>
          </a:pPr>
          <a:r>
            <a:rPr kumimoji="0" lang="ka-GE" sz="1600" b="1" i="0" u="none" strike="noStrike" kern="1200" cap="none" normalizeH="0" baseline="0" noProof="0">
              <a:ln>
                <a:noFill/>
              </a:ln>
              <a:solidFill>
                <a:srgbClr val="90C226"/>
              </a:solidFill>
              <a:uLnTx/>
              <a:uFillTx/>
              <a:latin typeface="Arial"/>
              <a:ea typeface="ＭＳ Ｐゴシック" charset="0"/>
              <a:cs typeface="Arial" charset="0"/>
            </a:rPr>
            <a:t>მუშახელის </a:t>
          </a:r>
          <a:r>
            <a:rPr kumimoji="0" lang="ka-GE" sz="1600" b="0" i="0" u="none" strike="noStrike" kern="1200" cap="none" normalizeH="0" baseline="0" noProof="0">
              <a:ln>
                <a:noFill/>
              </a:ln>
              <a:solidFill>
                <a:srgbClr val="58595B"/>
              </a:solidFill>
              <a:uLnTx/>
              <a:uFillTx/>
              <a:latin typeface="Arial"/>
              <a:ea typeface="ＭＳ Ｐゴシック" charset="0"/>
              <a:cs typeface="Arial" charset="0"/>
            </a:rPr>
            <a:t>უსაფრთხოებისა და ჯანმრთელობის დაცვა და ხელშეწყობა:</a:t>
          </a:r>
        </a:p>
        <a:p>
          <a:pPr marL="342900" lvl="2" indent="-171450" algn="l" defTabSz="711200" rtl="0">
            <a:lnSpc>
              <a:spcPct val="120000"/>
            </a:lnSpc>
            <a:spcBef>
              <a:spcPct val="0"/>
            </a:spcBef>
            <a:spcAft>
              <a:spcPts val="1200"/>
            </a:spcAft>
            <a:buChar char="••"/>
          </a:pPr>
          <a:r>
            <a:rPr kumimoji="0" lang="ka-GE" sz="1600" b="0" i="0" u="none" strike="noStrike" kern="1200" cap="none" normalizeH="0" baseline="0" noProof="0" dirty="0">
              <a:ln>
                <a:noFill/>
              </a:ln>
              <a:solidFill>
                <a:srgbClr val="58595B"/>
              </a:solidFill>
              <a:uLnTx/>
              <a:uFillTx/>
              <a:latin typeface="Arial"/>
              <a:ea typeface="ＭＳ Ｐゴシック" charset="0"/>
              <a:cs typeface="Arial" charset="0"/>
            </a:rPr>
            <a:t>უსაფრთხო და ჯანსაღი სამუშაო პირობების უზრუნველყოფა </a:t>
          </a:r>
        </a:p>
        <a:p>
          <a:pPr marL="342900" lvl="2" indent="-171450" algn="l" defTabSz="711200" rtl="0">
            <a:lnSpc>
              <a:spcPct val="120000"/>
            </a:lnSpc>
            <a:spcBef>
              <a:spcPct val="0"/>
            </a:spcBef>
            <a:spcAft>
              <a:spcPts val="1200"/>
            </a:spcAft>
            <a:buChar char="••"/>
          </a:pPr>
          <a:r>
            <a:rPr kumimoji="0" lang="ka-GE" sz="1600" b="0" i="0" u="none" strike="noStrike" kern="1200" cap="none" normalizeH="0" baseline="0" noProof="0" dirty="0">
              <a:ln>
                <a:noFill/>
              </a:ln>
              <a:solidFill>
                <a:srgbClr val="58595B"/>
              </a:solidFill>
              <a:uLnTx/>
              <a:uFillTx/>
              <a:latin typeface="Arial"/>
              <a:ea typeface="ＭＳ Ｐゴシック" charset="0"/>
              <a:cs typeface="Arial" charset="0"/>
            </a:rPr>
            <a:t>პროექტთან დაკავშირებული პრობლემებისა და რისკების შესაბამისი ჯანმრთელობისა და უსაფრთხოების მართვის სისტემის დანერგვა</a:t>
          </a:r>
        </a:p>
        <a:p>
          <a:pPr marL="171450" lvl="1" indent="-171450" algn="l" defTabSz="711200" rtl="0">
            <a:lnSpc>
              <a:spcPct val="120000"/>
            </a:lnSpc>
            <a:spcBef>
              <a:spcPct val="0"/>
            </a:spcBef>
            <a:spcAft>
              <a:spcPts val="1200"/>
            </a:spcAft>
            <a:buChar char="••"/>
          </a:pPr>
          <a:r>
            <a:rPr kumimoji="0" lang="ka-GE" sz="1600" b="0" i="0" u="none" strike="noStrike" kern="1200" cap="none" normalizeH="0" baseline="0" noProof="0" dirty="0">
              <a:ln>
                <a:noFill/>
              </a:ln>
              <a:solidFill>
                <a:srgbClr val="58595B"/>
              </a:solidFill>
              <a:uLnTx/>
              <a:uFillTx/>
              <a:latin typeface="Arial"/>
              <a:ea typeface="ＭＳ Ｐゴシック" charset="0"/>
              <a:cs typeface="Arial" charset="0"/>
            </a:rPr>
            <a:t>პროექტის სასიცოცხლო ციკლის განმავლობაში </a:t>
          </a:r>
          <a:r>
            <a:rPr kumimoji="0" lang="ka-GE" sz="1600" b="1" i="0" u="none" strike="noStrike" kern="1200" cap="none" normalizeH="0" baseline="0" noProof="0" dirty="0">
              <a:ln>
                <a:noFill/>
              </a:ln>
              <a:solidFill>
                <a:srgbClr val="90C226"/>
              </a:solidFill>
              <a:uLnTx/>
              <a:uFillTx/>
              <a:latin typeface="Arial"/>
              <a:ea typeface="ＭＳ Ｐゴシック" charset="0"/>
              <a:cs typeface="Arial" charset="0"/>
            </a:rPr>
            <a:t>პროექტის მიერ ზემოქმედებული მოსახლეობის </a:t>
          </a:r>
          <a:r>
            <a:rPr kumimoji="0" lang="ka-GE" sz="1600" b="0" i="0" u="none" strike="noStrike" kern="1200" cap="none" normalizeH="0" baseline="0" noProof="0" dirty="0">
              <a:ln>
                <a:noFill/>
              </a:ln>
              <a:solidFill>
                <a:srgbClr val="58595B"/>
              </a:solidFill>
              <a:uLnTx/>
              <a:uFillTx/>
              <a:latin typeface="Arial"/>
              <a:ea typeface="ＭＳ Ｐゴシック" charset="0"/>
              <a:cs typeface="Arial" charset="0"/>
            </a:rPr>
            <a:t>და მომხმარებლების ჯანმრთელობასა და უსაფრთხოებაზე უარყოფითი ზემოქმედების გამოვლენა, შეფასება და თავიდან აცილება ან მინიმუმამდე შემცირება</a:t>
          </a:r>
        </a:p>
        <a:p>
          <a:pPr marL="171450" lvl="1" indent="-171450" algn="l" defTabSz="711200" rtl="0">
            <a:lnSpc>
              <a:spcPct val="120000"/>
            </a:lnSpc>
            <a:spcBef>
              <a:spcPct val="0"/>
            </a:spcBef>
            <a:spcAft>
              <a:spcPts val="1200"/>
            </a:spcAft>
            <a:buChar char="••"/>
          </a:pPr>
          <a:r>
            <a:rPr kumimoji="0" lang="ka-GE" sz="1600" b="0" i="0" u="none" strike="noStrike" kern="1200" cap="none" normalizeH="0" baseline="0" noProof="0" dirty="0">
              <a:ln>
                <a:noFill/>
              </a:ln>
              <a:solidFill>
                <a:srgbClr val="404040"/>
              </a:solidFill>
              <a:uLnTx/>
              <a:uFillTx/>
              <a:latin typeface="Arial" charset="0"/>
              <a:ea typeface="ＭＳ Ｐゴシック" charset="0"/>
              <a:cs typeface="Arial" charset="0"/>
            </a:rPr>
            <a:t>ბუნებრივი საფრთხეების, საგზაო უსაფრთხოების, გადამდები დაავადებების, საგანგებო სიტუაციებისთვის მზაობის საკითხების მართვა</a:t>
          </a:r>
        </a:p>
      </dsp:txBody>
      <dsp:txXfrm>
        <a:off x="188250" y="94511"/>
        <a:ext cx="8812760" cy="3768467"/>
      </dsp:txXfrm>
    </dsp:sp>
    <dsp:sp modelId="{69F08A0D-1B5F-4C7B-8B79-FE295F794947}">
      <dsp:nvSpPr>
        <dsp:cNvPr id="0" name=""/>
        <dsp:cNvSpPr/>
      </dsp:nvSpPr>
      <dsp:spPr>
        <a:xfrm>
          <a:off x="97788" y="3789158"/>
          <a:ext cx="8993684" cy="96405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ka-GE" sz="3600" kern="1200"/>
            <a:t>PR4</a:t>
          </a:r>
        </a:p>
        <a:p>
          <a:pPr lvl="0" algn="l" defTabSz="1600200">
            <a:lnSpc>
              <a:spcPct val="90000"/>
            </a:lnSpc>
            <a:spcBef>
              <a:spcPct val="0"/>
            </a:spcBef>
            <a:spcAft>
              <a:spcPct val="35000"/>
            </a:spcAft>
          </a:pPr>
          <a:r>
            <a:rPr lang="ka-GE" sz="1200" kern="1200"/>
            <a:t>ჯანმრთელობა, უსაფრთხოება და უშიშროება</a:t>
          </a:r>
        </a:p>
      </dsp:txBody>
      <dsp:txXfrm>
        <a:off x="97788" y="3789158"/>
        <a:ext cx="6333580" cy="964053"/>
      </dsp:txXfrm>
    </dsp:sp>
    <dsp:sp modelId="{D4C99108-CC66-40AA-B2F2-BD9931E52444}">
      <dsp:nvSpPr>
        <dsp:cNvPr id="0" name=""/>
        <dsp:cNvSpPr/>
      </dsp:nvSpPr>
      <dsp:spPr>
        <a:xfrm>
          <a:off x="6446063" y="3658489"/>
          <a:ext cx="1628727" cy="153293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5110E-1DAA-4092-AB85-E4AB0C814C37}">
      <dsp:nvSpPr>
        <dsp:cNvPr id="0" name=""/>
        <dsp:cNvSpPr/>
      </dsp:nvSpPr>
      <dsp:spPr>
        <a:xfrm>
          <a:off x="5201" y="133953"/>
          <a:ext cx="8630557" cy="4071264"/>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110000"/>
            </a:lnSpc>
            <a:spcBef>
              <a:spcPct val="0"/>
            </a:spcBef>
            <a:spcAft>
              <a:spcPts val="1200"/>
            </a:spcAft>
            <a:buChar char="••"/>
          </a:pPr>
          <a:r>
            <a:rPr kumimoji="0" lang="ka-GE" sz="1600" b="0" i="0" u="none" strike="noStrike" kern="1200" cap="none" normalizeH="0" baseline="0" noProof="0" dirty="0">
              <a:ln>
                <a:noFill/>
              </a:ln>
              <a:solidFill>
                <a:srgbClr val="404040"/>
              </a:solidFill>
              <a:uLnTx/>
              <a:uFillTx/>
              <a:latin typeface="Arial" charset="0"/>
              <a:ea typeface="ＭＳ Ｐゴシック" charset="0"/>
              <a:cs typeface="Arial" charset="0"/>
            </a:rPr>
            <a:t>განსახლების </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თავიდან აცილება,</a:t>
          </a:r>
          <a:r>
            <a:rPr kumimoji="0" lang="ka-GE" sz="1600" b="1" i="0" u="none" strike="noStrike" kern="1200" cap="none" normalizeH="0" baseline="0" noProof="0" dirty="0">
              <a:ln>
                <a:noFill/>
              </a:ln>
              <a:solidFill>
                <a:srgbClr val="00539B"/>
              </a:solidFill>
              <a:uLnTx/>
              <a:uFillTx/>
              <a:latin typeface="Arial"/>
              <a:ea typeface="ＭＳ Ｐゴシック" charset="0"/>
              <a:cs typeface="Arial" charset="0"/>
            </a:rPr>
            <a:t> </a:t>
          </a:r>
          <a:r>
            <a:rPr kumimoji="0" lang="ka-GE" sz="1600" b="0" i="0" u="none" strike="noStrike" kern="1200" cap="none" normalizeH="0" baseline="0" noProof="0" dirty="0">
              <a:ln>
                <a:noFill/>
              </a:ln>
              <a:solidFill>
                <a:srgbClr val="404040"/>
              </a:solidFill>
              <a:uLnTx/>
              <a:uFillTx/>
              <a:latin typeface="Arial" charset="0"/>
              <a:ea typeface="ＭＳ Ｐゴシック" charset="0"/>
              <a:cs typeface="Arial" charset="0"/>
            </a:rPr>
            <a:t>ან როცა ეს შეუძლებელია </a:t>
          </a:r>
          <a:r>
            <a:rPr kumimoji="0" lang="ka-GE" sz="1600" b="0" i="0" u="none" strike="noStrike" kern="1200" cap="none" normalizeH="0" baseline="0" noProof="0" dirty="0">
              <a:ln>
                <a:noFill/>
              </a:ln>
              <a:solidFill>
                <a:srgbClr val="666F74"/>
              </a:solidFill>
              <a:uLnTx/>
              <a:uFillTx/>
              <a:latin typeface="Arial" charset="0"/>
              <a:ea typeface="ＭＳ Ｐゴシック" charset="0"/>
              <a:cs typeface="Arial" charset="0"/>
            </a:rPr>
            <a:t>- </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მინიმუმამდე შემცირება</a:t>
          </a:r>
        </a:p>
        <a:p>
          <a:pPr marL="171450" lvl="1" indent="-171450" algn="l" defTabSz="711200" rtl="0">
            <a:lnSpc>
              <a:spcPct val="110000"/>
            </a:lnSpc>
            <a:spcBef>
              <a:spcPct val="0"/>
            </a:spcBef>
            <a:spcAft>
              <a:spcPts val="1200"/>
            </a:spcAft>
            <a:buChar char="••"/>
          </a:pPr>
          <a:r>
            <a:rPr kumimoji="0" lang="ka-GE" sz="1600" b="0" i="0" u="none" strike="noStrike" kern="1200" cap="none" normalizeH="0" baseline="0" noProof="0" dirty="0">
              <a:ln>
                <a:noFill/>
              </a:ln>
              <a:solidFill>
                <a:srgbClr val="404040"/>
              </a:solidFill>
              <a:uLnTx/>
              <a:uFillTx/>
              <a:latin typeface="Arial" charset="0"/>
              <a:ea typeface="ＭＳ Ｐゴシック" charset="0"/>
              <a:cs typeface="Arial" charset="0"/>
            </a:rPr>
            <a:t>როგორც </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ფიზიკური </a:t>
          </a:r>
          <a:r>
            <a:rPr kumimoji="0" lang="ka-GE" sz="1600" i="0" u="none" strike="noStrike" kern="1200" cap="none" normalizeH="0" baseline="0" noProof="0" dirty="0">
              <a:ln>
                <a:noFill/>
              </a:ln>
              <a:solidFill>
                <a:srgbClr val="404040"/>
              </a:solidFill>
              <a:uLnTx/>
              <a:uFillTx/>
            </a:rPr>
            <a:t>(გადასახლება ან თავშესაფრის დაკარგვა), ასევე </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ეკონომიკური </a:t>
          </a:r>
          <a:r>
            <a:rPr kumimoji="0" lang="ka-GE" sz="1600" i="0" u="none" strike="noStrike" kern="1200" cap="none" normalizeH="0" baseline="0" noProof="0" dirty="0">
              <a:ln>
                <a:noFill/>
              </a:ln>
              <a:solidFill>
                <a:srgbClr val="404040"/>
              </a:solidFill>
              <a:uLnTx/>
              <a:uFillTx/>
            </a:rPr>
            <a:t>(აქტივების ან რესურსების დაკარგვა, ან მათზე წვდომის დაკარგვა)</a:t>
          </a:r>
          <a:r>
            <a:rPr kumimoji="0" lang="ka-GE" sz="1600" b="1" i="0" u="none" strike="noStrike" kern="1200" cap="none" normalizeH="0" baseline="0" noProof="0" dirty="0">
              <a:ln>
                <a:noFill/>
              </a:ln>
              <a:solidFill>
                <a:srgbClr val="404040"/>
              </a:solidFill>
              <a:uLnTx/>
              <a:uFillTx/>
              <a:latin typeface="Arial"/>
              <a:ea typeface="ＭＳ Ｐゴシック" charset="0"/>
              <a:cs typeface="Arial" charset="0"/>
            </a:rPr>
            <a:t> </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ადგილმონაცვლეობის მავნე სოციალური და ეკონომიკური ზემოქმედების </a:t>
          </a:r>
          <a:r>
            <a:rPr kumimoji="0" lang="ka-GE" sz="1600" i="0" u="none" strike="noStrike" kern="1200" cap="none" normalizeH="0" baseline="0" noProof="0" dirty="0">
              <a:ln>
                <a:noFill/>
              </a:ln>
              <a:solidFill>
                <a:srgbClr val="404040"/>
              </a:solidFill>
              <a:uLnTx/>
              <a:uFillTx/>
            </a:rPr>
            <a:t>შერბილება</a:t>
          </a:r>
        </a:p>
        <a:p>
          <a:pPr marL="171450" lvl="1" indent="-171450" algn="l" defTabSz="711200" rtl="0">
            <a:lnSpc>
              <a:spcPct val="110000"/>
            </a:lnSpc>
            <a:spcBef>
              <a:spcPct val="0"/>
            </a:spcBef>
            <a:spcAft>
              <a:spcPts val="1200"/>
            </a:spcAft>
            <a:buChar char="••"/>
          </a:pPr>
          <a:r>
            <a:rPr kumimoji="0" lang="ka-GE" sz="1600" i="0" u="none" strike="noStrike" kern="1200" cap="none" normalizeH="0" baseline="0" noProof="0" dirty="0">
              <a:ln>
                <a:noFill/>
              </a:ln>
              <a:solidFill>
                <a:srgbClr val="404040"/>
              </a:solidFill>
              <a:uLnTx/>
              <a:uFillTx/>
              <a:latin typeface="Arial"/>
              <a:ea typeface="ＭＳ Ｐゴシック" charset="0"/>
              <a:cs typeface="Arial" charset="0"/>
            </a:rPr>
            <a:t>ადგილმონაცვლე პირების </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საარსებო საშუალებებისა და საცხოვრებელი პირობების გაუმჯობესება / აღდგენა</a:t>
          </a:r>
        </a:p>
        <a:p>
          <a:pPr marL="171450" lvl="1" indent="-171450" algn="l" defTabSz="711200" rtl="0">
            <a:lnSpc>
              <a:spcPct val="110000"/>
            </a:lnSpc>
            <a:spcBef>
              <a:spcPct val="0"/>
            </a:spcBef>
            <a:spcAft>
              <a:spcPts val="1200"/>
            </a:spcAft>
            <a:buChar char="••"/>
          </a:pPr>
          <a:r>
            <a:rPr kumimoji="0" lang="ka-GE" sz="1600" b="0" i="0" u="none" strike="noStrike" kern="1200" cap="none" normalizeH="0" baseline="0" noProof="0" dirty="0">
              <a:ln>
                <a:noFill/>
              </a:ln>
              <a:solidFill>
                <a:srgbClr val="404040"/>
              </a:solidFill>
              <a:uLnTx/>
              <a:uFillTx/>
              <a:latin typeface="Arial"/>
              <a:ea typeface="ＭＳ Ｐゴシック" charset="0"/>
              <a:cs typeface="Arial" charset="0"/>
            </a:rPr>
            <a:t>როგორც იურიდიული, ასევე </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არაოფიციალური </a:t>
          </a:r>
          <a:r>
            <a:rPr kumimoji="0" lang="ka-GE" sz="1600" b="0" i="0" u="none" strike="noStrike" kern="1200" cap="none" normalizeH="0" baseline="0" noProof="0" dirty="0">
              <a:ln>
                <a:noFill/>
              </a:ln>
              <a:solidFill>
                <a:srgbClr val="404040"/>
              </a:solidFill>
              <a:uLnTx/>
              <a:uFillTx/>
              <a:latin typeface="Arial"/>
              <a:ea typeface="ＭＳ Ｐゴシック" charset="0"/>
              <a:cs typeface="Arial" charset="0"/>
            </a:rPr>
            <a:t>უფლების მქონე პირების </a:t>
          </a:r>
          <a:r>
            <a:rPr kumimoji="0" lang="ka-GE" sz="1600" b="1" i="0" u="none" strike="noStrike" kern="1200" cap="none" normalizeH="0" baseline="0" noProof="0" dirty="0">
              <a:ln>
                <a:noFill/>
              </a:ln>
              <a:solidFill>
                <a:srgbClr val="508927"/>
              </a:solidFill>
              <a:uLnTx/>
              <a:uFillTx/>
              <a:latin typeface="Arial"/>
              <a:ea typeface="ＭＳ Ｐゴシック" charset="0"/>
              <a:cs typeface="Arial" charset="0"/>
            </a:rPr>
            <a:t>გათვალისწინება</a:t>
          </a:r>
        </a:p>
        <a:p>
          <a:pPr marL="171450" lvl="1" indent="-171450" algn="l" defTabSz="711200" rtl="0">
            <a:lnSpc>
              <a:spcPct val="110000"/>
            </a:lnSpc>
            <a:spcBef>
              <a:spcPct val="0"/>
            </a:spcBef>
            <a:spcAft>
              <a:spcPts val="1200"/>
            </a:spcAft>
            <a:buChar char="••"/>
          </a:pPr>
          <a:r>
            <a:rPr kumimoji="0" lang="ka-GE" sz="1600" b="0" i="0" u="none" strike="noStrike" kern="1200" cap="none" normalizeH="0" baseline="0" noProof="0" dirty="0">
              <a:ln>
                <a:noFill/>
              </a:ln>
              <a:solidFill>
                <a:srgbClr val="404040"/>
              </a:solidFill>
              <a:uLnTx/>
              <a:uFillTx/>
              <a:latin typeface="Arial"/>
              <a:ea typeface="ＭＳ Ｐゴシック" charset="0"/>
              <a:cs typeface="Arial" charset="0"/>
            </a:rPr>
            <a:t>კონსულტაცია საკომპენსაციო ღონისძიებების თაობაზე</a:t>
          </a:r>
        </a:p>
        <a:p>
          <a:pPr marL="171450" lvl="1" indent="-171450" algn="l" defTabSz="711200" rtl="0">
            <a:lnSpc>
              <a:spcPct val="110000"/>
            </a:lnSpc>
            <a:spcBef>
              <a:spcPct val="0"/>
            </a:spcBef>
            <a:spcAft>
              <a:spcPts val="1200"/>
            </a:spcAft>
            <a:buChar char="••"/>
          </a:pPr>
          <a:r>
            <a:rPr kumimoji="0" lang="ka-GE" sz="1600" b="0" i="0" u="none" strike="noStrike" kern="1200" cap="none" normalizeH="0" baseline="0" noProof="0" dirty="0">
              <a:ln>
                <a:noFill/>
              </a:ln>
              <a:solidFill>
                <a:srgbClr val="404040"/>
              </a:solidFill>
              <a:uLnTx/>
              <a:uFillTx/>
              <a:latin typeface="Arial"/>
              <a:ea typeface="ＭＳ Ｐゴシック" charset="0"/>
              <a:cs typeface="Arial" charset="0"/>
            </a:rPr>
            <a:t>მონიტორინგი და შეფასება</a:t>
          </a:r>
        </a:p>
      </dsp:txBody>
      <dsp:txXfrm>
        <a:off x="100596" y="229348"/>
        <a:ext cx="8439767" cy="3975869"/>
      </dsp:txXfrm>
    </dsp:sp>
    <dsp:sp modelId="{58A2F8C3-01EF-4FCB-A7CD-0DB3A6A17D85}">
      <dsp:nvSpPr>
        <dsp:cNvPr id="0" name=""/>
        <dsp:cNvSpPr/>
      </dsp:nvSpPr>
      <dsp:spPr>
        <a:xfrm>
          <a:off x="5201" y="4209139"/>
          <a:ext cx="8630557" cy="116697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ka-GE" sz="3600" kern="1200" dirty="0"/>
            <a:t>PR5</a:t>
          </a:r>
        </a:p>
        <a:p>
          <a:pPr lvl="0" algn="l" defTabSz="1600200">
            <a:lnSpc>
              <a:spcPct val="90000"/>
            </a:lnSpc>
            <a:spcBef>
              <a:spcPct val="0"/>
            </a:spcBef>
            <a:spcAft>
              <a:spcPct val="35000"/>
            </a:spcAft>
          </a:pPr>
          <a:r>
            <a:rPr lang="ka-GE" sz="1200" kern="1200" dirty="0"/>
            <a:t>მიწის შესყიდვა, იძულებითი განსახლება და ეკონომიკური ადგილმონაცვლეობა </a:t>
          </a:r>
        </a:p>
      </dsp:txBody>
      <dsp:txXfrm>
        <a:off x="5201" y="4209139"/>
        <a:ext cx="6077857" cy="1166979"/>
      </dsp:txXfrm>
    </dsp:sp>
    <dsp:sp modelId="{B644FBB4-FF18-4F60-A82D-0F9FA9600921}">
      <dsp:nvSpPr>
        <dsp:cNvPr id="0" name=""/>
        <dsp:cNvSpPr/>
      </dsp:nvSpPr>
      <dsp:spPr>
        <a:xfrm>
          <a:off x="6426866" y="4305015"/>
          <a:ext cx="1651284" cy="165128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F8015-B6EB-4F49-BBB7-9982A8DC5DE0}">
      <dsp:nvSpPr>
        <dsp:cNvPr id="0" name=""/>
        <dsp:cNvSpPr/>
      </dsp:nvSpPr>
      <dsp:spPr>
        <a:xfrm>
          <a:off x="110916" y="3487"/>
          <a:ext cx="8563143" cy="3415114"/>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120000"/>
            </a:lnSpc>
            <a:spcBef>
              <a:spcPct val="0"/>
            </a:spcBef>
            <a:spcAft>
              <a:spcPts val="1200"/>
            </a:spcAft>
            <a:buChar char="••"/>
          </a:pPr>
          <a:r>
            <a:rPr lang="ka-GE" sz="1800" kern="1200" dirty="0">
              <a:solidFill>
                <a:srgbClr val="404040"/>
              </a:solidFill>
              <a:latin typeface="Arial" panose="020B0604020202020204" pitchFamily="34" charset="0"/>
              <a:cs typeface="Arial" panose="020B0604020202020204" pitchFamily="34" charset="0"/>
            </a:rPr>
            <a:t>შერბილების იერარქიის გათვალისწინება პროექტების შემუშავებისა და განხორციელების დროს, რათა შენარჩუნებული იქნას ბიომრავალფეროვნების არსებული </a:t>
          </a:r>
          <a:r>
            <a:rPr lang="ka-GE" sz="1800" kern="1200" dirty="0" smtClean="0">
              <a:solidFill>
                <a:srgbClr val="404040"/>
              </a:solidFill>
              <a:latin typeface="Arial" panose="020B0604020202020204" pitchFamily="34" charset="0"/>
              <a:cs typeface="Arial" panose="020B0604020202020204" pitchFamily="34" charset="0"/>
            </a:rPr>
            <a:t>ჯამური ბალანსი</a:t>
          </a:r>
          <a:r>
            <a:rPr lang="ka-GE" sz="1800" kern="1200" dirty="0">
              <a:solidFill>
                <a:srgbClr val="404040"/>
              </a:solidFill>
              <a:latin typeface="Arial" panose="020B0604020202020204" pitchFamily="34" charset="0"/>
              <a:cs typeface="Arial" panose="020B0604020202020204" pitchFamily="34" charset="0"/>
            </a:rPr>
            <a:t>, ხოლო სათანადო შემთხვევებში წმინდა მატებასაც ჰქონდეს ადგილი.</a:t>
          </a:r>
        </a:p>
        <a:p>
          <a:pPr marL="171450" lvl="1" indent="-171450" algn="l" defTabSz="800100">
            <a:lnSpc>
              <a:spcPct val="150000"/>
            </a:lnSpc>
            <a:spcBef>
              <a:spcPct val="0"/>
            </a:spcBef>
            <a:spcAft>
              <a:spcPts val="1200"/>
            </a:spcAft>
            <a:buChar char="••"/>
          </a:pPr>
          <a:r>
            <a:rPr lang="ka-GE" sz="1800" kern="1200" dirty="0">
              <a:solidFill>
                <a:srgbClr val="404040"/>
              </a:solidFill>
              <a:latin typeface="Arial" panose="020B0604020202020204" pitchFamily="34" charset="0"/>
              <a:cs typeface="Arial" panose="020B0604020202020204" pitchFamily="34" charset="0"/>
            </a:rPr>
            <a:t>ეკოსისტემური სერვისების შენარჩუნება.</a:t>
          </a:r>
        </a:p>
        <a:p>
          <a:pPr marL="171450" lvl="1" indent="-171450" algn="l" defTabSz="800100">
            <a:lnSpc>
              <a:spcPct val="120000"/>
            </a:lnSpc>
            <a:spcBef>
              <a:spcPct val="0"/>
            </a:spcBef>
            <a:spcAft>
              <a:spcPts val="1200"/>
            </a:spcAft>
            <a:buChar char="••"/>
          </a:pPr>
          <a:r>
            <a:rPr lang="ka-GE" sz="1800" kern="1200" dirty="0">
              <a:solidFill>
                <a:srgbClr val="404040"/>
              </a:solidFill>
              <a:latin typeface="Arial" panose="020B0604020202020204" pitchFamily="34" charset="0"/>
              <a:cs typeface="Arial" panose="020B0604020202020204" pitchFamily="34" charset="0"/>
            </a:rPr>
            <a:t>ცოცხალი ბუნებრივი რესურსების მდგრადი მართვისა და გამოყენების სფეროში მოწინავე საერთაშორისო პრაქტიკის დანერგვის ხელშეწყობა.</a:t>
          </a:r>
        </a:p>
      </dsp:txBody>
      <dsp:txXfrm>
        <a:off x="190936" y="83507"/>
        <a:ext cx="8403103" cy="3335094"/>
      </dsp:txXfrm>
    </dsp:sp>
    <dsp:sp modelId="{84CCC4E6-B976-420E-A1CB-A071C4724126}">
      <dsp:nvSpPr>
        <dsp:cNvPr id="0" name=""/>
        <dsp:cNvSpPr/>
      </dsp:nvSpPr>
      <dsp:spPr>
        <a:xfrm>
          <a:off x="112357" y="3418601"/>
          <a:ext cx="8560261" cy="146849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90000"/>
            </a:lnSpc>
            <a:spcBef>
              <a:spcPct val="0"/>
            </a:spcBef>
            <a:spcAft>
              <a:spcPct val="35000"/>
            </a:spcAft>
          </a:pPr>
          <a:r>
            <a:rPr lang="ka-GE" sz="3600" kern="1200"/>
            <a:t>PR6</a:t>
          </a:r>
        </a:p>
        <a:p>
          <a:pPr lvl="0" algn="l" defTabSz="1600200">
            <a:lnSpc>
              <a:spcPct val="90000"/>
            </a:lnSpc>
            <a:spcBef>
              <a:spcPct val="0"/>
            </a:spcBef>
            <a:spcAft>
              <a:spcPct val="35000"/>
            </a:spcAft>
          </a:pPr>
          <a:r>
            <a:rPr lang="ka-GE" sz="1200" kern="1200"/>
            <a:t>ბიომრავალფეროვნების კონსერვაცია და ცოცხალი ბუნებრივი რესურსების მდგრადი მართვა </a:t>
          </a:r>
        </a:p>
      </dsp:txBody>
      <dsp:txXfrm>
        <a:off x="112357" y="3418601"/>
        <a:ext cx="6028353" cy="1468499"/>
      </dsp:txXfrm>
    </dsp:sp>
    <dsp:sp modelId="{9D92F0A7-3614-41F5-AE71-19F92C264B92}">
      <dsp:nvSpPr>
        <dsp:cNvPr id="0" name=""/>
        <dsp:cNvSpPr/>
      </dsp:nvSpPr>
      <dsp:spPr>
        <a:xfrm>
          <a:off x="6358687" y="3600395"/>
          <a:ext cx="1601237" cy="1601237"/>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AEE7A-25AC-4B7F-B41B-E6ACDA3C2D3F}">
      <dsp:nvSpPr>
        <dsp:cNvPr id="0" name=""/>
        <dsp:cNvSpPr/>
      </dsp:nvSpPr>
      <dsp:spPr>
        <a:xfrm>
          <a:off x="4681" y="318292"/>
          <a:ext cx="8847620" cy="4125520"/>
        </a:xfrm>
        <a:prstGeom prst="round2SameRect">
          <a:avLst>
            <a:gd name="adj1" fmla="val 8000"/>
            <a:gd name="adj2" fmla="val 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120000"/>
            </a:lnSpc>
            <a:spcBef>
              <a:spcPct val="0"/>
            </a:spcBef>
            <a:spcAft>
              <a:spcPts val="1200"/>
            </a:spcAft>
            <a:buChar char="••"/>
          </a:pPr>
          <a:r>
            <a:rPr lang="ka-GE" sz="1600" kern="1200" noProof="0" dirty="0">
              <a:solidFill>
                <a:srgbClr val="404040"/>
              </a:solidFill>
              <a:latin typeface="Arial" panose="020B0604020202020204" pitchFamily="34" charset="0"/>
              <a:cs typeface="Arial" panose="020B0604020202020204" pitchFamily="34" charset="0"/>
            </a:rPr>
            <a:t>პროექტის მიერ ზემოქმედებული </a:t>
          </a:r>
          <a:r>
            <a:rPr lang="ka-GE" sz="1600" kern="1200" noProof="0" dirty="0" err="1">
              <a:solidFill>
                <a:srgbClr val="404040"/>
              </a:solidFill>
              <a:latin typeface="Arial" panose="020B0604020202020204" pitchFamily="34" charset="0"/>
              <a:cs typeface="Arial" panose="020B0604020202020204" pitchFamily="34" charset="0"/>
            </a:rPr>
            <a:t>ინდიგენი</a:t>
          </a:r>
          <a:r>
            <a:rPr lang="ka-GE" sz="1600" kern="1200" noProof="0" dirty="0">
              <a:solidFill>
                <a:srgbClr val="404040"/>
              </a:solidFill>
              <a:latin typeface="Arial" panose="020B0604020202020204" pitchFamily="34" charset="0"/>
              <a:cs typeface="Arial" panose="020B0604020202020204" pitchFamily="34" charset="0"/>
            </a:rPr>
            <a:t> მოსახლეობის გამოვლენა</a:t>
          </a:r>
        </a:p>
        <a:p>
          <a:pPr marL="171450" lvl="1" indent="-171450" algn="l" defTabSz="711200">
            <a:lnSpc>
              <a:spcPct val="120000"/>
            </a:lnSpc>
            <a:spcBef>
              <a:spcPct val="0"/>
            </a:spcBef>
            <a:spcAft>
              <a:spcPts val="1200"/>
            </a:spcAft>
            <a:buChar char="••"/>
          </a:pPr>
          <a:r>
            <a:rPr lang="ka-GE" sz="1600" kern="1200" noProof="0" dirty="0">
              <a:solidFill>
                <a:srgbClr val="404040"/>
              </a:solidFill>
              <a:latin typeface="Arial" panose="020B0604020202020204" pitchFamily="34" charset="0"/>
              <a:cs typeface="Arial" panose="020B0604020202020204" pitchFamily="34" charset="0"/>
            </a:rPr>
            <a:t>მათი ჩართვა პროექტთან დაკავშირებული ისეთი გადაწყვეტილების მიღებაში, რომლებიც მათზე ახდენს გავლენას</a:t>
          </a:r>
        </a:p>
        <a:p>
          <a:pPr marL="171450" lvl="1" indent="-171450" algn="l" defTabSz="711200">
            <a:lnSpc>
              <a:spcPct val="120000"/>
            </a:lnSpc>
            <a:spcBef>
              <a:spcPct val="0"/>
            </a:spcBef>
            <a:spcAft>
              <a:spcPts val="1200"/>
            </a:spcAft>
            <a:buChar char="••"/>
          </a:pPr>
          <a:r>
            <a:rPr lang="ka-GE" sz="1600" kern="1200" noProof="0" dirty="0">
              <a:solidFill>
                <a:srgbClr val="404040"/>
              </a:solidFill>
              <a:latin typeface="Arial" panose="020B0604020202020204" pitchFamily="34" charset="0"/>
              <a:cs typeface="Arial" panose="020B0604020202020204" pitchFamily="34" charset="0"/>
            </a:rPr>
            <a:t>როდესაც ადგილი აქვს ზემოქმედებას მიწაზე, კულტურულ მემკვიდრეობაზე ან ბუნებრივ რესურსებზე, რომელსაც </a:t>
          </a:r>
          <a:r>
            <a:rPr lang="ka-GE" sz="1600" kern="1200" noProof="0" dirty="0" err="1">
              <a:solidFill>
                <a:srgbClr val="404040"/>
              </a:solidFill>
              <a:latin typeface="Arial" panose="020B0604020202020204" pitchFamily="34" charset="0"/>
              <a:cs typeface="Arial" panose="020B0604020202020204" pitchFamily="34" charset="0"/>
            </a:rPr>
            <a:t>ინდიგენი</a:t>
          </a:r>
          <a:r>
            <a:rPr lang="ka-GE" sz="1600" kern="1200" noProof="0" dirty="0">
              <a:solidFill>
                <a:srgbClr val="404040"/>
              </a:solidFill>
              <a:latin typeface="Arial" panose="020B0604020202020204" pitchFamily="34" charset="0"/>
              <a:cs typeface="Arial" panose="020B0604020202020204" pitchFamily="34" charset="0"/>
            </a:rPr>
            <a:t> მოსახლეობის ჯგუფები იყენებენ:</a:t>
          </a:r>
        </a:p>
        <a:p>
          <a:pPr marL="342900" lvl="2" indent="-171450" algn="l" defTabSz="711200">
            <a:lnSpc>
              <a:spcPct val="120000"/>
            </a:lnSpc>
            <a:spcBef>
              <a:spcPct val="0"/>
            </a:spcBef>
            <a:spcAft>
              <a:spcPts val="1200"/>
            </a:spcAft>
            <a:buChar char="••"/>
          </a:pPr>
          <a:r>
            <a:rPr lang="ka-GE" sz="1600" b="1" kern="1200" noProof="0" dirty="0">
              <a:solidFill>
                <a:schemeClr val="accent1"/>
              </a:solidFill>
              <a:latin typeface="Arial" panose="020B0604020202020204" pitchFamily="34" charset="0"/>
              <a:ea typeface="ＭＳ Ｐゴシック" charset="0"/>
              <a:cs typeface="Arial" panose="020B0604020202020204" pitchFamily="34" charset="0"/>
            </a:rPr>
            <a:t>თავისუფალი, წინასწარი და ინფორმირებული თანხმობის </a:t>
          </a:r>
          <a:r>
            <a:rPr lang="ka-GE" sz="1600" kern="1200" noProof="0" dirty="0">
              <a:solidFill>
                <a:srgbClr val="404040"/>
              </a:solidFill>
              <a:latin typeface="Arial" panose="020B0604020202020204" pitchFamily="34" charset="0"/>
              <a:ea typeface="ＭＳ Ｐゴシック" charset="0"/>
              <a:cs typeface="Arial" panose="020B0604020202020204" pitchFamily="34" charset="0"/>
            </a:rPr>
            <a:t>(FPIC)</a:t>
          </a:r>
          <a:r>
            <a:rPr lang="ka-GE" sz="1600" kern="1200" noProof="0" dirty="0">
              <a:latin typeface="Arial" panose="020B0604020202020204" pitchFamily="34" charset="0"/>
              <a:ea typeface="ＭＳ Ｐゴシック" charset="0"/>
              <a:cs typeface="Arial" panose="020B0604020202020204" pitchFamily="34" charset="0"/>
            </a:rPr>
            <a:t> </a:t>
          </a:r>
          <a:r>
            <a:rPr lang="ka-GE" sz="1600" kern="1200" noProof="0" dirty="0">
              <a:solidFill>
                <a:srgbClr val="404040"/>
              </a:solidFill>
              <a:latin typeface="Arial" panose="020B0604020202020204" pitchFamily="34" charset="0"/>
              <a:ea typeface="ＭＳ Ｐゴシック" charset="0"/>
              <a:cs typeface="Arial" panose="020B0604020202020204" pitchFamily="34" charset="0"/>
            </a:rPr>
            <a:t>დადასტურება</a:t>
          </a:r>
        </a:p>
        <a:p>
          <a:pPr marL="342900" lvl="2" indent="-171450" algn="l" defTabSz="711200">
            <a:lnSpc>
              <a:spcPct val="120000"/>
            </a:lnSpc>
            <a:spcBef>
              <a:spcPct val="0"/>
            </a:spcBef>
            <a:spcAft>
              <a:spcPts val="1200"/>
            </a:spcAft>
            <a:buChar char="••"/>
          </a:pPr>
          <a:r>
            <a:rPr lang="ka-GE" sz="1600" b="1" kern="1200" noProof="0" dirty="0" err="1">
              <a:solidFill>
                <a:schemeClr val="accent1"/>
              </a:solidFill>
              <a:latin typeface="Arial" panose="020B0604020202020204" pitchFamily="34" charset="0"/>
              <a:ea typeface="ＭＳ Ｐゴシック" charset="0"/>
              <a:cs typeface="Arial" panose="020B0604020202020204" pitchFamily="34" charset="0"/>
            </a:rPr>
            <a:t>ინდიგენი</a:t>
          </a:r>
          <a:r>
            <a:rPr lang="ka-GE" sz="1600" b="1" kern="1200" noProof="0" dirty="0">
              <a:solidFill>
                <a:schemeClr val="accent1"/>
              </a:solidFill>
              <a:latin typeface="Arial" panose="020B0604020202020204" pitchFamily="34" charset="0"/>
              <a:ea typeface="ＭＳ Ｐゴシック" charset="0"/>
              <a:cs typeface="Arial" panose="020B0604020202020204" pitchFamily="34" charset="0"/>
            </a:rPr>
            <a:t> მოსახლეობის განვითარების გეგმის </a:t>
          </a:r>
          <a:r>
            <a:rPr lang="ka-GE" sz="1600" kern="1200" noProof="0" dirty="0">
              <a:solidFill>
                <a:srgbClr val="404040"/>
              </a:solidFill>
              <a:latin typeface="Arial" panose="020B0604020202020204" pitchFamily="34" charset="0"/>
              <a:ea typeface="ＭＳ Ｐゴシック" charset="0"/>
              <a:cs typeface="Arial" panose="020B0604020202020204" pitchFamily="34" charset="0"/>
            </a:rPr>
            <a:t>მომზადება</a:t>
          </a:r>
        </a:p>
        <a:p>
          <a:pPr marL="171450" lvl="1" indent="-171450" algn="l" defTabSz="711200">
            <a:lnSpc>
              <a:spcPct val="120000"/>
            </a:lnSpc>
            <a:spcBef>
              <a:spcPct val="0"/>
            </a:spcBef>
            <a:spcAft>
              <a:spcPts val="1200"/>
            </a:spcAft>
            <a:buChar char="••"/>
          </a:pPr>
          <a:r>
            <a:rPr lang="ka-GE" sz="1600" kern="1200" noProof="0" dirty="0">
              <a:solidFill>
                <a:srgbClr val="404040"/>
              </a:solidFill>
              <a:latin typeface="Arial" panose="020B0604020202020204" pitchFamily="34" charset="0"/>
              <a:cs typeface="Arial" panose="020B0604020202020204" pitchFamily="34" charset="0"/>
            </a:rPr>
            <a:t>ამჟამად არ ეხება ბევრ ქვეყანას, სადაც ვსაქმიანობთ, მაგრამ ამ კუთხით ჩვენი გამოწვევები იზრდება</a:t>
          </a:r>
        </a:p>
      </dsp:txBody>
      <dsp:txXfrm>
        <a:off x="101347" y="414958"/>
        <a:ext cx="8654288" cy="4028854"/>
      </dsp:txXfrm>
    </dsp:sp>
    <dsp:sp modelId="{CAD0F6B2-D673-4534-82C2-89B4633730F2}">
      <dsp:nvSpPr>
        <dsp:cNvPr id="0" name=""/>
        <dsp:cNvSpPr/>
      </dsp:nvSpPr>
      <dsp:spPr>
        <a:xfrm>
          <a:off x="15469" y="4447015"/>
          <a:ext cx="8828815" cy="1254493"/>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lvl="0" algn="l" defTabSz="1600200">
            <a:lnSpc>
              <a:spcPct val="120000"/>
            </a:lnSpc>
            <a:spcBef>
              <a:spcPct val="0"/>
            </a:spcBef>
            <a:spcAft>
              <a:spcPct val="35000"/>
            </a:spcAft>
          </a:pPr>
          <a:r>
            <a:rPr lang="ka-GE" sz="3600" kern="1200"/>
            <a:t>PR7</a:t>
          </a:r>
        </a:p>
        <a:p>
          <a:pPr lvl="0" algn="l" defTabSz="1600200">
            <a:lnSpc>
              <a:spcPct val="120000"/>
            </a:lnSpc>
            <a:spcBef>
              <a:spcPct val="0"/>
            </a:spcBef>
            <a:spcAft>
              <a:spcPct val="35000"/>
            </a:spcAft>
          </a:pPr>
          <a:r>
            <a:rPr lang="ka-GE" sz="1200" kern="1200"/>
            <a:t>ინდიგენი მოსახლეობა</a:t>
          </a:r>
        </a:p>
      </dsp:txBody>
      <dsp:txXfrm>
        <a:off x="15469" y="4447015"/>
        <a:ext cx="6217475" cy="1254493"/>
      </dsp:txXfrm>
    </dsp:sp>
    <dsp:sp modelId="{91E10356-8458-4420-9980-789E61703DAC}">
      <dsp:nvSpPr>
        <dsp:cNvPr id="0" name=""/>
        <dsp:cNvSpPr/>
      </dsp:nvSpPr>
      <dsp:spPr>
        <a:xfrm>
          <a:off x="6373959" y="4480030"/>
          <a:ext cx="1469125" cy="146912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5000" b="-15000"/>
          </a:stretch>
        </a:blip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69F45-5FB1-49E0-BF65-64209D916259}" type="datetimeFigureOut">
              <a:rPr lang="en-GB" smtClean="0"/>
              <a:t>12/12/2023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CB35C-9D30-4C69-BD91-A20A216EEE2B}" type="slidenum">
              <a:rPr lang="en-GB" smtClean="0"/>
              <a:t>‹#›</a:t>
            </a:fld>
            <a:endParaRPr lang="en-GB"/>
          </a:p>
        </p:txBody>
      </p:sp>
    </p:spTree>
    <p:extLst>
      <p:ext uri="{BB962C8B-B14F-4D97-AF65-F5344CB8AC3E}">
        <p14:creationId xmlns:p14="http://schemas.microsoft.com/office/powerpoint/2010/main" val="368430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 Target="../slides/slide67.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 Target="../slides/slide68.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69.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 Target="../slides/slide70.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 Target="../slides/slide73.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slide" Target="../slides/slide74.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hyperlink" Target="https://www.unpri.org/sustainable-financial-system/explaining-the-eu-action-plan-for-financing-sustainable-growth/3000.article" TargetMode="External"/><Relationship Id="rId4"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 Target="../slides/slide60.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 Target="../slides/slide64.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 Target="../slides/slide65.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 Target="../slides/slide6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1</a:t>
            </a:fld>
            <a:endParaRPr lang="en-US"/>
          </a:p>
        </p:txBody>
      </p:sp>
    </p:spTree>
    <p:extLst>
      <p:ext uri="{BB962C8B-B14F-4D97-AF65-F5344CB8AC3E}">
        <p14:creationId xmlns:p14="http://schemas.microsoft.com/office/powerpoint/2010/main" val="61278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1107" lvl="1"/>
            <a:endParaRPr lang="en-GB" dirty="0"/>
          </a:p>
          <a:p>
            <a:pPr marL="165401" indent="-165401">
              <a:buFontTx/>
              <a:buChar char="-"/>
            </a:pPr>
            <a:endParaRPr lang="fr-CA" i="0"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67</a:t>
            </a:fld>
            <a:endParaRPr lang="en-GB"/>
          </a:p>
        </p:txBody>
      </p:sp>
    </p:spTree>
    <p:extLst>
      <p:ext uri="{BB962C8B-B14F-4D97-AF65-F5344CB8AC3E}">
        <p14:creationId xmlns:p14="http://schemas.microsoft.com/office/powerpoint/2010/main" val="89671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6472" lvl="1" indent="-165401">
              <a:buFontTx/>
              <a:buChar cha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68</a:t>
            </a:fld>
            <a:endParaRPr lang="en-GB"/>
          </a:p>
        </p:txBody>
      </p:sp>
    </p:spTree>
    <p:extLst>
      <p:ext uri="{BB962C8B-B14F-4D97-AF65-F5344CB8AC3E}">
        <p14:creationId xmlns:p14="http://schemas.microsoft.com/office/powerpoint/2010/main" val="124850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endParaRPr lang="en-GB" dirty="0"/>
          </a:p>
          <a:p>
            <a:pPr marL="606472" lvl="1" indent="-165401">
              <a:buFontTx/>
              <a:buChar cha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69</a:t>
            </a:fld>
            <a:endParaRPr lang="en-GB"/>
          </a:p>
        </p:txBody>
      </p:sp>
    </p:spTree>
    <p:extLst>
      <p:ext uri="{BB962C8B-B14F-4D97-AF65-F5344CB8AC3E}">
        <p14:creationId xmlns:p14="http://schemas.microsoft.com/office/powerpoint/2010/main" val="93781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6472" lvl="1" indent="-165401" defTabSz="882142">
              <a:buFontTx/>
              <a:buChar char="-"/>
              <a:defRP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70</a:t>
            </a:fld>
            <a:endParaRPr lang="en-GB"/>
          </a:p>
        </p:txBody>
      </p:sp>
    </p:spTree>
    <p:extLst>
      <p:ext uri="{BB962C8B-B14F-4D97-AF65-F5344CB8AC3E}">
        <p14:creationId xmlns:p14="http://schemas.microsoft.com/office/powerpoint/2010/main" val="3394968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6472" lvl="1" indent="-165401" defTabSz="882142">
              <a:buFontTx/>
              <a:buChar char="-"/>
              <a:defRP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73</a:t>
            </a:fld>
            <a:endParaRPr lang="en-GB"/>
          </a:p>
        </p:txBody>
      </p:sp>
    </p:spTree>
    <p:extLst>
      <p:ext uri="{BB962C8B-B14F-4D97-AF65-F5344CB8AC3E}">
        <p14:creationId xmlns:p14="http://schemas.microsoft.com/office/powerpoint/2010/main" val="4156901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74</a:t>
            </a:fld>
            <a:endParaRPr lang="en-GB"/>
          </a:p>
        </p:txBody>
      </p:sp>
    </p:spTree>
    <p:extLst>
      <p:ext uri="{BB962C8B-B14F-4D97-AF65-F5344CB8AC3E}">
        <p14:creationId xmlns:p14="http://schemas.microsoft.com/office/powerpoint/2010/main" val="109776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EU developments in the sustainable finance space are closely related to EU commitments on climate change, enshrined in the EU Green Deal and in the Fit for 55 Package. *the 2021 strategy is an evaluation of the EU sustainable finance framework. it takes stock of the initiatives after the 2018 action plan and evaluates how they align with the 2019 EU Green Deal. For a summary see the Factsheet: https://finance.ec.europa.eu/system/files/2021-07/210706-sustainable-finance-strategy-factsheet_en.pdf.</a:t>
            </a:r>
          </a:p>
          <a:p>
            <a:r>
              <a:rPr lang="en-GB" dirty="0"/>
              <a:t>On the 2018 Action plan: </a:t>
            </a:r>
            <a:r>
              <a:rPr lang="en-GB" dirty="0">
                <a:hlinkClick r:id="rId5"/>
              </a:rPr>
              <a:t>Explaining the EU Action Plan for Financing Sustainable Growth | Thought leadership | PRI (unpri.org)</a:t>
            </a:r>
            <a:endParaRPr lang="en-GB" dirty="0"/>
          </a:p>
        </p:txBody>
      </p:sp>
      <p:sp>
        <p:nvSpPr>
          <p:cNvPr id="4" name="Header Placeholder 3"/>
          <p:cNvSpPr>
            <a:spLocks noGrp="1"/>
          </p:cNvSpPr>
          <p:nvPr>
            <p:ph type="hdr" sz="quarter" idx="10"/>
            <p:custDataLst>
              <p:tags r:id="rId1"/>
            </p:custDataLst>
          </p:nvPr>
        </p:nvSpPr>
        <p:spPr>
          <a:xfrm>
            <a:off x="0" y="0"/>
            <a:ext cx="6858000" cy="45878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DB8CB-8831-42E9-89AB-F26D6E03B9A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5115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r>
              <a:rPr lang="en-GB" noProof="0" dirty="0"/>
              <a:t>This is the architecture of the ESP and 10 PRs which remains unchanged from the 2014 ESP</a:t>
            </a:r>
          </a:p>
          <a:p>
            <a:pPr marL="165401" indent="-165401">
              <a:buFontTx/>
              <a:buChar char="-"/>
            </a:pPr>
            <a:r>
              <a:rPr lang="en-GB" noProof="0" dirty="0"/>
              <a:t>The ESP is broken down into two main sections:</a:t>
            </a:r>
          </a:p>
          <a:p>
            <a:pPr marL="606472" lvl="1" indent="-165401">
              <a:buFontTx/>
              <a:buChar char="-"/>
            </a:pPr>
            <a:r>
              <a:rPr lang="en-GB" noProof="0" dirty="0"/>
              <a:t>The Environmental</a:t>
            </a:r>
            <a:r>
              <a:rPr lang="en-GB" baseline="0" noProof="0" dirty="0"/>
              <a:t> and social policy</a:t>
            </a:r>
            <a:r>
              <a:rPr lang="en-GB" noProof="0" dirty="0"/>
              <a:t> – which applies to EBRD</a:t>
            </a:r>
          </a:p>
          <a:p>
            <a:pPr marL="606472" lvl="1" indent="-165401">
              <a:buFontTx/>
              <a:buChar char="-"/>
            </a:pPr>
            <a:r>
              <a:rPr lang="en-GB" noProof="0" dirty="0"/>
              <a:t>The Performance Requirements – which apply to our clients for</a:t>
            </a:r>
            <a:r>
              <a:rPr lang="en-GB" baseline="0" noProof="0" dirty="0"/>
              <a:t> projects on which they’re seeking EBRD financing</a:t>
            </a:r>
          </a:p>
          <a:p>
            <a:pPr marL="165401" indent="-165401">
              <a:buFontTx/>
              <a:buChar char="-"/>
            </a:pPr>
            <a:r>
              <a:rPr lang="en-GB" baseline="0" noProof="0" dirty="0"/>
              <a:t>There are 10 PR</a:t>
            </a:r>
          </a:p>
          <a:p>
            <a:pPr marL="165401" indent="-165401">
              <a:buFontTx/>
              <a:buChar char="-"/>
            </a:pPr>
            <a:r>
              <a:rPr lang="en-GB" baseline="0" noProof="0" dirty="0"/>
              <a:t>The following slides outline the main requirements of the ESP, each individual PR as well as key changes for each and some cross-cutting themes addressed</a:t>
            </a:r>
          </a:p>
        </p:txBody>
      </p:sp>
      <p:sp>
        <p:nvSpPr>
          <p:cNvPr id="4" name="Header Placeholder 3"/>
          <p:cNvSpPr>
            <a:spLocks noGrp="1"/>
          </p:cNvSpPr>
          <p:nvPr>
            <p:ph type="hdr" sz="quarter" idx="10"/>
            <p:custDataLst>
              <p:tags r:id="rId1"/>
            </p:custDataLst>
          </p:nvPr>
        </p:nvSpPr>
        <p:spPr>
          <a:xfrm>
            <a:off x="0" y="2"/>
            <a:ext cx="6797675" cy="496332"/>
          </a:xfrm>
        </p:spPr>
        <p:txBody>
          <a:bodyPr/>
          <a:lstStyle/>
          <a:p>
            <a:pPr>
              <a:defRPr/>
            </a:pPr>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pPr>
              <a:defRPr/>
            </a:pPr>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FD575486-124C-4241-91A7-0219FEF1B1CE}" type="slidenum">
              <a:rPr lang="en-GB" smtClean="0"/>
              <a:pPr/>
              <a:t>60</a:t>
            </a:fld>
            <a:endParaRPr lang="en-GB" dirty="0"/>
          </a:p>
        </p:txBody>
      </p:sp>
    </p:spTree>
    <p:extLst>
      <p:ext uri="{BB962C8B-B14F-4D97-AF65-F5344CB8AC3E}">
        <p14:creationId xmlns:p14="http://schemas.microsoft.com/office/powerpoint/2010/main" val="3557977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61</a:t>
            </a:fld>
            <a:endParaRPr lang="en-GB"/>
          </a:p>
        </p:txBody>
      </p:sp>
    </p:spTree>
    <p:extLst>
      <p:ext uri="{BB962C8B-B14F-4D97-AF65-F5344CB8AC3E}">
        <p14:creationId xmlns:p14="http://schemas.microsoft.com/office/powerpoint/2010/main" val="180951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endParaRPr lang="en-GB" noProof="0"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62</a:t>
            </a:fld>
            <a:endParaRPr lang="en-GB"/>
          </a:p>
        </p:txBody>
      </p:sp>
    </p:spTree>
    <p:extLst>
      <p:ext uri="{BB962C8B-B14F-4D97-AF65-F5344CB8AC3E}">
        <p14:creationId xmlns:p14="http://schemas.microsoft.com/office/powerpoint/2010/main" val="212192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defTabSz="882213">
              <a:buFontTx/>
              <a:buChar char="-"/>
              <a:defRPr/>
            </a:pPr>
            <a:r>
              <a:rPr lang="en-US" dirty="0">
                <a:solidFill>
                  <a:schemeClr val="accent1"/>
                </a:solidFill>
              </a:rPr>
              <a:t>Human resources policies </a:t>
            </a:r>
            <a:r>
              <a:rPr lang="en-US" dirty="0"/>
              <a:t>understandable and accessible to workers </a:t>
            </a:r>
          </a:p>
          <a:p>
            <a:pPr marL="275692" indent="-275692">
              <a:buFontTx/>
              <a:buChar char="-"/>
            </a:pPr>
            <a:r>
              <a:rPr lang="en-GB" sz="1400" dirty="0">
                <a:solidFill>
                  <a:schemeClr val="accent1"/>
                </a:solidFill>
              </a:rPr>
              <a:t>Workers’ organisations: </a:t>
            </a:r>
            <a:r>
              <a:rPr lang="en-GB" dirty="0">
                <a:solidFill>
                  <a:schemeClr val="accent6"/>
                </a:solidFill>
              </a:rPr>
              <a:t>Wo</a:t>
            </a:r>
            <a:r>
              <a:rPr lang="en-US" dirty="0" err="1">
                <a:solidFill>
                  <a:schemeClr val="accent6"/>
                </a:solidFill>
              </a:rPr>
              <a:t>rkers</a:t>
            </a:r>
            <a:r>
              <a:rPr lang="en-US" dirty="0">
                <a:solidFill>
                  <a:schemeClr val="accent6"/>
                </a:solidFill>
              </a:rPr>
              <a:t> can create unions, elect workers’ representatives, bargain collectively </a:t>
            </a:r>
            <a:r>
              <a:rPr lang="fr-CA" dirty="0">
                <a:solidFill>
                  <a:schemeClr val="accent6"/>
                </a:solidFill>
              </a:rPr>
              <a:t>and </a:t>
            </a:r>
            <a:r>
              <a:rPr lang="fr-CA" dirty="0" err="1">
                <a:solidFill>
                  <a:schemeClr val="accent6"/>
                </a:solidFill>
              </a:rPr>
              <a:t>will</a:t>
            </a:r>
            <a:r>
              <a:rPr lang="fr-CA" dirty="0">
                <a:solidFill>
                  <a:schemeClr val="accent6"/>
                </a:solidFill>
              </a:rPr>
              <a:t> not </a:t>
            </a:r>
            <a:r>
              <a:rPr lang="fr-CA" dirty="0" err="1">
                <a:solidFill>
                  <a:schemeClr val="accent6"/>
                </a:solidFill>
              </a:rPr>
              <a:t>discriminate</a:t>
            </a:r>
            <a:r>
              <a:rPr lang="fr-CA" dirty="0">
                <a:solidFill>
                  <a:schemeClr val="accent6"/>
                </a:solidFill>
              </a:rPr>
              <a:t> </a:t>
            </a:r>
            <a:r>
              <a:rPr lang="fr-CA" dirty="0" err="1">
                <a:solidFill>
                  <a:schemeClr val="accent6"/>
                </a:solidFill>
              </a:rPr>
              <a:t>against</a:t>
            </a:r>
            <a:r>
              <a:rPr lang="fr-CA" dirty="0">
                <a:solidFill>
                  <a:schemeClr val="accent6"/>
                </a:solidFill>
              </a:rPr>
              <a:t> </a:t>
            </a:r>
            <a:r>
              <a:rPr lang="fr-CA" dirty="0" err="1">
                <a:solidFill>
                  <a:schemeClr val="accent6"/>
                </a:solidFill>
              </a:rPr>
              <a:t>workers</a:t>
            </a:r>
            <a:r>
              <a:rPr lang="fr-CA" dirty="0">
                <a:solidFill>
                  <a:schemeClr val="accent6"/>
                </a:solidFill>
              </a:rPr>
              <a:t> on </a:t>
            </a:r>
            <a:r>
              <a:rPr lang="fr-CA" dirty="0" err="1">
                <a:solidFill>
                  <a:schemeClr val="accent6"/>
                </a:solidFill>
              </a:rPr>
              <a:t>this</a:t>
            </a:r>
            <a:r>
              <a:rPr lang="fr-CA" dirty="0">
                <a:solidFill>
                  <a:schemeClr val="accent6"/>
                </a:solidFill>
              </a:rPr>
              <a:t> basis</a:t>
            </a:r>
          </a:p>
          <a:p>
            <a:r>
              <a:rPr lang="en-US" sz="1400" dirty="0">
                <a:solidFill>
                  <a:schemeClr val="accent1"/>
                </a:solidFill>
              </a:rPr>
              <a:t>- Wages, benefits and conditions of work</a:t>
            </a:r>
            <a:r>
              <a:rPr lang="ru-RU" sz="1400" dirty="0">
                <a:solidFill>
                  <a:schemeClr val="accent1"/>
                </a:solidFill>
              </a:rPr>
              <a:t>:</a:t>
            </a:r>
          </a:p>
          <a:p>
            <a:pPr marL="330830" indent="-330830">
              <a:spcAft>
                <a:spcPts val="579"/>
              </a:spcAft>
              <a:buFont typeface="Arial" panose="020B0604020202020204" pitchFamily="34" charset="0"/>
              <a:buChar char="•"/>
            </a:pPr>
            <a:r>
              <a:rPr lang="en-US" dirty="0">
                <a:solidFill>
                  <a:schemeClr val="accent6"/>
                </a:solidFill>
              </a:rPr>
              <a:t>Not lower than average in the area and sector</a:t>
            </a:r>
          </a:p>
          <a:p>
            <a:pPr marL="330830" indent="-330830">
              <a:spcAft>
                <a:spcPts val="579"/>
              </a:spcAft>
              <a:buFont typeface="Arial" panose="020B0604020202020204" pitchFamily="34" charset="0"/>
              <a:buChar char="•"/>
            </a:pPr>
            <a:r>
              <a:rPr lang="en-US" dirty="0">
                <a:solidFill>
                  <a:schemeClr val="accent6"/>
                </a:solidFill>
              </a:rPr>
              <a:t>Migrant and non-migrant workers treated </a:t>
            </a:r>
            <a:r>
              <a:rPr lang="en-US" b="1" dirty="0">
                <a:solidFill>
                  <a:schemeClr val="accent6"/>
                </a:solidFill>
              </a:rPr>
              <a:t>equally</a:t>
            </a:r>
            <a:r>
              <a:rPr lang="en-US" dirty="0">
                <a:solidFill>
                  <a:schemeClr val="accent6"/>
                </a:solidFill>
              </a:rPr>
              <a:t> (for the same work)</a:t>
            </a:r>
          </a:p>
          <a:p>
            <a:r>
              <a:rPr lang="en-US" dirty="0">
                <a:solidFill>
                  <a:schemeClr val="accent3"/>
                </a:solidFill>
              </a:rPr>
              <a:t>- Worker accommodation</a:t>
            </a:r>
          </a:p>
          <a:p>
            <a:pPr marL="330830" indent="-330830">
              <a:spcAft>
                <a:spcPts val="579"/>
              </a:spcAft>
              <a:buFont typeface="Arial" panose="020B0604020202020204" pitchFamily="34" charset="0"/>
              <a:buChar char="•"/>
            </a:pPr>
            <a:r>
              <a:rPr lang="en-US" dirty="0"/>
              <a:t>appropriate, clean, safe and, at a minimum, meeting the basic needs of workers</a:t>
            </a:r>
          </a:p>
          <a:p>
            <a:pPr marL="330830" indent="-330830">
              <a:spcAft>
                <a:spcPts val="579"/>
              </a:spcAft>
              <a:buFont typeface="Arial" panose="020B0604020202020204" pitchFamily="34" charset="0"/>
              <a:buChar char="•"/>
            </a:pPr>
            <a:r>
              <a:rPr lang="en-US" dirty="0"/>
              <a:t>in line with EBRD/IFC Guidance note: Workers’ accommodation: processes and standards (2009)</a:t>
            </a:r>
          </a:p>
          <a:p>
            <a:pPr marL="330830" indent="-330830">
              <a:spcAft>
                <a:spcPts val="579"/>
              </a:spcAft>
              <a:buFont typeface="Arial" panose="020B0604020202020204" pitchFamily="34" charset="0"/>
              <a:buChar char="•"/>
            </a:pPr>
            <a:endParaRPr lang="en-US" dirty="0">
              <a:solidFill>
                <a:schemeClr val="accent6"/>
              </a:solidFill>
            </a:endParaRPr>
          </a:p>
          <a:p>
            <a:pPr marL="165415" indent="-165415">
              <a:buFontTx/>
              <a:buChar char="-"/>
            </a:pPr>
            <a:endParaRPr lang="ru-RU" dirty="0">
              <a:solidFill>
                <a:schemeClr val="accent6"/>
              </a:solidFill>
            </a:endParaRPr>
          </a:p>
          <a:p>
            <a:pPr marL="165401" indent="-165401">
              <a:buFontTx/>
              <a:buChar char="-"/>
            </a:pPr>
            <a:endParaRPr lang="en-GB" noProof="0"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63</a:t>
            </a:fld>
            <a:endParaRPr lang="en-GB"/>
          </a:p>
        </p:txBody>
      </p:sp>
    </p:spTree>
    <p:extLst>
      <p:ext uri="{BB962C8B-B14F-4D97-AF65-F5344CB8AC3E}">
        <p14:creationId xmlns:p14="http://schemas.microsoft.com/office/powerpoint/2010/main" val="2936421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64</a:t>
            </a:fld>
            <a:endParaRPr lang="en-GB"/>
          </a:p>
        </p:txBody>
      </p:sp>
    </p:spTree>
    <p:extLst>
      <p:ext uri="{BB962C8B-B14F-4D97-AF65-F5344CB8AC3E}">
        <p14:creationId xmlns:p14="http://schemas.microsoft.com/office/powerpoint/2010/main" val="67533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01" indent="-165401">
              <a:buFontTx/>
              <a:buChar char="-"/>
            </a:pPr>
            <a:endParaRPr lang="en-GB"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65</a:t>
            </a:fld>
            <a:endParaRPr lang="en-GB"/>
          </a:p>
        </p:txBody>
      </p:sp>
    </p:spTree>
    <p:extLst>
      <p:ext uri="{BB962C8B-B14F-4D97-AF65-F5344CB8AC3E}">
        <p14:creationId xmlns:p14="http://schemas.microsoft.com/office/powerpoint/2010/main" val="3267989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5" indent="-165415">
              <a:buFontTx/>
              <a:buChar char="-"/>
            </a:pPr>
            <a:r>
              <a:rPr lang="en-GB" altLang="en-US" dirty="0"/>
              <a:t>no evictions, including non-titled (illegal) land users</a:t>
            </a:r>
          </a:p>
          <a:p>
            <a:pPr marL="165415" indent="-165415" defTabSz="882213">
              <a:buFontTx/>
              <a:buChar char="-"/>
              <a:defRPr/>
            </a:pPr>
            <a:r>
              <a:rPr lang="en-GB" altLang="en-US" dirty="0"/>
              <a:t>No one should be worse off as a result of the project - Seek for improved living conditions and provision of adequate housing</a:t>
            </a:r>
          </a:p>
          <a:p>
            <a:pPr marL="174254" lvl="2"/>
            <a:r>
              <a:rPr lang="en-GB" altLang="en-US" dirty="0"/>
              <a:t>- Livelihood restoration : </a:t>
            </a:r>
            <a:r>
              <a:rPr lang="en-GB" dirty="0"/>
              <a:t>improve or at least restore the livelihoods and standards of living of displaced person to pre-project levels</a:t>
            </a:r>
            <a:endParaRPr lang="en-GB" altLang="en-US" dirty="0"/>
          </a:p>
          <a:p>
            <a:pPr marL="165415" indent="-165415">
              <a:buFontTx/>
              <a:buChar char="-"/>
            </a:pPr>
            <a:endParaRPr lang="en-GB" altLang="en-US" dirty="0"/>
          </a:p>
        </p:txBody>
      </p:sp>
      <p:sp>
        <p:nvSpPr>
          <p:cNvPr id="4" name="Header Placeholder 3"/>
          <p:cNvSpPr>
            <a:spLocks noGrp="1"/>
          </p:cNvSpPr>
          <p:nvPr>
            <p:ph type="hdr" sz="quarter" idx="10"/>
            <p:custDataLst>
              <p:tags r:id="rId1"/>
            </p:custDataLst>
          </p:nvPr>
        </p:nvSpPr>
        <p:spPr>
          <a:xfrm>
            <a:off x="0" y="2"/>
            <a:ext cx="6797675" cy="496332"/>
          </a:xfrm>
        </p:spPr>
        <p:txBody>
          <a:bodyPr/>
          <a:lstStyle/>
          <a:p>
            <a:r>
              <a:rPr lang="en-GB"/>
              <a:t>OFFICIAL USE</a:t>
            </a:r>
            <a:r>
              <a:rPr lang="en-GB">
                <a:solidFill>
                  <a:srgbClr val="000000"/>
                </a:solidFill>
              </a:rPr>
              <a:t> </a:t>
            </a:r>
          </a:p>
        </p:txBody>
      </p:sp>
      <p:sp>
        <p:nvSpPr>
          <p:cNvPr id="5" name="Footer Placeholder 4"/>
          <p:cNvSpPr>
            <a:spLocks noGrp="1"/>
          </p:cNvSpPr>
          <p:nvPr>
            <p:ph type="ftr" sz="quarter" idx="11"/>
            <p:custDataLst>
              <p:tags r:id="rId2"/>
            </p:custDataLst>
          </p:nvPr>
        </p:nvSpPr>
        <p:spPr>
          <a:xfrm>
            <a:off x="0" y="9428585"/>
            <a:ext cx="6797675" cy="496332"/>
          </a:xfrm>
        </p:spPr>
        <p:txBody>
          <a:bodyPr/>
          <a:lstStyle/>
          <a:p>
            <a:r>
              <a:rPr lang="en-GB"/>
              <a:t>OFFICIAL USE</a:t>
            </a:r>
            <a:r>
              <a:rPr lang="en-GB">
                <a:solidFill>
                  <a:srgbClr val="000000"/>
                </a:solidFill>
              </a:rPr>
              <a:t> </a:t>
            </a:r>
          </a:p>
        </p:txBody>
      </p:sp>
      <p:sp>
        <p:nvSpPr>
          <p:cNvPr id="6" name="Slide Number Placeholder 5"/>
          <p:cNvSpPr>
            <a:spLocks noGrp="1"/>
          </p:cNvSpPr>
          <p:nvPr>
            <p:ph type="sldNum" sz="quarter" idx="12"/>
          </p:nvPr>
        </p:nvSpPr>
        <p:spPr/>
        <p:txBody>
          <a:bodyPr/>
          <a:lstStyle/>
          <a:p>
            <a:fld id="{C0CEDECB-3C25-442C-9C8D-F34881458DE2}" type="slidenum">
              <a:rPr lang="en-GB" smtClean="0"/>
              <a:t>66</a:t>
            </a:fld>
            <a:endParaRPr lang="en-GB"/>
          </a:p>
        </p:txBody>
      </p:sp>
    </p:spTree>
    <p:extLst>
      <p:ext uri="{BB962C8B-B14F-4D97-AF65-F5344CB8AC3E}">
        <p14:creationId xmlns:p14="http://schemas.microsoft.com/office/powerpoint/2010/main" val="335841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72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930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4666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156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119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492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151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227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endParaRPr lang="en-US" dirty="0"/>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endParaRPr lang="en-GB" dirty="0"/>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a:t>OFFICIAL USE</a:t>
            </a:r>
            <a:r>
              <a:rPr lang="en-GB">
                <a:solidFill>
                  <a:srgbClr val="000000"/>
                </a:solidFill>
              </a:rPr>
              <a:t> </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78884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One content">
    <p:bg>
      <p:bgPr>
        <a:solidFill>
          <a:schemeClr val="bg1"/>
        </a:solidFill>
        <a:effectLst/>
      </p:bgPr>
    </p:bg>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178A66B2-71EC-459D-B8FB-21505D72F4AE}"/>
              </a:ext>
            </a:extLst>
          </p:cNvPr>
          <p:cNvSpPr>
            <a:spLocks noGrp="1"/>
          </p:cNvSpPr>
          <p:nvPr>
            <p:ph type="dt" sz="half" idx="10"/>
          </p:nvPr>
        </p:nvSpPr>
        <p:spPr/>
        <p:txBody>
          <a:bodyPr/>
          <a:lstStyle/>
          <a:p>
            <a:r>
              <a:rPr lang="en-US"/>
              <a:t>▪ DD.MM.YYYY ▪ Dr. Jane Q. Public - Use Insert / Header &amp; Footer to edit</a:t>
            </a:r>
            <a:endParaRPr lang="de-DE"/>
          </a:p>
        </p:txBody>
      </p:sp>
      <p:sp>
        <p:nvSpPr>
          <p:cNvPr id="5" name="Fußzeilenplatzhalter 4">
            <a:extLst>
              <a:ext uri="{FF2B5EF4-FFF2-40B4-BE49-F238E27FC236}">
                <a16:creationId xmlns:a16="http://schemas.microsoft.com/office/drawing/2014/main" id="{923F074A-2410-40B8-B1F2-9029AA2830CA}"/>
              </a:ext>
            </a:extLst>
          </p:cNvPr>
          <p:cNvSpPr>
            <a:spLocks noGrp="1"/>
          </p:cNvSpPr>
          <p:nvPr>
            <p:ph type="ftr" sz="quarter" idx="11"/>
          </p:nvPr>
        </p:nvSpPr>
        <p:spPr/>
        <p:txBody>
          <a:bodyPr/>
          <a:lstStyle/>
          <a:p>
            <a:r>
              <a:rPr lang="en-US"/>
              <a:t>© Fichtner Management Consulting AG</a:t>
            </a:r>
            <a:endParaRPr lang="de-DE" dirty="0"/>
          </a:p>
        </p:txBody>
      </p:sp>
      <p:sp>
        <p:nvSpPr>
          <p:cNvPr id="6" name="Foliennummernplatzhalter 5">
            <a:extLst>
              <a:ext uri="{FF2B5EF4-FFF2-40B4-BE49-F238E27FC236}">
                <a16:creationId xmlns:a16="http://schemas.microsoft.com/office/drawing/2014/main" id="{F87C347F-01BA-42D4-8C88-C68D37599671}"/>
              </a:ext>
            </a:extLst>
          </p:cNvPr>
          <p:cNvSpPr>
            <a:spLocks noGrp="1"/>
          </p:cNvSpPr>
          <p:nvPr>
            <p:ph type="sldNum" sz="quarter" idx="12"/>
          </p:nvPr>
        </p:nvSpPr>
        <p:spPr/>
        <p:txBody>
          <a:bodyPr/>
          <a:lstStyle/>
          <a:p>
            <a:fld id="{8ECCA4F8-477B-4DCE-BF18-0A7925DBFFB4}" type="slidenum">
              <a:rPr lang="de-DE" smtClean="0"/>
              <a:pPr/>
              <a:t>‹#›</a:t>
            </a:fld>
            <a:endParaRPr lang="de-DE" dirty="0"/>
          </a:p>
        </p:txBody>
      </p:sp>
      <p:sp>
        <p:nvSpPr>
          <p:cNvPr id="2" name="Titel 1">
            <a:extLst>
              <a:ext uri="{FF2B5EF4-FFF2-40B4-BE49-F238E27FC236}">
                <a16:creationId xmlns:a16="http://schemas.microsoft.com/office/drawing/2014/main" id="{69932918-6E8C-45DC-BE26-E8DC63B5FCC7}"/>
              </a:ext>
            </a:extLst>
          </p:cNvPr>
          <p:cNvSpPr>
            <a:spLocks noGrp="1"/>
          </p:cNvSpPr>
          <p:nvPr>
            <p:ph type="title" hasCustomPrompt="1"/>
          </p:nvPr>
        </p:nvSpPr>
        <p:spPr/>
        <p:txBody>
          <a:bodyPr>
            <a:noAutofit/>
          </a:bodyPr>
          <a:lstStyle>
            <a:lvl1pPr>
              <a:defRPr/>
            </a:lvl1pPr>
          </a:lstStyle>
          <a:p>
            <a:r>
              <a:rPr lang="de-DE" dirty="0"/>
              <a:t>Title, on </a:t>
            </a:r>
            <a:r>
              <a:rPr lang="de-DE" dirty="0" err="1"/>
              <a:t>one</a:t>
            </a:r>
            <a:r>
              <a:rPr lang="de-DE" dirty="0"/>
              <a:t> </a:t>
            </a:r>
            <a:r>
              <a:rPr lang="de-DE" dirty="0" err="1"/>
              <a:t>or</a:t>
            </a:r>
            <a:r>
              <a:rPr lang="de-DE" dirty="0"/>
              <a:t> </a:t>
            </a:r>
            <a:r>
              <a:rPr lang="de-DE" dirty="0" err="1"/>
              <a:t>two</a:t>
            </a:r>
            <a:r>
              <a:rPr lang="de-DE" dirty="0"/>
              <a:t> </a:t>
            </a:r>
            <a:r>
              <a:rPr lang="de-DE" dirty="0" err="1"/>
              <a:t>lines</a:t>
            </a:r>
            <a:endParaRPr lang="de-DE" dirty="0"/>
          </a:p>
        </p:txBody>
      </p:sp>
      <p:sp>
        <p:nvSpPr>
          <p:cNvPr id="7" name="Untertitel 6">
            <a:extLst>
              <a:ext uri="{FF2B5EF4-FFF2-40B4-BE49-F238E27FC236}">
                <a16:creationId xmlns:a16="http://schemas.microsoft.com/office/drawing/2014/main" id="{76883CC2-06F7-44E3-911D-78406A264431}"/>
              </a:ext>
            </a:extLst>
          </p:cNvPr>
          <p:cNvSpPr>
            <a:spLocks noGrp="1"/>
          </p:cNvSpPr>
          <p:nvPr>
            <p:ph type="subTitle" sz="quarter" idx="13" hasCustomPrompt="1"/>
          </p:nvPr>
        </p:nvSpPr>
        <p:spPr>
          <a:xfrm>
            <a:off x="821025" y="1040690"/>
            <a:ext cx="10550164" cy="326585"/>
          </a:xfrm>
          <a:prstGeom prst="rect">
            <a:avLst/>
          </a:prstGeom>
        </p:spPr>
        <p:txBody>
          <a:bodyPr wrap="none" lIns="0" tIns="0" rIns="0" bIns="0">
            <a:noAutofit/>
          </a:bodyPr>
          <a:lstStyle>
            <a:lvl1pPr marL="0" indent="0" algn="l">
              <a:buNone/>
              <a:defRPr sz="1633">
                <a:solidFill>
                  <a:schemeClr val="tx1"/>
                </a:solidFill>
              </a:defRPr>
            </a:lvl1pPr>
            <a:lvl2pPr marL="414772" indent="0" algn="ctr">
              <a:buNone/>
            </a:lvl2pPr>
            <a:lvl3pPr marL="829544" indent="0" algn="ctr">
              <a:buNone/>
            </a:lvl3pPr>
            <a:lvl4pPr marL="1244316" indent="0" algn="ctr">
              <a:buNone/>
            </a:lvl4pPr>
            <a:lvl5pPr marL="1659087" indent="0" algn="ctr">
              <a:buNone/>
            </a:lvl5pPr>
            <a:lvl6pPr marL="2073859" indent="0" algn="ctr">
              <a:buNone/>
            </a:lvl6pPr>
            <a:lvl7pPr marL="2488631" indent="0" algn="ctr">
              <a:buNone/>
            </a:lvl7pPr>
            <a:lvl8pPr marL="2903403" indent="0" algn="ctr">
              <a:buNone/>
            </a:lvl8pPr>
            <a:lvl9pPr marL="3318175" indent="0" algn="ctr">
              <a:buNone/>
            </a:lvl9pPr>
          </a:lstStyle>
          <a:p>
            <a:r>
              <a:rPr lang="de-DE" dirty="0" err="1"/>
              <a:t>Subtitle</a:t>
            </a:r>
            <a:r>
              <a:rPr lang="de-DE" dirty="0"/>
              <a:t>, on </a:t>
            </a:r>
            <a:r>
              <a:rPr lang="de-DE" dirty="0" err="1"/>
              <a:t>one</a:t>
            </a:r>
            <a:r>
              <a:rPr lang="de-DE" dirty="0"/>
              <a:t> </a:t>
            </a:r>
            <a:r>
              <a:rPr lang="de-DE" dirty="0" err="1"/>
              <a:t>line</a:t>
            </a:r>
            <a:r>
              <a:rPr lang="de-DE" dirty="0"/>
              <a:t> </a:t>
            </a:r>
          </a:p>
        </p:txBody>
      </p:sp>
      <p:sp>
        <p:nvSpPr>
          <p:cNvPr id="3" name="Inhaltsplatzhalter 2">
            <a:extLst>
              <a:ext uri="{FF2B5EF4-FFF2-40B4-BE49-F238E27FC236}">
                <a16:creationId xmlns:a16="http://schemas.microsoft.com/office/drawing/2014/main" id="{44071833-ACDF-43EB-9AAC-E567E7E3DFE2}"/>
              </a:ext>
            </a:extLst>
          </p:cNvPr>
          <p:cNvSpPr>
            <a:spLocks noGrp="1"/>
          </p:cNvSpPr>
          <p:nvPr>
            <p:ph idx="1" hasCustomPrompt="1"/>
          </p:nvPr>
        </p:nvSpPr>
        <p:spPr/>
        <p:txBody>
          <a:bodyPr>
            <a:noAutofit/>
          </a:bodyPr>
          <a:lstStyle>
            <a:lvl1pPr>
              <a:defRPr/>
            </a:lvl1pPr>
          </a:lstStyle>
          <a:p>
            <a:pPr lvl="0"/>
            <a:r>
              <a:rPr lang="de-DE" dirty="0"/>
              <a:t>Text – Switch </a:t>
            </a:r>
            <a:r>
              <a:rPr lang="de-DE" dirty="0" err="1"/>
              <a:t>between</a:t>
            </a:r>
            <a:r>
              <a:rPr lang="de-DE" dirty="0"/>
              <a:t> </a:t>
            </a:r>
            <a:r>
              <a:rPr lang="de-DE" dirty="0" err="1"/>
              <a:t>text</a:t>
            </a:r>
            <a:r>
              <a:rPr lang="de-DE" dirty="0"/>
              <a:t> </a:t>
            </a:r>
            <a:r>
              <a:rPr lang="de-DE" dirty="0" err="1"/>
              <a:t>levels</a:t>
            </a:r>
            <a:r>
              <a:rPr lang="de-DE" dirty="0"/>
              <a:t> </a:t>
            </a:r>
            <a:r>
              <a:rPr lang="de-DE" dirty="0" err="1"/>
              <a:t>with</a:t>
            </a:r>
            <a:r>
              <a:rPr lang="de-DE" dirty="0"/>
              <a:t> TAB (1 x TAB </a:t>
            </a:r>
            <a:r>
              <a:rPr lang="de-DE" dirty="0" err="1"/>
              <a:t>for</a:t>
            </a:r>
            <a:r>
              <a:rPr lang="de-DE" dirty="0"/>
              <a:t> </a:t>
            </a:r>
            <a:r>
              <a:rPr lang="de-DE" dirty="0" err="1"/>
              <a:t>body</a:t>
            </a:r>
            <a:r>
              <a:rPr lang="de-DE" dirty="0"/>
              <a:t> </a:t>
            </a:r>
            <a:r>
              <a:rPr lang="de-DE" dirty="0" err="1"/>
              <a:t>text</a:t>
            </a:r>
            <a:r>
              <a:rPr lang="de-DE" dirty="0"/>
              <a:t>, 2 x TAB </a:t>
            </a:r>
            <a:r>
              <a:rPr lang="de-DE" dirty="0" err="1"/>
              <a:t>for</a:t>
            </a:r>
            <a:r>
              <a:rPr lang="de-DE" dirty="0"/>
              <a:t> </a:t>
            </a:r>
            <a:r>
              <a:rPr lang="de-DE" dirty="0" err="1"/>
              <a:t>list</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6226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normAutofit/>
          </a:bodyPr>
          <a:lstStyle>
            <a:lvl1pPr>
              <a:defRPr sz="1350"/>
            </a:lvl1pPr>
          </a:lstStyle>
          <a:p>
            <a:r>
              <a:rPr lang="en-US"/>
              <a:t>Click to edit Master title style</a:t>
            </a:r>
            <a:endParaRPr lang="en-GB" dirty="0"/>
          </a:p>
        </p:txBody>
      </p:sp>
      <p:cxnSp>
        <p:nvCxnSpPr>
          <p:cNvPr id="166" name="Straight Connector 165"/>
          <p:cNvCxnSpPr/>
          <p:nvPr userDrawn="1"/>
        </p:nvCxnSpPr>
        <p:spPr>
          <a:xfrm>
            <a:off x="-4111"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450">
                <a:solidFill>
                  <a:schemeClr val="accent1"/>
                </a:solidFill>
              </a:defRPr>
            </a:lvl1pPr>
          </a:lstStyle>
          <a:p>
            <a:r>
              <a:rPr lang="en-US">
                <a:solidFill>
                  <a:srgbClr val="00539B"/>
                </a:solidFill>
              </a:rPr>
              <a:t>▪ DD.MM.YYYY ▪ Dr. Jane Q. Public - Use Insert / Header &amp; Footer to edit</a:t>
            </a:r>
            <a:endParaRPr lang="en-GB" dirty="0">
              <a:solidFill>
                <a:srgbClr val="00539B"/>
              </a:solidFill>
            </a:endParaRPr>
          </a:p>
        </p:txBody>
      </p:sp>
      <p:sp>
        <p:nvSpPr>
          <p:cNvPr id="57" name="Footer Placeholder 4"/>
          <p:cNvSpPr>
            <a:spLocks noGrp="1"/>
          </p:cNvSpPr>
          <p:nvPr>
            <p:ph type="ftr" sz="quarter" idx="3"/>
            <p:custDataLst>
              <p:tags r:id="rId1"/>
            </p:custDataLst>
          </p:nvPr>
        </p:nvSpPr>
        <p:spPr>
          <a:xfrm>
            <a:off x="1" y="6480000"/>
            <a:ext cx="12192000" cy="378000"/>
          </a:xfrm>
          <a:prstGeom prst="rect">
            <a:avLst/>
          </a:prstGeom>
        </p:spPr>
        <p:txBody>
          <a:bodyPr lIns="0" tIns="0" rIns="0" bIns="0" anchor="ctr"/>
          <a:lstStyle>
            <a:lvl1pPr algn="ctr">
              <a:defRPr lang="en-GB" sz="900" b="1" i="0" u="none">
                <a:solidFill>
                  <a:srgbClr val="0000FF"/>
                </a:solidFill>
                <a:latin typeface="Arial" panose="020B0604020202020204" pitchFamily="34" charset="0"/>
              </a:defRPr>
            </a:lvl1pPr>
          </a:lstStyle>
          <a:p>
            <a:r>
              <a:rPr lang="en-GB"/>
              <a:t>© Fichtner Management Consulting AG</a:t>
            </a:r>
            <a:endParaRPr lang="en-GB">
              <a:solidFill>
                <a:srgbClr val="000000"/>
              </a:solidFill>
            </a:endParaRPr>
          </a:p>
        </p:txBody>
      </p:sp>
      <p:sp>
        <p:nvSpPr>
          <p:cNvPr id="59" name="Slide Number Placeholder 5"/>
          <p:cNvSpPr>
            <a:spLocks noGrp="1"/>
          </p:cNvSpPr>
          <p:nvPr>
            <p:ph type="sldNum" sz="quarter" idx="4"/>
          </p:nvPr>
        </p:nvSpPr>
        <p:spPr>
          <a:xfrm>
            <a:off x="11039425" y="6480000"/>
            <a:ext cx="480003" cy="378000"/>
          </a:xfrm>
          <a:prstGeom prst="rect">
            <a:avLst/>
          </a:prstGeom>
        </p:spPr>
        <p:txBody>
          <a:bodyPr lIns="0" tIns="0" rIns="0" bIns="0" anchor="ctr"/>
          <a:lstStyle>
            <a:lvl1pPr algn="r">
              <a:defRPr sz="450">
                <a:solidFill>
                  <a:schemeClr val="accent1"/>
                </a:solidFill>
              </a:defRPr>
            </a:lvl1pPr>
          </a:lstStyle>
          <a:p>
            <a:fld id="{71F9F866-B438-9445-8D9F-1F8FF6608833}" type="slidenum">
              <a:rPr lang="en-GB" smtClean="0">
                <a:solidFill>
                  <a:srgbClr val="00539B"/>
                </a:solidFill>
              </a:rPr>
              <a:pPr/>
              <a:t>‹#›</a:t>
            </a:fld>
            <a:endParaRPr lang="en-GB" dirty="0">
              <a:solidFill>
                <a:srgbClr val="00539B"/>
              </a:solidFill>
            </a:endParaRPr>
          </a:p>
        </p:txBody>
      </p:sp>
      <p:sp>
        <p:nvSpPr>
          <p:cNvPr id="4" name="Text Placeholder 3"/>
          <p:cNvSpPr>
            <a:spLocks noGrp="1"/>
          </p:cNvSpPr>
          <p:nvPr>
            <p:ph type="body" sz="quarter" idx="10"/>
          </p:nvPr>
        </p:nvSpPr>
        <p:spPr>
          <a:xfrm>
            <a:off x="958852" y="1803406"/>
            <a:ext cx="10274300" cy="4321175"/>
          </a:xfrm>
        </p:spPr>
        <p:txBody>
          <a:bodyPr/>
          <a:lstStyle>
            <a:lvl1pPr>
              <a:defRPr sz="900"/>
            </a:lvl1pPr>
            <a:lvl2pPr>
              <a:defRPr sz="900"/>
            </a:lvl2pPr>
            <a:lvl3pPr>
              <a:defRPr sz="900"/>
            </a:lvl3pPr>
            <a:lvl4pPr>
              <a:defRPr sz="9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71151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3075" cy="704850"/>
          </a:xfrm>
        </p:spPr>
        <p:txBody>
          <a:bodyPr lIns="640080">
            <a:normAutofit/>
          </a:bodyPr>
          <a:lstStyle>
            <a:lvl1pPr>
              <a:defRPr sz="3600">
                <a:solidFill>
                  <a:srgbClr val="3F7819"/>
                </a:solidFill>
                <a:latin typeface="Franklin Gothic Demi" panose="020B07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1A595A"/>
              </a:buClr>
              <a:defRPr/>
            </a:lvl1pPr>
            <a:lvl2pPr>
              <a:buClr>
                <a:srgbClr val="1A595A"/>
              </a:buClr>
              <a:defRPr/>
            </a:lvl2pPr>
            <a:lvl3pPr>
              <a:buClr>
                <a:srgbClr val="1A595A"/>
              </a:buClr>
              <a:defRPr/>
            </a:lvl3pPr>
            <a:lvl4pPr>
              <a:buClr>
                <a:srgbClr val="1A595A"/>
              </a:buClr>
              <a:defRPr/>
            </a:lvl4pPr>
            <a:lvl5pPr>
              <a:buClr>
                <a:srgbClr val="1A595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7161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00529B"/>
                </a:solidFill>
                <a:latin typeface="Bodoni MT"/>
                <a:cs typeface="Bodoni MT"/>
              </a:defRPr>
            </a:lvl1pPr>
          </a:lstStyle>
          <a:p>
            <a:endParaRPr/>
          </a:p>
        </p:txBody>
      </p:sp>
      <p:sp>
        <p:nvSpPr>
          <p:cNvPr id="3" name="Holder 3"/>
          <p:cNvSpPr>
            <a:spLocks noGrp="1"/>
          </p:cNvSpPr>
          <p:nvPr>
            <p:ph sz="half" idx="2"/>
          </p:nvPr>
        </p:nvSpPr>
        <p:spPr>
          <a:xfrm>
            <a:off x="947102" y="1272730"/>
            <a:ext cx="4839335" cy="3536315"/>
          </a:xfrm>
          <a:prstGeom prst="rect">
            <a:avLst/>
          </a:prstGeom>
        </p:spPr>
        <p:txBody>
          <a:bodyPr wrap="square" lIns="0" tIns="0" rIns="0" bIns="0">
            <a:spAutoFit/>
          </a:bodyPr>
          <a:lstStyle>
            <a:lvl1pPr>
              <a:defRPr sz="2000" b="0" i="0">
                <a:solidFill>
                  <a:srgbClr val="2C2C2D"/>
                </a:solidFill>
                <a:latin typeface="Franklin Gothic Book"/>
                <a:cs typeface="Franklin Gothic Book"/>
              </a:defRPr>
            </a:lvl1pPr>
          </a:lstStyle>
          <a:p>
            <a:endParaRPr/>
          </a:p>
        </p:txBody>
      </p:sp>
      <p:sp>
        <p:nvSpPr>
          <p:cNvPr id="4" name="Holder 4"/>
          <p:cNvSpPr>
            <a:spLocks noGrp="1"/>
          </p:cNvSpPr>
          <p:nvPr>
            <p:ph sz="half" idx="3"/>
          </p:nvPr>
        </p:nvSpPr>
        <p:spPr>
          <a:xfrm>
            <a:off x="6279896" y="1225549"/>
            <a:ext cx="5059045" cy="4518660"/>
          </a:xfrm>
          <a:prstGeom prst="rect">
            <a:avLst/>
          </a:prstGeom>
        </p:spPr>
        <p:txBody>
          <a:bodyPr wrap="square" lIns="0" tIns="0" rIns="0" bIns="0">
            <a:spAutoFit/>
          </a:bodyPr>
          <a:lstStyle>
            <a:lvl1pPr>
              <a:defRPr sz="1450" b="0" i="0">
                <a:solidFill>
                  <a:schemeClr val="tx1"/>
                </a:solidFill>
                <a:latin typeface="Franklin Gothic Book"/>
                <a:cs typeface="Franklin Gothic Book"/>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7" name="Holder 7"/>
          <p:cNvSpPr>
            <a:spLocks noGrp="1"/>
          </p:cNvSpPr>
          <p:nvPr>
            <p:ph type="sldNum" sz="quarter" idx="7"/>
          </p:nvPr>
        </p:nvSpPr>
        <p:spPr/>
        <p:txBody>
          <a:bodyPr lIns="0" tIns="0" rIns="0" bIns="0"/>
          <a:lstStyle>
            <a:lvl1pPr>
              <a:defRPr sz="800" b="0" i="0">
                <a:solidFill>
                  <a:srgbClr val="00529B"/>
                </a:solidFill>
                <a:latin typeface="Franklin Gothic Book"/>
                <a:cs typeface="Franklin Gothic Book"/>
              </a:defRPr>
            </a:lvl1pPr>
          </a:lstStyle>
          <a:p>
            <a:pPr marL="187960">
              <a:lnSpc>
                <a:spcPct val="100000"/>
              </a:lnSpc>
              <a:spcBef>
                <a:spcPts val="35"/>
              </a:spcBef>
            </a:pPr>
            <a:fld id="{81D60167-4931-47E6-BA6A-407CBD079E47}" type="slidenum">
              <a:rPr spc="-25" dirty="0"/>
              <a:t>‹#›</a:t>
            </a:fld>
            <a:endParaRPr spc="-25" dirty="0"/>
          </a:p>
        </p:txBody>
      </p:sp>
    </p:spTree>
    <p:extLst>
      <p:ext uri="{BB962C8B-B14F-4D97-AF65-F5344CB8AC3E}">
        <p14:creationId xmlns:p14="http://schemas.microsoft.com/office/powerpoint/2010/main" val="66205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63075" cy="752475"/>
          </a:xfrm>
        </p:spPr>
        <p:txBody>
          <a:bodyPr lIns="640080" anchor="b"/>
          <a:lstStyle>
            <a:lvl1pPr algn="l">
              <a:defRPr sz="4000" b="0" cap="none">
                <a:solidFill>
                  <a:srgbClr val="3F7819"/>
                </a:solidFill>
              </a:defRPr>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570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1320800"/>
          </a:xfrm>
        </p:spPr>
        <p:txBody>
          <a:bodyPr lIns="640080"/>
          <a:lstStyle>
            <a:lvl1pPr>
              <a:defRPr>
                <a:solidFill>
                  <a:srgbClr val="3F7819"/>
                </a:solidFill>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6864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8927"/>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04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401175" cy="1320800"/>
          </a:xfrm>
        </p:spPr>
        <p:txBody>
          <a:bodyPr lIns="640080"/>
          <a:lstStyle>
            <a:lvl1pPr>
              <a:defRPr>
                <a:solidFill>
                  <a:srgbClr val="3F7819"/>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006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367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solidFill>
                  <a:srgbClr val="508927"/>
                </a:solidFill>
              </a:defRPr>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buClr>
                <a:srgbClr val="1A595A"/>
              </a:buClr>
              <a:defRPr/>
            </a:lvl1pPr>
            <a:lvl2pPr>
              <a:buClr>
                <a:srgbClr val="1A595A"/>
              </a:buClr>
              <a:defRPr/>
            </a:lvl2pPr>
            <a:lvl3pPr>
              <a:buClr>
                <a:srgbClr val="1A595A"/>
              </a:buClr>
              <a:defRPr/>
            </a:lvl3pPr>
            <a:lvl4pPr>
              <a:buClr>
                <a:srgbClr val="1A595A"/>
              </a:buClr>
              <a:defRPr/>
            </a:lvl4pPr>
            <a:lvl5pPr>
              <a:buClr>
                <a:srgbClr val="1A595A"/>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575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32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28755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txStyles>
    <p:titleStyle>
      <a:lvl1pPr algn="l" defTabSz="457200" rtl="0" eaLnBrk="1" latinLnBrk="0" hangingPunct="1">
        <a:spcBef>
          <a:spcPct val="0"/>
        </a:spcBef>
        <a:buNone/>
        <a:defRPr sz="3600" kern="1200">
          <a:solidFill>
            <a:schemeClr val="accent1"/>
          </a:solidFill>
          <a:latin typeface="Franklin Gothic Demi Cond" panose="020B07060304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1A595A"/>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1A595A"/>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1A595A"/>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1A595A"/>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1A595A"/>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info/business-economy-euro/banking-and-finance/sustainable-finance_en"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hyperlink" Target="https://ec.europa.eu/info/sites/info/files/business_economy_euro/banking_and_finance/documents/190618-sustainable-finance-teg-report-taxonomy_en.pdf" TargetMode="Externa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www.unpri.org/news-and-press/european-commission-releases-action-plan-for-financing-sustainable-growth-/2855.article"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www.unpri.org/esg-issues/governance-issues" TargetMode="External"/><Relationship Id="rId5" Type="http://schemas.openxmlformats.org/officeDocument/2006/relationships/hyperlink" Target="https://eur-lex.europa.eu/legal-content/EN/TXT/?uri=COM:2019:640:FIN" TargetMode="External"/><Relationship Id="rId4" Type="http://schemas.openxmlformats.org/officeDocument/2006/relationships/hyperlink" Target="https://eur-lex.europa.eu/legal-content/EN/TXT/?uri=CELEX:52021DC039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icmagroup.org/sustainable-finance/"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10" Type="http://schemas.openxmlformats.org/officeDocument/2006/relationships/image" Target="../media/image43.png"/><Relationship Id="rId4" Type="http://schemas.openxmlformats.org/officeDocument/2006/relationships/image" Target="../media/image37.jpg"/><Relationship Id="rId9" Type="http://schemas.openxmlformats.org/officeDocument/2006/relationships/image" Target="../media/image42.jpg"/></Relationships>
</file>

<file path=ppt/slides/_rels/slide56.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5.jpg"/><Relationship Id="rId7" Type="http://schemas.openxmlformats.org/officeDocument/2006/relationships/image" Target="../media/image49.jpg"/><Relationship Id="rId12" Type="http://schemas.openxmlformats.org/officeDocument/2006/relationships/image" Target="../media/image54.jpg"/><Relationship Id="rId2" Type="http://schemas.openxmlformats.org/officeDocument/2006/relationships/image" Target="../media/image44.jpg"/><Relationship Id="rId1" Type="http://schemas.openxmlformats.org/officeDocument/2006/relationships/slideLayout" Target="../slideLayouts/slideLayout6.xml"/><Relationship Id="rId6" Type="http://schemas.openxmlformats.org/officeDocument/2006/relationships/image" Target="../media/image48.jpg"/><Relationship Id="rId11" Type="http://schemas.openxmlformats.org/officeDocument/2006/relationships/image" Target="../media/image53.png"/><Relationship Id="rId5" Type="http://schemas.openxmlformats.org/officeDocument/2006/relationships/image" Target="../media/image47.jpg"/><Relationship Id="rId10" Type="http://schemas.openxmlformats.org/officeDocument/2006/relationships/image" Target="../media/image52.jpg"/><Relationship Id="rId4" Type="http://schemas.openxmlformats.org/officeDocument/2006/relationships/image" Target="../media/image46.jpg"/><Relationship Id="rId9" Type="http://schemas.openxmlformats.org/officeDocument/2006/relationships/image" Target="../media/image51.jpg"/></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5.jpe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6.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69339" y="845543"/>
            <a:ext cx="9316528" cy="1446550"/>
          </a:xfrm>
          <a:prstGeom prst="rect">
            <a:avLst/>
          </a:prstGeom>
        </p:spPr>
        <p:txBody>
          <a:bodyPr wrap="square">
            <a:spAutoFit/>
          </a:bodyPr>
          <a:lstStyle/>
          <a:p>
            <a:pPr algn="ctr"/>
            <a:r>
              <a:rPr lang="ka-GE" sz="2200" b="1" dirty="0">
                <a:solidFill>
                  <a:srgbClr val="404040"/>
                </a:solidFill>
                <a:latin typeface="Franklin Gothic Demi Cond" panose="020B0706030402020204" pitchFamily="34" charset="0"/>
                <a:ea typeface="Calibri" panose="020F0502020204030204" pitchFamily="34" charset="0"/>
              </a:rPr>
              <a:t>პროექტი „მმართველობის რეფორმის ფონდი“ (GRF)</a:t>
            </a:r>
          </a:p>
          <a:p>
            <a:pPr algn="ctr"/>
            <a:r>
              <a:rPr lang="ka-GE" sz="2200" b="1" dirty="0">
                <a:solidFill>
                  <a:srgbClr val="404040"/>
                </a:solidFill>
                <a:latin typeface="Franklin Gothic Demi Cond" panose="020B0706030402020204" pitchFamily="34" charset="0"/>
              </a:rPr>
              <a:t>„ცირკულარულ ეკონომიკაზე გადასვლის პროცესში საქართველოს მთავრობის მხარდაჭერა მმართველობისა და პოლიტიკის გასაძლიერებლად“</a:t>
            </a:r>
          </a:p>
        </p:txBody>
      </p:sp>
      <p:pic>
        <p:nvPicPr>
          <p:cNvPr id="2051" name="Picture 8" descr="Graphical user interface, applicati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20484" y="1953"/>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9" descr="Icon&#10;&#10;Description automatically generate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3757" y="227416"/>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descr="GEO, my small"/>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24507" y="123696"/>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 descr="logo orkisis_new_new-p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59418" y="136096"/>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2151262" y="-27717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6"/>
          <p:cNvSpPr>
            <a:spLocks noChangeArrowheads="1"/>
          </p:cNvSpPr>
          <p:nvPr/>
        </p:nvSpPr>
        <p:spPr bwMode="auto">
          <a:xfrm>
            <a:off x="2151262" y="-4857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3" name="Straight Connector 22"/>
          <p:cNvCxnSpPr/>
          <p:nvPr/>
        </p:nvCxnSpPr>
        <p:spPr>
          <a:xfrm>
            <a:off x="652745" y="2389802"/>
            <a:ext cx="9151326" cy="0"/>
          </a:xfrm>
          <a:prstGeom prst="line">
            <a:avLst/>
          </a:prstGeom>
          <a:ln w="60325" cmpd="thickThin">
            <a:solidFill>
              <a:srgbClr val="404040"/>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095C4A8-A2B0-4F52-8FCC-32C6A1E41191}"/>
              </a:ext>
            </a:extLst>
          </p:cNvPr>
          <p:cNvSpPr>
            <a:spLocks noGrp="1"/>
          </p:cNvSpPr>
          <p:nvPr>
            <p:ph type="ctrTitle"/>
          </p:nvPr>
        </p:nvSpPr>
        <p:spPr>
          <a:xfrm>
            <a:off x="569339" y="2590800"/>
            <a:ext cx="9316528" cy="2809873"/>
          </a:xfrm>
        </p:spPr>
        <p:txBody>
          <a:bodyPr/>
          <a:lstStyle/>
          <a:p>
            <a:pPr lvl="0" algn="ctr">
              <a:spcBef>
                <a:spcPts val="0"/>
              </a:spcBef>
            </a:pPr>
            <a:r>
              <a:rPr lang="ka-GE" sz="3600" b="1" cap="small" dirty="0">
                <a:solidFill>
                  <a:srgbClr val="7F7F7F"/>
                </a:solidFill>
                <a:latin typeface="+mn-lt"/>
                <a:ea typeface="Calibri" panose="020F0502020204030204" pitchFamily="34" charset="0"/>
                <a:cs typeface="+mn-cs"/>
              </a:rPr>
              <a:t/>
            </a:r>
            <a:br>
              <a:rPr lang="ka-GE" sz="3600" b="1" cap="small" dirty="0">
                <a:solidFill>
                  <a:srgbClr val="7F7F7F"/>
                </a:solidFill>
                <a:latin typeface="+mn-lt"/>
                <a:ea typeface="Calibri" panose="020F0502020204030204" pitchFamily="34" charset="0"/>
                <a:cs typeface="+mn-cs"/>
              </a:rPr>
            </a:br>
            <a:r>
              <a:rPr lang="ka-GE" sz="3600" b="1" cap="small" dirty="0">
                <a:solidFill>
                  <a:srgbClr val="7F7F7F"/>
                </a:solidFill>
                <a:latin typeface="+mn-lt"/>
                <a:ea typeface="Calibri" panose="020F0502020204030204" pitchFamily="34" charset="0"/>
                <a:cs typeface="+mn-cs"/>
              </a:rPr>
              <a:t/>
            </a:r>
            <a:br>
              <a:rPr lang="ka-GE" sz="3600" b="1" cap="small" dirty="0">
                <a:solidFill>
                  <a:srgbClr val="7F7F7F"/>
                </a:solidFill>
                <a:latin typeface="+mn-lt"/>
                <a:ea typeface="Calibri" panose="020F0502020204030204" pitchFamily="34" charset="0"/>
                <a:cs typeface="+mn-cs"/>
              </a:rPr>
            </a:br>
            <a:r>
              <a:rPr lang="ka-GE" sz="3400" b="1" cap="small" dirty="0" smtClean="0">
                <a:solidFill>
                  <a:srgbClr val="7F7F7F"/>
                </a:solidFill>
                <a:latin typeface="+mn-lt"/>
                <a:ea typeface="Calibri" panose="020F0502020204030204" pitchFamily="34" charset="0"/>
                <a:cs typeface="+mn-cs"/>
              </a:rPr>
              <a:t>გარემოსდაცვითი</a:t>
            </a:r>
            <a:r>
              <a:rPr lang="ka-GE" sz="3400" b="1" cap="small" dirty="0">
                <a:solidFill>
                  <a:srgbClr val="7F7F7F"/>
                </a:solidFill>
                <a:latin typeface="+mn-lt"/>
                <a:ea typeface="Calibri" panose="020F0502020204030204" pitchFamily="34" charset="0"/>
                <a:cs typeface="+mn-cs"/>
              </a:rPr>
              <a:t>, სოციალური და მმართველობის (ESG) მოთხოვნები</a:t>
            </a:r>
            <a:r>
              <a:rPr lang="ka-GE" sz="1200" b="1" cap="small" dirty="0">
                <a:solidFill>
                  <a:srgbClr val="7F7F7F"/>
                </a:solidFill>
                <a:latin typeface="+mn-lt"/>
                <a:ea typeface="Calibri" panose="020F0502020204030204" pitchFamily="34" charset="0"/>
                <a:cs typeface="+mn-cs"/>
              </a:rPr>
              <a:t/>
            </a:r>
            <a:br>
              <a:rPr lang="ka-GE" sz="1200" b="1" cap="small" dirty="0">
                <a:solidFill>
                  <a:srgbClr val="7F7F7F"/>
                </a:solidFill>
                <a:latin typeface="+mn-lt"/>
                <a:ea typeface="Calibri" panose="020F0502020204030204" pitchFamily="34" charset="0"/>
                <a:cs typeface="+mn-cs"/>
              </a:rPr>
            </a:br>
            <a:r>
              <a:rPr lang="ka-GE" sz="1200" b="1" cap="small" dirty="0">
                <a:solidFill>
                  <a:prstClr val="black"/>
                </a:solidFill>
                <a:latin typeface="+mn-lt"/>
                <a:ea typeface="+mn-ea"/>
                <a:cs typeface="+mn-cs"/>
              </a:rPr>
              <a:t/>
            </a:r>
            <a:br>
              <a:rPr lang="ka-GE" sz="1200" b="1" cap="small" dirty="0">
                <a:solidFill>
                  <a:prstClr val="black"/>
                </a:solidFill>
                <a:latin typeface="+mn-lt"/>
                <a:ea typeface="+mn-ea"/>
                <a:cs typeface="+mn-cs"/>
              </a:rPr>
            </a:br>
            <a:r>
              <a:rPr lang="ka-GE" sz="2400" b="1" cap="small" dirty="0">
                <a:solidFill>
                  <a:srgbClr val="3F7819"/>
                </a:solidFill>
                <a:latin typeface="+mn-lt"/>
                <a:ea typeface="+mn-ea"/>
                <a:cs typeface="+mn-cs"/>
              </a:rPr>
              <a:t>სათანადო ESG რისკების გამოვლენა, ESG ეფექტიანობის მხარდაჭერა მართვის სისტემებით, დაფინანსების ხელშეწყობა ESG ფაქტორებზე თანმიმდევრული და სანდო ანგარიშგებით</a:t>
            </a:r>
            <a:r>
              <a:rPr lang="ka-GE" sz="2400" cap="small" dirty="0">
                <a:solidFill>
                  <a:srgbClr val="3F7819"/>
                </a:solidFill>
                <a:latin typeface="+mn-lt"/>
                <a:ea typeface="+mn-ea"/>
                <a:cs typeface="+mn-cs"/>
              </a:rPr>
              <a:t/>
            </a:r>
            <a:br>
              <a:rPr lang="ka-GE" sz="2400" cap="small" dirty="0">
                <a:solidFill>
                  <a:srgbClr val="3F7819"/>
                </a:solidFill>
                <a:latin typeface="+mn-lt"/>
                <a:ea typeface="+mn-ea"/>
                <a:cs typeface="+mn-cs"/>
              </a:rPr>
            </a:br>
            <a:endParaRPr lang="ka-GE" sz="2400" cap="small" dirty="0">
              <a:solidFill>
                <a:srgbClr val="3F7819"/>
              </a:solidFill>
              <a:latin typeface="+mn-lt"/>
              <a:ea typeface="+mn-ea"/>
              <a:cs typeface="+mn-cs"/>
            </a:endParaRPr>
          </a:p>
        </p:txBody>
      </p:sp>
      <p:sp>
        <p:nvSpPr>
          <p:cNvPr id="14" name="Subtitle 2">
            <a:extLst>
              <a:ext uri="{FF2B5EF4-FFF2-40B4-BE49-F238E27FC236}">
                <a16:creationId xmlns:a16="http://schemas.microsoft.com/office/drawing/2014/main" id="{3AEAF8E1-8EFA-4064-9AA0-B9C89366583D}"/>
              </a:ext>
            </a:extLst>
          </p:cNvPr>
          <p:cNvSpPr>
            <a:spLocks noGrp="1"/>
          </p:cNvSpPr>
          <p:nvPr>
            <p:ph type="subTitle" idx="1"/>
          </p:nvPr>
        </p:nvSpPr>
        <p:spPr>
          <a:xfrm>
            <a:off x="569339" y="5486400"/>
            <a:ext cx="9214847" cy="1371600"/>
          </a:xfrm>
        </p:spPr>
        <p:txBody>
          <a:bodyPr>
            <a:normAutofit/>
          </a:bodyPr>
          <a:lstStyle/>
          <a:p>
            <a:pPr algn="ctr"/>
            <a:r>
              <a:rPr lang="ka-GE" sz="2400" b="1" dirty="0">
                <a:solidFill>
                  <a:srgbClr val="7F7F7F"/>
                </a:solidFill>
              </a:rPr>
              <a:t>დოქტორი დარიუშ პრასეკი</a:t>
            </a:r>
          </a:p>
          <a:p>
            <a:pPr algn="ctr"/>
            <a:r>
              <a:rPr lang="ka-GE" sz="2000" b="1" dirty="0">
                <a:solidFill>
                  <a:srgbClr val="7F7F7F"/>
                </a:solidFill>
              </a:rPr>
              <a:t>საქართველოს ბუნების მკვლევართა კავშირი „ორქისი“</a:t>
            </a:r>
          </a:p>
          <a:p>
            <a:pPr algn="ctr"/>
            <a:r>
              <a:rPr lang="ka-GE" sz="2000" b="1" dirty="0">
                <a:solidFill>
                  <a:srgbClr val="7F7F7F"/>
                </a:solidFill>
              </a:rPr>
              <a:t>2023 წელი, 15 დეკემბერი</a:t>
            </a:r>
          </a:p>
        </p:txBody>
      </p:sp>
    </p:spTree>
    <p:extLst>
      <p:ext uri="{BB962C8B-B14F-4D97-AF65-F5344CB8AC3E}">
        <p14:creationId xmlns:p14="http://schemas.microsoft.com/office/powerpoint/2010/main" val="3195136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9363075" cy="507831"/>
          </a:xfrm>
          <a:prstGeom prst="rect">
            <a:avLst/>
          </a:prstGeom>
        </p:spPr>
        <p:txBody>
          <a:bodyPr vert="horz" wrap="square" lIns="457200" tIns="45720" rIns="0" bIns="0" rtlCol="0">
            <a:spAutoFit/>
          </a:bodyPr>
          <a:lstStyle/>
          <a:p>
            <a:pPr marL="12700">
              <a:lnSpc>
                <a:spcPct val="100000"/>
              </a:lnSpc>
              <a:spcBef>
                <a:spcPts val="105"/>
              </a:spcBef>
              <a:tabLst>
                <a:tab pos="2717165" algn="l"/>
              </a:tabLst>
            </a:pPr>
            <a:r>
              <a:rPr lang="ka-GE" sz="3000" b="1" dirty="0">
                <a:latin typeface="Franklin Gothic Demi Cond" panose="020B0706030402020204" pitchFamily="34" charset="0"/>
              </a:rPr>
              <a:t>საკრედიტო დაფინანსება - </a:t>
            </a:r>
            <a:r>
              <a:rPr lang="ka-GE" sz="3000" b="1" dirty="0" smtClean="0">
                <a:latin typeface="Franklin Gothic Demi Cond" panose="020B0706030402020204" pitchFamily="34" charset="0"/>
              </a:rPr>
              <a:t>რატომაა </a:t>
            </a:r>
            <a:r>
              <a:rPr lang="ka-GE" sz="3000" b="1" dirty="0">
                <a:latin typeface="Franklin Gothic Demi Cond" panose="020B0706030402020204" pitchFamily="34" charset="0"/>
              </a:rPr>
              <a:t>მნიშვნელოვანი</a:t>
            </a:r>
            <a:r>
              <a:rPr lang="ka-GE" sz="3000" dirty="0">
                <a:latin typeface="Franklin Gothic Demi Cond" panose="020B0706030402020204" pitchFamily="34" charset="0"/>
              </a:rPr>
              <a:t> </a:t>
            </a:r>
          </a:p>
        </p:txBody>
      </p:sp>
      <p:sp>
        <p:nvSpPr>
          <p:cNvPr id="3" name="object 3"/>
          <p:cNvSpPr txBox="1"/>
          <p:nvPr/>
        </p:nvSpPr>
        <p:spPr>
          <a:xfrm>
            <a:off x="428626" y="806606"/>
            <a:ext cx="9839324" cy="6029856"/>
          </a:xfrm>
          <a:prstGeom prst="rect">
            <a:avLst/>
          </a:prstGeom>
        </p:spPr>
        <p:txBody>
          <a:bodyPr vert="horz" wrap="square" lIns="0" tIns="12700" rIns="0" bIns="0" rtlCol="0">
            <a:spAutoFit/>
          </a:bodyPr>
          <a:lstStyle/>
          <a:p>
            <a:pPr marL="12700" marR="273050">
              <a:lnSpc>
                <a:spcPct val="100000"/>
              </a:lnSpc>
              <a:spcBef>
                <a:spcPts val="100"/>
              </a:spcBef>
            </a:pPr>
            <a:r>
              <a:rPr lang="ka-GE" sz="1600" dirty="0">
                <a:solidFill>
                  <a:srgbClr val="404040"/>
                </a:solidFill>
                <a:latin typeface="Franklin Gothic Book"/>
                <a:cs typeface="Franklin Gothic Book"/>
              </a:rPr>
              <a:t>ყველა პროექტს სჭირდება დაფინანსება, რომელიც ხშირად კრედიტისა და საკუთარი კაპიტალის ერთობლიობას მოიცავს. აღნიშნული ეხება როგორც საჯარო, ასევე კერძო სექტორის პროექტებს. დაფინანსების ზოგიერთი წყარო შეიძლება იყოს:</a:t>
            </a:r>
          </a:p>
          <a:p>
            <a:pPr marL="457200" indent="-228600">
              <a:spcBef>
                <a:spcPts val="600"/>
              </a:spcBef>
              <a:buClr>
                <a:srgbClr val="1A595A"/>
              </a:buClr>
              <a:buSzPct val="120000"/>
              <a:buFont typeface="Arial" panose="020B0604020202020204" pitchFamily="34" charset="0"/>
              <a:buChar char="•"/>
              <a:tabLst>
                <a:tab pos="457200" algn="l"/>
              </a:tabLst>
            </a:pPr>
            <a:r>
              <a:rPr lang="ka-GE" sz="1600" dirty="0">
                <a:solidFill>
                  <a:srgbClr val="404040"/>
                </a:solidFill>
                <a:latin typeface="Franklin Gothic Book"/>
                <a:cs typeface="Franklin Gothic Book"/>
              </a:rPr>
              <a:t>საერთაშორისო განვითარების ბანკები (MDB) – EBRD/IFC/მსოფლიო ბანკი/EIB/AIIB და სხვა.</a:t>
            </a:r>
          </a:p>
          <a:p>
            <a:pPr marL="457200" indent="-228600">
              <a:spcBef>
                <a:spcPts val="600"/>
              </a:spcBef>
              <a:buClr>
                <a:srgbClr val="1A595A"/>
              </a:buClr>
              <a:buSzPct val="120000"/>
              <a:buFont typeface="Arial" panose="020B0604020202020204" pitchFamily="34" charset="0"/>
              <a:buChar char="•"/>
              <a:tabLst>
                <a:tab pos="457200" algn="l"/>
              </a:tabLst>
            </a:pPr>
            <a:r>
              <a:rPr lang="ka-GE" sz="1600" dirty="0">
                <a:solidFill>
                  <a:srgbClr val="404040"/>
                </a:solidFill>
                <a:latin typeface="Franklin Gothic Book"/>
                <a:cs typeface="Franklin Gothic Book"/>
              </a:rPr>
              <a:t>განვითარების ეროვნული სააგენტოები ან განვითარების სახელმწიფო ბანკები (</a:t>
            </a:r>
            <a:r>
              <a:rPr lang="ka-GE" sz="1600" dirty="0" err="1">
                <a:solidFill>
                  <a:srgbClr val="404040"/>
                </a:solidFill>
                <a:latin typeface="Franklin Gothic Book"/>
                <a:cs typeface="Franklin Gothic Book"/>
              </a:rPr>
              <a:t>KfW</a:t>
            </a:r>
            <a:r>
              <a:rPr lang="ka-GE" sz="1600" dirty="0">
                <a:solidFill>
                  <a:srgbClr val="404040"/>
                </a:solidFill>
                <a:latin typeface="Franklin Gothic Book"/>
                <a:cs typeface="Franklin Gothic Book"/>
              </a:rPr>
              <a:t>, DEG, JBIC, US OPIC და სხვა)</a:t>
            </a:r>
          </a:p>
          <a:p>
            <a:pPr marL="457200" indent="-228600">
              <a:spcBef>
                <a:spcPts val="600"/>
              </a:spcBef>
              <a:buClr>
                <a:srgbClr val="1A595A"/>
              </a:buClr>
              <a:buSzPct val="120000"/>
              <a:buFont typeface="Arial" panose="020B0604020202020204" pitchFamily="34" charset="0"/>
              <a:buChar char="•"/>
              <a:tabLst>
                <a:tab pos="457200" algn="l"/>
              </a:tabLst>
            </a:pPr>
            <a:r>
              <a:rPr lang="ka-GE" sz="1600" dirty="0">
                <a:solidFill>
                  <a:srgbClr val="404040"/>
                </a:solidFill>
                <a:latin typeface="Franklin Gothic Book"/>
                <a:cs typeface="Franklin Gothic Book"/>
              </a:rPr>
              <a:t>კერძო ბანკები</a:t>
            </a:r>
          </a:p>
          <a:p>
            <a:pPr marL="457200" indent="-228600">
              <a:spcBef>
                <a:spcPts val="600"/>
              </a:spcBef>
              <a:buClr>
                <a:srgbClr val="1A595A"/>
              </a:buClr>
              <a:buSzPct val="120000"/>
              <a:buFont typeface="Arial" panose="020B0604020202020204" pitchFamily="34" charset="0"/>
              <a:buChar char="•"/>
              <a:tabLst>
                <a:tab pos="457200" algn="l"/>
              </a:tabLst>
            </a:pPr>
            <a:r>
              <a:rPr lang="ka-GE" sz="1600" dirty="0">
                <a:solidFill>
                  <a:srgbClr val="404040"/>
                </a:solidFill>
                <a:latin typeface="Franklin Gothic Book"/>
                <a:cs typeface="Franklin Gothic Book"/>
              </a:rPr>
              <a:t>ინვესტორები, კერძო სააქციო კაპიტალი და სხვა.</a:t>
            </a:r>
          </a:p>
          <a:p>
            <a:pPr marL="12700" marR="294640">
              <a:lnSpc>
                <a:spcPct val="100000"/>
              </a:lnSpc>
              <a:spcBef>
                <a:spcPts val="1200"/>
              </a:spcBef>
            </a:pPr>
            <a:r>
              <a:rPr lang="ka-GE" sz="1600" dirty="0">
                <a:solidFill>
                  <a:srgbClr val="404040"/>
                </a:solidFill>
                <a:latin typeface="Franklin Gothic Book"/>
                <a:cs typeface="Franklin Gothic Book"/>
              </a:rPr>
              <a:t>საინვესტიციო ბანკების უმეტესობა გარემოსდაცვით და სოციალურ სტანდარტებს იყენებს, MDB-ები და განვითარების ბანკები პროექტებს საბაზრო განაკვეთით გაცემული გრძელვადიანი სესხების, საბაზრო განაკვეთზე დაბალი ძალიან გრძელვადიანი სესხების სახით და შეღავათიანი გრანტების მეშვეობით აფინანსებენ.</a:t>
            </a:r>
          </a:p>
          <a:p>
            <a:pPr marL="457200" marR="71755" indent="-228600">
              <a:lnSpc>
                <a:spcPct val="100000"/>
              </a:lnSpc>
              <a:spcBef>
                <a:spcPts val="600"/>
              </a:spcBef>
              <a:buClr>
                <a:srgbClr val="1A595A"/>
              </a:buClr>
              <a:buSzPct val="120000"/>
              <a:buFont typeface="Arial" panose="020B0604020202020204" pitchFamily="34" charset="0"/>
              <a:buChar char="•"/>
              <a:tabLst>
                <a:tab pos="457200" algn="l"/>
              </a:tabLst>
            </a:pPr>
            <a:r>
              <a:rPr lang="ka-GE" sz="1600" dirty="0">
                <a:solidFill>
                  <a:srgbClr val="404040"/>
                </a:solidFill>
                <a:latin typeface="Franklin Gothic Book"/>
                <a:cs typeface="Franklin Gothic Book"/>
              </a:rPr>
              <a:t>ჩვეულებრივ, IFC-ის „სამოქმედო სტანდარტები“ (PR) გამოიყენება (EBRD-ის სამოქმედო სტანდარტები (PR) IFC-ის მსგავსია, თუმცა </a:t>
            </a:r>
            <a:r>
              <a:rPr lang="ka-GE" sz="1600" dirty="0" err="1">
                <a:solidFill>
                  <a:srgbClr val="404040"/>
                </a:solidFill>
                <a:latin typeface="Franklin Gothic Book"/>
                <a:cs typeface="Franklin Gothic Book"/>
              </a:rPr>
              <a:t>ევროკავშირზეა</a:t>
            </a:r>
            <a:r>
              <a:rPr lang="ka-GE" sz="1600" dirty="0">
                <a:solidFill>
                  <a:srgbClr val="404040"/>
                </a:solidFill>
                <a:latin typeface="Franklin Gothic Book"/>
                <a:cs typeface="Franklin Gothic Book"/>
              </a:rPr>
              <a:t> ორიენტირებული). ბევრი კომერციული ბანკი ეკვატორის პრინციპებს მიუერთდა.</a:t>
            </a:r>
          </a:p>
          <a:p>
            <a:pPr marL="457200" indent="-228600">
              <a:lnSpc>
                <a:spcPct val="100000"/>
              </a:lnSpc>
              <a:spcBef>
                <a:spcPts val="600"/>
              </a:spcBef>
              <a:buClr>
                <a:srgbClr val="1A595A"/>
              </a:buClr>
              <a:buSzPct val="120000"/>
              <a:buFont typeface="Arial" panose="020B0604020202020204" pitchFamily="34" charset="0"/>
              <a:buChar char="•"/>
              <a:tabLst>
                <a:tab pos="457200" algn="l"/>
              </a:tabLst>
            </a:pPr>
            <a:r>
              <a:rPr lang="ka-GE" sz="1600" dirty="0">
                <a:solidFill>
                  <a:srgbClr val="404040"/>
                </a:solidFill>
                <a:latin typeface="Franklin Gothic Book"/>
                <a:cs typeface="Franklin Gothic Book"/>
              </a:rPr>
              <a:t>ანგარიშგების საერთაშორისო სტანდარტები (SFDR, CSRD, ISSB და სხვა).</a:t>
            </a:r>
          </a:p>
          <a:p>
            <a:pPr marL="457200" marR="5080" indent="-228600">
              <a:lnSpc>
                <a:spcPct val="100000"/>
              </a:lnSpc>
              <a:spcBef>
                <a:spcPts val="600"/>
              </a:spcBef>
              <a:buClr>
                <a:srgbClr val="1A595A"/>
              </a:buClr>
              <a:buSzPct val="120000"/>
              <a:buFont typeface="Arial" panose="020B0604020202020204" pitchFamily="34" charset="0"/>
              <a:buChar char="•"/>
              <a:tabLst>
                <a:tab pos="457200" algn="l"/>
              </a:tabLst>
            </a:pPr>
            <a:r>
              <a:rPr lang="ka-GE" sz="1600" dirty="0">
                <a:solidFill>
                  <a:srgbClr val="404040"/>
                </a:solidFill>
                <a:latin typeface="Franklin Gothic Book"/>
                <a:cs typeface="Franklin Gothic Book"/>
              </a:rPr>
              <a:t>ინვესტორები მწვანე დაფინანსების ინსტრუმენტებზე მუშაობენ, ESG ინფორმაციის თაობაზე ანგარიშგებას და ამ ინფორმაციის გასაჯაროებას ახორციელებენ.</a:t>
            </a:r>
          </a:p>
          <a:p>
            <a:pPr marL="12700">
              <a:lnSpc>
                <a:spcPct val="100000"/>
              </a:lnSpc>
              <a:spcBef>
                <a:spcPts val="1200"/>
              </a:spcBef>
            </a:pPr>
            <a:r>
              <a:rPr lang="ka-GE" sz="1600" dirty="0">
                <a:solidFill>
                  <a:srgbClr val="404040"/>
                </a:solidFill>
                <a:latin typeface="Franklin Gothic Book"/>
                <a:cs typeface="Franklin Gothic Book"/>
              </a:rPr>
              <a:t>ანგარიშგებისა და ინფორმაციის გასაჯაროების კუთხით საერთო წნეხი იზრდება, ხოლო ინვესტორები თავს არიდებენ სარისკო პროექტს, ანუ პროექტს, რომელმაც შეიძლება უარყოფითი გავლენა იქონიოს რეპუტაციაზე და ა.შ.</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F74DDF-C3AF-DAD3-28A2-B10DA3A8E61D}"/>
              </a:ext>
            </a:extLst>
          </p:cNvPr>
          <p:cNvSpPr>
            <a:spLocks noGrp="1"/>
          </p:cNvSpPr>
          <p:nvPr>
            <p:ph type="title"/>
          </p:nvPr>
        </p:nvSpPr>
        <p:spPr>
          <a:xfrm>
            <a:off x="-1" y="0"/>
            <a:ext cx="9727325" cy="828675"/>
          </a:xfrm>
        </p:spPr>
        <p:txBody>
          <a:bodyPr lIns="640080" tIns="45720"/>
          <a:lstStyle/>
          <a:p>
            <a:r>
              <a:rPr lang="ka-GE" sz="3200" b="1" dirty="0" smtClean="0">
                <a:solidFill>
                  <a:srgbClr val="3F7819"/>
                </a:solidFill>
              </a:rPr>
              <a:t>საერთაშორისო </a:t>
            </a:r>
            <a:r>
              <a:rPr lang="ka-GE" sz="3200" b="1" dirty="0">
                <a:solidFill>
                  <a:srgbClr val="3F7819"/>
                </a:solidFill>
              </a:rPr>
              <a:t>საფინანსო </a:t>
            </a:r>
            <a:r>
              <a:rPr lang="ka-GE" sz="3200" b="1" dirty="0" smtClean="0">
                <a:solidFill>
                  <a:srgbClr val="3F7819"/>
                </a:solidFill>
              </a:rPr>
              <a:t>ინსტიტუტების (</a:t>
            </a:r>
            <a:r>
              <a:rPr lang="ka-GE" sz="3200" b="1" dirty="0">
                <a:solidFill>
                  <a:srgbClr val="3F7819"/>
                </a:solidFill>
              </a:rPr>
              <a:t>IFI) </a:t>
            </a:r>
            <a:r>
              <a:rPr lang="ka-GE" sz="3200" b="1" dirty="0" smtClean="0">
                <a:solidFill>
                  <a:srgbClr val="3F7819"/>
                </a:solidFill>
              </a:rPr>
              <a:t>მიდგომა პროექტისადმი</a:t>
            </a:r>
            <a:endParaRPr lang="ka-GE" sz="3200" b="1" dirty="0">
              <a:solidFill>
                <a:srgbClr val="3F7819"/>
              </a:solidFill>
            </a:endParaRPr>
          </a:p>
        </p:txBody>
      </p:sp>
      <p:sp>
        <p:nvSpPr>
          <p:cNvPr id="7" name="Content Placeholder 6">
            <a:extLst>
              <a:ext uri="{FF2B5EF4-FFF2-40B4-BE49-F238E27FC236}">
                <a16:creationId xmlns:a16="http://schemas.microsoft.com/office/drawing/2014/main" id="{F33A0995-95FE-2EA5-EBF0-5C0E7FA0B1D2}"/>
              </a:ext>
            </a:extLst>
          </p:cNvPr>
          <p:cNvSpPr>
            <a:spLocks noGrp="1"/>
          </p:cNvSpPr>
          <p:nvPr>
            <p:ph idx="1"/>
          </p:nvPr>
        </p:nvSpPr>
        <p:spPr>
          <a:xfrm>
            <a:off x="563034" y="1178470"/>
            <a:ext cx="8975104" cy="4507837"/>
          </a:xfrm>
        </p:spPr>
        <p:txBody>
          <a:bodyPr/>
          <a:lstStyle/>
          <a:p>
            <a:pPr marL="311079" lvl="2" indent="-311079">
              <a:lnSpc>
                <a:spcPct val="110000"/>
              </a:lnSpc>
              <a:spcBef>
                <a:spcPts val="907"/>
              </a:spcBef>
              <a:spcAft>
                <a:spcPts val="1089"/>
              </a:spcAft>
              <a:buSzPct val="100000"/>
              <a:buFont typeface="Wingdings" panose="05000000000000000000" pitchFamily="2" charset="2"/>
              <a:buChar char="§"/>
            </a:pPr>
            <a:r>
              <a:rPr lang="ka-GE" sz="1700" dirty="0">
                <a:solidFill>
                  <a:srgbClr val="404040"/>
                </a:solidFill>
                <a:cs typeface="Arial" panose="020B0604020202020204" pitchFamily="34" charset="0"/>
              </a:rPr>
              <a:t>IFI-ები აფინანსებენ სპონსორების (კლიენტების) მიერ შემუშავებულ პროექტებს, რომლებსაც ხშირად ნებართვები უკვე გააჩნია და ზოგჯერ აფინანსებენ არსებულ კლიენტებს (არსებული პორტფელისთვის).</a:t>
            </a:r>
          </a:p>
          <a:p>
            <a:pPr marL="311079" indent="-311079">
              <a:lnSpc>
                <a:spcPct val="110000"/>
              </a:lnSpc>
              <a:spcAft>
                <a:spcPts val="1089"/>
              </a:spcAft>
              <a:buSzPct val="100000"/>
              <a:buFont typeface="Wingdings" panose="05000000000000000000" pitchFamily="2" charset="2"/>
              <a:buChar char="§"/>
            </a:pPr>
            <a:r>
              <a:rPr lang="ka-GE" sz="1700" dirty="0">
                <a:solidFill>
                  <a:srgbClr val="404040"/>
                </a:solidFill>
                <a:cs typeface="Arial" panose="020B0604020202020204" pitchFamily="34" charset="0"/>
              </a:rPr>
              <a:t>IFI-ები თითოეული პროექტის გარემოსდაცვით და სოციალურ შეფასებას ახორციელებენ, რათა დაადგინონ, რამდენად შეესაბამება ისინი ქვეყნის კანონმდებლობას და მათ საქმიანობის სტანდარტებს.</a:t>
            </a:r>
          </a:p>
          <a:p>
            <a:pPr marL="311079" indent="-311079">
              <a:lnSpc>
                <a:spcPct val="110000"/>
              </a:lnSpc>
              <a:spcAft>
                <a:spcPts val="1089"/>
              </a:spcAft>
              <a:buSzPct val="100000"/>
              <a:buFont typeface="Wingdings" panose="05000000000000000000" pitchFamily="2" charset="2"/>
              <a:buChar char="§"/>
            </a:pPr>
            <a:r>
              <a:rPr lang="ka-GE" sz="1700" dirty="0">
                <a:solidFill>
                  <a:srgbClr val="404040"/>
                </a:solidFill>
                <a:cs typeface="Arial" panose="020B0604020202020204" pitchFamily="34" charset="0"/>
              </a:rPr>
              <a:t>პროექტები იცხრილება </a:t>
            </a:r>
            <a:r>
              <a:rPr lang="ka-GE" sz="1700" dirty="0" err="1">
                <a:solidFill>
                  <a:srgbClr val="404040"/>
                </a:solidFill>
                <a:cs typeface="Arial" panose="020B0604020202020204" pitchFamily="34" charset="0"/>
              </a:rPr>
              <a:t>სენსიტიურობისა</a:t>
            </a:r>
            <a:r>
              <a:rPr lang="ka-GE" sz="1700" dirty="0">
                <a:solidFill>
                  <a:srgbClr val="404040"/>
                </a:solidFill>
                <a:cs typeface="Arial" panose="020B0604020202020204" pitchFamily="34" charset="0"/>
              </a:rPr>
              <a:t> და რისკის მიხედვით.</a:t>
            </a:r>
          </a:p>
          <a:p>
            <a:pPr marL="311079" indent="-311079">
              <a:lnSpc>
                <a:spcPct val="110000"/>
              </a:lnSpc>
              <a:spcAft>
                <a:spcPts val="1089"/>
              </a:spcAft>
              <a:buSzPct val="100000"/>
              <a:buFont typeface="Wingdings" panose="05000000000000000000" pitchFamily="2" charset="2"/>
              <a:buChar char="§"/>
            </a:pPr>
            <a:r>
              <a:rPr lang="ka-GE" sz="1700" dirty="0">
                <a:solidFill>
                  <a:srgbClr val="404040"/>
                </a:solidFill>
                <a:cs typeface="Arial" panose="020B0604020202020204" pitchFamily="34" charset="0"/>
              </a:rPr>
              <a:t>საქმიანობის მარეგულირებელი ხელშეკრულების ფარგლებში კლიენტთან თანხმდება სამოქმედო გეგმა (მაგ., გარემოსდაცვითი და სოციალური სამოქმედო გეგმა), რომელიც ფინანსური ხელშეკრულების ნაწილია. </a:t>
            </a:r>
          </a:p>
          <a:p>
            <a:pPr marL="311079" indent="-311079">
              <a:lnSpc>
                <a:spcPct val="110000"/>
              </a:lnSpc>
              <a:spcAft>
                <a:spcPts val="1089"/>
              </a:spcAft>
              <a:buSzPct val="100000"/>
              <a:buFont typeface="Wingdings" panose="05000000000000000000" pitchFamily="2" charset="2"/>
              <a:buChar char="§"/>
            </a:pPr>
            <a:r>
              <a:rPr lang="ka-GE" sz="1700" dirty="0">
                <a:solidFill>
                  <a:srgbClr val="404040"/>
                </a:solidFill>
                <a:cs typeface="Arial" panose="020B0604020202020204" pitchFamily="34" charset="0"/>
              </a:rPr>
              <a:t>ყველა პროექტს მოეთხოვება მონიტორინგის პროგრამის ქონა.</a:t>
            </a:r>
          </a:p>
          <a:p>
            <a:pPr marL="311079" indent="-311079">
              <a:lnSpc>
                <a:spcPct val="110000"/>
              </a:lnSpc>
              <a:spcAft>
                <a:spcPts val="1089"/>
              </a:spcAft>
              <a:buSzPct val="100000"/>
              <a:buFont typeface="Wingdings" panose="05000000000000000000" pitchFamily="2" charset="2"/>
              <a:buChar char="§"/>
            </a:pPr>
            <a:r>
              <a:rPr lang="ka-GE" sz="1700" dirty="0">
                <a:solidFill>
                  <a:srgbClr val="404040"/>
                </a:solidFill>
                <a:cs typeface="Arial" panose="020B0604020202020204" pitchFamily="34" charset="0"/>
              </a:rPr>
              <a:t>ხშირად IFI-ები, კლიმატის საკითხებზე ანგარიშგების და ტექნიკური თანამშრომლობის კუთხით, კონკრეტულ დახმარებას უზრუნველყოფენ, რათა კლიენტებს კლიმატური მმართველობის შემუშავებასა და დანერგვაში დაეხმარონ.</a:t>
            </a:r>
          </a:p>
        </p:txBody>
      </p:sp>
    </p:spTree>
    <p:extLst>
      <p:ext uri="{BB962C8B-B14F-4D97-AF65-F5344CB8AC3E}">
        <p14:creationId xmlns:p14="http://schemas.microsoft.com/office/powerpoint/2010/main" val="302838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435FBB-92FE-E5CB-84ED-D819139911B3}"/>
              </a:ext>
            </a:extLst>
          </p:cNvPr>
          <p:cNvSpPr>
            <a:spLocks noGrp="1"/>
          </p:cNvSpPr>
          <p:nvPr>
            <p:ph type="title"/>
          </p:nvPr>
        </p:nvSpPr>
        <p:spPr>
          <a:xfrm>
            <a:off x="-1" y="0"/>
            <a:ext cx="9601201" cy="1320800"/>
          </a:xfrm>
        </p:spPr>
        <p:txBody>
          <a:bodyPr lIns="640080" tIns="45720"/>
          <a:lstStyle/>
          <a:p>
            <a:r>
              <a:rPr lang="ka-GE" sz="3400" b="1" dirty="0">
                <a:solidFill>
                  <a:srgbClr val="3F7819"/>
                </a:solidFill>
              </a:rPr>
              <a:t>ESG რისკებისა და მაჩვენებლების მართვის საკვანძო ელემენტები</a:t>
            </a:r>
          </a:p>
        </p:txBody>
      </p:sp>
      <p:sp>
        <p:nvSpPr>
          <p:cNvPr id="7" name="Content Placeholder 6">
            <a:extLst>
              <a:ext uri="{FF2B5EF4-FFF2-40B4-BE49-F238E27FC236}">
                <a16:creationId xmlns:a16="http://schemas.microsoft.com/office/drawing/2014/main" id="{8463EDE3-7625-2A19-3C6B-D3FD3A510C20}"/>
              </a:ext>
            </a:extLst>
          </p:cNvPr>
          <p:cNvSpPr>
            <a:spLocks noGrp="1"/>
          </p:cNvSpPr>
          <p:nvPr>
            <p:ph idx="1"/>
          </p:nvPr>
        </p:nvSpPr>
        <p:spPr>
          <a:xfrm>
            <a:off x="610659" y="1589089"/>
            <a:ext cx="8596668" cy="3880773"/>
          </a:xfrm>
        </p:spPr>
        <p:txBody>
          <a:bodyPr/>
          <a:lstStyle/>
          <a:p>
            <a:pPr marL="259232" indent="-259232">
              <a:spcAft>
                <a:spcPts val="1089"/>
              </a:spcAft>
              <a:buFont typeface="Arial" panose="020B0604020202020204" pitchFamily="34" charset="0"/>
              <a:buChar char="►"/>
            </a:pPr>
            <a:r>
              <a:rPr lang="ka-GE" sz="2000" dirty="0">
                <a:cs typeface="Arial" panose="020B0604020202020204" pitchFamily="34" charset="0"/>
              </a:rPr>
              <a:t>ESG პოლიტიკა </a:t>
            </a:r>
          </a:p>
          <a:p>
            <a:pPr marL="259232" indent="-259232">
              <a:spcBef>
                <a:spcPts val="1089"/>
              </a:spcBef>
              <a:spcAft>
                <a:spcPts val="544"/>
              </a:spcAft>
              <a:buFont typeface="Arial" panose="020B0604020202020204" pitchFamily="34" charset="0"/>
              <a:buChar char="►"/>
            </a:pPr>
            <a:r>
              <a:rPr lang="ka-GE" sz="2000" dirty="0">
                <a:cs typeface="Arial" panose="020B0604020202020204" pitchFamily="34" charset="0"/>
              </a:rPr>
              <a:t>პროცესები</a:t>
            </a:r>
          </a:p>
          <a:p>
            <a:pPr marL="602133" lvl="2" indent="-342900">
              <a:spcBef>
                <a:spcPts val="600"/>
              </a:spcBef>
              <a:buSzPct val="120000"/>
              <a:buFont typeface="Wingdings" panose="05000000000000000000" pitchFamily="2" charset="2"/>
              <a:buChar char="§"/>
            </a:pPr>
            <a:r>
              <a:rPr lang="ka-GE" sz="2000" dirty="0">
                <a:cs typeface="Arial" panose="020B0604020202020204" pitchFamily="34" charset="0"/>
              </a:rPr>
              <a:t>რისკის (და შესაძლებლობის) გამოვლენა</a:t>
            </a:r>
          </a:p>
          <a:p>
            <a:pPr marL="602133" lvl="2" indent="-342900">
              <a:buSzPct val="120000"/>
              <a:buFont typeface="Wingdings" panose="05000000000000000000" pitchFamily="2" charset="2"/>
              <a:buChar char="§"/>
            </a:pPr>
            <a:r>
              <a:rPr lang="ka-GE" sz="2000" dirty="0">
                <a:cs typeface="Arial" panose="020B0604020202020204" pitchFamily="34" charset="0"/>
              </a:rPr>
              <a:t>რისკების მართვა და ღონისძიებების გატარება</a:t>
            </a:r>
          </a:p>
          <a:p>
            <a:pPr marL="602133" lvl="2" indent="-342900">
              <a:buSzPct val="120000"/>
              <a:buFont typeface="Wingdings" panose="05000000000000000000" pitchFamily="2" charset="2"/>
              <a:buChar char="§"/>
            </a:pPr>
            <a:r>
              <a:rPr lang="ka-GE" sz="2000" dirty="0" err="1">
                <a:cs typeface="Arial" panose="020B0604020202020204" pitchFamily="34" charset="0"/>
              </a:rPr>
              <a:t>საზომებისა</a:t>
            </a:r>
            <a:r>
              <a:rPr lang="ka-GE" sz="2000" dirty="0">
                <a:cs typeface="Arial" panose="020B0604020202020204" pitchFamily="34" charset="0"/>
              </a:rPr>
              <a:t> და სამიზნე მაჩვენებლების დადგენა </a:t>
            </a:r>
          </a:p>
          <a:p>
            <a:pPr marL="259232" indent="-259232">
              <a:spcBef>
                <a:spcPts val="1800"/>
              </a:spcBef>
              <a:spcAft>
                <a:spcPts val="600"/>
              </a:spcAft>
              <a:buFont typeface="Arial" panose="020B0604020202020204" pitchFamily="34" charset="0"/>
              <a:buChar char="►"/>
            </a:pPr>
            <a:r>
              <a:rPr lang="ka-GE" sz="2000" dirty="0">
                <a:cs typeface="Arial" panose="020B0604020202020204" pitchFamily="34" charset="0"/>
              </a:rPr>
              <a:t>ანგარიშგება</a:t>
            </a:r>
          </a:p>
          <a:p>
            <a:pPr marL="602133" lvl="2" indent="-342900">
              <a:spcBef>
                <a:spcPts val="600"/>
              </a:spcBef>
              <a:buSzPct val="120000"/>
              <a:buFont typeface="Wingdings" panose="05000000000000000000" pitchFamily="2" charset="2"/>
              <a:buChar char="§"/>
            </a:pPr>
            <a:r>
              <a:rPr lang="ka-GE" sz="2000" dirty="0">
                <a:cs typeface="Arial" panose="020B0604020202020204" pitchFamily="34" charset="0"/>
              </a:rPr>
              <a:t>შიდა </a:t>
            </a:r>
          </a:p>
          <a:p>
            <a:pPr marL="602133" lvl="2" indent="-342900">
              <a:buSzPct val="120000"/>
              <a:buFont typeface="Wingdings" panose="05000000000000000000" pitchFamily="2" charset="2"/>
              <a:buChar char="§"/>
            </a:pPr>
            <a:r>
              <a:rPr lang="ka-GE" sz="2000" dirty="0">
                <a:cs typeface="Arial" panose="020B0604020202020204" pitchFamily="34" charset="0"/>
              </a:rPr>
              <a:t>გარე, მათ შორის კანონმდებლობით მოთხოვნილი (არსებობის შემთხვევაში)</a:t>
            </a:r>
          </a:p>
          <a:p>
            <a:pPr marL="259232" indent="-259232">
              <a:spcBef>
                <a:spcPts val="1800"/>
              </a:spcBef>
              <a:spcAft>
                <a:spcPts val="600"/>
              </a:spcAft>
              <a:buFont typeface="Arial" panose="020B0604020202020204" pitchFamily="34" charset="0"/>
              <a:buChar char="►"/>
            </a:pPr>
            <a:r>
              <a:rPr lang="ka-GE" sz="2000" dirty="0">
                <a:cs typeface="Arial" panose="020B0604020202020204" pitchFamily="34" charset="0"/>
              </a:rPr>
              <a:t>ორგანიზაციული შესაძლებლობები და ტრენინგი</a:t>
            </a:r>
          </a:p>
          <a:p>
            <a:pPr marL="259232" indent="-259232">
              <a:spcAft>
                <a:spcPts val="1089"/>
              </a:spcAft>
              <a:buFont typeface="Arial" panose="020B0604020202020204" pitchFamily="34" charset="0"/>
              <a:buChar char="►"/>
            </a:pPr>
            <a:r>
              <a:rPr lang="ka-GE" sz="2000" dirty="0">
                <a:cs typeface="Arial" panose="020B0604020202020204" pitchFamily="34" charset="0"/>
              </a:rPr>
              <a:t>საგანგებო სიტუაციებისათვის მზაობა</a:t>
            </a:r>
          </a:p>
          <a:p>
            <a:endParaRPr lang="en-GB" sz="2400" dirty="0">
              <a:cs typeface="Arial" panose="020B0604020202020204" pitchFamily="34" charset="0"/>
            </a:endParaRPr>
          </a:p>
        </p:txBody>
      </p:sp>
      <p:sp>
        <p:nvSpPr>
          <p:cNvPr id="8" name="Rectangle: Rounded Corners 31">
            <a:extLst>
              <a:ext uri="{FF2B5EF4-FFF2-40B4-BE49-F238E27FC236}">
                <a16:creationId xmlns:a16="http://schemas.microsoft.com/office/drawing/2014/main" id="{F07ADC4F-BFF6-C117-ED63-81209E7E1490}"/>
              </a:ext>
            </a:extLst>
          </p:cNvPr>
          <p:cNvSpPr/>
          <p:nvPr/>
        </p:nvSpPr>
        <p:spPr>
          <a:xfrm>
            <a:off x="7646276" y="2200366"/>
            <a:ext cx="4545724" cy="2182447"/>
          </a:xfrm>
          <a:prstGeom prst="roundRect">
            <a:avLst>
              <a:gd name="adj" fmla="val 45296"/>
            </a:avLst>
          </a:prstGeom>
          <a:solidFill>
            <a:srgbClr val="1A5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600" b="1" dirty="0">
                <a:solidFill>
                  <a:schemeClr val="bg1"/>
                </a:solidFill>
              </a:rPr>
              <a:t>კარგი ESG მაჩვენებლები შესაბამისი ESG რისკების გამოვლენით იწყება, მართვის სისტემების მეშვეობით ESG-ის შესრულებას ეხმარება, ამასთან ESG საკითხებზე თანმიმდევრული და სანდო ანგარიშგების მეშვეობით დაფინანსების მოპოვებას უწყობს ხელს.</a:t>
            </a:r>
          </a:p>
        </p:txBody>
      </p:sp>
    </p:spTree>
    <p:extLst>
      <p:ext uri="{BB962C8B-B14F-4D97-AF65-F5344CB8AC3E}">
        <p14:creationId xmlns:p14="http://schemas.microsoft.com/office/powerpoint/2010/main" val="260317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 y="262636"/>
            <a:ext cx="9410701" cy="567463"/>
          </a:xfrm>
          <a:prstGeom prst="rect">
            <a:avLst/>
          </a:prstGeom>
        </p:spPr>
        <p:txBody>
          <a:bodyPr vert="horz" wrap="square" lIns="0" tIns="13335" rIns="0" bIns="0" rtlCol="0">
            <a:spAutoFit/>
          </a:bodyPr>
          <a:lstStyle/>
          <a:p>
            <a:pPr marL="12700" algn="ctr">
              <a:lnSpc>
                <a:spcPct val="100000"/>
              </a:lnSpc>
              <a:spcBef>
                <a:spcPts val="105"/>
              </a:spcBef>
            </a:pPr>
            <a:r>
              <a:rPr lang="ka-GE" sz="3600" b="1">
                <a:solidFill>
                  <a:srgbClr val="3F7819"/>
                </a:solidFill>
                <a:latin typeface="Franklin Gothic Demi Cond" panose="020B0706030402020204" pitchFamily="34" charset="0"/>
                <a:cs typeface="Bodoni MT"/>
              </a:rPr>
              <a:t>პასუხისმგებლიანი ინვესტირების პრინციპები (PRI)</a:t>
            </a:r>
          </a:p>
        </p:txBody>
      </p:sp>
      <p:pic>
        <p:nvPicPr>
          <p:cNvPr id="3" name="object 3"/>
          <p:cNvPicPr/>
          <p:nvPr/>
        </p:nvPicPr>
        <p:blipFill>
          <a:blip r:embed="rId2" cstate="print"/>
          <a:stretch>
            <a:fillRect/>
          </a:stretch>
        </p:blipFill>
        <p:spPr>
          <a:xfrm>
            <a:off x="1578609" y="1680845"/>
            <a:ext cx="6253480" cy="413893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E9EA-4FC8-C3B1-561D-8E9940AA4808}"/>
              </a:ext>
            </a:extLst>
          </p:cNvPr>
          <p:cNvSpPr>
            <a:spLocks noGrp="1"/>
          </p:cNvSpPr>
          <p:nvPr>
            <p:ph type="title"/>
          </p:nvPr>
        </p:nvSpPr>
        <p:spPr>
          <a:xfrm>
            <a:off x="0" y="0"/>
            <a:ext cx="9353550" cy="828675"/>
          </a:xfrm>
        </p:spPr>
        <p:txBody>
          <a:bodyPr lIns="640080"/>
          <a:lstStyle/>
          <a:p>
            <a:r>
              <a:rPr lang="ka-GE" b="1">
                <a:latin typeface="Franklin Gothic Demi Cond" panose="020B0706030402020204" pitchFamily="34" charset="0"/>
              </a:rPr>
              <a:t>რა არის </a:t>
            </a:r>
            <a:r>
              <a:rPr lang="ka-GE">
                <a:latin typeface="Franklin Gothic Demi Cond" panose="020B0706030402020204" pitchFamily="34" charset="0"/>
              </a:rPr>
              <a:t>PRI?</a:t>
            </a:r>
          </a:p>
        </p:txBody>
      </p:sp>
      <p:sp>
        <p:nvSpPr>
          <p:cNvPr id="3" name="Content Placeholder 2">
            <a:extLst>
              <a:ext uri="{FF2B5EF4-FFF2-40B4-BE49-F238E27FC236}">
                <a16:creationId xmlns:a16="http://schemas.microsoft.com/office/drawing/2014/main" id="{4E02052F-EDF9-E26B-93F0-DD2F8F84D18E}"/>
              </a:ext>
            </a:extLst>
          </p:cNvPr>
          <p:cNvSpPr>
            <a:spLocks noGrp="1"/>
          </p:cNvSpPr>
          <p:nvPr>
            <p:ph idx="1"/>
          </p:nvPr>
        </p:nvSpPr>
        <p:spPr>
          <a:xfrm>
            <a:off x="582084" y="923319"/>
            <a:ext cx="8596668" cy="4906961"/>
          </a:xfrm>
        </p:spPr>
        <p:txBody>
          <a:bodyPr>
            <a:noAutofit/>
          </a:bodyPr>
          <a:lstStyle/>
          <a:p>
            <a:pPr algn="l">
              <a:spcBef>
                <a:spcPts val="1200"/>
              </a:spcBef>
              <a:spcAft>
                <a:spcPts val="600"/>
              </a:spcAft>
            </a:pPr>
            <a:r>
              <a:rPr lang="ka-GE" sz="2000" b="0" i="0" dirty="0">
                <a:solidFill>
                  <a:srgbClr val="404040"/>
                </a:solidFill>
                <a:latin typeface="alrightsans-regular"/>
              </a:rPr>
              <a:t>PRI წარმოადგენს მსოფლიოს მთავარ მეგზურს პასუხისმგებლიანი ინვესტირების სფეროში. იგი ემსახურება:</a:t>
            </a:r>
          </a:p>
          <a:p>
            <a:pPr lvl="1">
              <a:spcBef>
                <a:spcPts val="600"/>
              </a:spcBef>
              <a:spcAft>
                <a:spcPts val="600"/>
              </a:spcAft>
              <a:buSzPct val="100000"/>
              <a:buFontTx/>
              <a:buChar char="–"/>
            </a:pPr>
            <a:r>
              <a:rPr lang="ka-GE" sz="2000" b="0" i="0" dirty="0">
                <a:solidFill>
                  <a:srgbClr val="404040"/>
                </a:solidFill>
                <a:latin typeface="alrightsans-regular"/>
              </a:rPr>
              <a:t>ინვესტიციებზე გარემოსდაცვითი, სოციალური და მმართველობის (ESG) ფაქტორების ზემოქმედების შედეგების გამოვლენას;</a:t>
            </a:r>
          </a:p>
          <a:p>
            <a:pPr lvl="1">
              <a:spcBef>
                <a:spcPts val="600"/>
              </a:spcBef>
              <a:spcAft>
                <a:spcPts val="1200"/>
              </a:spcAft>
              <a:buSzPct val="100000"/>
              <a:buFontTx/>
              <a:buChar char="–"/>
            </a:pPr>
            <a:r>
              <a:rPr lang="ka-GE" sz="2000" b="0" i="0" dirty="0">
                <a:solidFill>
                  <a:srgbClr val="404040"/>
                </a:solidFill>
                <a:latin typeface="alrightsans-regular"/>
              </a:rPr>
              <a:t>ხელმომწერ ინვესტორთა საერთაშორისო ქსელის მხარდაჭერას ინვესტიციებისა და წილობრივი მონაწილეობის თაობაზე გადაწყვეტილების მიღების პროცესში აღნიშნული ფაქტორების გათვალისწინებაში.</a:t>
            </a:r>
          </a:p>
          <a:p>
            <a:pPr algn="l">
              <a:spcBef>
                <a:spcPts val="1200"/>
              </a:spcBef>
              <a:spcAft>
                <a:spcPts val="600"/>
              </a:spcAft>
            </a:pPr>
            <a:r>
              <a:rPr lang="ka-GE" sz="2000" b="0" i="0" dirty="0">
                <a:solidFill>
                  <a:srgbClr val="404040"/>
                </a:solidFill>
                <a:latin typeface="alrightsans-regular"/>
              </a:rPr>
              <a:t>PRI ითვალისწინებს გრძელვადიან ინტერესებს:</a:t>
            </a:r>
          </a:p>
          <a:p>
            <a:pPr lvl="1">
              <a:spcBef>
                <a:spcPts val="600"/>
              </a:spcBef>
              <a:spcAft>
                <a:spcPts val="600"/>
              </a:spcAft>
              <a:buSzPct val="100000"/>
              <a:buFontTx/>
              <a:buChar char="–"/>
            </a:pPr>
            <a:r>
              <a:rPr lang="ka-GE" sz="2000" b="0" i="0" dirty="0">
                <a:solidFill>
                  <a:srgbClr val="404040"/>
                </a:solidFill>
                <a:latin typeface="alrightsans-regular"/>
              </a:rPr>
              <a:t>მისი ხელმომწერების;</a:t>
            </a:r>
          </a:p>
          <a:p>
            <a:pPr lvl="1">
              <a:spcBef>
                <a:spcPts val="600"/>
              </a:spcBef>
              <a:spcAft>
                <a:spcPts val="600"/>
              </a:spcAft>
              <a:buSzPct val="100000"/>
              <a:buFontTx/>
              <a:buChar char="–"/>
            </a:pPr>
            <a:r>
              <a:rPr lang="ka-GE" sz="2000" b="0" i="0" dirty="0">
                <a:solidFill>
                  <a:srgbClr val="404040"/>
                </a:solidFill>
                <a:latin typeface="alrightsans-regular"/>
              </a:rPr>
              <a:t>ფინანსური ბაზრების და ქვეყნების, სადაც ისინი ფუნქციონირებს;</a:t>
            </a:r>
          </a:p>
          <a:p>
            <a:pPr lvl="1">
              <a:spcBef>
                <a:spcPts val="600"/>
              </a:spcBef>
              <a:spcAft>
                <a:spcPts val="600"/>
              </a:spcAft>
              <a:buSzPct val="100000"/>
              <a:buFontTx/>
              <a:buChar char="–"/>
            </a:pPr>
            <a:r>
              <a:rPr lang="ka-GE" sz="2000" b="0" i="0" dirty="0">
                <a:solidFill>
                  <a:srgbClr val="404040"/>
                </a:solidFill>
                <a:latin typeface="alrightsans-regular"/>
              </a:rPr>
              <a:t>საბოლოო ჯამში კი გარემოსა და მთლიანად საზოგადოების.</a:t>
            </a:r>
          </a:p>
          <a:p>
            <a:pPr>
              <a:spcBef>
                <a:spcPts val="1200"/>
              </a:spcBef>
              <a:spcAft>
                <a:spcPts val="1200"/>
              </a:spcAft>
            </a:pPr>
            <a:endParaRPr lang="en-GB" sz="1600" dirty="0">
              <a:solidFill>
                <a:srgbClr val="404040"/>
              </a:solidFill>
            </a:endParaRPr>
          </a:p>
        </p:txBody>
      </p:sp>
      <p:pic>
        <p:nvPicPr>
          <p:cNvPr id="5" name="Picture 4"/>
          <p:cNvPicPr>
            <a:picLocks noChangeAspect="1"/>
          </p:cNvPicPr>
          <p:nvPr/>
        </p:nvPicPr>
        <p:blipFill>
          <a:blip r:embed="rId2"/>
          <a:stretch>
            <a:fillRect/>
          </a:stretch>
        </p:blipFill>
        <p:spPr>
          <a:xfrm>
            <a:off x="8982074" y="2797716"/>
            <a:ext cx="3209925" cy="2140995"/>
          </a:xfrm>
          <a:prstGeom prst="rect">
            <a:avLst/>
          </a:prstGeom>
        </p:spPr>
      </p:pic>
    </p:spTree>
    <p:extLst>
      <p:ext uri="{BB962C8B-B14F-4D97-AF65-F5344CB8AC3E}">
        <p14:creationId xmlns:p14="http://schemas.microsoft.com/office/powerpoint/2010/main" val="4335613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439275" cy="600164"/>
          </a:xfrm>
          <a:prstGeom prst="rect">
            <a:avLst/>
          </a:prstGeom>
        </p:spPr>
        <p:txBody>
          <a:bodyPr vert="horz" wrap="square" lIns="640080" tIns="45720" rIns="0" bIns="0" rtlCol="0">
            <a:spAutoFit/>
          </a:bodyPr>
          <a:lstStyle/>
          <a:p>
            <a:pPr marL="12700">
              <a:lnSpc>
                <a:spcPct val="100000"/>
              </a:lnSpc>
              <a:spcBef>
                <a:spcPts val="105"/>
              </a:spcBef>
            </a:pPr>
            <a:r>
              <a:rPr lang="ka-GE" b="1"/>
              <a:t>PRI-ის ექვსი პრინციპი</a:t>
            </a:r>
          </a:p>
        </p:txBody>
      </p:sp>
      <p:pic>
        <p:nvPicPr>
          <p:cNvPr id="3" name="object 3"/>
          <p:cNvPicPr/>
          <p:nvPr/>
        </p:nvPicPr>
        <p:blipFill>
          <a:blip r:embed="rId2" cstate="print"/>
          <a:stretch>
            <a:fillRect/>
          </a:stretch>
        </p:blipFill>
        <p:spPr>
          <a:xfrm>
            <a:off x="620184" y="1374521"/>
            <a:ext cx="9732192" cy="4929540"/>
          </a:xfrm>
          <a:prstGeom prst="rect">
            <a:avLst/>
          </a:prstGeom>
        </p:spPr>
      </p:pic>
      <p:sp>
        <p:nvSpPr>
          <p:cNvPr id="4" name="object 4"/>
          <p:cNvSpPr txBox="1"/>
          <p:nvPr/>
        </p:nvSpPr>
        <p:spPr>
          <a:xfrm>
            <a:off x="9316719" y="6454475"/>
            <a:ext cx="939165" cy="208279"/>
          </a:xfrm>
          <a:prstGeom prst="rect">
            <a:avLst/>
          </a:prstGeom>
        </p:spPr>
        <p:txBody>
          <a:bodyPr vert="horz" wrap="square" lIns="0" tIns="12700" rIns="0" bIns="0" rtlCol="0">
            <a:spAutoFit/>
          </a:bodyPr>
          <a:lstStyle/>
          <a:p>
            <a:pPr marL="12700">
              <a:lnSpc>
                <a:spcPct val="100000"/>
              </a:lnSpc>
              <a:spcBef>
                <a:spcPts val="100"/>
              </a:spcBef>
            </a:pPr>
            <a:r>
              <a:rPr lang="ka-GE" sz="1200">
                <a:solidFill>
                  <a:srgbClr val="57585B"/>
                </a:solidFill>
                <a:latin typeface="Arial"/>
                <a:cs typeface="Arial"/>
              </a:rPr>
              <a:t>(წყარო: PRI)</a:t>
            </a:r>
          </a:p>
        </p:txBody>
      </p:sp>
      <p:sp>
        <p:nvSpPr>
          <p:cNvPr id="5" name="TextBox 4"/>
          <p:cNvSpPr txBox="1"/>
          <p:nvPr/>
        </p:nvSpPr>
        <p:spPr>
          <a:xfrm>
            <a:off x="1047749" y="1374521"/>
            <a:ext cx="2971801" cy="646331"/>
          </a:xfrm>
          <a:prstGeom prst="rect">
            <a:avLst/>
          </a:prstGeom>
          <a:solidFill>
            <a:schemeClr val="bg1"/>
          </a:solidFill>
        </p:spPr>
        <p:txBody>
          <a:bodyPr wrap="square" rtlCol="0">
            <a:spAutoFit/>
          </a:bodyPr>
          <a:lstStyle/>
          <a:p>
            <a:r>
              <a:rPr lang="ka-GE" sz="1200" dirty="0"/>
              <a:t>საინვესტიციო </a:t>
            </a:r>
            <a:r>
              <a:rPr lang="ka-GE" sz="1200" dirty="0" smtClean="0"/>
              <a:t>ანალიზისა და გადაწყვეტილების მიღების პროცესებში </a:t>
            </a:r>
            <a:r>
              <a:rPr lang="en-US" sz="1200" dirty="0" smtClean="0"/>
              <a:t>ESG </a:t>
            </a:r>
            <a:r>
              <a:rPr lang="ka-GE" sz="1200" dirty="0" smtClean="0"/>
              <a:t>საკითხებს გავითვალისწინებთ</a:t>
            </a:r>
            <a:endParaRPr lang="en-GB" sz="1200" dirty="0"/>
          </a:p>
        </p:txBody>
      </p:sp>
      <p:sp>
        <p:nvSpPr>
          <p:cNvPr id="6" name="TextBox 5"/>
          <p:cNvSpPr txBox="1"/>
          <p:nvPr/>
        </p:nvSpPr>
        <p:spPr>
          <a:xfrm>
            <a:off x="1047748" y="2186468"/>
            <a:ext cx="2971802" cy="830997"/>
          </a:xfrm>
          <a:prstGeom prst="rect">
            <a:avLst/>
          </a:prstGeom>
          <a:solidFill>
            <a:schemeClr val="bg1"/>
          </a:solidFill>
        </p:spPr>
        <p:txBody>
          <a:bodyPr wrap="square" rtlCol="0">
            <a:spAutoFit/>
          </a:bodyPr>
          <a:lstStyle/>
          <a:p>
            <a:r>
              <a:rPr lang="ka-GE" sz="1200" dirty="0" smtClean="0"/>
              <a:t>აქტიური მესაკუთრეები ვიქნებით და საკუთრების თაობაზე ჩვენს პოლიტიკასა და საქმიანობაში </a:t>
            </a:r>
            <a:r>
              <a:rPr lang="en-US" sz="1200" dirty="0" smtClean="0"/>
              <a:t>ESG </a:t>
            </a:r>
            <a:r>
              <a:rPr lang="ka-GE" sz="1200" dirty="0" smtClean="0"/>
              <a:t>საკითხებს გავითვალისწინებთ.</a:t>
            </a:r>
            <a:endParaRPr lang="en-GB" sz="1200" dirty="0"/>
          </a:p>
        </p:txBody>
      </p:sp>
      <p:sp>
        <p:nvSpPr>
          <p:cNvPr id="7" name="TextBox 6"/>
          <p:cNvSpPr txBox="1"/>
          <p:nvPr/>
        </p:nvSpPr>
        <p:spPr>
          <a:xfrm>
            <a:off x="1047748" y="3017465"/>
            <a:ext cx="2971802" cy="830997"/>
          </a:xfrm>
          <a:prstGeom prst="rect">
            <a:avLst/>
          </a:prstGeom>
          <a:solidFill>
            <a:schemeClr val="bg1"/>
          </a:solidFill>
        </p:spPr>
        <p:txBody>
          <a:bodyPr wrap="square" rtlCol="0">
            <a:spAutoFit/>
          </a:bodyPr>
          <a:lstStyle/>
          <a:p>
            <a:r>
              <a:rPr lang="ka-GE" sz="1200" dirty="0" smtClean="0"/>
              <a:t>შევეცდებით, რომ საწარმოებმა, სადაც ინვესტიციებს ვახორციელებთ, </a:t>
            </a:r>
            <a:r>
              <a:rPr lang="en-US" sz="1200" dirty="0" smtClean="0"/>
              <a:t>ESG </a:t>
            </a:r>
            <a:r>
              <a:rPr lang="ka-GE" sz="1200" dirty="0" smtClean="0"/>
              <a:t>საკითხებზე ინფორმაცია სათანადოდ გაასაჯაროონ.</a:t>
            </a:r>
            <a:endParaRPr lang="en-GB" sz="1200" dirty="0"/>
          </a:p>
        </p:txBody>
      </p:sp>
      <p:sp>
        <p:nvSpPr>
          <p:cNvPr id="8" name="TextBox 7"/>
          <p:cNvSpPr txBox="1"/>
          <p:nvPr/>
        </p:nvSpPr>
        <p:spPr>
          <a:xfrm>
            <a:off x="1047748" y="3922098"/>
            <a:ext cx="2971802" cy="646331"/>
          </a:xfrm>
          <a:prstGeom prst="rect">
            <a:avLst/>
          </a:prstGeom>
          <a:solidFill>
            <a:schemeClr val="bg1"/>
          </a:solidFill>
        </p:spPr>
        <p:txBody>
          <a:bodyPr wrap="square" rtlCol="0">
            <a:spAutoFit/>
          </a:bodyPr>
          <a:lstStyle/>
          <a:p>
            <a:r>
              <a:rPr lang="ka-GE" sz="1200" dirty="0" smtClean="0"/>
              <a:t>ჩვენ ხელს შევუწყობთ, რომ ეს პრინციპები ინვესტიციების სფეროში დაინერგოს და შესრულდეს</a:t>
            </a:r>
            <a:endParaRPr lang="en-GB" sz="1200" dirty="0"/>
          </a:p>
        </p:txBody>
      </p:sp>
      <p:sp>
        <p:nvSpPr>
          <p:cNvPr id="9" name="TextBox 8"/>
          <p:cNvSpPr txBox="1"/>
          <p:nvPr/>
        </p:nvSpPr>
        <p:spPr>
          <a:xfrm>
            <a:off x="1047748" y="4753095"/>
            <a:ext cx="2971802" cy="646331"/>
          </a:xfrm>
          <a:prstGeom prst="rect">
            <a:avLst/>
          </a:prstGeom>
          <a:solidFill>
            <a:schemeClr val="bg1"/>
          </a:solidFill>
        </p:spPr>
        <p:txBody>
          <a:bodyPr wrap="square" rtlCol="0">
            <a:spAutoFit/>
          </a:bodyPr>
          <a:lstStyle/>
          <a:p>
            <a:r>
              <a:rPr lang="ka-GE" sz="1200" dirty="0" smtClean="0"/>
              <a:t>ამ პრინციპების განხორციელების ეფექტიანობის გასაზრდელად ერთად ვიმუშავებთ.</a:t>
            </a:r>
            <a:endParaRPr lang="en-GB" sz="1200" dirty="0"/>
          </a:p>
        </p:txBody>
      </p:sp>
      <p:sp>
        <p:nvSpPr>
          <p:cNvPr id="10" name="TextBox 9"/>
          <p:cNvSpPr txBox="1"/>
          <p:nvPr/>
        </p:nvSpPr>
        <p:spPr>
          <a:xfrm>
            <a:off x="1047748" y="5419877"/>
            <a:ext cx="2971802" cy="830997"/>
          </a:xfrm>
          <a:prstGeom prst="rect">
            <a:avLst/>
          </a:prstGeom>
          <a:solidFill>
            <a:schemeClr val="bg1"/>
          </a:solidFill>
        </p:spPr>
        <p:txBody>
          <a:bodyPr wrap="square" rtlCol="0">
            <a:spAutoFit/>
          </a:bodyPr>
          <a:lstStyle/>
          <a:p>
            <a:r>
              <a:rPr lang="ka-GE" sz="1200" dirty="0" smtClean="0"/>
              <a:t>თითოეული ჩვენგანი განახორციელებს ანგარიშგებას ჩვენი საქმიანობისა და ამ პრინციპების განხორციელებაში მიღწეული წინსვლის თაობაზე.</a:t>
            </a:r>
            <a:endParaRPr lang="en-GB"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9115425" cy="1431161"/>
          </a:xfrm>
          <a:prstGeom prst="rect">
            <a:avLst/>
          </a:prstGeom>
        </p:spPr>
        <p:txBody>
          <a:bodyPr vert="horz" wrap="square" lIns="640080" tIns="45720" rIns="0" bIns="0" rtlCol="0">
            <a:spAutoFit/>
          </a:bodyPr>
          <a:lstStyle/>
          <a:p>
            <a:pPr marL="12700">
              <a:lnSpc>
                <a:spcPct val="100000"/>
              </a:lnSpc>
              <a:spcBef>
                <a:spcPts val="105"/>
              </a:spcBef>
            </a:pPr>
            <a:r>
              <a:rPr lang="ka-GE" sz="3000" b="1" dirty="0"/>
              <a:t>PRI-ის ღირებულების განმსაზღვრელი ფაქტორების მოდელი პასუხისმგებლიანი ინვესტირებისათვის</a:t>
            </a:r>
          </a:p>
        </p:txBody>
      </p:sp>
      <p:pic>
        <p:nvPicPr>
          <p:cNvPr id="3" name="object 3"/>
          <p:cNvPicPr/>
          <p:nvPr/>
        </p:nvPicPr>
        <p:blipFill>
          <a:blip r:embed="rId2" cstate="print"/>
          <a:stretch>
            <a:fillRect/>
          </a:stretch>
        </p:blipFill>
        <p:spPr>
          <a:xfrm>
            <a:off x="695325" y="1699895"/>
            <a:ext cx="8705849" cy="4663440"/>
          </a:xfrm>
          <a:prstGeom prst="rect">
            <a:avLst/>
          </a:prstGeom>
        </p:spPr>
      </p:pic>
      <p:sp>
        <p:nvSpPr>
          <p:cNvPr id="4" name="object 4"/>
          <p:cNvSpPr txBox="1"/>
          <p:nvPr/>
        </p:nvSpPr>
        <p:spPr>
          <a:xfrm>
            <a:off x="8502014" y="6468745"/>
            <a:ext cx="899160" cy="208915"/>
          </a:xfrm>
          <a:prstGeom prst="rect">
            <a:avLst/>
          </a:prstGeom>
        </p:spPr>
        <p:txBody>
          <a:bodyPr vert="horz" wrap="square" lIns="0" tIns="12700" rIns="0" bIns="0" rtlCol="0">
            <a:spAutoFit/>
          </a:bodyPr>
          <a:lstStyle/>
          <a:p>
            <a:pPr marL="12700">
              <a:lnSpc>
                <a:spcPct val="100000"/>
              </a:lnSpc>
              <a:spcBef>
                <a:spcPts val="100"/>
              </a:spcBef>
            </a:pPr>
            <a:r>
              <a:rPr lang="ka-GE" sz="1200">
                <a:solidFill>
                  <a:srgbClr val="57585B"/>
                </a:solidFill>
                <a:latin typeface="Arial"/>
                <a:cs typeface="Arial"/>
              </a:rPr>
              <a:t>(წყარო PRI)</a:t>
            </a:r>
          </a:p>
        </p:txBody>
      </p:sp>
      <p:sp>
        <p:nvSpPr>
          <p:cNvPr id="5" name="TextBox 4"/>
          <p:cNvSpPr txBox="1"/>
          <p:nvPr/>
        </p:nvSpPr>
        <p:spPr>
          <a:xfrm>
            <a:off x="876300" y="3108285"/>
            <a:ext cx="2276476" cy="923330"/>
          </a:xfrm>
          <a:prstGeom prst="rect">
            <a:avLst/>
          </a:prstGeom>
          <a:solidFill>
            <a:srgbClr val="071E54"/>
          </a:solidFill>
        </p:spPr>
        <p:txBody>
          <a:bodyPr wrap="square" rtlCol="0">
            <a:spAutoFit/>
          </a:bodyPr>
          <a:lstStyle/>
          <a:p>
            <a:r>
              <a:rPr lang="ka-GE" b="1" dirty="0" smtClean="0">
                <a:solidFill>
                  <a:schemeClr val="bg1"/>
                </a:solidFill>
              </a:rPr>
              <a:t>ამოქმედებული კაპიტალის რენტაბელობა</a:t>
            </a:r>
            <a:endParaRPr lang="en-GB" b="1" dirty="0">
              <a:solidFill>
                <a:schemeClr val="bg1"/>
              </a:solidFill>
            </a:endParaRPr>
          </a:p>
        </p:txBody>
      </p:sp>
      <p:sp>
        <p:nvSpPr>
          <p:cNvPr id="6" name="TextBox 5"/>
          <p:cNvSpPr txBox="1"/>
          <p:nvPr/>
        </p:nvSpPr>
        <p:spPr>
          <a:xfrm>
            <a:off x="876300" y="4046399"/>
            <a:ext cx="2276476" cy="646331"/>
          </a:xfrm>
          <a:prstGeom prst="rect">
            <a:avLst/>
          </a:prstGeom>
          <a:solidFill>
            <a:srgbClr val="071E54"/>
          </a:solidFill>
        </p:spPr>
        <p:txBody>
          <a:bodyPr wrap="square" rtlCol="0">
            <a:spAutoFit/>
          </a:bodyPr>
          <a:lstStyle/>
          <a:p>
            <a:r>
              <a:rPr lang="en-GB" sz="1200" b="1" dirty="0">
                <a:solidFill>
                  <a:srgbClr val="85D2F7"/>
                </a:solidFill>
              </a:rPr>
              <a:t>(</a:t>
            </a:r>
            <a:r>
              <a:rPr lang="ka-GE" sz="1200" b="1" dirty="0">
                <a:solidFill>
                  <a:srgbClr val="85D2F7"/>
                </a:solidFill>
              </a:rPr>
              <a:t>ანუ წმინდა ღირებულება, საბირჟო ფასი, ეკონომიკური დამატებული ღირებულება</a:t>
            </a:r>
            <a:r>
              <a:rPr lang="en-GB" sz="1200" b="1" dirty="0">
                <a:solidFill>
                  <a:srgbClr val="85D2F7"/>
                </a:solidFill>
              </a:rPr>
              <a:t>)</a:t>
            </a:r>
          </a:p>
        </p:txBody>
      </p:sp>
      <p:sp>
        <p:nvSpPr>
          <p:cNvPr id="9" name="Rounded Rectangle 8"/>
          <p:cNvSpPr/>
          <p:nvPr/>
        </p:nvSpPr>
        <p:spPr>
          <a:xfrm>
            <a:off x="4905375" y="1699895"/>
            <a:ext cx="4495799" cy="1524129"/>
          </a:xfrm>
          <a:prstGeom prst="roundRect">
            <a:avLst>
              <a:gd name="adj" fmla="val 6043"/>
            </a:avLst>
          </a:prstGeom>
          <a:solidFill>
            <a:srgbClr val="80D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ka-GE" b="1" dirty="0">
                <a:solidFill>
                  <a:schemeClr val="bg1"/>
                </a:solidFill>
              </a:rPr>
              <a:t>ზრდა</a:t>
            </a:r>
          </a:p>
          <a:p>
            <a:pPr lvl="1">
              <a:spcAft>
                <a:spcPts val="600"/>
              </a:spcAft>
            </a:pPr>
            <a:r>
              <a:rPr lang="ka-GE" sz="1400" dirty="0">
                <a:solidFill>
                  <a:srgbClr val="071E54"/>
                </a:solidFill>
              </a:rPr>
              <a:t>ახალი ბაზრები და ტერიტორიები</a:t>
            </a:r>
          </a:p>
          <a:p>
            <a:pPr lvl="1">
              <a:spcAft>
                <a:spcPts val="600"/>
              </a:spcAft>
            </a:pPr>
            <a:r>
              <a:rPr lang="ka-GE" sz="1400" dirty="0">
                <a:solidFill>
                  <a:srgbClr val="071E54"/>
                </a:solidFill>
              </a:rPr>
              <a:t>ახალი მომხმარებლები და საბაზრო წილი</a:t>
            </a:r>
          </a:p>
          <a:p>
            <a:pPr lvl="1">
              <a:spcAft>
                <a:spcPts val="600"/>
              </a:spcAft>
            </a:pPr>
            <a:r>
              <a:rPr lang="ka-GE" sz="1400" dirty="0">
                <a:solidFill>
                  <a:srgbClr val="071E54"/>
                </a:solidFill>
              </a:rPr>
              <a:t>საქონლისა და მომსახურების განახლება</a:t>
            </a:r>
          </a:p>
          <a:p>
            <a:pPr lvl="1">
              <a:spcAft>
                <a:spcPts val="600"/>
              </a:spcAft>
            </a:pPr>
            <a:r>
              <a:rPr lang="ka-GE" sz="1400" dirty="0">
                <a:solidFill>
                  <a:srgbClr val="071E54"/>
                </a:solidFill>
              </a:rPr>
              <a:t>გრძელვადიანი სტრატეგია</a:t>
            </a:r>
            <a:endParaRPr lang="en-GB" sz="1400" dirty="0">
              <a:solidFill>
                <a:srgbClr val="071E54"/>
              </a:solidFill>
            </a:endParaRPr>
          </a:p>
        </p:txBody>
      </p:sp>
      <p:sp>
        <p:nvSpPr>
          <p:cNvPr id="10" name="Rounded Rectangle 9"/>
          <p:cNvSpPr/>
          <p:nvPr/>
        </p:nvSpPr>
        <p:spPr>
          <a:xfrm>
            <a:off x="4905375" y="3269550"/>
            <a:ext cx="4495799" cy="1524129"/>
          </a:xfrm>
          <a:prstGeom prst="roundRect">
            <a:avLst>
              <a:gd name="adj" fmla="val 6043"/>
            </a:avLst>
          </a:prstGeom>
          <a:solidFill>
            <a:srgbClr val="80D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ka-GE" b="1" dirty="0" smtClean="0">
                <a:solidFill>
                  <a:schemeClr val="bg1"/>
                </a:solidFill>
              </a:rPr>
              <a:t>მწარმოებლურობა</a:t>
            </a:r>
            <a:endParaRPr lang="ka-GE" b="1" dirty="0">
              <a:solidFill>
                <a:schemeClr val="bg1"/>
              </a:solidFill>
            </a:endParaRPr>
          </a:p>
          <a:p>
            <a:pPr lvl="1">
              <a:spcAft>
                <a:spcPts val="600"/>
              </a:spcAft>
            </a:pPr>
            <a:r>
              <a:rPr lang="ka-GE" sz="1400" dirty="0" smtClean="0">
                <a:solidFill>
                  <a:srgbClr val="071E54"/>
                </a:solidFill>
              </a:rPr>
              <a:t>ეფექტიანი ოპერირება</a:t>
            </a:r>
            <a:endParaRPr lang="ka-GE" sz="1400" dirty="0">
              <a:solidFill>
                <a:srgbClr val="071E54"/>
              </a:solidFill>
            </a:endParaRPr>
          </a:p>
          <a:p>
            <a:pPr lvl="1">
              <a:spcAft>
                <a:spcPts val="600"/>
              </a:spcAft>
            </a:pPr>
            <a:r>
              <a:rPr lang="ka-GE" sz="1400" dirty="0" smtClean="0">
                <a:solidFill>
                  <a:srgbClr val="071E54"/>
                </a:solidFill>
              </a:rPr>
              <a:t>ადამიანური რესურსების მართვა</a:t>
            </a:r>
            <a:endParaRPr lang="ka-GE" sz="1400" dirty="0">
              <a:solidFill>
                <a:srgbClr val="071E54"/>
              </a:solidFill>
            </a:endParaRPr>
          </a:p>
          <a:p>
            <a:pPr lvl="1">
              <a:spcAft>
                <a:spcPts val="600"/>
              </a:spcAft>
            </a:pPr>
            <a:r>
              <a:rPr lang="ka-GE" sz="1400" dirty="0" smtClean="0">
                <a:solidFill>
                  <a:srgbClr val="071E54"/>
                </a:solidFill>
              </a:rPr>
              <a:t>რეპუტაციის გავლენა ფასზე </a:t>
            </a:r>
            <a:endParaRPr lang="en-GB" sz="1400" dirty="0">
              <a:solidFill>
                <a:srgbClr val="071E54"/>
              </a:solidFill>
            </a:endParaRPr>
          </a:p>
        </p:txBody>
      </p:sp>
      <p:sp>
        <p:nvSpPr>
          <p:cNvPr id="11" name="Rounded Rectangle 10"/>
          <p:cNvSpPr/>
          <p:nvPr/>
        </p:nvSpPr>
        <p:spPr>
          <a:xfrm>
            <a:off x="4905375" y="4827826"/>
            <a:ext cx="4495799" cy="1524129"/>
          </a:xfrm>
          <a:prstGeom prst="roundRect">
            <a:avLst>
              <a:gd name="adj" fmla="val 6043"/>
            </a:avLst>
          </a:prstGeom>
          <a:solidFill>
            <a:srgbClr val="80D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ka-GE" b="1" dirty="0" smtClean="0">
                <a:solidFill>
                  <a:schemeClr val="bg1"/>
                </a:solidFill>
              </a:rPr>
              <a:t>რისკების მართვა</a:t>
            </a:r>
            <a:endParaRPr lang="ka-GE" b="1" dirty="0">
              <a:solidFill>
                <a:schemeClr val="bg1"/>
              </a:solidFill>
            </a:endParaRPr>
          </a:p>
          <a:p>
            <a:pPr lvl="1">
              <a:spcAft>
                <a:spcPts val="600"/>
              </a:spcAft>
            </a:pPr>
            <a:r>
              <a:rPr lang="ka-GE" sz="1400" dirty="0" smtClean="0">
                <a:solidFill>
                  <a:srgbClr val="071E54"/>
                </a:solidFill>
              </a:rPr>
              <a:t>საოპერაციო და სამართლებრივი რისკები</a:t>
            </a:r>
            <a:endParaRPr lang="ka-GE" sz="1400" dirty="0">
              <a:solidFill>
                <a:srgbClr val="071E54"/>
              </a:solidFill>
            </a:endParaRPr>
          </a:p>
          <a:p>
            <a:pPr lvl="1">
              <a:spcAft>
                <a:spcPts val="600"/>
              </a:spcAft>
            </a:pPr>
            <a:r>
              <a:rPr lang="ka-GE" sz="1400" dirty="0" smtClean="0">
                <a:solidFill>
                  <a:srgbClr val="071E54"/>
                </a:solidFill>
              </a:rPr>
              <a:t>რეპუტაციული რისკი</a:t>
            </a:r>
            <a:endParaRPr lang="ka-GE" sz="1400" dirty="0">
              <a:solidFill>
                <a:srgbClr val="071E54"/>
              </a:solidFill>
            </a:endParaRPr>
          </a:p>
          <a:p>
            <a:pPr lvl="1">
              <a:spcAft>
                <a:spcPts val="600"/>
              </a:spcAft>
            </a:pPr>
            <a:r>
              <a:rPr lang="ka-GE" sz="1400" dirty="0" smtClean="0">
                <a:solidFill>
                  <a:srgbClr val="071E54"/>
                </a:solidFill>
              </a:rPr>
              <a:t>მიწოდების ჯაჭვთან დაკავშირებული რისკი</a:t>
            </a:r>
          </a:p>
          <a:p>
            <a:pPr lvl="1">
              <a:spcAft>
                <a:spcPts val="600"/>
              </a:spcAft>
            </a:pPr>
            <a:r>
              <a:rPr lang="ka-GE" sz="1400" dirty="0" smtClean="0">
                <a:solidFill>
                  <a:srgbClr val="071E54"/>
                </a:solidFill>
              </a:rPr>
              <a:t>ხელმძღვანელობა და შემგუებლობა</a:t>
            </a:r>
            <a:endParaRPr lang="en-GB" sz="1400" dirty="0">
              <a:solidFill>
                <a:srgbClr val="071E54"/>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566694" cy="907941"/>
          </a:xfrm>
          <a:prstGeom prst="rect">
            <a:avLst/>
          </a:prstGeom>
        </p:spPr>
        <p:txBody>
          <a:bodyPr vert="horz" wrap="square" lIns="365760" tIns="45720" rIns="0" bIns="0" rtlCol="0">
            <a:spAutoFit/>
          </a:bodyPr>
          <a:lstStyle/>
          <a:p>
            <a:pPr marL="55244">
              <a:lnSpc>
                <a:spcPct val="100000"/>
              </a:lnSpc>
              <a:spcBef>
                <a:spcPts val="105"/>
              </a:spcBef>
            </a:pPr>
            <a:r>
              <a:rPr lang="ka-GE" sz="2800" b="1" dirty="0">
                <a:latin typeface="Franklin Gothic Demi Cond" panose="020B0706030402020204" pitchFamily="34" charset="0"/>
              </a:rPr>
              <a:t>პასუხისმგებლიანი ინვესტირება – ESG ინვესტირების ფორმულა</a:t>
            </a:r>
          </a:p>
        </p:txBody>
      </p:sp>
      <p:sp>
        <p:nvSpPr>
          <p:cNvPr id="3" name="object 3"/>
          <p:cNvSpPr txBox="1"/>
          <p:nvPr/>
        </p:nvSpPr>
        <p:spPr>
          <a:xfrm>
            <a:off x="362607" y="958532"/>
            <a:ext cx="10438743" cy="5808000"/>
          </a:xfrm>
          <a:prstGeom prst="rect">
            <a:avLst/>
          </a:prstGeom>
        </p:spPr>
        <p:txBody>
          <a:bodyPr vert="horz" wrap="square" lIns="0" tIns="11430" rIns="0" bIns="0" rtlCol="0">
            <a:spAutoFit/>
          </a:bodyPr>
          <a:lstStyle/>
          <a:p>
            <a:pPr marL="50800">
              <a:lnSpc>
                <a:spcPts val="2190"/>
              </a:lnSpc>
              <a:spcBef>
                <a:spcPts val="90"/>
              </a:spcBef>
            </a:pPr>
            <a:r>
              <a:rPr lang="ka-GE" sz="1500" b="1" dirty="0">
                <a:solidFill>
                  <a:srgbClr val="508927"/>
                </a:solidFill>
                <a:latin typeface="Franklin Gothic Book"/>
                <a:cs typeface="Franklin Gothic Book"/>
              </a:rPr>
              <a:t>ESG-ის ეტაპები, რომლებიც უნდა დაინერგოს</a:t>
            </a:r>
          </a:p>
          <a:p>
            <a:pPr marL="508000" indent="-223838">
              <a:lnSpc>
                <a:spcPts val="2165"/>
              </a:lnSpc>
              <a:tabLst>
                <a:tab pos="843915" algn="l"/>
              </a:tabLst>
            </a:pPr>
            <a:r>
              <a:rPr lang="ka-GE" sz="1500" dirty="0">
                <a:solidFill>
                  <a:srgbClr val="404040"/>
                </a:solidFill>
                <a:latin typeface="Franklin Gothic Book"/>
                <a:cs typeface="Franklin Gothic Book"/>
              </a:rPr>
              <a:t>1. საფუძვლიანი ფინანსური ანალიზის სტრატეგია.</a:t>
            </a:r>
          </a:p>
          <a:p>
            <a:pPr marL="508000" indent="-223838">
              <a:lnSpc>
                <a:spcPts val="2165"/>
              </a:lnSpc>
              <a:tabLst>
                <a:tab pos="843915" algn="l"/>
              </a:tabLst>
            </a:pPr>
            <a:r>
              <a:rPr lang="ka-GE" sz="1500" dirty="0">
                <a:solidFill>
                  <a:srgbClr val="404040"/>
                </a:solidFill>
                <a:latin typeface="Franklin Gothic Book"/>
                <a:cs typeface="Franklin Gothic Book"/>
              </a:rPr>
              <a:t>2. პასუხისმგებლიანი ინვესტირების (ESG) პოლიტიკის/ სტრატეგიის შემუშავება.</a:t>
            </a:r>
          </a:p>
          <a:p>
            <a:pPr marL="508000" indent="-223838">
              <a:lnSpc>
                <a:spcPts val="2170"/>
              </a:lnSpc>
              <a:tabLst>
                <a:tab pos="843915" algn="l"/>
              </a:tabLst>
            </a:pPr>
            <a:r>
              <a:rPr lang="ka-GE" sz="1500" dirty="0">
                <a:solidFill>
                  <a:srgbClr val="404040"/>
                </a:solidFill>
                <a:latin typeface="Franklin Gothic Book"/>
                <a:cs typeface="Franklin Gothic Book"/>
              </a:rPr>
              <a:t>3. კომპლექსური გარემოსდაცვითი და სოციალური შემოწმება (</a:t>
            </a:r>
            <a:r>
              <a:rPr lang="ka-GE" sz="1500" dirty="0" err="1">
                <a:solidFill>
                  <a:srgbClr val="404040"/>
                </a:solidFill>
                <a:latin typeface="Franklin Gothic Book"/>
                <a:cs typeface="Franklin Gothic Book"/>
              </a:rPr>
              <a:t>Due</a:t>
            </a:r>
            <a:r>
              <a:rPr lang="ka-GE" sz="1500" dirty="0">
                <a:solidFill>
                  <a:srgbClr val="404040"/>
                </a:solidFill>
                <a:latin typeface="Franklin Gothic Book"/>
                <a:cs typeface="Franklin Gothic Book"/>
              </a:rPr>
              <a:t> </a:t>
            </a:r>
            <a:r>
              <a:rPr lang="ka-GE" sz="1500" dirty="0" err="1">
                <a:solidFill>
                  <a:srgbClr val="404040"/>
                </a:solidFill>
                <a:latin typeface="Franklin Gothic Book"/>
                <a:cs typeface="Franklin Gothic Book"/>
              </a:rPr>
              <a:t>Diligence</a:t>
            </a:r>
            <a:r>
              <a:rPr lang="ka-GE" sz="1500" dirty="0">
                <a:solidFill>
                  <a:srgbClr val="404040"/>
                </a:solidFill>
                <a:latin typeface="Franklin Gothic Book"/>
                <a:cs typeface="Franklin Gothic Book"/>
              </a:rPr>
              <a:t>), მაგ., EBRD-ის სტანდარტების შესაბამისად:</a:t>
            </a:r>
          </a:p>
          <a:p>
            <a:pPr marL="801688" lvl="1" indent="-111125">
              <a:lnSpc>
                <a:spcPts val="1895"/>
              </a:lnSpc>
              <a:spcBef>
                <a:spcPts val="100"/>
              </a:spcBef>
              <a:buClr>
                <a:srgbClr val="1A595A"/>
              </a:buClr>
              <a:buSzPct val="120000"/>
              <a:buFont typeface="Arial"/>
              <a:buChar char="•"/>
              <a:tabLst>
                <a:tab pos="854075" algn="l"/>
                <a:tab pos="1311275" algn="l"/>
              </a:tabLst>
            </a:pPr>
            <a:r>
              <a:rPr lang="ka-GE" sz="1500" dirty="0">
                <a:solidFill>
                  <a:srgbClr val="404040"/>
                </a:solidFill>
                <a:latin typeface="Franklin Gothic Book"/>
                <a:cs typeface="Franklin Gothic Book"/>
              </a:rPr>
              <a:t>ინვესტიციების კატეგორიზაცია (მაღალი/საშუალო/დაბალი E&amp;S რისკი).</a:t>
            </a:r>
          </a:p>
          <a:p>
            <a:pPr marL="801688" lvl="1" indent="-111125">
              <a:lnSpc>
                <a:spcPct val="100000"/>
              </a:lnSpc>
              <a:spcBef>
                <a:spcPts val="100"/>
              </a:spcBef>
              <a:buClr>
                <a:srgbClr val="1A595A"/>
              </a:buClr>
              <a:buSzPct val="120000"/>
              <a:buFont typeface="Arial"/>
              <a:buChar char="•"/>
              <a:tabLst>
                <a:tab pos="1250315" algn="l"/>
              </a:tabLst>
            </a:pPr>
            <a:r>
              <a:rPr lang="ka-GE" sz="1500" dirty="0">
                <a:solidFill>
                  <a:srgbClr val="404040"/>
                </a:solidFill>
                <a:latin typeface="Franklin Gothic Book"/>
                <a:cs typeface="Franklin Gothic Book"/>
              </a:rPr>
              <a:t>გარემოსდაცვითი და სოციალური საკითხების გამოვლენა და შემარბილებელი ღონისძიებები.</a:t>
            </a:r>
          </a:p>
          <a:p>
            <a:pPr marL="801688" lvl="1" indent="-111125">
              <a:lnSpc>
                <a:spcPct val="100000"/>
              </a:lnSpc>
              <a:spcBef>
                <a:spcPts val="100"/>
              </a:spcBef>
              <a:buClr>
                <a:srgbClr val="1A595A"/>
              </a:buClr>
              <a:buSzPct val="120000"/>
              <a:buFont typeface="Arial"/>
              <a:buChar char="•"/>
              <a:tabLst>
                <a:tab pos="1250315" algn="l"/>
              </a:tabLst>
            </a:pPr>
            <a:r>
              <a:rPr lang="ka-GE" sz="1500" dirty="0">
                <a:solidFill>
                  <a:srgbClr val="404040"/>
                </a:solidFill>
                <a:latin typeface="Franklin Gothic Book"/>
                <a:cs typeface="Franklin Gothic Book"/>
              </a:rPr>
              <a:t>სამიზნე კომპანიის ESG მონაცემების შედარება კერძო საინვესტიციო ფონდის ESG პოლიტიკასთან.</a:t>
            </a:r>
          </a:p>
          <a:p>
            <a:pPr marL="801688" lvl="1" indent="-111125">
              <a:lnSpc>
                <a:spcPct val="100000"/>
              </a:lnSpc>
              <a:spcBef>
                <a:spcPts val="100"/>
              </a:spcBef>
              <a:buClr>
                <a:srgbClr val="1A595A"/>
              </a:buClr>
              <a:buSzPct val="120000"/>
              <a:buFont typeface="Arial"/>
              <a:buChar char="•"/>
              <a:tabLst>
                <a:tab pos="1250315" algn="l"/>
              </a:tabLst>
            </a:pPr>
            <a:r>
              <a:rPr lang="ka-GE" sz="1500" dirty="0">
                <a:solidFill>
                  <a:srgbClr val="404040"/>
                </a:solidFill>
                <a:latin typeface="Franklin Gothic Book"/>
                <a:cs typeface="Franklin Gothic Book"/>
              </a:rPr>
              <a:t>სამიზნე კომპანიის შესახებ შიდა ESG ანგარიშის მომზადება.</a:t>
            </a:r>
          </a:p>
          <a:p>
            <a:pPr marL="801688" lvl="1" indent="-111125">
              <a:lnSpc>
                <a:spcPct val="100000"/>
              </a:lnSpc>
              <a:spcBef>
                <a:spcPts val="100"/>
              </a:spcBef>
              <a:buClr>
                <a:srgbClr val="1A595A"/>
              </a:buClr>
              <a:buSzPct val="120000"/>
              <a:buFont typeface="Arial"/>
              <a:buChar char="•"/>
              <a:tabLst>
                <a:tab pos="1250315" algn="l"/>
              </a:tabLst>
            </a:pPr>
            <a:r>
              <a:rPr lang="ka-GE" sz="1500" dirty="0">
                <a:solidFill>
                  <a:srgbClr val="404040"/>
                </a:solidFill>
                <a:latin typeface="Franklin Gothic Book"/>
                <a:cs typeface="Franklin Gothic Book"/>
              </a:rPr>
              <a:t>გარემოსდაცვითი და სოციალური სამოქმედო გეგმა (ESAP) საჭიროების შემთხვევაში.</a:t>
            </a:r>
          </a:p>
          <a:p>
            <a:pPr marL="801688" lvl="1" indent="-111125">
              <a:lnSpc>
                <a:spcPts val="1920"/>
              </a:lnSpc>
              <a:spcBef>
                <a:spcPts val="100"/>
              </a:spcBef>
              <a:buClr>
                <a:srgbClr val="1A595A"/>
              </a:buClr>
              <a:buSzPct val="120000"/>
              <a:buFont typeface="Arial"/>
              <a:buChar char="•"/>
              <a:tabLst>
                <a:tab pos="1250315" algn="l"/>
              </a:tabLst>
            </a:pPr>
            <a:r>
              <a:rPr lang="ka-GE" sz="1500" dirty="0">
                <a:solidFill>
                  <a:srgbClr val="404040"/>
                </a:solidFill>
                <a:latin typeface="Franklin Gothic Book"/>
                <a:cs typeface="Franklin Gothic Book"/>
              </a:rPr>
              <a:t>გარემოსდაცვითი და სოციალური მოთხოვნების და ESAP-ის შეტანა იურიდიულ ხელშეკრულებებში.</a:t>
            </a:r>
          </a:p>
          <a:p>
            <a:pPr marL="508000" indent="-223838">
              <a:spcBef>
                <a:spcPts val="600"/>
              </a:spcBef>
              <a:tabLst>
                <a:tab pos="843915" algn="l"/>
              </a:tabLst>
            </a:pPr>
            <a:r>
              <a:rPr lang="ka-GE" sz="1500" dirty="0">
                <a:solidFill>
                  <a:srgbClr val="404040"/>
                </a:solidFill>
                <a:latin typeface="Franklin Gothic Book"/>
                <a:cs typeface="Franklin Gothic Book"/>
              </a:rPr>
              <a:t>4. მიმდინარე მონიტორინგი, წლიური ანგარიშგება, დიალოგი და მუდმივი გაუმჯობესება ინვესტიციის სასიცოცხლო ვადებში.</a:t>
            </a:r>
          </a:p>
          <a:p>
            <a:pPr marL="50800">
              <a:spcBef>
                <a:spcPts val="1200"/>
              </a:spcBef>
            </a:pPr>
            <a:r>
              <a:rPr lang="ka-GE" sz="1500" b="1" dirty="0">
                <a:solidFill>
                  <a:srgbClr val="508927"/>
                </a:solidFill>
                <a:latin typeface="Franklin Gothic Book"/>
                <a:cs typeface="Franklin Gothic Book"/>
              </a:rPr>
              <a:t>ESG ფილტრები, რომელთა გამოყენებაც უნდა მოხდეს</a:t>
            </a:r>
          </a:p>
          <a:p>
            <a:pPr marL="793750" indent="-285750">
              <a:lnSpc>
                <a:spcPts val="2165"/>
              </a:lnSpc>
              <a:buClr>
                <a:srgbClr val="1A595A"/>
              </a:buClr>
              <a:buSzPct val="80000"/>
              <a:buFontTx/>
              <a:buChar char="►"/>
              <a:tabLst>
                <a:tab pos="843915" algn="l"/>
              </a:tabLst>
            </a:pPr>
            <a:r>
              <a:rPr lang="ka-GE" sz="1500" dirty="0">
                <a:solidFill>
                  <a:srgbClr val="404040"/>
                </a:solidFill>
                <a:latin typeface="Franklin Gothic Book"/>
                <a:cs typeface="Franklin Gothic Book"/>
              </a:rPr>
              <a:t>1-ლი ფილტრი: ზოგადი სტანდარტული ESG პოლიტიკა და სტრატეგია.</a:t>
            </a:r>
          </a:p>
          <a:p>
            <a:pPr marL="793750" indent="-285750">
              <a:lnSpc>
                <a:spcPts val="2165"/>
              </a:lnSpc>
              <a:buClr>
                <a:srgbClr val="1A595A"/>
              </a:buClr>
              <a:buSzPct val="80000"/>
              <a:buFontTx/>
              <a:buChar char="►"/>
              <a:tabLst>
                <a:tab pos="843915" algn="l"/>
              </a:tabLst>
            </a:pPr>
            <a:r>
              <a:rPr lang="ka-GE" sz="1500" dirty="0">
                <a:solidFill>
                  <a:srgbClr val="404040"/>
                </a:solidFill>
                <a:latin typeface="Franklin Gothic Book"/>
                <a:cs typeface="Franklin Gothic Book"/>
              </a:rPr>
              <a:t>მე-2 ფილტრი: ESG საზომების გათვალისწინება. ინდიკატორული ESG წონები: E:X%, S:X%, G:X%.</a:t>
            </a:r>
          </a:p>
          <a:p>
            <a:pPr marL="793750" indent="-285750">
              <a:lnSpc>
                <a:spcPts val="2165"/>
              </a:lnSpc>
              <a:buClr>
                <a:srgbClr val="1A595A"/>
              </a:buClr>
              <a:buSzPct val="80000"/>
              <a:buFontTx/>
              <a:buChar char="►"/>
              <a:tabLst>
                <a:tab pos="843915" algn="l"/>
              </a:tabLst>
            </a:pPr>
            <a:r>
              <a:rPr lang="ka-GE" sz="1500" dirty="0">
                <a:solidFill>
                  <a:srgbClr val="404040"/>
                </a:solidFill>
                <a:latin typeface="Franklin Gothic Book"/>
                <a:cs typeface="Franklin Gothic Book"/>
              </a:rPr>
              <a:t>მე-3 ფილტრი: უარყოფითი გაცხრილვა EBRD-ის გამონაკლისების ნუსხა (გამორიცხული დარგები).</a:t>
            </a:r>
          </a:p>
          <a:p>
            <a:pPr marL="793750" indent="-285750">
              <a:lnSpc>
                <a:spcPts val="2165"/>
              </a:lnSpc>
              <a:buClr>
                <a:srgbClr val="1A595A"/>
              </a:buClr>
              <a:buSzPct val="80000"/>
              <a:buFontTx/>
              <a:buChar char="►"/>
              <a:tabLst>
                <a:tab pos="843915" algn="l"/>
              </a:tabLst>
            </a:pPr>
            <a:r>
              <a:rPr lang="ka-GE" sz="1500" dirty="0">
                <a:solidFill>
                  <a:srgbClr val="404040"/>
                </a:solidFill>
                <a:latin typeface="Franklin Gothic Book"/>
                <a:cs typeface="Franklin Gothic Book"/>
              </a:rPr>
              <a:t>მე-4 ფილტრი: დადებითი გაცხრილვა (უპირატესი დარგების / თემატიკის შერჩევა).</a:t>
            </a:r>
          </a:p>
          <a:p>
            <a:pPr marL="793750" indent="-285750">
              <a:lnSpc>
                <a:spcPts val="2165"/>
              </a:lnSpc>
              <a:buClr>
                <a:srgbClr val="1A595A"/>
              </a:buClr>
              <a:buSzPct val="80000"/>
              <a:buFontTx/>
              <a:buChar char="►"/>
              <a:tabLst>
                <a:tab pos="843915" algn="l"/>
              </a:tabLst>
            </a:pPr>
            <a:r>
              <a:rPr lang="ka-GE" sz="1500" dirty="0">
                <a:solidFill>
                  <a:srgbClr val="404040"/>
                </a:solidFill>
                <a:latin typeface="Franklin Gothic Book"/>
                <a:cs typeface="Franklin Gothic Book"/>
              </a:rPr>
              <a:t>მე-5 ფილტრი: შერჩევა ნორმების საფუძველზე.</a:t>
            </a:r>
          </a:p>
          <a:p>
            <a:pPr marL="793750" indent="-285750">
              <a:lnSpc>
                <a:spcPts val="2165"/>
              </a:lnSpc>
              <a:buClr>
                <a:srgbClr val="1A595A"/>
              </a:buClr>
              <a:buSzPct val="80000"/>
              <a:buFontTx/>
              <a:buChar char="►"/>
              <a:tabLst>
                <a:tab pos="843915" algn="l"/>
              </a:tabLst>
            </a:pPr>
            <a:r>
              <a:rPr lang="ka-GE" sz="1500" dirty="0">
                <a:solidFill>
                  <a:srgbClr val="404040"/>
                </a:solidFill>
                <a:latin typeface="Franklin Gothic Book"/>
                <a:cs typeface="Franklin Gothic Book"/>
              </a:rPr>
              <a:t>შექმნილია კერძო კაპიტალის პორტფელი, რომელიც შესაბამისობაშია ESG-სთან.</a:t>
            </a:r>
          </a:p>
          <a:p>
            <a:pPr marL="793750" indent="-285750">
              <a:lnSpc>
                <a:spcPts val="2190"/>
              </a:lnSpc>
              <a:buClr>
                <a:srgbClr val="1A595A"/>
              </a:buClr>
              <a:buSzPct val="80000"/>
              <a:buFontTx/>
              <a:buChar char="►"/>
              <a:tabLst>
                <a:tab pos="843915" algn="l"/>
              </a:tabLst>
            </a:pPr>
            <a:r>
              <a:rPr lang="ka-GE" sz="1500" dirty="0">
                <a:solidFill>
                  <a:srgbClr val="404040"/>
                </a:solidFill>
                <a:latin typeface="Franklin Gothic Book"/>
                <a:cs typeface="Franklin Gothic Book"/>
              </a:rPr>
              <a:t>კერძო საინვესტიციო ფონდი, როგორც მოქმედი ESG ინვესტორი.</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C5E90-A860-21DD-E44A-F85CC940869E}"/>
              </a:ext>
            </a:extLst>
          </p:cNvPr>
          <p:cNvSpPr>
            <a:spLocks noGrp="1"/>
          </p:cNvSpPr>
          <p:nvPr>
            <p:ph type="title"/>
          </p:nvPr>
        </p:nvSpPr>
        <p:spPr>
          <a:xfrm>
            <a:off x="-1" y="342900"/>
            <a:ext cx="9439275" cy="685800"/>
          </a:xfrm>
        </p:spPr>
        <p:txBody>
          <a:bodyPr/>
          <a:lstStyle/>
          <a:p>
            <a:pPr algn="ctr"/>
            <a:r>
              <a:rPr lang="ka-GE" b="1">
                <a:solidFill>
                  <a:srgbClr val="3F7819"/>
                </a:solidFill>
              </a:rPr>
              <a:t>მდგრადი დაფინანსება ევროკავშირში</a:t>
            </a:r>
          </a:p>
        </p:txBody>
      </p:sp>
      <p:pic>
        <p:nvPicPr>
          <p:cNvPr id="8" name="Picture Placeholder 6">
            <a:extLst>
              <a:ext uri="{FF2B5EF4-FFF2-40B4-BE49-F238E27FC236}">
                <a16:creationId xmlns:a16="http://schemas.microsoft.com/office/drawing/2014/main" id="{275F3622-FC1F-2F4B-F2BA-E6063CC046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496923" y="1700222"/>
            <a:ext cx="6445425" cy="4560442"/>
          </a:xfrm>
        </p:spPr>
      </p:pic>
    </p:spTree>
    <p:extLst>
      <p:ext uri="{BB962C8B-B14F-4D97-AF65-F5344CB8AC3E}">
        <p14:creationId xmlns:p14="http://schemas.microsoft.com/office/powerpoint/2010/main" val="286497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66700"/>
            <a:ext cx="9344025" cy="567463"/>
          </a:xfrm>
          <a:prstGeom prst="rect">
            <a:avLst/>
          </a:prstGeom>
        </p:spPr>
        <p:txBody>
          <a:bodyPr vert="horz" wrap="square" lIns="640080" tIns="13335" rIns="0" bIns="0" rtlCol="0">
            <a:spAutoFit/>
          </a:bodyPr>
          <a:lstStyle/>
          <a:p>
            <a:pPr marL="12700">
              <a:lnSpc>
                <a:spcPct val="100000"/>
              </a:lnSpc>
              <a:spcBef>
                <a:spcPts val="105"/>
              </a:spcBef>
            </a:pPr>
            <a:r>
              <a:rPr lang="ka-GE" b="1">
                <a:latin typeface="Franklin Gothic Demi Cond" panose="020B0706030402020204" pitchFamily="34" charset="0"/>
              </a:rPr>
              <a:t>ევროკავშირის მარეგულირებელი ჩარჩო</a:t>
            </a:r>
          </a:p>
        </p:txBody>
      </p:sp>
      <p:sp>
        <p:nvSpPr>
          <p:cNvPr id="3" name="object 3"/>
          <p:cNvSpPr txBox="1"/>
          <p:nvPr/>
        </p:nvSpPr>
        <p:spPr>
          <a:xfrm>
            <a:off x="657495" y="1666875"/>
            <a:ext cx="9058911" cy="3452227"/>
          </a:xfrm>
          <a:prstGeom prst="rect">
            <a:avLst/>
          </a:prstGeom>
        </p:spPr>
        <p:txBody>
          <a:bodyPr vert="horz" wrap="square" lIns="0" tIns="17145" rIns="0" bIns="0" rtlCol="0">
            <a:spAutoFit/>
          </a:bodyPr>
          <a:lstStyle/>
          <a:p>
            <a:pPr marL="12700">
              <a:lnSpc>
                <a:spcPts val="2675"/>
              </a:lnSpc>
              <a:spcBef>
                <a:spcPts val="1200"/>
              </a:spcBef>
              <a:spcAft>
                <a:spcPts val="1200"/>
              </a:spcAft>
              <a:tabLst>
                <a:tab pos="2124075" algn="l"/>
              </a:tabLst>
            </a:pPr>
            <a:r>
              <a:rPr lang="ka-GE" sz="2400" b="1" dirty="0">
                <a:solidFill>
                  <a:srgbClr val="404040"/>
                </a:solidFill>
                <a:cs typeface="Bodoni MT"/>
              </a:rPr>
              <a:t>ევროკავშირის მდგრადი დაფინანსების ჩარჩოს მიმოხილვა:</a:t>
            </a:r>
          </a:p>
          <a:p>
            <a:pPr marL="469900" indent="-457200">
              <a:lnSpc>
                <a:spcPts val="2405"/>
              </a:lnSpc>
              <a:spcBef>
                <a:spcPts val="1200"/>
              </a:spcBef>
              <a:spcAft>
                <a:spcPts val="1200"/>
              </a:spcAft>
              <a:buClr>
                <a:srgbClr val="1A595A"/>
              </a:buClr>
              <a:buSzPct val="120000"/>
              <a:buFont typeface="Arial" panose="020B0604020202020204" pitchFamily="34" charset="0"/>
              <a:buChar char="•"/>
              <a:tabLst>
                <a:tab pos="469900" algn="l"/>
              </a:tabLst>
            </a:pPr>
            <a:r>
              <a:rPr lang="ka-GE" sz="2000" dirty="0">
                <a:solidFill>
                  <a:srgbClr val="404040"/>
                </a:solidFill>
                <a:cs typeface="Bodoni MT"/>
              </a:rPr>
              <a:t>ევროკავშირის რეგულაცია მდგრადი ინვესტიციების შესახებ ინფორმაციის გასაჯაროების წესების თაობაზე.</a:t>
            </a:r>
          </a:p>
          <a:p>
            <a:pPr marL="469900" indent="-457200">
              <a:lnSpc>
                <a:spcPts val="2405"/>
              </a:lnSpc>
              <a:spcBef>
                <a:spcPts val="1200"/>
              </a:spcBef>
              <a:spcAft>
                <a:spcPts val="1200"/>
              </a:spcAft>
              <a:buClr>
                <a:srgbClr val="1A595A"/>
              </a:buClr>
              <a:buSzPct val="120000"/>
              <a:buFont typeface="Arial" panose="020B0604020202020204" pitchFamily="34" charset="0"/>
              <a:buChar char="•"/>
              <a:tabLst>
                <a:tab pos="469900" algn="l"/>
              </a:tabLst>
            </a:pPr>
            <a:r>
              <a:rPr lang="ka-GE" sz="2000" dirty="0">
                <a:solidFill>
                  <a:srgbClr val="404040"/>
                </a:solidFill>
                <a:cs typeface="Bodoni MT"/>
              </a:rPr>
              <a:t>ევროკავშირის ტაქსონომია.</a:t>
            </a:r>
          </a:p>
          <a:p>
            <a:pPr marL="469900" indent="-457200">
              <a:lnSpc>
                <a:spcPts val="2405"/>
              </a:lnSpc>
              <a:spcBef>
                <a:spcPts val="1200"/>
              </a:spcBef>
              <a:spcAft>
                <a:spcPts val="1200"/>
              </a:spcAft>
              <a:buClr>
                <a:srgbClr val="1A595A"/>
              </a:buClr>
              <a:buSzPct val="120000"/>
              <a:buFont typeface="Arial" panose="020B0604020202020204" pitchFamily="34" charset="0"/>
              <a:buChar char="•"/>
              <a:tabLst>
                <a:tab pos="469900" algn="l"/>
              </a:tabLst>
            </a:pPr>
            <a:r>
              <a:rPr lang="ka-GE" sz="2000" dirty="0">
                <a:solidFill>
                  <a:srgbClr val="404040"/>
                </a:solidFill>
                <a:cs typeface="Bodoni MT"/>
              </a:rPr>
              <a:t>ევროკავშირის „მწვანე ობლიგაციების სტანდარტები“.</a:t>
            </a:r>
          </a:p>
          <a:p>
            <a:pPr marL="469900" indent="-457200">
              <a:lnSpc>
                <a:spcPts val="2400"/>
              </a:lnSpc>
              <a:spcBef>
                <a:spcPts val="1200"/>
              </a:spcBef>
              <a:spcAft>
                <a:spcPts val="1200"/>
              </a:spcAft>
              <a:buClr>
                <a:srgbClr val="1A595A"/>
              </a:buClr>
              <a:buSzPct val="120000"/>
              <a:buFont typeface="Arial" panose="020B0604020202020204" pitchFamily="34" charset="0"/>
              <a:buChar char="•"/>
              <a:tabLst>
                <a:tab pos="469900" algn="l"/>
              </a:tabLst>
            </a:pPr>
            <a:r>
              <a:rPr lang="ka-GE" sz="2000" dirty="0">
                <a:solidFill>
                  <a:srgbClr val="404040"/>
                </a:solidFill>
                <a:cs typeface="Bodoni MT"/>
              </a:rPr>
              <a:t>ევროკავშირის სამიზნე ორიენტირები კლიმატის სფეროში.</a:t>
            </a:r>
          </a:p>
          <a:p>
            <a:pPr marL="469900" indent="-457200">
              <a:lnSpc>
                <a:spcPts val="2670"/>
              </a:lnSpc>
              <a:spcBef>
                <a:spcPts val="1200"/>
              </a:spcBef>
              <a:spcAft>
                <a:spcPts val="1200"/>
              </a:spcAft>
              <a:buClr>
                <a:srgbClr val="1A595A"/>
              </a:buClr>
              <a:buSzPct val="120000"/>
              <a:buFont typeface="Arial" panose="020B0604020202020204" pitchFamily="34" charset="0"/>
              <a:buChar char="•"/>
              <a:tabLst>
                <a:tab pos="469900" algn="l"/>
              </a:tabLst>
            </a:pPr>
            <a:r>
              <a:rPr lang="ka-GE" sz="2000" dirty="0">
                <a:solidFill>
                  <a:srgbClr val="404040"/>
                </a:solidFill>
                <a:cs typeface="Bodoni MT"/>
              </a:rPr>
              <a:t>კლიმატთან დაკავშირებული ანგარიშგება.</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35429" y="678147"/>
            <a:ext cx="9013371" cy="5218624"/>
          </a:xfrm>
        </p:spPr>
        <p:txBody>
          <a:bodyPr>
            <a:noAutofit/>
          </a:bodyPr>
          <a:lstStyle/>
          <a:p>
            <a:pPr>
              <a:spcBef>
                <a:spcPts val="600"/>
              </a:spcBef>
              <a:buClr>
                <a:srgbClr val="3F7819"/>
              </a:buClr>
              <a:buFont typeface="Franklin Gothic Book" panose="020B0503020102020204" pitchFamily="34" charset="0"/>
              <a:buChar char="►"/>
            </a:pPr>
            <a:r>
              <a:rPr lang="ka-GE" sz="1500" b="1" dirty="0">
                <a:solidFill>
                  <a:srgbClr val="3F7819"/>
                </a:solidFill>
                <a:latin typeface="Franklin Gothic Book"/>
                <a:cs typeface="Franklin Gothic Book"/>
              </a:rPr>
              <a:t>გარემოსდაცვით, სოციალურ და მმართველობის (ESG) სფეროში არსებული ინფორმაციის მიმოხილვა </a:t>
            </a:r>
          </a:p>
          <a:p>
            <a:pPr marL="698500" lvl="1">
              <a:spcBef>
                <a:spcPts val="600"/>
              </a:spcBef>
              <a:buSzPct val="100000"/>
              <a:buFont typeface="Franklin Gothic Book" panose="020B0503020102020204" pitchFamily="34" charset="0"/>
              <a:buChar char="−"/>
              <a:tabLst>
                <a:tab pos="469900" algn="l"/>
              </a:tabLst>
            </a:pPr>
            <a:r>
              <a:rPr lang="ka-GE" sz="1500" dirty="0">
                <a:solidFill>
                  <a:srgbClr val="404040"/>
                </a:solidFill>
                <a:latin typeface="Franklin Gothic Book"/>
                <a:cs typeface="Franklin Gothic Book"/>
              </a:rPr>
              <a:t>ზოგადი გლობალური ინფორმაცია, მონაცემები და ტენდენციები ESG სფეროში</a:t>
            </a:r>
          </a:p>
          <a:p>
            <a:pPr marL="698500" lvl="1">
              <a:spcBef>
                <a:spcPts val="600"/>
              </a:spcBef>
              <a:buSzPct val="100000"/>
              <a:buFont typeface="Franklin Gothic Book" panose="020B0503020102020204" pitchFamily="34" charset="0"/>
              <a:buChar char="−"/>
              <a:tabLst>
                <a:tab pos="469900" algn="l"/>
              </a:tabLst>
            </a:pPr>
            <a:r>
              <a:rPr lang="ka-GE" sz="1500" dirty="0">
                <a:solidFill>
                  <a:srgbClr val="404040"/>
                </a:solidFill>
                <a:latin typeface="Franklin Gothic Book"/>
                <a:cs typeface="Franklin Gothic Book"/>
              </a:rPr>
              <a:t>ინიციატივები (პასუხისმგებლიანი ინვესტირების პრინციპები (PRI), UNEP FI „პასუხისმგებლიანი საბანკო საქმის პრინციპები“ და სხვა).</a:t>
            </a:r>
          </a:p>
          <a:p>
            <a:pPr marL="342900" lvl="1" indent="-342900">
              <a:spcBef>
                <a:spcPts val="1200"/>
              </a:spcBef>
              <a:buClr>
                <a:srgbClr val="3F7819"/>
              </a:buClr>
              <a:buFont typeface="Franklin Gothic Book" panose="020B0503020102020204" pitchFamily="34" charset="0"/>
              <a:buChar char="►"/>
            </a:pPr>
            <a:r>
              <a:rPr lang="ka-GE" sz="1500" b="1" dirty="0">
                <a:solidFill>
                  <a:srgbClr val="3F7819"/>
                </a:solidFill>
                <a:latin typeface="Franklin Gothic Book"/>
                <a:cs typeface="Franklin Gothic Book"/>
              </a:rPr>
              <a:t>ESG ინვესტირების აღიარებული სტრატეგიები, სტრატეგიების შეთავსება, ESG ფილტრები</a:t>
            </a:r>
          </a:p>
          <a:p>
            <a:pPr marL="698500" lvl="1">
              <a:lnSpc>
                <a:spcPts val="2165"/>
              </a:lnSpc>
              <a:spcBef>
                <a:spcPts val="600"/>
              </a:spcBef>
              <a:buSzPct val="100000"/>
              <a:buFont typeface="Franklin Gothic Book" panose="020B0503020102020204" pitchFamily="34" charset="0"/>
              <a:buChar char="−"/>
              <a:tabLst>
                <a:tab pos="469900" algn="l"/>
              </a:tabLst>
            </a:pPr>
            <a:r>
              <a:rPr lang="ka-GE" sz="1500" dirty="0">
                <a:solidFill>
                  <a:srgbClr val="404040"/>
                </a:solidFill>
                <a:latin typeface="Franklin Gothic Book"/>
                <a:cs typeface="Franklin Gothic Book"/>
              </a:rPr>
              <a:t>როგორ უნდა მოხდეს ESG სტრატეგიების ინტეგრირება საინვესტიციო პოლიტიკასა და პროცესში.</a:t>
            </a:r>
          </a:p>
          <a:p>
            <a:pPr marL="698500" lvl="1">
              <a:lnSpc>
                <a:spcPts val="2165"/>
              </a:lnSpc>
              <a:spcBef>
                <a:spcPts val="600"/>
              </a:spcBef>
              <a:buSzPct val="100000"/>
              <a:buFont typeface="Franklin Gothic Book" panose="020B0503020102020204" pitchFamily="34" charset="0"/>
              <a:buChar char="−"/>
              <a:tabLst>
                <a:tab pos="469900" algn="l"/>
              </a:tabLst>
            </a:pPr>
            <a:r>
              <a:rPr lang="ka-GE" sz="1500" dirty="0">
                <a:solidFill>
                  <a:srgbClr val="404040"/>
                </a:solidFill>
                <a:latin typeface="Franklin Gothic Book"/>
                <a:cs typeface="Franklin Gothic Book"/>
              </a:rPr>
              <a:t>კავშირი ESG-სა და ფინანსურ უკუგებას შორის.</a:t>
            </a:r>
          </a:p>
          <a:p>
            <a:pPr marL="698500" lvl="1">
              <a:lnSpc>
                <a:spcPts val="2165"/>
              </a:lnSpc>
              <a:spcBef>
                <a:spcPts val="600"/>
              </a:spcBef>
              <a:buSzPct val="100000"/>
              <a:buFont typeface="Franklin Gothic Book" panose="020B0503020102020204" pitchFamily="34" charset="0"/>
              <a:buChar char="−"/>
              <a:tabLst>
                <a:tab pos="469900" algn="l"/>
              </a:tabLst>
            </a:pPr>
            <a:r>
              <a:rPr lang="ka-GE" sz="1500" dirty="0">
                <a:solidFill>
                  <a:srgbClr val="404040"/>
                </a:solidFill>
                <a:latin typeface="Franklin Gothic Book"/>
                <a:cs typeface="Franklin Gothic Book"/>
              </a:rPr>
              <a:t>გარემოსდაცვითი და სოციალური რისკების მართვის მნიშვნელოვნება - მოთხოვნებთან შესაბამისობის გარდა.</a:t>
            </a:r>
          </a:p>
          <a:p>
            <a:pPr marL="342900" lvl="1" indent="-342900">
              <a:spcBef>
                <a:spcPts val="1200"/>
              </a:spcBef>
              <a:buClr>
                <a:srgbClr val="3F7819"/>
              </a:buClr>
              <a:buFont typeface="Franklin Gothic Book" panose="020B0503020102020204" pitchFamily="34" charset="0"/>
              <a:buChar char="►"/>
            </a:pPr>
            <a:r>
              <a:rPr lang="ka-GE" sz="1500" b="1" dirty="0">
                <a:solidFill>
                  <a:srgbClr val="3F7819"/>
                </a:solidFill>
                <a:latin typeface="Franklin Gothic Book"/>
                <a:cs typeface="Franklin Gothic Book"/>
              </a:rPr>
              <a:t>ევროკავშირის მდგრადი დაფინანსების ჩარჩოს მიმოხილვა</a:t>
            </a:r>
          </a:p>
          <a:p>
            <a:pPr marL="698500" lvl="1">
              <a:lnSpc>
                <a:spcPts val="2165"/>
              </a:lnSpc>
              <a:spcBef>
                <a:spcPts val="600"/>
              </a:spcBef>
              <a:buSzPct val="100000"/>
              <a:buFont typeface="Franklin Gothic Book" panose="020B0503020102020204" pitchFamily="34" charset="0"/>
              <a:buChar char="−"/>
              <a:tabLst>
                <a:tab pos="469900" algn="l"/>
              </a:tabLst>
            </a:pPr>
            <a:r>
              <a:rPr lang="ka-GE" sz="1500" dirty="0">
                <a:solidFill>
                  <a:srgbClr val="404040"/>
                </a:solidFill>
                <a:latin typeface="Franklin Gothic Book"/>
                <a:cs typeface="Franklin Gothic Book"/>
              </a:rPr>
              <a:t>ევროკავშირის რეგულაცია მდგრადი ინვესტიციების შესახებ ინფორმაციის გასაჯაროების წესების თაობაზე.</a:t>
            </a:r>
          </a:p>
          <a:p>
            <a:pPr marL="698500" lvl="1">
              <a:lnSpc>
                <a:spcPts val="2165"/>
              </a:lnSpc>
              <a:spcBef>
                <a:spcPts val="600"/>
              </a:spcBef>
              <a:buSzPct val="100000"/>
              <a:buFont typeface="Franklin Gothic Book" panose="020B0503020102020204" pitchFamily="34" charset="0"/>
              <a:buChar char="−"/>
              <a:tabLst>
                <a:tab pos="469900" algn="l"/>
              </a:tabLst>
            </a:pPr>
            <a:r>
              <a:rPr lang="ka-GE" sz="1500" dirty="0">
                <a:solidFill>
                  <a:srgbClr val="404040"/>
                </a:solidFill>
                <a:latin typeface="Franklin Gothic Book"/>
                <a:cs typeface="Franklin Gothic Book"/>
              </a:rPr>
              <a:t>ევროკავშირის მდგრადი დაფინანსების ჩარჩო.</a:t>
            </a:r>
          </a:p>
          <a:p>
            <a:pPr marL="698500" lvl="1">
              <a:lnSpc>
                <a:spcPts val="2190"/>
              </a:lnSpc>
              <a:spcBef>
                <a:spcPts val="600"/>
              </a:spcBef>
              <a:buSzPct val="100000"/>
              <a:buFont typeface="Franklin Gothic Book" panose="020B0503020102020204" pitchFamily="34" charset="0"/>
              <a:buChar char="−"/>
              <a:tabLst>
                <a:tab pos="469900" algn="l"/>
              </a:tabLst>
            </a:pPr>
            <a:r>
              <a:rPr lang="ka-GE" sz="1500" dirty="0">
                <a:solidFill>
                  <a:srgbClr val="404040"/>
                </a:solidFill>
                <a:latin typeface="Franklin Gothic Book"/>
                <a:cs typeface="Franklin Gothic Book"/>
              </a:rPr>
              <a:t>ევროკავშირის ტაქსონომია.</a:t>
            </a:r>
          </a:p>
          <a:p>
            <a:pPr marL="342900" lvl="1" indent="-342900">
              <a:spcBef>
                <a:spcPts val="1200"/>
              </a:spcBef>
              <a:buClr>
                <a:srgbClr val="3F7819"/>
              </a:buClr>
              <a:buFont typeface="Franklin Gothic Book" panose="020B0503020102020204" pitchFamily="34" charset="0"/>
              <a:buChar char="►"/>
            </a:pPr>
            <a:r>
              <a:rPr lang="ka-GE" sz="1500" b="1" dirty="0">
                <a:solidFill>
                  <a:srgbClr val="3F7819"/>
                </a:solidFill>
                <a:latin typeface="Franklin Gothic Book"/>
                <a:cs typeface="Franklin Gothic Book"/>
              </a:rPr>
              <a:t>საფინანსო ინსტიტუტის გარემოსდაცვითი და სოციალური სამოქმედო სტანდარტები (PR)</a:t>
            </a:r>
          </a:p>
          <a:p>
            <a:pPr marL="342900" lvl="1" indent="-342900">
              <a:spcBef>
                <a:spcPts val="1200"/>
              </a:spcBef>
              <a:buClr>
                <a:srgbClr val="3F7819"/>
              </a:buClr>
              <a:buFont typeface="Franklin Gothic Book" panose="020B0503020102020204" pitchFamily="34" charset="0"/>
              <a:buChar char="►"/>
            </a:pPr>
            <a:r>
              <a:rPr lang="ka-GE" sz="1500" b="1" dirty="0">
                <a:solidFill>
                  <a:srgbClr val="3F7819"/>
                </a:solidFill>
                <a:latin typeface="Franklin Gothic Book"/>
                <a:cs typeface="Franklin Gothic Book"/>
              </a:rPr>
              <a:t>ტიპური საფინანსო ინსტიტუტის მოთხოვნები კომპლექსური გარემოსდაცვითი შემოწმების (</a:t>
            </a:r>
            <a:r>
              <a:rPr lang="ka-GE" sz="1500" b="1" dirty="0" err="1">
                <a:solidFill>
                  <a:srgbClr val="3F7819"/>
                </a:solidFill>
                <a:latin typeface="Franklin Gothic Book"/>
                <a:cs typeface="Franklin Gothic Book"/>
              </a:rPr>
              <a:t>Due</a:t>
            </a:r>
            <a:r>
              <a:rPr lang="ka-GE" sz="1500" b="1" dirty="0">
                <a:solidFill>
                  <a:srgbClr val="3F7819"/>
                </a:solidFill>
                <a:latin typeface="Franklin Gothic Book"/>
                <a:cs typeface="Franklin Gothic Book"/>
              </a:rPr>
              <a:t> </a:t>
            </a:r>
            <a:r>
              <a:rPr lang="ka-GE" sz="1500" b="1" dirty="0" err="1">
                <a:solidFill>
                  <a:srgbClr val="3F7819"/>
                </a:solidFill>
                <a:latin typeface="Franklin Gothic Book"/>
                <a:cs typeface="Franklin Gothic Book"/>
              </a:rPr>
              <a:t>Diligence</a:t>
            </a:r>
            <a:r>
              <a:rPr lang="ka-GE" sz="1500" b="1" dirty="0">
                <a:solidFill>
                  <a:srgbClr val="3F7819"/>
                </a:solidFill>
                <a:latin typeface="Franklin Gothic Book"/>
                <a:cs typeface="Franklin Gothic Book"/>
              </a:rPr>
              <a:t>) და მონიტორინგის თაობაზე</a:t>
            </a:r>
          </a:p>
          <a:p>
            <a:pPr>
              <a:buClr>
                <a:srgbClr val="1A595A"/>
              </a:buClr>
            </a:pPr>
            <a:endParaRPr lang="en-GB" sz="1500" dirty="0"/>
          </a:p>
        </p:txBody>
      </p:sp>
      <p:sp>
        <p:nvSpPr>
          <p:cNvPr id="2" name="Title 1"/>
          <p:cNvSpPr>
            <a:spLocks noGrp="1"/>
          </p:cNvSpPr>
          <p:nvPr>
            <p:ph type="title"/>
          </p:nvPr>
        </p:nvSpPr>
        <p:spPr>
          <a:xfrm>
            <a:off x="-1" y="8636"/>
            <a:ext cx="9413875" cy="836762"/>
          </a:xfrm>
        </p:spPr>
        <p:txBody>
          <a:bodyPr lIns="640080">
            <a:normAutofit/>
          </a:bodyPr>
          <a:lstStyle/>
          <a:p>
            <a:r>
              <a:rPr lang="ka-GE" sz="3400" b="1" dirty="0">
                <a:latin typeface="Franklin Gothic Demi Cond" panose="020B0706030402020204" pitchFamily="34" charset="0"/>
              </a:rPr>
              <a:t>სემინარის ძირითადი ამოცანები</a:t>
            </a:r>
          </a:p>
        </p:txBody>
      </p:sp>
      <p:pic>
        <p:nvPicPr>
          <p:cNvPr id="5" name="Picture 4"/>
          <p:cNvPicPr>
            <a:picLocks noChangeAspect="1"/>
          </p:cNvPicPr>
          <p:nvPr/>
        </p:nvPicPr>
        <p:blipFill>
          <a:blip r:embed="rId2"/>
          <a:stretch>
            <a:fillRect/>
          </a:stretch>
        </p:blipFill>
        <p:spPr>
          <a:xfrm>
            <a:off x="9448800" y="2100397"/>
            <a:ext cx="2743200" cy="2743200"/>
          </a:xfrm>
          <a:prstGeom prst="rect">
            <a:avLst/>
          </a:prstGeom>
        </p:spPr>
      </p:pic>
    </p:spTree>
    <p:extLst>
      <p:ext uri="{BB962C8B-B14F-4D97-AF65-F5344CB8AC3E}">
        <p14:creationId xmlns:p14="http://schemas.microsoft.com/office/powerpoint/2010/main" val="1551004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12192000" cy="5730240"/>
          </a:xfrm>
          <a:prstGeom prst="rect">
            <a:avLst/>
          </a:prstGeom>
        </p:spPr>
      </p:pic>
      <p:sp>
        <p:nvSpPr>
          <p:cNvPr id="3" name="object 3"/>
          <p:cNvSpPr txBox="1"/>
          <p:nvPr/>
        </p:nvSpPr>
        <p:spPr>
          <a:xfrm>
            <a:off x="1400810" y="5884862"/>
            <a:ext cx="9385935" cy="575310"/>
          </a:xfrm>
          <a:prstGeom prst="rect">
            <a:avLst/>
          </a:prstGeom>
        </p:spPr>
        <p:txBody>
          <a:bodyPr vert="horz" wrap="square" lIns="0" tIns="13335" rIns="0" bIns="0" rtlCol="0">
            <a:spAutoFit/>
          </a:bodyPr>
          <a:lstStyle/>
          <a:p>
            <a:pPr marL="12700">
              <a:lnSpc>
                <a:spcPct val="100000"/>
              </a:lnSpc>
              <a:spcBef>
                <a:spcPts val="105"/>
              </a:spcBef>
            </a:pPr>
            <a:r>
              <a:rPr lang="ka-GE" sz="3600" b="1" dirty="0">
                <a:solidFill>
                  <a:srgbClr val="00529B"/>
                </a:solidFill>
                <a:latin typeface="Verdana"/>
                <a:cs typeface="Verdana"/>
              </a:rPr>
              <a:t>მდგრადი დაფინანსება ევროკავშირში</a:t>
            </a:r>
          </a:p>
        </p:txBody>
      </p:sp>
      <p:sp>
        <p:nvSpPr>
          <p:cNvPr id="4" name="object 4"/>
          <p:cNvSpPr txBox="1"/>
          <p:nvPr/>
        </p:nvSpPr>
        <p:spPr>
          <a:xfrm>
            <a:off x="5244465" y="6433820"/>
            <a:ext cx="1699260" cy="331470"/>
          </a:xfrm>
          <a:prstGeom prst="rect">
            <a:avLst/>
          </a:prstGeom>
        </p:spPr>
        <p:txBody>
          <a:bodyPr vert="horz" wrap="square" lIns="0" tIns="13335" rIns="0" bIns="0" rtlCol="0">
            <a:spAutoFit/>
          </a:bodyPr>
          <a:lstStyle/>
          <a:p>
            <a:pPr marL="12700">
              <a:lnSpc>
                <a:spcPct val="100000"/>
              </a:lnSpc>
              <a:spcBef>
                <a:spcPts val="105"/>
              </a:spcBef>
            </a:pPr>
            <a:r>
              <a:rPr lang="ka-GE" sz="2000" u="sng" dirty="0">
                <a:solidFill>
                  <a:srgbClr val="00529B"/>
                </a:solidFill>
                <a:uFill>
                  <a:solidFill>
                    <a:srgbClr val="00529B"/>
                  </a:solidFill>
                </a:uFill>
                <a:latin typeface="Verdana"/>
                <a:cs typeface="Verdana"/>
                <a:hlinkClick r:id="rId3"/>
              </a:rPr>
              <a:t>ec.europa.eu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93700" y="748090"/>
            <a:ext cx="9712325" cy="3621569"/>
          </a:xfrm>
          <a:prstGeom prst="rect">
            <a:avLst/>
          </a:prstGeom>
        </p:spPr>
        <p:txBody>
          <a:bodyPr vert="horz" wrap="square" lIns="0" tIns="11430" rIns="0" bIns="0" rtlCol="0">
            <a:spAutoFit/>
          </a:bodyPr>
          <a:lstStyle/>
          <a:p>
            <a:pPr marL="12700">
              <a:lnSpc>
                <a:spcPct val="100000"/>
              </a:lnSpc>
              <a:spcBef>
                <a:spcPts val="600"/>
              </a:spcBef>
            </a:pPr>
            <a:r>
              <a:rPr lang="ka-GE" sz="1700" dirty="0">
                <a:solidFill>
                  <a:srgbClr val="404040"/>
                </a:solidFill>
                <a:latin typeface="Franklin Gothic Book"/>
                <a:cs typeface="Franklin Gothic Book"/>
              </a:rPr>
              <a:t>EU მდგრადი დაფინანსების </a:t>
            </a:r>
            <a:r>
              <a:rPr lang="ka-GE" sz="1700" dirty="0" smtClean="0">
                <a:solidFill>
                  <a:srgbClr val="404040"/>
                </a:solidFill>
                <a:latin typeface="Franklin Gothic Book"/>
                <a:cs typeface="Franklin Gothic Book"/>
              </a:rPr>
              <a:t>ჩარჩოს დოკუმენტაცია (ჯამში </a:t>
            </a:r>
            <a:r>
              <a:rPr lang="ka-GE" sz="1700" dirty="0">
                <a:solidFill>
                  <a:srgbClr val="404040"/>
                </a:solidFill>
                <a:latin typeface="Franklin Gothic Book"/>
                <a:cs typeface="Franklin Gothic Book"/>
              </a:rPr>
              <a:t>633 გვერდი):</a:t>
            </a:r>
          </a:p>
          <a:p>
            <a:pPr marL="815340" indent="-345440">
              <a:lnSpc>
                <a:spcPts val="2190"/>
              </a:lnSpc>
              <a:spcBef>
                <a:spcPts val="600"/>
              </a:spcBef>
              <a:spcAft>
                <a:spcPts val="600"/>
              </a:spcAft>
              <a:buAutoNum type="arabicPeriod"/>
              <a:tabLst>
                <a:tab pos="815340" algn="l"/>
              </a:tabLst>
            </a:pPr>
            <a:r>
              <a:rPr lang="ka-GE" sz="1700" dirty="0">
                <a:solidFill>
                  <a:srgbClr val="404040"/>
                </a:solidFill>
                <a:latin typeface="Franklin Gothic Book"/>
                <a:cs typeface="Franklin Gothic Book"/>
              </a:rPr>
              <a:t>ევროკავშირის კლასიფიკაციის სისტემა – ე.წ. </a:t>
            </a:r>
            <a:r>
              <a:rPr lang="ka-GE" sz="1700" dirty="0">
                <a:solidFill>
                  <a:srgbClr val="90C226"/>
                </a:solidFill>
                <a:uFill>
                  <a:solidFill>
                    <a:srgbClr val="00529B"/>
                  </a:solidFill>
                </a:uFill>
                <a:latin typeface="Franklin Gothic Book"/>
                <a:cs typeface="Franklin Gothic Book"/>
              </a:rPr>
              <a:t>ევროკავშირის ტაქსონომია</a:t>
            </a:r>
            <a:r>
              <a:rPr lang="ka-GE" sz="1700" dirty="0">
                <a:solidFill>
                  <a:srgbClr val="90C226"/>
                </a:solidFill>
                <a:latin typeface="Franklin Gothic Book"/>
                <a:cs typeface="Franklin Gothic Book"/>
              </a:rPr>
              <a:t> </a:t>
            </a:r>
            <a:r>
              <a:rPr lang="ka-GE" sz="1700" dirty="0">
                <a:solidFill>
                  <a:srgbClr val="404040"/>
                </a:solidFill>
                <a:latin typeface="Franklin Gothic Book"/>
                <a:cs typeface="Franklin Gothic Book"/>
              </a:rPr>
              <a:t>– რათა განისაზღვროს, ეკონომიკური საქმიანობა ეკოლოგიურად მდგრადი თუ არის (414 გვერდი + 25 გვერდიანი </a:t>
            </a:r>
            <a:r>
              <a:rPr lang="ka-GE" sz="1700" dirty="0">
                <a:solidFill>
                  <a:srgbClr val="90C226"/>
                </a:solidFill>
                <a:uFill>
                  <a:solidFill>
                    <a:srgbClr val="00529B"/>
                  </a:solidFill>
                </a:uFill>
                <a:latin typeface="Franklin Gothic Book"/>
                <a:cs typeface="Franklin Gothic Book"/>
              </a:rPr>
              <a:t>დამატებითი ანგარიში</a:t>
            </a:r>
            <a:r>
              <a:rPr lang="ka-GE" sz="1700" dirty="0">
                <a:solidFill>
                  <a:srgbClr val="404040"/>
                </a:solidFill>
                <a:latin typeface="Franklin Gothic Book"/>
                <a:cs typeface="Franklin Gothic Book"/>
              </a:rPr>
              <a:t>).</a:t>
            </a:r>
          </a:p>
          <a:p>
            <a:pPr marL="815340" indent="-345440">
              <a:lnSpc>
                <a:spcPts val="2165"/>
              </a:lnSpc>
              <a:spcBef>
                <a:spcPts val="600"/>
              </a:spcBef>
              <a:spcAft>
                <a:spcPts val="600"/>
              </a:spcAft>
              <a:buAutoNum type="arabicPeriod" startAt="2"/>
              <a:tabLst>
                <a:tab pos="815340" algn="l"/>
              </a:tabLst>
            </a:pPr>
            <a:r>
              <a:rPr lang="ka-GE" sz="1700" dirty="0">
                <a:solidFill>
                  <a:srgbClr val="90C226"/>
                </a:solidFill>
                <a:uFill>
                  <a:solidFill>
                    <a:srgbClr val="00529B"/>
                  </a:solidFill>
                </a:uFill>
                <a:latin typeface="Franklin Gothic Book"/>
                <a:cs typeface="Franklin Gothic Book"/>
              </a:rPr>
              <a:t>ევროკავშირის „მწვანე ობლიგაციების სტანდარტი“ </a:t>
            </a:r>
            <a:r>
              <a:rPr lang="ka-GE" sz="1700" dirty="0">
                <a:solidFill>
                  <a:srgbClr val="404040"/>
                </a:solidFill>
                <a:latin typeface="Franklin Gothic Book"/>
                <a:cs typeface="Franklin Gothic Book"/>
              </a:rPr>
              <a:t>(78 გვერდი).</a:t>
            </a:r>
          </a:p>
          <a:p>
            <a:pPr marL="815340" indent="-345440">
              <a:lnSpc>
                <a:spcPts val="2165"/>
              </a:lnSpc>
              <a:spcBef>
                <a:spcPts val="600"/>
              </a:spcBef>
              <a:spcAft>
                <a:spcPts val="600"/>
              </a:spcAft>
              <a:buAutoNum type="arabicPeriod" startAt="2"/>
              <a:tabLst>
                <a:tab pos="815340" algn="l"/>
              </a:tabLst>
            </a:pPr>
            <a:r>
              <a:rPr lang="ka-GE" sz="1700" dirty="0">
                <a:solidFill>
                  <a:srgbClr val="404040"/>
                </a:solidFill>
                <a:latin typeface="Franklin Gothic Book"/>
                <a:cs typeface="Franklin Gothic Book"/>
              </a:rPr>
              <a:t>მეთოდოლოგიები კლიმატის სფეროში ევროკავშირის </a:t>
            </a:r>
            <a:r>
              <a:rPr lang="ka-GE" sz="1700" dirty="0">
                <a:solidFill>
                  <a:srgbClr val="90C226"/>
                </a:solidFill>
                <a:uFill>
                  <a:solidFill>
                    <a:srgbClr val="00529B"/>
                  </a:solidFill>
                </a:uFill>
                <a:latin typeface="Franklin Gothic Book"/>
                <a:cs typeface="Franklin Gothic Book"/>
              </a:rPr>
              <a:t>სამიზნე ორიენტირებისთვის</a:t>
            </a:r>
            <a:r>
              <a:rPr lang="ka-GE" sz="1700" dirty="0">
                <a:solidFill>
                  <a:srgbClr val="404040"/>
                </a:solidFill>
                <a:latin typeface="Franklin Gothic Book"/>
                <a:cs typeface="Franklin Gothic Book"/>
              </a:rPr>
              <a:t> და სამიზნე ორიენტირების გასაჯაროება (66 გვერდი).</a:t>
            </a:r>
          </a:p>
          <a:p>
            <a:pPr marL="815975" marR="5080" indent="-346075">
              <a:lnSpc>
                <a:spcPts val="2160"/>
              </a:lnSpc>
              <a:spcBef>
                <a:spcPts val="600"/>
              </a:spcBef>
              <a:spcAft>
                <a:spcPts val="600"/>
              </a:spcAft>
              <a:buAutoNum type="arabicPeriod" startAt="2"/>
              <a:tabLst>
                <a:tab pos="815975" algn="l"/>
              </a:tabLst>
            </a:pPr>
            <a:r>
              <a:rPr lang="ka-GE" sz="1700" dirty="0">
                <a:solidFill>
                  <a:srgbClr val="404040"/>
                </a:solidFill>
                <a:latin typeface="Franklin Gothic Book"/>
                <a:cs typeface="Franklin Gothic Book"/>
              </a:rPr>
              <a:t>კლიმატთან დაკავშირებული </a:t>
            </a:r>
            <a:r>
              <a:rPr lang="ka-GE" sz="1700" dirty="0">
                <a:solidFill>
                  <a:srgbClr val="90C226"/>
                </a:solidFill>
                <a:uFill>
                  <a:solidFill>
                    <a:srgbClr val="00529B"/>
                  </a:solidFill>
                </a:uFill>
                <a:latin typeface="Franklin Gothic Book"/>
                <a:cs typeface="Franklin Gothic Book"/>
              </a:rPr>
              <a:t>კორპორაციული ინფორმაციის გასაჯაროების წესის </a:t>
            </a:r>
            <a:r>
              <a:rPr lang="ka-GE" sz="1700" dirty="0">
                <a:solidFill>
                  <a:srgbClr val="404040"/>
                </a:solidFill>
                <a:uFill>
                  <a:solidFill>
                    <a:srgbClr val="00529B"/>
                  </a:solidFill>
                </a:uFill>
                <a:latin typeface="Franklin Gothic Book"/>
                <a:cs typeface="Franklin Gothic Book"/>
              </a:rPr>
              <a:t>გაუმჯობესების სახელმძღვანელო (50 გვერდი), რომელიც მოიცავს არაფინანსური ანგარიშგების (NFR) დირექტივასთან და კლიმატთან დაკავშირებული ფინანსური ინფორმაციის მაუწყებელი ანალიტიკური ჯგუფთან (TCFD) თანხვედრის საკითხებს.</a:t>
            </a:r>
          </a:p>
        </p:txBody>
      </p:sp>
      <p:pic>
        <p:nvPicPr>
          <p:cNvPr id="4" name="object 4">
            <a:hlinkClick r:id="rId2"/>
          </p:cNvPr>
          <p:cNvPicPr/>
          <p:nvPr/>
        </p:nvPicPr>
        <p:blipFill>
          <a:blip r:embed="rId3" cstate="print"/>
          <a:stretch>
            <a:fillRect/>
          </a:stretch>
        </p:blipFill>
        <p:spPr>
          <a:xfrm>
            <a:off x="469900" y="4459193"/>
            <a:ext cx="1645920" cy="2377440"/>
          </a:xfrm>
          <a:prstGeom prst="rect">
            <a:avLst/>
          </a:prstGeom>
        </p:spPr>
      </p:pic>
      <p:pic>
        <p:nvPicPr>
          <p:cNvPr id="5" name="object 5"/>
          <p:cNvPicPr/>
          <p:nvPr/>
        </p:nvPicPr>
        <p:blipFill>
          <a:blip r:embed="rId4" cstate="print"/>
          <a:stretch>
            <a:fillRect/>
          </a:stretch>
        </p:blipFill>
        <p:spPr>
          <a:xfrm>
            <a:off x="4619944" y="4490545"/>
            <a:ext cx="1645920" cy="2377440"/>
          </a:xfrm>
          <a:prstGeom prst="rect">
            <a:avLst/>
          </a:prstGeom>
        </p:spPr>
      </p:pic>
      <p:pic>
        <p:nvPicPr>
          <p:cNvPr id="6" name="object 6"/>
          <p:cNvPicPr/>
          <p:nvPr/>
        </p:nvPicPr>
        <p:blipFill>
          <a:blip r:embed="rId5" cstate="print"/>
          <a:stretch>
            <a:fillRect/>
          </a:stretch>
        </p:blipFill>
        <p:spPr>
          <a:xfrm>
            <a:off x="6666391" y="4533438"/>
            <a:ext cx="1645920" cy="2324562"/>
          </a:xfrm>
          <a:prstGeom prst="rect">
            <a:avLst/>
          </a:prstGeom>
        </p:spPr>
      </p:pic>
      <p:pic>
        <p:nvPicPr>
          <p:cNvPr id="7" name="object 7"/>
          <p:cNvPicPr/>
          <p:nvPr/>
        </p:nvPicPr>
        <p:blipFill>
          <a:blip r:embed="rId6" cstate="print"/>
          <a:stretch>
            <a:fillRect/>
          </a:stretch>
        </p:blipFill>
        <p:spPr>
          <a:xfrm>
            <a:off x="2544922" y="4490545"/>
            <a:ext cx="1645920" cy="2377440"/>
          </a:xfrm>
          <a:prstGeom prst="rect">
            <a:avLst/>
          </a:prstGeom>
        </p:spPr>
      </p:pic>
      <p:pic>
        <p:nvPicPr>
          <p:cNvPr id="8" name="object 8"/>
          <p:cNvPicPr/>
          <p:nvPr/>
        </p:nvPicPr>
        <p:blipFill>
          <a:blip r:embed="rId7" cstate="print"/>
          <a:stretch>
            <a:fillRect/>
          </a:stretch>
        </p:blipFill>
        <p:spPr>
          <a:xfrm>
            <a:off x="8712838" y="4490545"/>
            <a:ext cx="1645920" cy="2377440"/>
          </a:xfrm>
          <a:prstGeom prst="rect">
            <a:avLst/>
          </a:prstGeom>
        </p:spPr>
      </p:pic>
      <p:sp>
        <p:nvSpPr>
          <p:cNvPr id="9" name="object 9"/>
          <p:cNvSpPr txBox="1">
            <a:spLocks noGrp="1"/>
          </p:cNvSpPr>
          <p:nvPr>
            <p:ph type="title"/>
          </p:nvPr>
        </p:nvSpPr>
        <p:spPr>
          <a:xfrm>
            <a:off x="1" y="0"/>
            <a:ext cx="9372600" cy="538609"/>
          </a:xfrm>
          <a:prstGeom prst="rect">
            <a:avLst/>
          </a:prstGeom>
        </p:spPr>
        <p:txBody>
          <a:bodyPr vert="horz" wrap="square" lIns="274320" tIns="45720" rIns="0" bIns="0" rtlCol="0">
            <a:spAutoFit/>
          </a:bodyPr>
          <a:lstStyle/>
          <a:p>
            <a:pPr marL="66675">
              <a:lnSpc>
                <a:spcPct val="100000"/>
              </a:lnSpc>
              <a:spcBef>
                <a:spcPts val="105"/>
              </a:spcBef>
            </a:pPr>
            <a:r>
              <a:rPr lang="ka-GE" sz="3200" b="1" dirty="0">
                <a:solidFill>
                  <a:srgbClr val="3F7819"/>
                </a:solidFill>
                <a:latin typeface="Franklin Gothic Demi Cond" panose="020B0706030402020204" pitchFamily="34" charset="0"/>
              </a:rPr>
              <a:t>ევროკავშირის ფინანსური დარგის </a:t>
            </a:r>
            <a:r>
              <a:rPr lang="ka-GE" sz="3200" b="1" dirty="0" smtClean="0">
                <a:solidFill>
                  <a:srgbClr val="3F7819"/>
                </a:solidFill>
                <a:latin typeface="Franklin Gothic Demi Cond" panose="020B0706030402020204" pitchFamily="34" charset="0"/>
              </a:rPr>
              <a:t>გენგეგმა</a:t>
            </a:r>
            <a:endParaRPr lang="ka-GE" sz="3200" b="1" dirty="0">
              <a:solidFill>
                <a:srgbClr val="3F7819"/>
              </a:solidFill>
              <a:latin typeface="Franklin Gothic Demi Cond" panose="020B07060304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8B47B7-C76D-0FDF-C61D-E308F3BCEA40}"/>
              </a:ext>
            </a:extLst>
          </p:cNvPr>
          <p:cNvSpPr>
            <a:spLocks noGrp="1"/>
          </p:cNvSpPr>
          <p:nvPr>
            <p:ph type="title"/>
          </p:nvPr>
        </p:nvSpPr>
        <p:spPr>
          <a:xfrm>
            <a:off x="0" y="0"/>
            <a:ext cx="9360852" cy="809625"/>
          </a:xfrm>
        </p:spPr>
        <p:txBody>
          <a:bodyPr lIns="640080"/>
          <a:lstStyle/>
          <a:p>
            <a:r>
              <a:rPr lang="ka-GE" sz="2800" b="1" dirty="0">
                <a:solidFill>
                  <a:srgbClr val="3F7819"/>
                </a:solidFill>
              </a:rPr>
              <a:t>ევროკავშირის მდგრადი დაფინანსების სტრატეგია</a:t>
            </a:r>
          </a:p>
        </p:txBody>
      </p:sp>
      <p:pic>
        <p:nvPicPr>
          <p:cNvPr id="10" name="Content Placeholder 9">
            <a:extLst>
              <a:ext uri="{FF2B5EF4-FFF2-40B4-BE49-F238E27FC236}">
                <a16:creationId xmlns:a16="http://schemas.microsoft.com/office/drawing/2014/main" id="{FDFD229D-9134-24B7-2EF9-FF4FBC039946}"/>
              </a:ext>
            </a:extLst>
          </p:cNvPr>
          <p:cNvPicPr>
            <a:picLocks noGrp="1" noChangeAspect="1"/>
          </p:cNvPicPr>
          <p:nvPr>
            <p:ph idx="1"/>
          </p:nvPr>
        </p:nvPicPr>
        <p:blipFill>
          <a:blip r:embed="rId2"/>
          <a:stretch>
            <a:fillRect/>
          </a:stretch>
        </p:blipFill>
        <p:spPr>
          <a:xfrm>
            <a:off x="661987" y="1193441"/>
            <a:ext cx="8196263" cy="5576695"/>
          </a:xfrm>
          <a:prstGeom prst="rect">
            <a:avLst/>
          </a:prstGeom>
        </p:spPr>
      </p:pic>
      <p:sp>
        <p:nvSpPr>
          <p:cNvPr id="2" name="TextBox 1"/>
          <p:cNvSpPr txBox="1"/>
          <p:nvPr/>
        </p:nvSpPr>
        <p:spPr>
          <a:xfrm>
            <a:off x="923925" y="1154517"/>
            <a:ext cx="7620000" cy="338554"/>
          </a:xfrm>
          <a:prstGeom prst="rect">
            <a:avLst/>
          </a:prstGeom>
          <a:solidFill>
            <a:schemeClr val="bg1"/>
          </a:solidFill>
        </p:spPr>
        <p:txBody>
          <a:bodyPr wrap="square" rtlCol="0">
            <a:spAutoFit/>
          </a:bodyPr>
          <a:lstStyle/>
          <a:p>
            <a:r>
              <a:rPr lang="ka-GE" sz="1600" dirty="0" smtClean="0">
                <a:solidFill>
                  <a:srgbClr val="404040"/>
                </a:solidFill>
              </a:rPr>
              <a:t>ბოლო წლებში ევროკავშირი მდგრადი დაფინანსების ჩარჩოს აყალიბებს, რათა:</a:t>
            </a:r>
            <a:endParaRPr lang="en-GB" sz="1600" dirty="0">
              <a:solidFill>
                <a:srgbClr val="404040"/>
              </a:solidFill>
            </a:endParaRPr>
          </a:p>
        </p:txBody>
      </p:sp>
      <p:sp>
        <p:nvSpPr>
          <p:cNvPr id="6" name="TextBox 5"/>
          <p:cNvSpPr txBox="1"/>
          <p:nvPr/>
        </p:nvSpPr>
        <p:spPr>
          <a:xfrm>
            <a:off x="1876425" y="1531995"/>
            <a:ext cx="7639050" cy="984885"/>
          </a:xfrm>
          <a:prstGeom prst="rect">
            <a:avLst/>
          </a:prstGeom>
          <a:solidFill>
            <a:schemeClr val="bg1"/>
          </a:solidFill>
        </p:spPr>
        <p:txBody>
          <a:bodyPr wrap="square" rtlCol="0">
            <a:spAutoFit/>
          </a:bodyPr>
          <a:lstStyle/>
          <a:p>
            <a:pPr>
              <a:spcAft>
                <a:spcPts val="1200"/>
              </a:spcAft>
            </a:pPr>
            <a:r>
              <a:rPr lang="ka-GE" sz="1600" dirty="0" smtClean="0">
                <a:solidFill>
                  <a:srgbClr val="404040"/>
                </a:solidFill>
              </a:rPr>
              <a:t>დაეხმაროს კერძო ფინანსების შედინებას მდგრად ეკონომიკურ საქმიანობაში</a:t>
            </a:r>
          </a:p>
          <a:p>
            <a:r>
              <a:rPr lang="ka-GE" sz="1600" dirty="0" smtClean="0">
                <a:solidFill>
                  <a:srgbClr val="404040"/>
                </a:solidFill>
              </a:rPr>
              <a:t>2050 წლისათვის შესაძლებელი გახდეს ნახშირბადნეიტრალურ ეკონომიკაზე გადასვლა</a:t>
            </a:r>
            <a:endParaRPr lang="en-GB" sz="1600" dirty="0">
              <a:solidFill>
                <a:srgbClr val="404040"/>
              </a:solidFill>
            </a:endParaRPr>
          </a:p>
        </p:txBody>
      </p:sp>
      <p:sp>
        <p:nvSpPr>
          <p:cNvPr id="7" name="TextBox 6"/>
          <p:cNvSpPr txBox="1"/>
          <p:nvPr/>
        </p:nvSpPr>
        <p:spPr>
          <a:xfrm>
            <a:off x="1009650" y="2562142"/>
            <a:ext cx="6705600" cy="338554"/>
          </a:xfrm>
          <a:prstGeom prst="rect">
            <a:avLst/>
          </a:prstGeom>
          <a:solidFill>
            <a:srgbClr val="0B4EA2"/>
          </a:solidFill>
        </p:spPr>
        <p:txBody>
          <a:bodyPr wrap="square" rtlCol="0">
            <a:spAutoFit/>
          </a:bodyPr>
          <a:lstStyle/>
          <a:p>
            <a:r>
              <a:rPr lang="ka-GE" sz="1600" b="1" dirty="0" smtClean="0">
                <a:solidFill>
                  <a:schemeClr val="bg1"/>
                </a:solidFill>
              </a:rPr>
              <a:t>2018: ევროკავშირმა მდგრად დაფინანსებას ჩაუყარა საფუძველი</a:t>
            </a:r>
            <a:endParaRPr lang="en-GB" sz="1600" b="1" dirty="0">
              <a:solidFill>
                <a:schemeClr val="bg1"/>
              </a:solidFill>
            </a:endParaRPr>
          </a:p>
        </p:txBody>
      </p:sp>
      <p:sp>
        <p:nvSpPr>
          <p:cNvPr id="8" name="TextBox 7"/>
          <p:cNvSpPr txBox="1"/>
          <p:nvPr/>
        </p:nvSpPr>
        <p:spPr>
          <a:xfrm>
            <a:off x="4028598" y="3112478"/>
            <a:ext cx="1463040" cy="215444"/>
          </a:xfrm>
          <a:prstGeom prst="rect">
            <a:avLst/>
          </a:prstGeom>
          <a:solidFill>
            <a:schemeClr val="bg1"/>
          </a:solidFill>
        </p:spPr>
        <p:txBody>
          <a:bodyPr wrap="square" lIns="0" tIns="0" rIns="0" bIns="0" rtlCol="0">
            <a:spAutoFit/>
          </a:bodyPr>
          <a:lstStyle/>
          <a:p>
            <a:r>
              <a:rPr lang="en-US" sz="1400" b="1" i="1" dirty="0" smtClean="0">
                <a:solidFill>
                  <a:srgbClr val="A3CD50"/>
                </a:solidFill>
              </a:rPr>
              <a:t>EU </a:t>
            </a:r>
            <a:r>
              <a:rPr lang="ka-GE" sz="1400" b="1" i="1" dirty="0" smtClean="0">
                <a:solidFill>
                  <a:srgbClr val="A3CD50"/>
                </a:solidFill>
              </a:rPr>
              <a:t>ტაქსონომია</a:t>
            </a:r>
            <a:endParaRPr lang="en-GB" sz="1400" b="1" i="1" dirty="0">
              <a:solidFill>
                <a:srgbClr val="A3CD50"/>
              </a:solidFill>
            </a:endParaRPr>
          </a:p>
        </p:txBody>
      </p:sp>
      <p:sp>
        <p:nvSpPr>
          <p:cNvPr id="9" name="TextBox 8"/>
          <p:cNvSpPr txBox="1"/>
          <p:nvPr/>
        </p:nvSpPr>
        <p:spPr>
          <a:xfrm>
            <a:off x="1689735" y="4320341"/>
            <a:ext cx="1405890" cy="223083"/>
          </a:xfrm>
          <a:prstGeom prst="rect">
            <a:avLst/>
          </a:prstGeom>
          <a:solidFill>
            <a:schemeClr val="bg1"/>
          </a:solidFill>
        </p:spPr>
        <p:txBody>
          <a:bodyPr wrap="square" lIns="0" tIns="0" rIns="0" bIns="0" rtlCol="0">
            <a:spAutoFit/>
          </a:bodyPr>
          <a:lstStyle/>
          <a:p>
            <a:r>
              <a:rPr lang="en-US" sz="1400" b="1" i="1" dirty="0" smtClean="0">
                <a:solidFill>
                  <a:srgbClr val="2585A5"/>
                </a:solidFill>
              </a:rPr>
              <a:t>გ</a:t>
            </a:r>
            <a:r>
              <a:rPr lang="ka-GE" sz="1400" b="1" i="1" dirty="0" err="1" smtClean="0">
                <a:solidFill>
                  <a:srgbClr val="2585A5"/>
                </a:solidFill>
              </a:rPr>
              <a:t>ასაჯაროება</a:t>
            </a:r>
            <a:endParaRPr lang="en-GB" sz="1400" b="1" i="1" dirty="0">
              <a:solidFill>
                <a:srgbClr val="2585A5"/>
              </a:solidFill>
            </a:endParaRPr>
          </a:p>
        </p:txBody>
      </p:sp>
      <p:sp>
        <p:nvSpPr>
          <p:cNvPr id="11" name="TextBox 10"/>
          <p:cNvSpPr txBox="1"/>
          <p:nvPr/>
        </p:nvSpPr>
        <p:spPr>
          <a:xfrm>
            <a:off x="6842760" y="4340058"/>
            <a:ext cx="1405890" cy="223083"/>
          </a:xfrm>
          <a:prstGeom prst="rect">
            <a:avLst/>
          </a:prstGeom>
          <a:solidFill>
            <a:schemeClr val="bg1"/>
          </a:solidFill>
        </p:spPr>
        <p:txBody>
          <a:bodyPr wrap="square" lIns="0" tIns="0" rIns="0" bIns="0" rtlCol="0">
            <a:spAutoFit/>
          </a:bodyPr>
          <a:lstStyle/>
          <a:p>
            <a:r>
              <a:rPr lang="en-US" sz="1400" b="1" i="1" dirty="0" smtClean="0">
                <a:solidFill>
                  <a:srgbClr val="FBAA3D"/>
                </a:solidFill>
              </a:rPr>
              <a:t>ი</a:t>
            </a:r>
            <a:r>
              <a:rPr lang="ka-GE" sz="1400" b="1" i="1" dirty="0" err="1" smtClean="0">
                <a:solidFill>
                  <a:srgbClr val="FBAA3D"/>
                </a:solidFill>
              </a:rPr>
              <a:t>ნსტრუმენტები</a:t>
            </a:r>
            <a:endParaRPr lang="en-GB" sz="1400" b="1" i="1" dirty="0">
              <a:solidFill>
                <a:srgbClr val="FBAA3D"/>
              </a:solidFill>
            </a:endParaRPr>
          </a:p>
        </p:txBody>
      </p:sp>
      <p:sp>
        <p:nvSpPr>
          <p:cNvPr id="3" name="Rounded Rectangle 2"/>
          <p:cNvSpPr/>
          <p:nvPr/>
        </p:nvSpPr>
        <p:spPr>
          <a:xfrm>
            <a:off x="3771901" y="3327922"/>
            <a:ext cx="2619374" cy="719723"/>
          </a:xfrm>
          <a:prstGeom prst="roundRect">
            <a:avLst/>
          </a:prstGeom>
          <a:solidFill>
            <a:srgbClr val="E5EECD"/>
          </a:solidFill>
          <a:ln>
            <a:solidFill>
              <a:srgbClr val="BCDA7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lnSpc>
                <a:spcPts val="900"/>
              </a:lnSpc>
            </a:pPr>
            <a:r>
              <a:rPr lang="ka-GE" sz="1000" spc="-30" dirty="0" smtClean="0">
                <a:solidFill>
                  <a:srgbClr val="404040"/>
                </a:solidFill>
              </a:rPr>
              <a:t>ეკონომიკური საქმიანობის საერთო კლასიფიკაციას მნიშვნელოვანი წვლილი შეაქვს გარემოსდაცვითი ამოცანების გადაჭრაში, რისთვისაც მეცნიერული კრიტერიუმები გამოიყენება.</a:t>
            </a:r>
            <a:endParaRPr lang="en-GB" sz="1000" spc="-30" dirty="0">
              <a:solidFill>
                <a:srgbClr val="404040"/>
              </a:solidFill>
            </a:endParaRPr>
          </a:p>
        </p:txBody>
      </p:sp>
      <p:sp>
        <p:nvSpPr>
          <p:cNvPr id="13" name="Rounded Rectangle 12"/>
          <p:cNvSpPr/>
          <p:nvPr/>
        </p:nvSpPr>
        <p:spPr>
          <a:xfrm>
            <a:off x="1409224" y="4582348"/>
            <a:ext cx="2086451" cy="799277"/>
          </a:xfrm>
          <a:prstGeom prst="roundRect">
            <a:avLst/>
          </a:prstGeom>
          <a:solidFill>
            <a:srgbClr val="F1F7F8"/>
          </a:solidFill>
          <a:ln>
            <a:solidFill>
              <a:srgbClr val="2585A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lnSpc>
                <a:spcPts val="1000"/>
              </a:lnSpc>
            </a:pPr>
            <a:r>
              <a:rPr lang="ka-GE" sz="1000" spc="-50" dirty="0" smtClean="0">
                <a:solidFill>
                  <a:srgbClr val="2585A5"/>
                </a:solidFill>
              </a:rPr>
              <a:t>გასაჯაროების ყოვლისმომცველი რეჟიმი ეხება როგორც არასაფინანსო, ასევე საფინანსო ინსტიტუტებს, რათა ინვესტორებს მიაწოდონ მდგრადი ინვესტიციის შესარჩევად საჭირო ინფორმაცია.</a:t>
            </a:r>
            <a:endParaRPr lang="en-GB" sz="1000" spc="-50" dirty="0">
              <a:solidFill>
                <a:srgbClr val="2585A5"/>
              </a:solidFill>
            </a:endParaRPr>
          </a:p>
        </p:txBody>
      </p:sp>
      <p:sp>
        <p:nvSpPr>
          <p:cNvPr id="14" name="Rounded Rectangle 13"/>
          <p:cNvSpPr/>
          <p:nvPr/>
        </p:nvSpPr>
        <p:spPr>
          <a:xfrm>
            <a:off x="6457830" y="4557102"/>
            <a:ext cx="2730620" cy="851232"/>
          </a:xfrm>
          <a:prstGeom prst="roundRect">
            <a:avLst/>
          </a:prstGeom>
          <a:solidFill>
            <a:srgbClr val="FEEACC"/>
          </a:solidFill>
          <a:ln>
            <a:solidFill>
              <a:srgbClr val="FBAA3D"/>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lnSpc>
                <a:spcPts val="900"/>
              </a:lnSpc>
            </a:pPr>
            <a:r>
              <a:rPr lang="ka-GE" sz="1000" spc="-40" dirty="0" smtClean="0">
                <a:solidFill>
                  <a:srgbClr val="FBAA3D"/>
                </a:solidFill>
              </a:rPr>
              <a:t>კომპანიებისთვის, ბაზრის მონაწილეებისთვის და ფინანსური შუამავლებისთვის განკუთვნილი ინსტრუმენტების ვრცელი კომპლექტი, რომელიც მდგრადი საინვესტიციო გადაწყვეტილებების შესამუშავებლად არის განკუთვნილი და, ამავდროულად, მწვანედ წარმოჩენის პრევენციას ახდენს.</a:t>
            </a:r>
            <a:endParaRPr lang="en-GB" sz="1000" spc="-40" dirty="0">
              <a:solidFill>
                <a:srgbClr val="FBAA3D"/>
              </a:solidFill>
            </a:endParaRPr>
          </a:p>
        </p:txBody>
      </p:sp>
      <p:sp>
        <p:nvSpPr>
          <p:cNvPr id="15" name="Rounded Rectangle 14"/>
          <p:cNvSpPr/>
          <p:nvPr/>
        </p:nvSpPr>
        <p:spPr>
          <a:xfrm>
            <a:off x="3912362" y="4091506"/>
            <a:ext cx="1695511" cy="3431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lnSpc>
                <a:spcPts val="1100"/>
              </a:lnSpc>
            </a:pPr>
            <a:r>
              <a:rPr lang="ka-GE" sz="1050" spc="-70" dirty="0" smtClean="0">
                <a:solidFill>
                  <a:srgbClr val="404040"/>
                </a:solidFill>
              </a:rPr>
              <a:t>ტაქსონომიის რეგულაცია:</a:t>
            </a:r>
          </a:p>
          <a:p>
            <a:pPr algn="just">
              <a:lnSpc>
                <a:spcPts val="1100"/>
              </a:lnSpc>
            </a:pPr>
            <a:r>
              <a:rPr lang="ka-GE" sz="1050" spc="-70" dirty="0" smtClean="0">
                <a:solidFill>
                  <a:srgbClr val="FBAA3D"/>
                </a:solidFill>
              </a:rPr>
              <a:t>მიღებულია </a:t>
            </a:r>
            <a:r>
              <a:rPr lang="ka-GE" sz="1050" spc="-70" dirty="0" smtClean="0">
                <a:solidFill>
                  <a:srgbClr val="404040"/>
                </a:solidFill>
              </a:rPr>
              <a:t>2020 წ. 18 ივნისს</a:t>
            </a:r>
            <a:endParaRPr lang="en-GB" sz="1050" spc="-70" dirty="0">
              <a:solidFill>
                <a:srgbClr val="404040"/>
              </a:solidFill>
            </a:endParaRPr>
          </a:p>
        </p:txBody>
      </p:sp>
      <p:sp>
        <p:nvSpPr>
          <p:cNvPr id="16" name="Rounded Rectangle 15"/>
          <p:cNvSpPr/>
          <p:nvPr/>
        </p:nvSpPr>
        <p:spPr>
          <a:xfrm>
            <a:off x="1480917" y="5467290"/>
            <a:ext cx="3199509" cy="10933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lnSpc>
                <a:spcPts val="1100"/>
              </a:lnSpc>
            </a:pPr>
            <a:r>
              <a:rPr lang="ka-GE" sz="1000" spc="-70" dirty="0" smtClean="0">
                <a:solidFill>
                  <a:srgbClr val="404040"/>
                </a:solidFill>
              </a:rPr>
              <a:t>მდგრადი დაფინანსების შესახებ ინფორმაციის გასაჯაროების რეგულაცია (</a:t>
            </a:r>
            <a:r>
              <a:rPr lang="en-US" sz="1000" spc="-70" dirty="0" smtClean="0">
                <a:solidFill>
                  <a:srgbClr val="404040"/>
                </a:solidFill>
              </a:rPr>
              <a:t>SFDR)</a:t>
            </a:r>
            <a:r>
              <a:rPr lang="ka-GE" sz="1000" spc="-70" dirty="0" smtClean="0">
                <a:solidFill>
                  <a:srgbClr val="404040"/>
                </a:solidFill>
              </a:rPr>
              <a:t> </a:t>
            </a:r>
            <a:r>
              <a:rPr lang="ka-GE" sz="1000" spc="-70" dirty="0" smtClean="0">
                <a:solidFill>
                  <a:srgbClr val="69BB71"/>
                </a:solidFill>
              </a:rPr>
              <a:t>ძალაშია</a:t>
            </a:r>
            <a:r>
              <a:rPr lang="ka-GE" sz="1000" spc="-70" dirty="0" smtClean="0">
                <a:solidFill>
                  <a:srgbClr val="404040"/>
                </a:solidFill>
              </a:rPr>
              <a:t> 2021 წლის მარტიდან</a:t>
            </a:r>
          </a:p>
          <a:p>
            <a:pPr algn="just">
              <a:lnSpc>
                <a:spcPts val="1100"/>
              </a:lnSpc>
            </a:pPr>
            <a:r>
              <a:rPr lang="ka-GE" sz="1000" spc="-70" dirty="0" smtClean="0">
                <a:solidFill>
                  <a:srgbClr val="404040"/>
                </a:solidFill>
              </a:rPr>
              <a:t>კორპორაციული მდგრადობის თაობაზე ანგარიშგების დირექტივა (</a:t>
            </a:r>
            <a:r>
              <a:rPr lang="en-US" sz="1000" spc="-70" dirty="0" smtClean="0">
                <a:solidFill>
                  <a:srgbClr val="404040"/>
                </a:solidFill>
              </a:rPr>
              <a:t>CSRD)</a:t>
            </a:r>
            <a:r>
              <a:rPr lang="ka-GE" sz="1000" spc="-70" dirty="0" smtClean="0">
                <a:solidFill>
                  <a:srgbClr val="404040"/>
                </a:solidFill>
              </a:rPr>
              <a:t> ევროკომისიამ 2021 წლის აპრილში </a:t>
            </a:r>
            <a:r>
              <a:rPr lang="ka-GE" sz="1000" spc="-70" dirty="0" smtClean="0">
                <a:solidFill>
                  <a:srgbClr val="2585A5"/>
                </a:solidFill>
              </a:rPr>
              <a:t>წამოაყენა</a:t>
            </a:r>
          </a:p>
          <a:p>
            <a:pPr algn="just">
              <a:lnSpc>
                <a:spcPts val="1100"/>
              </a:lnSpc>
            </a:pPr>
            <a:r>
              <a:rPr lang="ka-GE" sz="1000" spc="-70" dirty="0" smtClean="0">
                <a:solidFill>
                  <a:srgbClr val="404040"/>
                </a:solidFill>
              </a:rPr>
              <a:t>მდგრადობის თაობაზე საცნობარო მასალა: </a:t>
            </a:r>
            <a:r>
              <a:rPr lang="ka-GE" sz="1000" spc="-70" dirty="0" smtClean="0">
                <a:solidFill>
                  <a:srgbClr val="FBAA3D"/>
                </a:solidFill>
              </a:rPr>
              <a:t>მიღებულია </a:t>
            </a:r>
            <a:r>
              <a:rPr lang="ka-GE" sz="1000" spc="-70" dirty="0" smtClean="0">
                <a:solidFill>
                  <a:srgbClr val="404040"/>
                </a:solidFill>
              </a:rPr>
              <a:t>2021 წლის აპრილში</a:t>
            </a:r>
            <a:endParaRPr lang="en-GB" sz="1000" spc="-70" dirty="0">
              <a:solidFill>
                <a:srgbClr val="404040"/>
              </a:solidFill>
            </a:endParaRPr>
          </a:p>
        </p:txBody>
      </p:sp>
      <p:sp>
        <p:nvSpPr>
          <p:cNvPr id="17" name="Rounded Rectangle 16"/>
          <p:cNvSpPr/>
          <p:nvPr/>
        </p:nvSpPr>
        <p:spPr>
          <a:xfrm>
            <a:off x="6569709" y="5467290"/>
            <a:ext cx="2617153" cy="9571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just">
              <a:lnSpc>
                <a:spcPts val="1100"/>
              </a:lnSpc>
            </a:pPr>
            <a:r>
              <a:rPr lang="ka-GE" sz="1000" spc="-70" dirty="0">
                <a:solidFill>
                  <a:srgbClr val="404040"/>
                </a:solidFill>
              </a:rPr>
              <a:t>ევროკავშირის </a:t>
            </a:r>
            <a:r>
              <a:rPr lang="ka-GE" sz="1000" spc="-70" dirty="0" smtClean="0">
                <a:solidFill>
                  <a:srgbClr val="404040"/>
                </a:solidFill>
              </a:rPr>
              <a:t>რეგულაცია კლიმატის </a:t>
            </a:r>
            <a:r>
              <a:rPr lang="ka-GE" sz="1000" spc="-70" dirty="0">
                <a:solidFill>
                  <a:srgbClr val="404040"/>
                </a:solidFill>
              </a:rPr>
              <a:t>სამიზნე </a:t>
            </a:r>
            <a:r>
              <a:rPr lang="ka-GE" sz="1000" spc="-70" dirty="0" smtClean="0">
                <a:solidFill>
                  <a:srgbClr val="404040"/>
                </a:solidFill>
              </a:rPr>
              <a:t>ორიენტირების თაობაზე </a:t>
            </a:r>
            <a:r>
              <a:rPr lang="ka-GE" sz="1000" spc="-70" dirty="0" smtClean="0">
                <a:solidFill>
                  <a:srgbClr val="69BB71"/>
                </a:solidFill>
              </a:rPr>
              <a:t>ძალაშია</a:t>
            </a:r>
            <a:r>
              <a:rPr lang="ka-GE" sz="1000" spc="-70" dirty="0" smtClean="0">
                <a:solidFill>
                  <a:srgbClr val="404040"/>
                </a:solidFill>
              </a:rPr>
              <a:t> 2020 წლის აპრილიდან</a:t>
            </a:r>
          </a:p>
          <a:p>
            <a:pPr algn="just">
              <a:lnSpc>
                <a:spcPts val="1100"/>
              </a:lnSpc>
            </a:pPr>
            <a:r>
              <a:rPr lang="ka-GE" sz="1000" spc="-70" dirty="0" smtClean="0">
                <a:solidFill>
                  <a:srgbClr val="404040"/>
                </a:solidFill>
              </a:rPr>
              <a:t>ევროპული მწვანე ობლიგაციების სტანდარტები (</a:t>
            </a:r>
            <a:r>
              <a:rPr lang="en-US" sz="1000" spc="-70" dirty="0" err="1" smtClean="0">
                <a:solidFill>
                  <a:srgbClr val="404040"/>
                </a:solidFill>
              </a:rPr>
              <a:t>EuGB</a:t>
            </a:r>
            <a:r>
              <a:rPr lang="en-US" sz="1000" spc="-70" dirty="0" smtClean="0">
                <a:solidFill>
                  <a:srgbClr val="404040"/>
                </a:solidFill>
              </a:rPr>
              <a:t>) </a:t>
            </a:r>
            <a:r>
              <a:rPr lang="ka-GE" sz="1000" spc="-70" dirty="0" smtClean="0">
                <a:solidFill>
                  <a:srgbClr val="404040"/>
                </a:solidFill>
              </a:rPr>
              <a:t>ევროკომისიამ </a:t>
            </a:r>
            <a:r>
              <a:rPr lang="ka-GE" sz="1000" spc="-70" dirty="0">
                <a:solidFill>
                  <a:srgbClr val="2585A5"/>
                </a:solidFill>
              </a:rPr>
              <a:t>განსახილველად </a:t>
            </a:r>
            <a:r>
              <a:rPr lang="ka-GE" sz="1000" spc="-70" dirty="0" smtClean="0">
                <a:solidFill>
                  <a:srgbClr val="404040"/>
                </a:solidFill>
              </a:rPr>
              <a:t>ახლახან გამოიტანა</a:t>
            </a:r>
            <a:endParaRPr lang="ka-GE" sz="1000" spc="-70" dirty="0" smtClean="0">
              <a:solidFill>
                <a:srgbClr val="2585A5"/>
              </a:solidFill>
            </a:endParaRPr>
          </a:p>
        </p:txBody>
      </p:sp>
    </p:spTree>
    <p:extLst>
      <p:ext uri="{BB962C8B-B14F-4D97-AF65-F5344CB8AC3E}">
        <p14:creationId xmlns:p14="http://schemas.microsoft.com/office/powerpoint/2010/main" val="294787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323BFA-DDBD-D86E-1C4D-EE5356813CDB}"/>
              </a:ext>
            </a:extLst>
          </p:cNvPr>
          <p:cNvSpPr>
            <a:spLocks noGrp="1"/>
          </p:cNvSpPr>
          <p:nvPr>
            <p:ph type="title"/>
          </p:nvPr>
        </p:nvSpPr>
        <p:spPr>
          <a:xfrm>
            <a:off x="0" y="1"/>
            <a:ext cx="9372600" cy="676274"/>
          </a:xfrm>
        </p:spPr>
        <p:txBody>
          <a:bodyPr lIns="640080"/>
          <a:lstStyle/>
          <a:p>
            <a:r>
              <a:rPr lang="ka-GE" sz="2800" b="1" dirty="0">
                <a:solidFill>
                  <a:schemeClr val="accent2">
                    <a:lumMod val="75000"/>
                  </a:schemeClr>
                </a:solidFill>
              </a:rPr>
              <a:t>ევროკავშირის სამოქმედო გეგმის ახალი ქმედებები</a:t>
            </a:r>
          </a:p>
        </p:txBody>
      </p:sp>
      <p:sp>
        <p:nvSpPr>
          <p:cNvPr id="7" name="Content Placeholder 6">
            <a:extLst>
              <a:ext uri="{FF2B5EF4-FFF2-40B4-BE49-F238E27FC236}">
                <a16:creationId xmlns:a16="http://schemas.microsoft.com/office/drawing/2014/main" id="{57595134-E401-5BC4-F9C3-6AA1311A7B2F}"/>
              </a:ext>
            </a:extLst>
          </p:cNvPr>
          <p:cNvSpPr>
            <a:spLocks noGrp="1"/>
          </p:cNvSpPr>
          <p:nvPr>
            <p:ph idx="1"/>
          </p:nvPr>
        </p:nvSpPr>
        <p:spPr>
          <a:xfrm>
            <a:off x="563035" y="749524"/>
            <a:ext cx="9362016" cy="4408454"/>
          </a:xfrm>
        </p:spPr>
        <p:txBody>
          <a:bodyPr/>
          <a:lstStyle/>
          <a:p>
            <a:pPr marL="259232" indent="-259232">
              <a:lnSpc>
                <a:spcPct val="110000"/>
              </a:lnSpc>
              <a:buFontTx/>
              <a:buChar char="►"/>
            </a:pPr>
            <a:r>
              <a:rPr lang="ka-GE" sz="1600" dirty="0">
                <a:solidFill>
                  <a:srgbClr val="404040"/>
                </a:solidFill>
                <a:latin typeface="Arial" panose="020B0604020202020204" pitchFamily="34" charset="0"/>
                <a:cs typeface="Arial" panose="020B0604020202020204" pitchFamily="34" charset="0"/>
              </a:rPr>
              <a:t>კაპიტალის ნაკადების გადამისამართება მდგრადი ინვესტიციებისაკენ, რათა მიღწეული იქნას მდგრადი და დაბალანსებული განვითარება: </a:t>
            </a:r>
          </a:p>
          <a:p>
            <a:pPr marL="674004" indent="-362925">
              <a:lnSpc>
                <a:spcPct val="110000"/>
              </a:lnSpc>
              <a:spcBef>
                <a:spcPts val="544"/>
              </a:spcBef>
              <a:buFont typeface="+mj-lt"/>
              <a:buAutoNum type="arabicPeriod"/>
            </a:pPr>
            <a:r>
              <a:rPr lang="ka-GE" sz="1600" dirty="0">
                <a:solidFill>
                  <a:srgbClr val="404040"/>
                </a:solidFill>
                <a:latin typeface="Arial" panose="020B0604020202020204" pitchFamily="34" charset="0"/>
                <a:cs typeface="Arial" panose="020B0604020202020204" pitchFamily="34" charset="0"/>
              </a:rPr>
              <a:t>მდგრადი საქმიანობის კლასიფიკაციის სისტემის შემოღება ევროკავშირში</a:t>
            </a:r>
          </a:p>
          <a:p>
            <a:pPr marL="674004" indent="-362925">
              <a:lnSpc>
                <a:spcPct val="110000"/>
              </a:lnSpc>
              <a:spcBef>
                <a:spcPts val="544"/>
              </a:spcBef>
              <a:buFont typeface="+mj-lt"/>
              <a:buAutoNum type="arabicPeriod"/>
            </a:pPr>
            <a:r>
              <a:rPr lang="ka-GE" sz="1600" dirty="0">
                <a:solidFill>
                  <a:srgbClr val="404040"/>
                </a:solidFill>
                <a:latin typeface="Arial" panose="020B0604020202020204" pitchFamily="34" charset="0"/>
                <a:cs typeface="Arial" panose="020B0604020202020204" pitchFamily="34" charset="0"/>
              </a:rPr>
              <a:t>მწვანე ფინანსური პროდუქტების სტანდარტებისა და ნიშანდების შემუშავება</a:t>
            </a:r>
          </a:p>
          <a:p>
            <a:pPr marL="674004" indent="-362925">
              <a:lnSpc>
                <a:spcPct val="110000"/>
              </a:lnSpc>
              <a:spcBef>
                <a:spcPts val="544"/>
              </a:spcBef>
              <a:buFont typeface="+mj-lt"/>
              <a:buAutoNum type="arabicPeriod"/>
            </a:pPr>
            <a:r>
              <a:rPr lang="ka-GE" sz="1600" dirty="0">
                <a:solidFill>
                  <a:srgbClr val="404040"/>
                </a:solidFill>
                <a:latin typeface="Arial" panose="020B0604020202020204" pitchFamily="34" charset="0"/>
                <a:cs typeface="Arial" panose="020B0604020202020204" pitchFamily="34" charset="0"/>
              </a:rPr>
              <a:t>მდგრად პროექტებში ინვესტიციების წახალისება</a:t>
            </a:r>
          </a:p>
          <a:p>
            <a:pPr marL="674004" indent="-362925">
              <a:lnSpc>
                <a:spcPct val="110000"/>
              </a:lnSpc>
              <a:spcBef>
                <a:spcPts val="544"/>
              </a:spcBef>
              <a:buFont typeface="+mj-lt"/>
              <a:buAutoNum type="arabicPeriod"/>
            </a:pPr>
            <a:r>
              <a:rPr lang="ka-GE" sz="1600" dirty="0">
                <a:solidFill>
                  <a:srgbClr val="404040"/>
                </a:solidFill>
                <a:latin typeface="Arial" panose="020B0604020202020204" pitchFamily="34" charset="0"/>
                <a:cs typeface="Arial" panose="020B0604020202020204" pitchFamily="34" charset="0"/>
              </a:rPr>
              <a:t>მდგრადობის საკითხების გათვალისწინება ინვესტიციის თაობაზე რეკომენდაციების მიწოდებისას</a:t>
            </a:r>
          </a:p>
          <a:p>
            <a:pPr marL="674004" indent="-362925">
              <a:lnSpc>
                <a:spcPct val="110000"/>
              </a:lnSpc>
              <a:spcBef>
                <a:spcPts val="544"/>
              </a:spcBef>
              <a:buFont typeface="+mj-lt"/>
              <a:buAutoNum type="arabicPeriod"/>
            </a:pPr>
            <a:r>
              <a:rPr lang="ka-GE" sz="1600" dirty="0">
                <a:solidFill>
                  <a:srgbClr val="404040"/>
                </a:solidFill>
                <a:latin typeface="Arial" panose="020B0604020202020204" pitchFamily="34" charset="0"/>
                <a:cs typeface="Arial" panose="020B0604020202020204" pitchFamily="34" charset="0"/>
              </a:rPr>
              <a:t>მდგრადობის სამიზნე ორიენტირების შემუშავება</a:t>
            </a:r>
          </a:p>
          <a:p>
            <a:pPr marL="259232" indent="-259232">
              <a:lnSpc>
                <a:spcPct val="110000"/>
              </a:lnSpc>
              <a:spcBef>
                <a:spcPts val="1633"/>
              </a:spcBef>
              <a:buFontTx/>
              <a:buChar char="►"/>
            </a:pPr>
            <a:r>
              <a:rPr lang="ka-GE" sz="1600" dirty="0">
                <a:solidFill>
                  <a:srgbClr val="404040"/>
                </a:solidFill>
                <a:latin typeface="Arial" panose="020B0604020202020204" pitchFamily="34" charset="0"/>
                <a:cs typeface="Arial" panose="020B0604020202020204" pitchFamily="34" charset="0"/>
              </a:rPr>
              <a:t>მდგრადობის საკითხების გათვალისწინება რისკის მართვაში</a:t>
            </a:r>
          </a:p>
          <a:p>
            <a:pPr marL="674004" indent="-362925">
              <a:lnSpc>
                <a:spcPct val="110000"/>
              </a:lnSpc>
              <a:spcBef>
                <a:spcPts val="544"/>
              </a:spcBef>
              <a:buFont typeface="+mj-lt"/>
              <a:buAutoNum type="arabicPeriod" startAt="6"/>
            </a:pPr>
            <a:r>
              <a:rPr lang="ka-GE" sz="1600" dirty="0">
                <a:solidFill>
                  <a:srgbClr val="404040"/>
                </a:solidFill>
                <a:latin typeface="Arial" panose="020B0604020202020204" pitchFamily="34" charset="0"/>
                <a:cs typeface="Arial" panose="020B0604020202020204" pitchFamily="34" charset="0"/>
              </a:rPr>
              <a:t>მდგრადობის საკითხების უკეთ გათვალისწინება რეიტინგებსა და კვლევებში</a:t>
            </a:r>
          </a:p>
          <a:p>
            <a:pPr marL="674004" indent="-362925">
              <a:lnSpc>
                <a:spcPct val="110000"/>
              </a:lnSpc>
              <a:spcBef>
                <a:spcPts val="544"/>
              </a:spcBef>
              <a:buFont typeface="+mj-lt"/>
              <a:buAutoNum type="arabicPeriod" startAt="6"/>
            </a:pPr>
            <a:r>
              <a:rPr lang="ka-GE" sz="1600" dirty="0">
                <a:solidFill>
                  <a:srgbClr val="404040"/>
                </a:solidFill>
                <a:latin typeface="Arial" panose="020B0604020202020204" pitchFamily="34" charset="0"/>
                <a:cs typeface="Arial" panose="020B0604020202020204" pitchFamily="34" charset="0"/>
              </a:rPr>
              <a:t>საინვესტიციო ორგანიზაციებისა და აქტივების მმართველების მოვალეობების დაზუსტება</a:t>
            </a:r>
          </a:p>
          <a:p>
            <a:pPr marL="674004" indent="-362925">
              <a:lnSpc>
                <a:spcPct val="110000"/>
              </a:lnSpc>
              <a:spcBef>
                <a:spcPts val="544"/>
              </a:spcBef>
              <a:buFont typeface="+mj-lt"/>
              <a:buAutoNum type="arabicPeriod" startAt="6"/>
            </a:pPr>
            <a:r>
              <a:rPr lang="ka-GE" sz="1600" dirty="0">
                <a:solidFill>
                  <a:srgbClr val="404040"/>
                </a:solidFill>
                <a:latin typeface="Arial" panose="020B0604020202020204" pitchFamily="34" charset="0"/>
                <a:cs typeface="Arial" panose="020B0604020202020204" pitchFamily="34" charset="0"/>
              </a:rPr>
              <a:t>მდგრადობის საკითხების შეტანა </a:t>
            </a:r>
            <a:r>
              <a:rPr lang="ka-GE" sz="1600" dirty="0" err="1">
                <a:solidFill>
                  <a:srgbClr val="404040"/>
                </a:solidFill>
                <a:latin typeface="Arial" panose="020B0604020202020204" pitchFamily="34" charset="0"/>
                <a:cs typeface="Arial" panose="020B0604020202020204" pitchFamily="34" charset="0"/>
              </a:rPr>
              <a:t>პრუდენციულ</a:t>
            </a:r>
            <a:r>
              <a:rPr lang="ka-GE" sz="1600" dirty="0">
                <a:solidFill>
                  <a:srgbClr val="404040"/>
                </a:solidFill>
                <a:latin typeface="Arial" panose="020B0604020202020204" pitchFamily="34" charset="0"/>
                <a:cs typeface="Arial" panose="020B0604020202020204" pitchFamily="34" charset="0"/>
              </a:rPr>
              <a:t> მოთხოვნებში</a:t>
            </a:r>
          </a:p>
          <a:p>
            <a:pPr marL="259232" indent="-259232">
              <a:lnSpc>
                <a:spcPct val="110000"/>
              </a:lnSpc>
              <a:spcBef>
                <a:spcPts val="1633"/>
              </a:spcBef>
              <a:buFontTx/>
              <a:buChar char="►"/>
            </a:pPr>
            <a:r>
              <a:rPr lang="ka-GE" sz="1600" dirty="0">
                <a:solidFill>
                  <a:srgbClr val="404040"/>
                </a:solidFill>
                <a:latin typeface="Arial" panose="020B0604020202020204" pitchFamily="34" charset="0"/>
                <a:cs typeface="Arial" panose="020B0604020202020204" pitchFamily="34" charset="0"/>
              </a:rPr>
              <a:t>გამჭირვალეობისა და გრძელვადიან შედეგებზე ორიენტირებულობის წახალისება ფინანსურ და ეკონომიკური საქმიანობაში</a:t>
            </a:r>
          </a:p>
          <a:p>
            <a:pPr marL="674004" indent="-362925">
              <a:lnSpc>
                <a:spcPct val="110000"/>
              </a:lnSpc>
              <a:spcBef>
                <a:spcPts val="544"/>
              </a:spcBef>
              <a:buFont typeface="+mj-lt"/>
              <a:buAutoNum type="arabicPeriod" startAt="9"/>
            </a:pPr>
            <a:r>
              <a:rPr lang="ka-GE" sz="1600" dirty="0">
                <a:solidFill>
                  <a:srgbClr val="404040"/>
                </a:solidFill>
                <a:latin typeface="Arial" panose="020B0604020202020204" pitchFamily="34" charset="0"/>
                <a:cs typeface="Arial" panose="020B0604020202020204" pitchFamily="34" charset="0"/>
              </a:rPr>
              <a:t>მდგრადობის საკითხებზე ინფორმაციის გასაჯაროებისა და საბუღალტრო აღრიცხვის წესების შემუშავების პროცესის გაძლიერება</a:t>
            </a:r>
          </a:p>
          <a:p>
            <a:pPr marL="674004" indent="-362925">
              <a:lnSpc>
                <a:spcPct val="110000"/>
              </a:lnSpc>
              <a:spcBef>
                <a:spcPts val="544"/>
              </a:spcBef>
              <a:buFont typeface="+mj-lt"/>
              <a:buAutoNum type="arabicPeriod" startAt="9"/>
            </a:pPr>
            <a:r>
              <a:rPr lang="ka-GE" sz="1600" dirty="0">
                <a:solidFill>
                  <a:srgbClr val="404040"/>
                </a:solidFill>
                <a:latin typeface="Arial" panose="020B0604020202020204" pitchFamily="34" charset="0"/>
                <a:cs typeface="Arial" panose="020B0604020202020204" pitchFamily="34" charset="0"/>
              </a:rPr>
              <a:t>მდგრადი კორპორატიული მმართველობის წახალისება და საფონდო ბაზრების მოკლევადიან შედეგებზე ორიენტირებულობის შემცირება</a:t>
            </a:r>
          </a:p>
        </p:txBody>
      </p:sp>
    </p:spTree>
    <p:extLst>
      <p:ext uri="{BB962C8B-B14F-4D97-AF65-F5344CB8AC3E}">
        <p14:creationId xmlns:p14="http://schemas.microsoft.com/office/powerpoint/2010/main" val="156176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13"/>
            <a:ext cx="9373595" cy="623317"/>
          </a:xfrm>
        </p:spPr>
        <p:txBody>
          <a:bodyPr lIns="365760">
            <a:noAutofit/>
          </a:bodyPr>
          <a:lstStyle/>
          <a:p>
            <a:r>
              <a:rPr lang="ka-GE" sz="2200" b="1" dirty="0">
                <a:solidFill>
                  <a:srgbClr val="3F7819"/>
                </a:solidFill>
              </a:rPr>
              <a:t>ევროკავშირის „მდგრადი დაფინანსების სამოქმედო გეგმა“: მიმოხილვა </a:t>
            </a:r>
          </a:p>
        </p:txBody>
      </p:sp>
      <p:sp>
        <p:nvSpPr>
          <p:cNvPr id="6" name="Rectangle 5"/>
          <p:cNvSpPr/>
          <p:nvPr/>
        </p:nvSpPr>
        <p:spPr>
          <a:xfrm>
            <a:off x="392879" y="559832"/>
            <a:ext cx="475088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buClrTx/>
              <a:buSzTx/>
              <a:buFontTx/>
              <a:buNone/>
              <a:tabLst/>
              <a:defRPr/>
            </a:pPr>
            <a:r>
              <a:rPr kumimoji="0" lang="ka-GE" sz="1200" b="1" i="0" u="none" strike="noStrike" cap="none" normalizeH="0" baseline="0" noProof="0" dirty="0">
                <a:ln>
                  <a:noFill/>
                </a:ln>
                <a:solidFill>
                  <a:srgbClr val="404040"/>
                </a:solidFill>
                <a:uLnTx/>
                <a:uFillTx/>
                <a:latin typeface="Franklin Gothic Book" panose="020B0503020102020204" pitchFamily="34" charset="0"/>
              </a:rPr>
              <a:t>ძირითადი ძვრები (მდგრადი ფინანსები)</a:t>
            </a:r>
          </a:p>
          <a:p>
            <a:pPr marL="171450" marR="0" lvl="0" indent="-171450" algn="l" defTabSz="914400" rtl="0" eaLnBrk="1" fontAlgn="auto" latinLnBrk="0" hangingPunct="1">
              <a:lnSpc>
                <a:spcPct val="100000"/>
              </a:lnSpc>
              <a:spcBef>
                <a:spcPts val="0"/>
              </a:spcBef>
              <a:buClrTx/>
              <a:buSzTx/>
              <a:buFontTx/>
              <a:buChar char="-"/>
              <a:tabLst/>
              <a:defRPr/>
            </a:pPr>
            <a:r>
              <a:rPr kumimoji="0" lang="ka-GE" sz="1200" b="1" i="0" u="none" strike="noStrike" cap="none" normalizeH="0" baseline="0" noProof="0" dirty="0">
                <a:ln>
                  <a:noFill/>
                </a:ln>
                <a:solidFill>
                  <a:srgbClr val="58595B"/>
                </a:solidFill>
                <a:uLnTx/>
                <a:uFillTx/>
                <a:latin typeface="Franklin Gothic Book" panose="020B0503020102020204" pitchFamily="34" charset="0"/>
              </a:rPr>
              <a:t>2018: </a:t>
            </a:r>
            <a:r>
              <a:rPr kumimoji="0" lang="ka-GE" sz="1200" b="0" i="0" u="none" strike="noStrike" cap="none" normalizeH="0" baseline="0" noProof="0" dirty="0">
                <a:ln>
                  <a:noFill/>
                </a:ln>
                <a:solidFill>
                  <a:srgbClr val="58595B"/>
                </a:solidFill>
                <a:uLnTx/>
                <a:uFillTx/>
                <a:latin typeface="Franklin Gothic Book" panose="020B0503020102020204" pitchFamily="34" charset="0"/>
              </a:rPr>
              <a:t>ევროკომისიის </a:t>
            </a:r>
            <a:r>
              <a:rPr kumimoji="0" lang="ka-GE" sz="1200" b="0" i="0" u="none" strike="noStrike" cap="none" normalizeH="0" baseline="0" noProof="0" dirty="0">
                <a:ln>
                  <a:noFill/>
                </a:ln>
                <a:solidFill>
                  <a:srgbClr val="58595B"/>
                </a:solidFill>
                <a:uLnTx/>
                <a:uFillTx/>
                <a:latin typeface="Franklin Gothic Book" panose="020B0503020102020204" pitchFamily="34" charset="0"/>
                <a:hlinkClick r:id="rId3"/>
              </a:rPr>
              <a:t>სამოქმედო გეგმა მდგრადი განვითარების დაფინანსებისთვის</a:t>
            </a:r>
          </a:p>
          <a:p>
            <a:pPr marL="171450" marR="0" lvl="0" indent="-171450" algn="l" defTabSz="914400" rtl="0" eaLnBrk="1" fontAlgn="auto" latinLnBrk="0" hangingPunct="1">
              <a:lnSpc>
                <a:spcPct val="100000"/>
              </a:lnSpc>
              <a:spcBef>
                <a:spcPts val="0"/>
              </a:spcBef>
              <a:buClrTx/>
              <a:buSzTx/>
              <a:buFontTx/>
              <a:buChar char="-"/>
              <a:tabLst/>
              <a:defRPr/>
            </a:pPr>
            <a:r>
              <a:rPr kumimoji="0" lang="ka-GE" sz="1200" b="1" i="0" u="none" strike="noStrike" cap="none" normalizeH="0" baseline="0" noProof="0" dirty="0">
                <a:ln>
                  <a:noFill/>
                </a:ln>
                <a:solidFill>
                  <a:srgbClr val="58595B"/>
                </a:solidFill>
                <a:uLnTx/>
                <a:uFillTx/>
                <a:latin typeface="Franklin Gothic Book" panose="020B0503020102020204" pitchFamily="34" charset="0"/>
              </a:rPr>
              <a:t>2021</a:t>
            </a:r>
            <a:r>
              <a:rPr kumimoji="0" lang="ka-GE" sz="1200" b="0" i="0" u="none" strike="noStrike" cap="none" normalizeH="0" baseline="0" noProof="0" dirty="0">
                <a:ln>
                  <a:noFill/>
                </a:ln>
                <a:solidFill>
                  <a:srgbClr val="58595B"/>
                </a:solidFill>
                <a:uLnTx/>
                <a:uFillTx/>
                <a:latin typeface="Franklin Gothic Book" panose="020B0503020102020204" pitchFamily="34" charset="0"/>
              </a:rPr>
              <a:t>: </a:t>
            </a:r>
            <a:r>
              <a:rPr kumimoji="0" lang="ka-GE" sz="1200" b="0" i="0" u="none" strike="noStrike" cap="none" normalizeH="0" baseline="0" noProof="0" dirty="0">
                <a:ln>
                  <a:noFill/>
                </a:ln>
                <a:solidFill>
                  <a:srgbClr val="58595B"/>
                </a:solidFill>
                <a:uLnTx/>
                <a:uFillTx/>
                <a:latin typeface="Franklin Gothic Book" panose="020B0503020102020204" pitchFamily="34" charset="0"/>
                <a:hlinkClick r:id="rId4"/>
              </a:rPr>
              <a:t>გარდაქმნის დაფინანსების სტრატეგია</a:t>
            </a:r>
            <a:r>
              <a:rPr kumimoji="0" lang="ka-GE" sz="1200" b="0" i="0" u="none" strike="noStrike" cap="none" normalizeH="0" baseline="0" noProof="0" dirty="0">
                <a:ln>
                  <a:noFill/>
                </a:ln>
                <a:solidFill>
                  <a:srgbClr val="58595B"/>
                </a:solidFill>
                <a:uLnTx/>
                <a:uFillTx/>
                <a:latin typeface="Franklin Gothic Book" panose="020B0503020102020204" pitchFamily="34" charset="0"/>
              </a:rPr>
              <a:t>*</a:t>
            </a:r>
          </a:p>
        </p:txBody>
      </p:sp>
      <p:sp>
        <p:nvSpPr>
          <p:cNvPr id="7" name="TextBox 6">
            <a:extLst>
              <a:ext uri="{FF2B5EF4-FFF2-40B4-BE49-F238E27FC236}">
                <a16:creationId xmlns:a16="http://schemas.microsoft.com/office/drawing/2014/main" id="{9616510E-8E9C-C745-92DD-931DEBA8499A}"/>
              </a:ext>
            </a:extLst>
          </p:cNvPr>
          <p:cNvSpPr txBox="1"/>
          <p:nvPr/>
        </p:nvSpPr>
        <p:spPr>
          <a:xfrm>
            <a:off x="5989683" y="487334"/>
            <a:ext cx="34835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Tx/>
              <a:buSzTx/>
              <a:buFontTx/>
              <a:buNone/>
              <a:tabLst/>
              <a:defRPr/>
            </a:pPr>
            <a:r>
              <a:rPr kumimoji="0" lang="ka-GE" sz="1200" b="1" i="0" u="none" strike="noStrike" cap="none" normalizeH="0" baseline="0" noProof="0" dirty="0">
                <a:ln>
                  <a:noFill/>
                </a:ln>
                <a:solidFill>
                  <a:srgbClr val="404040"/>
                </a:solidFill>
                <a:uLnTx/>
                <a:uFillTx/>
                <a:latin typeface="Franklin Gothic Book" panose="020B0503020102020204" pitchFamily="34" charset="0"/>
              </a:rPr>
              <a:t>ძირითადი ძვრები (კლიმატის კანონმდებლობა)</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ka-GE" sz="1200" b="1" i="0" u="none" strike="noStrike" cap="none" normalizeH="0" baseline="0" noProof="0" dirty="0">
                <a:ln>
                  <a:noFill/>
                </a:ln>
                <a:solidFill>
                  <a:srgbClr val="58595B"/>
                </a:solidFill>
                <a:uLnTx/>
                <a:uFillTx/>
                <a:latin typeface="Franklin Gothic Book" panose="020B0503020102020204" pitchFamily="34" charset="0"/>
              </a:rPr>
              <a:t>2019:</a:t>
            </a:r>
            <a:r>
              <a:rPr kumimoji="0" lang="ka-GE" sz="1200" b="0" i="0" u="none" strike="noStrike" cap="none" normalizeH="0" baseline="0" noProof="0" dirty="0">
                <a:ln>
                  <a:noFill/>
                </a:ln>
                <a:solidFill>
                  <a:srgbClr val="58595B"/>
                </a:solidFill>
                <a:uLnTx/>
                <a:uFillTx/>
                <a:latin typeface="Franklin Gothic Book" panose="020B0503020102020204" pitchFamily="34" charset="0"/>
              </a:rPr>
              <a:t> </a:t>
            </a:r>
            <a:r>
              <a:rPr kumimoji="0" lang="ka-GE" sz="1200" b="0" i="0" u="none" strike="noStrike" cap="none" normalizeH="0" baseline="0" noProof="0" dirty="0">
                <a:ln>
                  <a:noFill/>
                </a:ln>
                <a:solidFill>
                  <a:srgbClr val="58595B"/>
                </a:solidFill>
                <a:uLnTx/>
                <a:uFillTx/>
                <a:latin typeface="Franklin Gothic Book" panose="020B0503020102020204" pitchFamily="34" charset="0"/>
                <a:hlinkClick r:id="rId5"/>
              </a:rPr>
              <a:t>ევროპული „მწვანე შეთანხმება“.</a:t>
            </a:r>
            <a:r>
              <a:rPr kumimoji="0" lang="ka-GE" sz="1200" b="0" i="0" u="none" strike="noStrike" cap="none" normalizeH="0" baseline="0" noProof="0" dirty="0">
                <a:ln>
                  <a:noFill/>
                </a:ln>
                <a:solidFill>
                  <a:srgbClr val="58595B"/>
                </a:solidFill>
                <a:uLnTx/>
                <a:uFillTx/>
                <a:latin typeface="Franklin Gothic Book" panose="020B0503020102020204" pitchFamily="34" charset="0"/>
              </a:rPr>
              <a:t> </a:t>
            </a:r>
          </a:p>
          <a:p>
            <a:pPr marL="285750" marR="0" lvl="0" indent="-285750"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ka-GE" sz="1200" b="1" i="0" u="none" strike="noStrike" cap="none" normalizeH="0" baseline="0" noProof="0" dirty="0">
                <a:ln>
                  <a:noFill/>
                </a:ln>
                <a:solidFill>
                  <a:schemeClr val="accent6"/>
                </a:solidFill>
                <a:uLnTx/>
                <a:uFillTx/>
                <a:latin typeface="Franklin Gothic Book" panose="020B0503020102020204" pitchFamily="34" charset="0"/>
              </a:rPr>
              <a:t>2021წ., 14 ივლისი: </a:t>
            </a:r>
            <a:r>
              <a:rPr kumimoji="0" lang="ka-GE" sz="1200" b="0" i="0" u="none" strike="noStrike" cap="none" normalizeH="0" baseline="0" noProof="0" dirty="0">
                <a:ln>
                  <a:noFill/>
                </a:ln>
                <a:solidFill>
                  <a:schemeClr val="accent6"/>
                </a:solidFill>
                <a:uLnTx/>
                <a:uFillTx/>
                <a:latin typeface="Franklin Gothic Book" panose="020B0503020102020204" pitchFamily="34" charset="0"/>
              </a:rPr>
              <a:t>პაკეტი „55-ისთვის შემზადება“.</a:t>
            </a:r>
          </a:p>
          <a:p>
            <a:pPr marL="0" marR="0" lvl="0" indent="0" algn="l" defTabSz="914400" rtl="0" eaLnBrk="1" fontAlgn="auto" latinLnBrk="0" hangingPunct="1">
              <a:lnSpc>
                <a:spcPct val="100000"/>
              </a:lnSpc>
              <a:spcBef>
                <a:spcPts val="0"/>
              </a:spcBef>
              <a:buClrTx/>
              <a:buSzTx/>
              <a:buFontTx/>
              <a:buNone/>
              <a:tabLst/>
              <a:defRPr/>
            </a:pPr>
            <a:r>
              <a:rPr kumimoji="0" lang="ka-GE" sz="1200" b="0" i="0" u="none" strike="noStrike" cap="none" normalizeH="0" baseline="0" noProof="0" dirty="0">
                <a:ln>
                  <a:noFill/>
                </a:ln>
                <a:solidFill>
                  <a:schemeClr val="accent6"/>
                </a:solidFill>
                <a:uLnTx/>
                <a:uFillTx/>
                <a:latin typeface="Franklin Gothic Book" panose="020B0503020102020204" pitchFamily="34" charset="0"/>
              </a:rPr>
              <a:t>ევროკავშირის </a:t>
            </a:r>
            <a:r>
              <a:rPr kumimoji="0" lang="ka-GE" sz="1200" b="0" i="0" u="none" strike="noStrike" cap="none" normalizeH="0" baseline="0" noProof="0" dirty="0" err="1">
                <a:ln>
                  <a:noFill/>
                </a:ln>
                <a:solidFill>
                  <a:schemeClr val="accent6"/>
                </a:solidFill>
                <a:uLnTx/>
                <a:uFillTx/>
                <a:latin typeface="Franklin Gothic Book" panose="020B0503020102020204" pitchFamily="34" charset="0"/>
              </a:rPr>
              <a:t>კლიმატნეიტრალობის</a:t>
            </a:r>
            <a:r>
              <a:rPr kumimoji="0" lang="ka-GE" sz="1200" b="0" i="0" u="none" strike="noStrike" cap="none" normalizeH="0" baseline="0" noProof="0" dirty="0">
                <a:ln>
                  <a:noFill/>
                </a:ln>
                <a:solidFill>
                  <a:schemeClr val="accent6"/>
                </a:solidFill>
                <a:uLnTx/>
                <a:uFillTx/>
                <a:latin typeface="Franklin Gothic Book" panose="020B0503020102020204" pitchFamily="34" charset="0"/>
              </a:rPr>
              <a:t> მიზნები. </a:t>
            </a:r>
          </a:p>
        </p:txBody>
      </p:sp>
      <p:graphicFrame>
        <p:nvGraphicFramePr>
          <p:cNvPr id="12" name="Table 12">
            <a:extLst>
              <a:ext uri="{FF2B5EF4-FFF2-40B4-BE49-F238E27FC236}">
                <a16:creationId xmlns:a16="http://schemas.microsoft.com/office/drawing/2014/main" id="{33C4645F-F59B-7939-678D-78A2660D6B92}"/>
              </a:ext>
            </a:extLst>
          </p:cNvPr>
          <p:cNvGraphicFramePr>
            <a:graphicFrameLocks noGrp="1"/>
          </p:cNvGraphicFramePr>
          <p:nvPr>
            <p:extLst>
              <p:ext uri="{D42A27DB-BD31-4B8C-83A1-F6EECF244321}">
                <p14:modId xmlns:p14="http://schemas.microsoft.com/office/powerpoint/2010/main" val="234713255"/>
              </p:ext>
            </p:extLst>
          </p:nvPr>
        </p:nvGraphicFramePr>
        <p:xfrm>
          <a:off x="392878" y="1898561"/>
          <a:ext cx="11652818" cy="4754880"/>
        </p:xfrm>
        <a:graphic>
          <a:graphicData uri="http://schemas.openxmlformats.org/drawingml/2006/table">
            <a:tbl>
              <a:tblPr firstRow="1" bandRow="1">
                <a:tableStyleId>{5C22544A-7EE6-4342-B048-85BDC9FD1C3A}</a:tableStyleId>
              </a:tblPr>
              <a:tblGrid>
                <a:gridCol w="2362514">
                  <a:extLst>
                    <a:ext uri="{9D8B030D-6E8A-4147-A177-3AD203B41FA5}">
                      <a16:colId xmlns:a16="http://schemas.microsoft.com/office/drawing/2014/main" val="938114675"/>
                    </a:ext>
                  </a:extLst>
                </a:gridCol>
                <a:gridCol w="5508159">
                  <a:extLst>
                    <a:ext uri="{9D8B030D-6E8A-4147-A177-3AD203B41FA5}">
                      <a16:colId xmlns:a16="http://schemas.microsoft.com/office/drawing/2014/main" val="4090299710"/>
                    </a:ext>
                  </a:extLst>
                </a:gridCol>
                <a:gridCol w="3782145">
                  <a:extLst>
                    <a:ext uri="{9D8B030D-6E8A-4147-A177-3AD203B41FA5}">
                      <a16:colId xmlns:a16="http://schemas.microsoft.com/office/drawing/2014/main" val="428681180"/>
                    </a:ext>
                  </a:extLst>
                </a:gridCol>
              </a:tblGrid>
              <a:tr h="176876">
                <a:tc>
                  <a:txBody>
                    <a:bodyPr/>
                    <a:lstStyle/>
                    <a:p>
                      <a:r>
                        <a:rPr lang="ka-GE" sz="1200">
                          <a:latin typeface="Franklin Gothic Book" panose="020B0503020102020204" pitchFamily="34" charset="0"/>
                        </a:rPr>
                        <a:t>მაკრომიმართულებები</a:t>
                      </a:r>
                    </a:p>
                  </a:txBody>
                  <a:tcPr>
                    <a:solidFill>
                      <a:srgbClr val="3F7819"/>
                    </a:solidFill>
                  </a:tcPr>
                </a:tc>
                <a:tc>
                  <a:txBody>
                    <a:bodyPr/>
                    <a:lstStyle/>
                    <a:p>
                      <a:r>
                        <a:rPr lang="ka-GE" sz="1200" dirty="0">
                          <a:latin typeface="Franklin Gothic Book" panose="020B0503020102020204" pitchFamily="34" charset="0"/>
                        </a:rPr>
                        <a:t>ამოცანები</a:t>
                      </a:r>
                    </a:p>
                  </a:txBody>
                  <a:tcPr>
                    <a:solidFill>
                      <a:srgbClr val="3F7819"/>
                    </a:solidFill>
                  </a:tcPr>
                </a:tc>
                <a:tc>
                  <a:txBody>
                    <a:bodyPr/>
                    <a:lstStyle/>
                    <a:p>
                      <a:r>
                        <a:rPr lang="ka-GE" sz="1200">
                          <a:latin typeface="Franklin Gothic Book" panose="020B0503020102020204" pitchFamily="34" charset="0"/>
                        </a:rPr>
                        <a:t>ევროკავშირის ინიციატივები</a:t>
                      </a:r>
                    </a:p>
                  </a:txBody>
                  <a:tcPr>
                    <a:solidFill>
                      <a:srgbClr val="3F7819"/>
                    </a:solidFill>
                  </a:tcPr>
                </a:tc>
                <a:extLst>
                  <a:ext uri="{0D108BD9-81ED-4DB2-BD59-A6C34878D82A}">
                    <a16:rowId xmlns:a16="http://schemas.microsoft.com/office/drawing/2014/main" val="2843963560"/>
                  </a:ext>
                </a:extLst>
              </a:tr>
              <a:tr h="412711">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a:solidFill>
                            <a:schemeClr val="accent6"/>
                          </a:solidFill>
                          <a:latin typeface="Franklin Gothic Book" panose="020B0503020102020204" pitchFamily="34" charset="0"/>
                        </a:rPr>
                        <a:t>კაპიტალის ნაკადების მდგრადი ინვესტიციებისაკენ გადამისამართება</a:t>
                      </a:r>
                    </a:p>
                    <a:p>
                      <a:pPr algn="l" rtl="0"/>
                      <a:endParaRPr lang="en-GB" sz="1200" dirty="0">
                        <a:latin typeface="Franklin Gothic Book" panose="020B0503020102020204" pitchFamily="34" charset="0"/>
                      </a:endParaRPr>
                    </a:p>
                  </a:txBody>
                  <a:tcPr anchor="ctr"/>
                </a:tc>
                <a:tc>
                  <a:txBody>
                    <a:bodyPr/>
                    <a:lstStyle/>
                    <a:p>
                      <a:pPr>
                        <a:spcAft>
                          <a:spcPts val="0"/>
                        </a:spcAft>
                      </a:pPr>
                      <a:r>
                        <a:rPr lang="ka-GE" sz="1200">
                          <a:solidFill>
                            <a:srgbClr val="404040"/>
                          </a:solidFill>
                          <a:latin typeface="Franklin Gothic Book" panose="020B0503020102020204" pitchFamily="34" charset="0"/>
                        </a:rPr>
                        <a:t>1. მდგრადი საქმიანობის </a:t>
                      </a:r>
                      <a:r>
                        <a:rPr lang="ka-GE" sz="1200" b="1">
                          <a:solidFill>
                            <a:srgbClr val="404040"/>
                          </a:solidFill>
                          <a:latin typeface="Franklin Gothic Book" panose="020B0503020102020204" pitchFamily="34" charset="0"/>
                        </a:rPr>
                        <a:t>კლასიფიკაციის სისტემის</a:t>
                      </a:r>
                      <a:r>
                        <a:rPr lang="ka-GE" sz="1200">
                          <a:solidFill>
                            <a:srgbClr val="404040"/>
                          </a:solidFill>
                          <a:latin typeface="Franklin Gothic Book" panose="020B0503020102020204" pitchFamily="34" charset="0"/>
                        </a:rPr>
                        <a:t> შემოღება </a:t>
                      </a:r>
                      <a:r>
                        <a:rPr lang="ka-GE" sz="1200" b="1">
                          <a:solidFill>
                            <a:srgbClr val="404040"/>
                          </a:solidFill>
                          <a:latin typeface="Franklin Gothic Book" panose="020B0503020102020204" pitchFamily="34" charset="0"/>
                        </a:rPr>
                        <a:t>ევროკავშირისთვის</a:t>
                      </a:r>
                      <a:r>
                        <a:rPr lang="ka-GE" sz="1200">
                          <a:solidFill>
                            <a:srgbClr val="404040"/>
                          </a:solidFill>
                          <a:latin typeface="Franklin Gothic Book" panose="020B0503020102020204" pitchFamily="34" charset="0"/>
                        </a:rPr>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chemeClr val="accent6"/>
                          </a:solidFill>
                          <a:latin typeface="Franklin Gothic Book" panose="020B0503020102020204" pitchFamily="34" charset="0"/>
                        </a:rPr>
                        <a:t>ტაქსონომიის რეგულაცია და ტაქსონომიის დელეგირებული რეგულაციები (კლიმატის ცვლილების შერბილება და მასთან ადაპტაცია)</a:t>
                      </a:r>
                    </a:p>
                  </a:txBody>
                  <a:tcPr anchor="ctr"/>
                </a:tc>
                <a:extLst>
                  <a:ext uri="{0D108BD9-81ED-4DB2-BD59-A6C34878D82A}">
                    <a16:rowId xmlns:a16="http://schemas.microsoft.com/office/drawing/2014/main" val="3104700032"/>
                  </a:ext>
                </a:extLst>
              </a:tr>
              <a:tr h="29479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rgbClr val="404040"/>
                          </a:solidFill>
                          <a:latin typeface="Franklin Gothic Book" panose="020B0503020102020204" pitchFamily="34" charset="0"/>
                        </a:rPr>
                        <a:t>2. მწვანე ფინანსური პროდუქტების </a:t>
                      </a:r>
                      <a:r>
                        <a:rPr lang="ka-GE" sz="1200" b="1">
                          <a:solidFill>
                            <a:srgbClr val="404040"/>
                          </a:solidFill>
                          <a:latin typeface="Franklin Gothic Book" panose="020B0503020102020204" pitchFamily="34" charset="0"/>
                        </a:rPr>
                        <a:t>სტანდარტებისა და მარკირების </a:t>
                      </a:r>
                      <a:r>
                        <a:rPr lang="ka-GE" sz="1200">
                          <a:solidFill>
                            <a:srgbClr val="404040"/>
                          </a:solidFill>
                          <a:latin typeface="Franklin Gothic Book" panose="020B0503020102020204" pitchFamily="34" charset="0"/>
                        </a:rPr>
                        <a:t>შემუშავება</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chemeClr val="accent6"/>
                          </a:solidFill>
                          <a:latin typeface="Franklin Gothic Book" panose="020B0503020102020204" pitchFamily="34" charset="0"/>
                        </a:rPr>
                        <a:t>ევროკავშირის „მწვანე ობლიგაციების სტანდარტი“</a:t>
                      </a:r>
                    </a:p>
                  </a:txBody>
                  <a:tcPr anchor="ctr"/>
                </a:tc>
                <a:extLst>
                  <a:ext uri="{0D108BD9-81ED-4DB2-BD59-A6C34878D82A}">
                    <a16:rowId xmlns:a16="http://schemas.microsoft.com/office/drawing/2014/main" val="1924100641"/>
                  </a:ext>
                </a:extLst>
              </a:tr>
              <a:tr h="17687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rgbClr val="404040"/>
                          </a:solidFill>
                          <a:latin typeface="Franklin Gothic Book" panose="020B0503020102020204" pitchFamily="34" charset="0"/>
                        </a:rPr>
                        <a:t>3. მდგრად პროექტებში ინვესტიციების წახალისება</a:t>
                      </a:r>
                    </a:p>
                  </a:txBody>
                  <a:tcPr anchor="ctr"/>
                </a:tc>
                <a:tc>
                  <a:txBody>
                    <a:bodyPr/>
                    <a:lstStyle/>
                    <a:p>
                      <a:endParaRPr lang="en-GB" sz="1200" dirty="0">
                        <a:solidFill>
                          <a:schemeClr val="accent6"/>
                        </a:solidFill>
                        <a:latin typeface="Franklin Gothic Book" panose="020B0503020102020204" pitchFamily="34" charset="0"/>
                      </a:endParaRPr>
                    </a:p>
                  </a:txBody>
                  <a:tcPr anchor="ctr"/>
                </a:tc>
                <a:extLst>
                  <a:ext uri="{0D108BD9-81ED-4DB2-BD59-A6C34878D82A}">
                    <a16:rowId xmlns:a16="http://schemas.microsoft.com/office/drawing/2014/main" val="3982530821"/>
                  </a:ext>
                </a:extLst>
              </a:tr>
              <a:tr h="3444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rgbClr val="404040"/>
                          </a:solidFill>
                          <a:latin typeface="Franklin Gothic Book" panose="020B0503020102020204" pitchFamily="34" charset="0"/>
                        </a:rPr>
                        <a:t>4. მდგრადობის საკითხების გათვალისწინება </a:t>
                      </a:r>
                      <a:r>
                        <a:rPr lang="ka-GE" sz="1200" b="1">
                          <a:solidFill>
                            <a:srgbClr val="404040"/>
                          </a:solidFill>
                          <a:latin typeface="Franklin Gothic Book" panose="020B0503020102020204" pitchFamily="34" charset="0"/>
                        </a:rPr>
                        <a:t>საინვესტიციო რეკომენდაციების </a:t>
                      </a:r>
                      <a:r>
                        <a:rPr lang="ka-GE" sz="1200">
                          <a:solidFill>
                            <a:srgbClr val="404040"/>
                          </a:solidFill>
                          <a:latin typeface="Franklin Gothic Book" panose="020B0503020102020204" pitchFamily="34" charset="0"/>
                        </a:rPr>
                        <a:t>მიწოდებისას</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chemeClr val="accent6"/>
                          </a:solidFill>
                          <a:latin typeface="Franklin Gothic Book" panose="020B0503020102020204" pitchFamily="34" charset="0"/>
                        </a:rPr>
                        <a:t>წესები მდგრადობის პრეფერენციებისა და საინვესტიციო რეკომენდაციების შესახებ (MIFID II)</a:t>
                      </a:r>
                    </a:p>
                  </a:txBody>
                  <a:tcPr anchor="ctr"/>
                </a:tc>
                <a:extLst>
                  <a:ext uri="{0D108BD9-81ED-4DB2-BD59-A6C34878D82A}">
                    <a16:rowId xmlns:a16="http://schemas.microsoft.com/office/drawing/2014/main" val="876939371"/>
                  </a:ext>
                </a:extLst>
              </a:tr>
              <a:tr h="3444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rgbClr val="404040"/>
                          </a:solidFill>
                          <a:latin typeface="Franklin Gothic Book" panose="020B0503020102020204" pitchFamily="34" charset="0"/>
                        </a:rPr>
                        <a:t>5. </a:t>
                      </a:r>
                      <a:r>
                        <a:rPr lang="ka-GE" sz="1200" b="1">
                          <a:solidFill>
                            <a:srgbClr val="404040"/>
                          </a:solidFill>
                          <a:latin typeface="Franklin Gothic Book" panose="020B0503020102020204" pitchFamily="34" charset="0"/>
                        </a:rPr>
                        <a:t>მდგრადობის სამიზნე ორიენტირების </a:t>
                      </a:r>
                      <a:r>
                        <a:rPr lang="ka-GE" sz="1200">
                          <a:solidFill>
                            <a:srgbClr val="404040"/>
                          </a:solidFill>
                          <a:latin typeface="Franklin Gothic Book" panose="020B0503020102020204" pitchFamily="34" charset="0"/>
                        </a:rPr>
                        <a:t>შემუშავება</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chemeClr val="accent6"/>
                          </a:solidFill>
                          <a:latin typeface="Franklin Gothic Book" panose="020B0503020102020204" pitchFamily="34" charset="0"/>
                        </a:rPr>
                        <a:t>ევროკავშირის „კლიმატური გადასვლისა“ და „პარიზთან შეთანხმებული“ სამიზნე ორიენტირები</a:t>
                      </a:r>
                    </a:p>
                  </a:txBody>
                  <a:tcPr anchor="ctr"/>
                </a:tc>
                <a:extLst>
                  <a:ext uri="{0D108BD9-81ED-4DB2-BD59-A6C34878D82A}">
                    <a16:rowId xmlns:a16="http://schemas.microsoft.com/office/drawing/2014/main" val="3744406020"/>
                  </a:ext>
                </a:extLst>
              </a:tr>
              <a:tr h="246021">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a:solidFill>
                            <a:schemeClr val="accent6"/>
                          </a:solidFill>
                          <a:latin typeface="Franklin Gothic Book" panose="020B0503020102020204" pitchFamily="34" charset="0"/>
                        </a:rPr>
                        <a:t>მდგრადობის საკითხების გათვალისწინება რისკის მართვაში</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rgbClr val="404040"/>
                          </a:solidFill>
                          <a:latin typeface="Franklin Gothic Book" panose="020B0503020102020204" pitchFamily="34" charset="0"/>
                        </a:rPr>
                        <a:t>6. მდგრადობის საკითხების უკეთ ინტეგრირება </a:t>
                      </a:r>
                      <a:r>
                        <a:rPr lang="ka-GE" sz="1200" b="1">
                          <a:solidFill>
                            <a:srgbClr val="404040"/>
                          </a:solidFill>
                          <a:latin typeface="Franklin Gothic Book" panose="020B0503020102020204" pitchFamily="34" charset="0"/>
                        </a:rPr>
                        <a:t>რეიტინგებსა</a:t>
                      </a:r>
                      <a:r>
                        <a:rPr lang="ka-GE" sz="1200">
                          <a:solidFill>
                            <a:srgbClr val="404040"/>
                          </a:solidFill>
                          <a:latin typeface="Franklin Gothic Book" panose="020B0503020102020204" pitchFamily="34" charset="0"/>
                        </a:rPr>
                        <a:t> და კვლევებში</a:t>
                      </a:r>
                    </a:p>
                  </a:txBody>
                  <a:tcPr anchor="ctr"/>
                </a:tc>
                <a:tc>
                  <a:txBody>
                    <a:bodyPr/>
                    <a:lstStyle/>
                    <a:p>
                      <a:endParaRPr lang="en-GB" sz="1200" dirty="0">
                        <a:solidFill>
                          <a:schemeClr val="accent6"/>
                        </a:solidFill>
                        <a:latin typeface="Franklin Gothic Book" panose="020B0503020102020204" pitchFamily="34" charset="0"/>
                      </a:endParaRPr>
                    </a:p>
                  </a:txBody>
                  <a:tcPr anchor="ctr"/>
                </a:tc>
                <a:extLst>
                  <a:ext uri="{0D108BD9-81ED-4DB2-BD59-A6C34878D82A}">
                    <a16:rowId xmlns:a16="http://schemas.microsoft.com/office/drawing/2014/main" val="1193320895"/>
                  </a:ext>
                </a:extLst>
              </a:tr>
              <a:tr h="294794">
                <a:tc vMerge="1">
                  <a:txBody>
                    <a:bodyPr/>
                    <a:lstStyle/>
                    <a:p>
                      <a:pPr algn="l" rtl="0"/>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rgbClr val="404040"/>
                          </a:solidFill>
                          <a:latin typeface="Franklin Gothic Book" panose="020B0503020102020204" pitchFamily="34" charset="0"/>
                        </a:rPr>
                        <a:t>7. </a:t>
                      </a:r>
                      <a:r>
                        <a:rPr lang="ka-GE" sz="1200" b="1">
                          <a:solidFill>
                            <a:srgbClr val="404040"/>
                          </a:solidFill>
                          <a:latin typeface="Franklin Gothic Book" panose="020B0503020102020204" pitchFamily="34" charset="0"/>
                        </a:rPr>
                        <a:t>საინვესტიციო ორგანიზაციებისა და აქტივების მმართველების მოვალეობების </a:t>
                      </a:r>
                      <a:r>
                        <a:rPr lang="ka-GE" sz="1200">
                          <a:solidFill>
                            <a:srgbClr val="404040"/>
                          </a:solidFill>
                          <a:latin typeface="Franklin Gothic Book" panose="020B0503020102020204" pitchFamily="34" charset="0"/>
                        </a:rPr>
                        <a:t>დაზუსტება</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chemeClr val="accent6"/>
                          </a:solidFill>
                          <a:latin typeface="Franklin Gothic Book" panose="020B0503020102020204" pitchFamily="34" charset="0"/>
                        </a:rPr>
                        <a:t>მდგრადი დაფინანსების შესახებ ინფორმაციის გასაჯაროების რეგულაცია (SFDR)</a:t>
                      </a:r>
                    </a:p>
                  </a:txBody>
                  <a:tcPr anchor="ctr"/>
                </a:tc>
                <a:extLst>
                  <a:ext uri="{0D108BD9-81ED-4DB2-BD59-A6C34878D82A}">
                    <a16:rowId xmlns:a16="http://schemas.microsoft.com/office/drawing/2014/main" val="1041521479"/>
                  </a:ext>
                </a:extLst>
              </a:tr>
              <a:tr h="176876">
                <a:tc vMerge="1">
                  <a:txBody>
                    <a:bodyPr/>
                    <a:lstStyle/>
                    <a:p>
                      <a:pPr algn="l" rtl="0"/>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rgbClr val="404040"/>
                          </a:solidFill>
                          <a:latin typeface="Franklin Gothic Book" panose="020B0503020102020204" pitchFamily="34" charset="0"/>
                        </a:rPr>
                        <a:t>8. მდგრადობის საკითხების შეტანა </a:t>
                      </a:r>
                      <a:r>
                        <a:rPr lang="ka-GE" sz="1200" b="1">
                          <a:solidFill>
                            <a:srgbClr val="404040"/>
                          </a:solidFill>
                          <a:latin typeface="Franklin Gothic Book" panose="020B0503020102020204" pitchFamily="34" charset="0"/>
                        </a:rPr>
                        <a:t>პრუდენციულ მოთხოვნებში</a:t>
                      </a:r>
                    </a:p>
                  </a:txBody>
                  <a:tcPr anchor="ctr"/>
                </a:tc>
                <a:tc>
                  <a:txBody>
                    <a:bodyPr/>
                    <a:lstStyle/>
                    <a:p>
                      <a:endParaRPr lang="en-GB" sz="1200" dirty="0">
                        <a:solidFill>
                          <a:schemeClr val="accent6"/>
                        </a:solidFill>
                        <a:latin typeface="Franklin Gothic Book" panose="020B0503020102020204" pitchFamily="34" charset="0"/>
                      </a:endParaRPr>
                    </a:p>
                  </a:txBody>
                  <a:tcPr anchor="ctr"/>
                </a:tc>
                <a:extLst>
                  <a:ext uri="{0D108BD9-81ED-4DB2-BD59-A6C34878D82A}">
                    <a16:rowId xmlns:a16="http://schemas.microsoft.com/office/drawing/2014/main" val="2230162900"/>
                  </a:ext>
                </a:extLst>
              </a:tr>
              <a:tr h="412711">
                <a:tc rowSpan="2">
                  <a:txBody>
                    <a:bodyPr/>
                    <a:lstStyle/>
                    <a:p>
                      <a:pPr algn="l" rtl="0">
                        <a:spcAft>
                          <a:spcPts val="0"/>
                        </a:spcAft>
                      </a:pPr>
                      <a:endParaRPr lang="en-GB" sz="1200" dirty="0">
                        <a:latin typeface="Franklin Gothic Book" panose="020B0503020102020204" pitchFamily="34" charset="0"/>
                      </a:endParaRPr>
                    </a:p>
                    <a:p>
                      <a:pPr algn="l">
                        <a:spcAft>
                          <a:spcPts val="0"/>
                        </a:spcAft>
                      </a:pPr>
                      <a:r>
                        <a:rPr lang="ka-GE" sz="1200" b="1">
                          <a:solidFill>
                            <a:schemeClr val="accent6"/>
                          </a:solidFill>
                          <a:latin typeface="Franklin Gothic Book" panose="020B0503020102020204" pitchFamily="34" charset="0"/>
                        </a:rPr>
                        <a:t>გამჭირვალეობისა და გრძელვადიან შედეგებზე ორიენტირებულობის წახალისება ფინანსურ და ეკონომიკური საქმიანობაში</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rgbClr val="404040"/>
                          </a:solidFill>
                          <a:latin typeface="Franklin Gothic Book" panose="020B0503020102020204" pitchFamily="34" charset="0"/>
                          <a:ea typeface="+mn-ea"/>
                          <a:cs typeface="+mn-cs"/>
                        </a:rPr>
                        <a:t>9. </a:t>
                      </a:r>
                      <a:r>
                        <a:rPr lang="ka-GE" sz="1200" b="1">
                          <a:solidFill>
                            <a:srgbClr val="404040"/>
                          </a:solidFill>
                          <a:latin typeface="Franklin Gothic Book" panose="020B0503020102020204" pitchFamily="34" charset="0"/>
                          <a:ea typeface="+mn-ea"/>
                          <a:cs typeface="+mn-cs"/>
                        </a:rPr>
                        <a:t>მდგრადობის საკითხებზე ინფორმაციის გასაჯაროებისა </a:t>
                      </a:r>
                      <a:r>
                        <a:rPr lang="ka-GE" sz="1200">
                          <a:solidFill>
                            <a:srgbClr val="404040"/>
                          </a:solidFill>
                          <a:latin typeface="Franklin Gothic Book" panose="020B0503020102020204" pitchFamily="34" charset="0"/>
                          <a:ea typeface="+mn-ea"/>
                          <a:cs typeface="+mn-cs"/>
                        </a:rPr>
                        <a:t>და საბუღალტრო აღრიცხვის წესების შემუშავების პროცესის გაძლიერება</a:t>
                      </a:r>
                    </a:p>
                  </a:txBody>
                  <a:tcPr anchor="ctr"/>
                </a:tc>
                <a:tc>
                  <a:txBody>
                    <a:bodyPr/>
                    <a:lstStyle/>
                    <a:p>
                      <a:r>
                        <a:rPr lang="ka-GE" sz="1200">
                          <a:solidFill>
                            <a:schemeClr val="accent6"/>
                          </a:solidFill>
                          <a:latin typeface="Franklin Gothic Book" panose="020B0503020102020204" pitchFamily="34" charset="0"/>
                        </a:rPr>
                        <a:t>ტაქსონომიის რეგულაცია, რეგულაცია ფასიანი ქაღალდების ცენტრალური დეპოზიტარის შესახებ (CSDR)</a:t>
                      </a:r>
                    </a:p>
                  </a:txBody>
                  <a:tcPr anchor="ctr"/>
                </a:tc>
                <a:extLst>
                  <a:ext uri="{0D108BD9-81ED-4DB2-BD59-A6C34878D82A}">
                    <a16:rowId xmlns:a16="http://schemas.microsoft.com/office/drawing/2014/main" val="2093069533"/>
                  </a:ext>
                </a:extLst>
              </a:tr>
              <a:tr h="353752">
                <a:tc vMerge="1">
                  <a:txBody>
                    <a:bodyPr/>
                    <a:lstStyle/>
                    <a:p>
                      <a:pPr algn="l" rtl="0"/>
                      <a:endParaRPr lang="en-GB"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a:solidFill>
                            <a:srgbClr val="404040"/>
                          </a:solidFill>
                          <a:latin typeface="Franklin Gothic Book" panose="020B0503020102020204" pitchFamily="34" charset="0"/>
                        </a:rPr>
                        <a:t>10. მდგრადი </a:t>
                      </a:r>
                      <a:r>
                        <a:rPr lang="ka-GE" sz="1200" b="1" u="sng">
                          <a:solidFill>
                            <a:srgbClr val="404040"/>
                          </a:solidFill>
                          <a:latin typeface="Franklin Gothic Book" panose="020B0503020102020204" pitchFamily="34" charset="0"/>
                          <a:hlinkClick r:id="rId6"/>
                        </a:rPr>
                        <a:t>კორპორატიული მმართველობის </a:t>
                      </a:r>
                      <a:r>
                        <a:rPr lang="ka-GE" sz="1200">
                          <a:solidFill>
                            <a:srgbClr val="404040"/>
                          </a:solidFill>
                          <a:latin typeface="Franklin Gothic Book" panose="020B0503020102020204" pitchFamily="34" charset="0"/>
                        </a:rPr>
                        <a:t>წახალისება და საფონდო ბაზრების მოკლევადიან შედეგებზე ორიენტირებულობის შემცირება</a:t>
                      </a:r>
                    </a:p>
                  </a:txBody>
                  <a:tcPr anchor="ctr"/>
                </a:tc>
                <a:tc>
                  <a:txBody>
                    <a:bodyPr/>
                    <a:lstStyle/>
                    <a:p>
                      <a:r>
                        <a:rPr lang="ka-GE" sz="1200" dirty="0">
                          <a:solidFill>
                            <a:schemeClr val="accent6"/>
                          </a:solidFill>
                          <a:latin typeface="Franklin Gothic Book" panose="020B0503020102020204" pitchFamily="34" charset="0"/>
                        </a:rPr>
                        <a:t>CSDD</a:t>
                      </a:r>
                    </a:p>
                  </a:txBody>
                  <a:tcPr anchor="ctr"/>
                </a:tc>
                <a:extLst>
                  <a:ext uri="{0D108BD9-81ED-4DB2-BD59-A6C34878D82A}">
                    <a16:rowId xmlns:a16="http://schemas.microsoft.com/office/drawing/2014/main" val="445242501"/>
                  </a:ext>
                </a:extLst>
              </a:tr>
            </a:tbl>
          </a:graphicData>
        </a:graphic>
      </p:graphicFrame>
      <p:sp>
        <p:nvSpPr>
          <p:cNvPr id="13" name="TextBox 12">
            <a:extLst>
              <a:ext uri="{FF2B5EF4-FFF2-40B4-BE49-F238E27FC236}">
                <a16:creationId xmlns:a16="http://schemas.microsoft.com/office/drawing/2014/main" id="{69B0E96E-5526-A929-554F-91D79DAA199D}"/>
              </a:ext>
            </a:extLst>
          </p:cNvPr>
          <p:cNvSpPr txBox="1"/>
          <p:nvPr/>
        </p:nvSpPr>
        <p:spPr>
          <a:xfrm>
            <a:off x="392879" y="1532517"/>
            <a:ext cx="52513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a-GE" sz="1200" i="0" u="none" strike="noStrike" cap="none" normalizeH="0" baseline="0" noProof="0" dirty="0">
                <a:ln>
                  <a:noFill/>
                </a:ln>
                <a:solidFill>
                  <a:schemeClr val="accent6"/>
                </a:solidFill>
                <a:uLnTx/>
                <a:uFillTx/>
              </a:rPr>
              <a:t>2018 წლის გეგმა </a:t>
            </a:r>
            <a:r>
              <a:rPr kumimoji="0" lang="ka-GE" sz="1200" b="1" i="0" u="none" strike="noStrike" cap="none" normalizeH="0" baseline="0" noProof="0" dirty="0">
                <a:ln>
                  <a:noFill/>
                </a:ln>
                <a:solidFill>
                  <a:schemeClr val="accent6"/>
                </a:solidFill>
                <a:uLnTx/>
                <a:uFillTx/>
              </a:rPr>
              <a:t>სამი მიმართულებისათვის</a:t>
            </a:r>
            <a:r>
              <a:rPr kumimoji="0" lang="ka-GE" sz="1200" i="0" u="none" strike="noStrike" cap="none" normalizeH="0" baseline="0" noProof="0" dirty="0">
                <a:ln>
                  <a:noFill/>
                </a:ln>
                <a:solidFill>
                  <a:schemeClr val="accent6"/>
                </a:solidFill>
                <a:uLnTx/>
                <a:uFillTx/>
              </a:rPr>
              <a:t> </a:t>
            </a:r>
            <a:r>
              <a:rPr kumimoji="0" lang="ka-GE" sz="1200" b="1" i="0" u="none" strike="noStrike" cap="none" normalizeH="0" baseline="0" noProof="0" dirty="0">
                <a:ln>
                  <a:noFill/>
                </a:ln>
                <a:solidFill>
                  <a:schemeClr val="accent6"/>
                </a:solidFill>
                <a:uLnTx/>
                <a:uFillTx/>
              </a:rPr>
              <a:t>ათ ამოცანას</a:t>
            </a:r>
            <a:r>
              <a:rPr kumimoji="0" lang="ka-GE" sz="1200" i="0" u="none" strike="noStrike" cap="none" normalizeH="0" baseline="0" noProof="0" dirty="0">
                <a:ln>
                  <a:noFill/>
                </a:ln>
                <a:solidFill>
                  <a:schemeClr val="accent6"/>
                </a:solidFill>
                <a:uLnTx/>
                <a:uFillTx/>
              </a:rPr>
              <a:t> განსაზღვრავს:</a:t>
            </a:r>
          </a:p>
        </p:txBody>
      </p:sp>
      <p:sp>
        <p:nvSpPr>
          <p:cNvPr id="14" name="Arrow: Up-Down 13">
            <a:extLst>
              <a:ext uri="{FF2B5EF4-FFF2-40B4-BE49-F238E27FC236}">
                <a16:creationId xmlns:a16="http://schemas.microsoft.com/office/drawing/2014/main" id="{B8F68FF6-B3A2-A0CC-41E6-9DACCF1068B0}"/>
              </a:ext>
            </a:extLst>
          </p:cNvPr>
          <p:cNvSpPr/>
          <p:nvPr/>
        </p:nvSpPr>
        <p:spPr>
          <a:xfrm rot="5400000">
            <a:off x="5179167" y="533407"/>
            <a:ext cx="199771" cy="731020"/>
          </a:xfrm>
          <a:prstGeom prst="upDownArrow">
            <a:avLst/>
          </a:prstGeom>
          <a:solidFill>
            <a:srgbClr val="3F7819"/>
          </a:solidFill>
          <a:ln>
            <a:solidFill>
              <a:srgbClr val="3F7819"/>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77373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 y="267335"/>
            <a:ext cx="9439275" cy="712951"/>
          </a:xfrm>
          <a:prstGeom prst="rect">
            <a:avLst/>
          </a:prstGeom>
        </p:spPr>
        <p:txBody>
          <a:bodyPr vert="horz" wrap="square" lIns="0" tIns="157416" rIns="0" bIns="0" rtlCol="0">
            <a:spAutoFit/>
          </a:bodyPr>
          <a:lstStyle/>
          <a:p>
            <a:pPr algn="ctr">
              <a:lnSpc>
                <a:spcPct val="100000"/>
              </a:lnSpc>
              <a:spcBef>
                <a:spcPts val="90"/>
              </a:spcBef>
            </a:pPr>
            <a:r>
              <a:rPr lang="ka-GE" b="1">
                <a:solidFill>
                  <a:srgbClr val="3F7819"/>
                </a:solidFill>
                <a:latin typeface="Franklin Gothic Demi Cond" panose="020B0706030402020204" pitchFamily="34" charset="0"/>
              </a:rPr>
              <a:t>ევროკავშირის ტაქსონომია</a:t>
            </a:r>
          </a:p>
        </p:txBody>
      </p:sp>
      <p:pic>
        <p:nvPicPr>
          <p:cNvPr id="6" name="object 6"/>
          <p:cNvPicPr/>
          <p:nvPr/>
        </p:nvPicPr>
        <p:blipFill>
          <a:blip r:embed="rId2" cstate="print"/>
          <a:stretch>
            <a:fillRect/>
          </a:stretch>
        </p:blipFill>
        <p:spPr>
          <a:xfrm>
            <a:off x="1493836" y="1842135"/>
            <a:ext cx="6451599" cy="404367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0" y="314325"/>
            <a:ext cx="9439275" cy="600164"/>
          </a:xfrm>
          <a:prstGeom prst="rect">
            <a:avLst/>
          </a:prstGeom>
        </p:spPr>
        <p:txBody>
          <a:bodyPr vert="horz" wrap="square" lIns="640080" tIns="45720" rIns="0" bIns="0" rtlCol="0">
            <a:spAutoFit/>
          </a:bodyPr>
          <a:lstStyle/>
          <a:p>
            <a:pPr>
              <a:lnSpc>
                <a:spcPct val="100000"/>
              </a:lnSpc>
              <a:spcBef>
                <a:spcPts val="90"/>
              </a:spcBef>
            </a:pPr>
            <a:r>
              <a:rPr lang="ka-GE" b="1" dirty="0">
                <a:solidFill>
                  <a:srgbClr val="3F7819"/>
                </a:solidFill>
              </a:rPr>
              <a:t>ევროკავშირის ტაქსონომია</a:t>
            </a:r>
          </a:p>
        </p:txBody>
      </p:sp>
      <p:pic>
        <p:nvPicPr>
          <p:cNvPr id="7" name="Picture 6"/>
          <p:cNvPicPr>
            <a:picLocks noChangeAspect="1"/>
          </p:cNvPicPr>
          <p:nvPr/>
        </p:nvPicPr>
        <p:blipFill>
          <a:blip r:embed="rId2"/>
          <a:stretch>
            <a:fillRect/>
          </a:stretch>
        </p:blipFill>
        <p:spPr>
          <a:xfrm>
            <a:off x="584997" y="1609725"/>
            <a:ext cx="8854278" cy="4791075"/>
          </a:xfrm>
          <a:prstGeom prst="rect">
            <a:avLst/>
          </a:prstGeom>
        </p:spPr>
      </p:pic>
      <p:sp>
        <p:nvSpPr>
          <p:cNvPr id="2" name="TextBox 1"/>
          <p:cNvSpPr txBox="1"/>
          <p:nvPr/>
        </p:nvSpPr>
        <p:spPr>
          <a:xfrm>
            <a:off x="584997" y="1708030"/>
            <a:ext cx="3072603" cy="338554"/>
          </a:xfrm>
          <a:prstGeom prst="rect">
            <a:avLst/>
          </a:prstGeom>
          <a:solidFill>
            <a:srgbClr val="1350D2"/>
          </a:solidFill>
        </p:spPr>
        <p:txBody>
          <a:bodyPr wrap="square" rtlCol="0">
            <a:spAutoFit/>
          </a:bodyPr>
          <a:lstStyle/>
          <a:p>
            <a:r>
              <a:rPr lang="ka-GE" sz="1600" b="1" dirty="0" smtClean="0">
                <a:solidFill>
                  <a:schemeClr val="bg1"/>
                </a:solidFill>
              </a:rPr>
              <a:t>6 გარემოსდაცვითი ამოცანები</a:t>
            </a:r>
            <a:endParaRPr lang="en-GB" sz="1600" b="1" dirty="0">
              <a:solidFill>
                <a:schemeClr val="bg1"/>
              </a:solidFill>
            </a:endParaRPr>
          </a:p>
        </p:txBody>
      </p:sp>
      <p:sp>
        <p:nvSpPr>
          <p:cNvPr id="6" name="TextBox 5"/>
          <p:cNvSpPr txBox="1"/>
          <p:nvPr/>
        </p:nvSpPr>
        <p:spPr>
          <a:xfrm>
            <a:off x="4032687" y="1708030"/>
            <a:ext cx="4507463" cy="338554"/>
          </a:xfrm>
          <a:prstGeom prst="rect">
            <a:avLst/>
          </a:prstGeom>
          <a:solidFill>
            <a:srgbClr val="1350D2"/>
          </a:solidFill>
        </p:spPr>
        <p:txBody>
          <a:bodyPr wrap="square" rtlCol="0">
            <a:spAutoFit/>
          </a:bodyPr>
          <a:lstStyle/>
          <a:p>
            <a:r>
              <a:rPr lang="ka-GE" sz="1600" b="1" dirty="0" smtClean="0">
                <a:solidFill>
                  <a:schemeClr val="bg1"/>
                </a:solidFill>
              </a:rPr>
              <a:t>მოითხოვება შესაბამისობა </a:t>
            </a:r>
            <a:r>
              <a:rPr lang="ka-GE" sz="1600" b="1" dirty="0" err="1" smtClean="0">
                <a:solidFill>
                  <a:schemeClr val="bg1"/>
                </a:solidFill>
              </a:rPr>
              <a:t>ტაქსონომიასთან</a:t>
            </a:r>
            <a:r>
              <a:rPr lang="ka-GE" sz="1600" b="1" dirty="0" smtClean="0">
                <a:solidFill>
                  <a:schemeClr val="bg1"/>
                </a:solidFill>
              </a:rPr>
              <a:t>...</a:t>
            </a:r>
            <a:endParaRPr lang="en-GB" sz="1600" b="1" dirty="0">
              <a:solidFill>
                <a:schemeClr val="bg1"/>
              </a:solidFill>
            </a:endParaRPr>
          </a:p>
        </p:txBody>
      </p:sp>
      <p:sp>
        <p:nvSpPr>
          <p:cNvPr id="8" name="TextBox 7"/>
          <p:cNvSpPr txBox="1"/>
          <p:nvPr/>
        </p:nvSpPr>
        <p:spPr>
          <a:xfrm>
            <a:off x="1289489" y="2158625"/>
            <a:ext cx="2575146" cy="553998"/>
          </a:xfrm>
          <a:prstGeom prst="rect">
            <a:avLst/>
          </a:prstGeom>
          <a:solidFill>
            <a:srgbClr val="4473DC"/>
          </a:solidFill>
        </p:spPr>
        <p:txBody>
          <a:bodyPr wrap="square" rtlCol="0">
            <a:spAutoFit/>
          </a:bodyPr>
          <a:lstStyle/>
          <a:p>
            <a:r>
              <a:rPr lang="ka-GE" sz="1500" dirty="0" smtClean="0">
                <a:solidFill>
                  <a:schemeClr val="bg1"/>
                </a:solidFill>
              </a:rPr>
              <a:t>კლიმატის ცვლილების შერბილება</a:t>
            </a:r>
            <a:endParaRPr lang="en-GB" sz="1500" dirty="0">
              <a:solidFill>
                <a:schemeClr val="bg1"/>
              </a:solidFill>
            </a:endParaRPr>
          </a:p>
        </p:txBody>
      </p:sp>
      <p:sp>
        <p:nvSpPr>
          <p:cNvPr id="9" name="TextBox 8"/>
          <p:cNvSpPr txBox="1"/>
          <p:nvPr/>
        </p:nvSpPr>
        <p:spPr>
          <a:xfrm>
            <a:off x="1289489" y="2853861"/>
            <a:ext cx="2575146" cy="553998"/>
          </a:xfrm>
          <a:prstGeom prst="rect">
            <a:avLst/>
          </a:prstGeom>
          <a:solidFill>
            <a:srgbClr val="4473DC"/>
          </a:solidFill>
        </p:spPr>
        <p:txBody>
          <a:bodyPr wrap="square" rtlCol="0">
            <a:spAutoFit/>
          </a:bodyPr>
          <a:lstStyle/>
          <a:p>
            <a:r>
              <a:rPr lang="ka-GE" sz="1500" dirty="0" smtClean="0">
                <a:solidFill>
                  <a:schemeClr val="bg1"/>
                </a:solidFill>
              </a:rPr>
              <a:t>კლიმატის ცვლილებასთან ადაპტაცია</a:t>
            </a:r>
            <a:endParaRPr lang="en-GB" sz="1500" dirty="0">
              <a:solidFill>
                <a:schemeClr val="bg1"/>
              </a:solidFill>
            </a:endParaRPr>
          </a:p>
        </p:txBody>
      </p:sp>
      <p:sp>
        <p:nvSpPr>
          <p:cNvPr id="10" name="TextBox 9"/>
          <p:cNvSpPr txBox="1"/>
          <p:nvPr/>
        </p:nvSpPr>
        <p:spPr>
          <a:xfrm>
            <a:off x="1289489" y="3549097"/>
            <a:ext cx="2575146" cy="553998"/>
          </a:xfrm>
          <a:prstGeom prst="rect">
            <a:avLst/>
          </a:prstGeom>
          <a:solidFill>
            <a:srgbClr val="4473DC"/>
          </a:solidFill>
        </p:spPr>
        <p:txBody>
          <a:bodyPr wrap="square" rtlCol="0">
            <a:spAutoFit/>
          </a:bodyPr>
          <a:lstStyle/>
          <a:p>
            <a:r>
              <a:rPr lang="ka-GE" sz="1500" dirty="0" smtClean="0">
                <a:solidFill>
                  <a:schemeClr val="bg1"/>
                </a:solidFill>
              </a:rPr>
              <a:t>წყლისა და ზღვის რესურსები</a:t>
            </a:r>
            <a:endParaRPr lang="en-GB" sz="1500" dirty="0">
              <a:solidFill>
                <a:schemeClr val="bg1"/>
              </a:solidFill>
            </a:endParaRPr>
          </a:p>
        </p:txBody>
      </p:sp>
      <p:sp>
        <p:nvSpPr>
          <p:cNvPr id="11" name="TextBox 10"/>
          <p:cNvSpPr txBox="1"/>
          <p:nvPr/>
        </p:nvSpPr>
        <p:spPr>
          <a:xfrm>
            <a:off x="1289489" y="4244333"/>
            <a:ext cx="2575146" cy="553998"/>
          </a:xfrm>
          <a:prstGeom prst="rect">
            <a:avLst/>
          </a:prstGeom>
          <a:solidFill>
            <a:srgbClr val="4473DC"/>
          </a:solidFill>
        </p:spPr>
        <p:txBody>
          <a:bodyPr wrap="square" rtlCol="0">
            <a:spAutoFit/>
          </a:bodyPr>
          <a:lstStyle/>
          <a:p>
            <a:r>
              <a:rPr lang="ka-GE" sz="1500" dirty="0" smtClean="0">
                <a:solidFill>
                  <a:schemeClr val="bg1"/>
                </a:solidFill>
              </a:rPr>
              <a:t>გადამუშავება და ნარჩენების მართვა</a:t>
            </a:r>
            <a:endParaRPr lang="en-GB" sz="1500" dirty="0">
              <a:solidFill>
                <a:schemeClr val="bg1"/>
              </a:solidFill>
            </a:endParaRPr>
          </a:p>
        </p:txBody>
      </p:sp>
      <p:sp>
        <p:nvSpPr>
          <p:cNvPr id="12" name="TextBox 11"/>
          <p:cNvSpPr txBox="1"/>
          <p:nvPr/>
        </p:nvSpPr>
        <p:spPr>
          <a:xfrm>
            <a:off x="1289489" y="4939569"/>
            <a:ext cx="2575146" cy="553998"/>
          </a:xfrm>
          <a:prstGeom prst="rect">
            <a:avLst/>
          </a:prstGeom>
          <a:solidFill>
            <a:srgbClr val="4473DC"/>
          </a:solidFill>
        </p:spPr>
        <p:txBody>
          <a:bodyPr wrap="square" rtlCol="0">
            <a:spAutoFit/>
          </a:bodyPr>
          <a:lstStyle/>
          <a:p>
            <a:r>
              <a:rPr lang="ka-GE" sz="1500" dirty="0" smtClean="0">
                <a:solidFill>
                  <a:schemeClr val="bg1"/>
                </a:solidFill>
              </a:rPr>
              <a:t>დაბინძურების თავიდან აცილება და მართვა</a:t>
            </a:r>
            <a:endParaRPr lang="en-GB" sz="1500" dirty="0">
              <a:solidFill>
                <a:schemeClr val="bg1"/>
              </a:solidFill>
            </a:endParaRPr>
          </a:p>
        </p:txBody>
      </p:sp>
      <p:sp>
        <p:nvSpPr>
          <p:cNvPr id="13" name="TextBox 12"/>
          <p:cNvSpPr txBox="1"/>
          <p:nvPr/>
        </p:nvSpPr>
        <p:spPr>
          <a:xfrm>
            <a:off x="1289489" y="5634805"/>
            <a:ext cx="2575146" cy="323165"/>
          </a:xfrm>
          <a:prstGeom prst="rect">
            <a:avLst/>
          </a:prstGeom>
          <a:solidFill>
            <a:srgbClr val="4473DC"/>
          </a:solidFill>
        </p:spPr>
        <p:txBody>
          <a:bodyPr wrap="square" rtlCol="0">
            <a:spAutoFit/>
          </a:bodyPr>
          <a:lstStyle/>
          <a:p>
            <a:r>
              <a:rPr lang="ka-GE" sz="1500" dirty="0" smtClean="0">
                <a:solidFill>
                  <a:schemeClr val="bg1"/>
                </a:solidFill>
              </a:rPr>
              <a:t>ბიომრავალფეროვნება</a:t>
            </a:r>
            <a:endParaRPr lang="en-GB" sz="1500" dirty="0">
              <a:solidFill>
                <a:schemeClr val="bg1"/>
              </a:solidFill>
            </a:endParaRPr>
          </a:p>
        </p:txBody>
      </p:sp>
      <p:sp>
        <p:nvSpPr>
          <p:cNvPr id="17" name="TextBox 16"/>
          <p:cNvSpPr txBox="1"/>
          <p:nvPr/>
        </p:nvSpPr>
        <p:spPr>
          <a:xfrm>
            <a:off x="5792215" y="4252502"/>
            <a:ext cx="3550192" cy="692497"/>
          </a:xfrm>
          <a:prstGeom prst="rect">
            <a:avLst/>
          </a:prstGeom>
          <a:solidFill>
            <a:srgbClr val="4473DC"/>
          </a:solidFill>
        </p:spPr>
        <p:txBody>
          <a:bodyPr wrap="square" tIns="0" bIns="0" rtlCol="0">
            <a:spAutoFit/>
          </a:bodyPr>
          <a:lstStyle/>
          <a:p>
            <a:r>
              <a:rPr lang="ka-GE" sz="1500" dirty="0" smtClean="0">
                <a:solidFill>
                  <a:schemeClr val="bg1"/>
                </a:solidFill>
              </a:rPr>
              <a:t>ეკონომიკური საქმიანობა დანარჩენი 5 გარემოსდაცვით ამოცანის კუთხით მნიშვნელოვან ზიანს არ მოიტანს</a:t>
            </a:r>
            <a:endParaRPr lang="en-GB" sz="1500" dirty="0">
              <a:solidFill>
                <a:schemeClr val="bg1"/>
              </a:solidFill>
            </a:endParaRPr>
          </a:p>
        </p:txBody>
      </p:sp>
      <p:sp>
        <p:nvSpPr>
          <p:cNvPr id="18" name="TextBox 17"/>
          <p:cNvSpPr txBox="1"/>
          <p:nvPr/>
        </p:nvSpPr>
        <p:spPr>
          <a:xfrm>
            <a:off x="5792215" y="5265714"/>
            <a:ext cx="3550192" cy="923330"/>
          </a:xfrm>
          <a:prstGeom prst="rect">
            <a:avLst/>
          </a:prstGeom>
          <a:solidFill>
            <a:srgbClr val="4473DC"/>
          </a:solidFill>
        </p:spPr>
        <p:txBody>
          <a:bodyPr wrap="square" tIns="0" bIns="0" rtlCol="0">
            <a:spAutoFit/>
          </a:bodyPr>
          <a:lstStyle/>
          <a:p>
            <a:r>
              <a:rPr lang="ka-GE" sz="1500" dirty="0" smtClean="0">
                <a:solidFill>
                  <a:schemeClr val="bg1"/>
                </a:solidFill>
              </a:rPr>
              <a:t>არ არღვევს </a:t>
            </a:r>
            <a:r>
              <a:rPr lang="en-GB" sz="1500" dirty="0" smtClean="0">
                <a:solidFill>
                  <a:schemeClr val="bg1"/>
                </a:solidFill>
              </a:rPr>
              <a:t>OECD</a:t>
            </a:r>
            <a:r>
              <a:rPr lang="ka-GE" sz="1500" dirty="0" smtClean="0">
                <a:solidFill>
                  <a:schemeClr val="bg1"/>
                </a:solidFill>
              </a:rPr>
              <a:t>-ის საერთაშორისო სახელმძღვანელო მითითებებით განსაზღვრულ სოციალურ მოთხოვნებს</a:t>
            </a:r>
            <a:endParaRPr lang="en-GB" sz="1500" dirty="0">
              <a:solidFill>
                <a:schemeClr val="bg1"/>
              </a:solidFill>
            </a:endParaRPr>
          </a:p>
        </p:txBody>
      </p:sp>
      <p:sp>
        <p:nvSpPr>
          <p:cNvPr id="19" name="TextBox 18"/>
          <p:cNvSpPr txBox="1"/>
          <p:nvPr/>
        </p:nvSpPr>
        <p:spPr>
          <a:xfrm>
            <a:off x="4032686" y="2158625"/>
            <a:ext cx="1652121" cy="492443"/>
          </a:xfrm>
          <a:prstGeom prst="rect">
            <a:avLst/>
          </a:prstGeom>
          <a:solidFill>
            <a:srgbClr val="001A7A"/>
          </a:solidFill>
        </p:spPr>
        <p:txBody>
          <a:bodyPr wrap="square" tIns="0" bIns="0" rtlCol="0">
            <a:spAutoFit/>
          </a:bodyPr>
          <a:lstStyle/>
          <a:p>
            <a:r>
              <a:rPr lang="ka-GE" sz="1600" dirty="0" smtClean="0">
                <a:solidFill>
                  <a:schemeClr val="bg1"/>
                </a:solidFill>
              </a:rPr>
              <a:t>ტაქსონომიით </a:t>
            </a:r>
            <a:r>
              <a:rPr lang="ka-GE" sz="1600" dirty="0" smtClean="0">
                <a:solidFill>
                  <a:schemeClr val="bg1"/>
                </a:solidFill>
              </a:rPr>
              <a:t>დასაშვები</a:t>
            </a:r>
            <a:endParaRPr lang="en-GB" sz="1600" dirty="0">
              <a:solidFill>
                <a:schemeClr val="bg1"/>
              </a:solidFill>
            </a:endParaRPr>
          </a:p>
        </p:txBody>
      </p:sp>
      <p:sp>
        <p:nvSpPr>
          <p:cNvPr id="20" name="TextBox 19"/>
          <p:cNvSpPr txBox="1"/>
          <p:nvPr/>
        </p:nvSpPr>
        <p:spPr>
          <a:xfrm>
            <a:off x="4043226" y="5247345"/>
            <a:ext cx="1652121" cy="492443"/>
          </a:xfrm>
          <a:prstGeom prst="rect">
            <a:avLst/>
          </a:prstGeom>
          <a:solidFill>
            <a:srgbClr val="001A7A"/>
          </a:solidFill>
        </p:spPr>
        <p:txBody>
          <a:bodyPr wrap="square" tIns="0" bIns="0" rtlCol="0">
            <a:spAutoFit/>
          </a:bodyPr>
          <a:lstStyle/>
          <a:p>
            <a:r>
              <a:rPr lang="ka-GE" sz="1600" dirty="0" smtClean="0">
                <a:solidFill>
                  <a:schemeClr val="bg1"/>
                </a:solidFill>
              </a:rPr>
              <a:t>ტაქსონომიით </a:t>
            </a:r>
            <a:r>
              <a:rPr lang="ka-GE" sz="1600" dirty="0" smtClean="0">
                <a:solidFill>
                  <a:schemeClr val="bg1"/>
                </a:solidFill>
              </a:rPr>
              <a:t>დასაშვები</a:t>
            </a:r>
            <a:endParaRPr lang="en-GB" sz="1600" dirty="0">
              <a:solidFill>
                <a:schemeClr val="bg1"/>
              </a:solidFill>
            </a:endParaRPr>
          </a:p>
        </p:txBody>
      </p:sp>
      <p:sp>
        <p:nvSpPr>
          <p:cNvPr id="21" name="TextBox 20"/>
          <p:cNvSpPr txBox="1"/>
          <p:nvPr/>
        </p:nvSpPr>
        <p:spPr>
          <a:xfrm>
            <a:off x="4044214" y="4256767"/>
            <a:ext cx="1652121" cy="738664"/>
          </a:xfrm>
          <a:prstGeom prst="rect">
            <a:avLst/>
          </a:prstGeom>
          <a:solidFill>
            <a:srgbClr val="001A7A"/>
          </a:solidFill>
        </p:spPr>
        <p:txBody>
          <a:bodyPr wrap="square" tIns="0" bIns="0" rtlCol="0">
            <a:spAutoFit/>
          </a:bodyPr>
          <a:lstStyle/>
          <a:p>
            <a:r>
              <a:rPr lang="ka-GE" sz="1600" dirty="0" smtClean="0">
                <a:solidFill>
                  <a:schemeClr val="bg1"/>
                </a:solidFill>
              </a:rPr>
              <a:t>არ იწვევს მნიშვნელოვან ზიანს</a:t>
            </a:r>
            <a:endParaRPr lang="en-GB" sz="1600" dirty="0">
              <a:solidFill>
                <a:schemeClr val="bg1"/>
              </a:solidFill>
            </a:endParaRPr>
          </a:p>
        </p:txBody>
      </p:sp>
      <p:sp>
        <p:nvSpPr>
          <p:cNvPr id="22" name="TextBox 21"/>
          <p:cNvSpPr txBox="1"/>
          <p:nvPr/>
        </p:nvSpPr>
        <p:spPr>
          <a:xfrm>
            <a:off x="4043226" y="3179765"/>
            <a:ext cx="1652121" cy="738664"/>
          </a:xfrm>
          <a:prstGeom prst="rect">
            <a:avLst/>
          </a:prstGeom>
          <a:solidFill>
            <a:srgbClr val="001A7A"/>
          </a:solidFill>
        </p:spPr>
        <p:txBody>
          <a:bodyPr wrap="square" tIns="0" bIns="0" rtlCol="0">
            <a:spAutoFit/>
          </a:bodyPr>
          <a:lstStyle/>
          <a:p>
            <a:r>
              <a:rPr lang="ka-GE" sz="1600" dirty="0" smtClean="0">
                <a:solidFill>
                  <a:schemeClr val="bg1"/>
                </a:solidFill>
              </a:rPr>
              <a:t>მნიშვნელოვანი წვლილის მქონე</a:t>
            </a:r>
            <a:endParaRPr lang="en-GB" sz="1600" dirty="0">
              <a:solidFill>
                <a:schemeClr val="bg1"/>
              </a:solidFill>
            </a:endParaRPr>
          </a:p>
        </p:txBody>
      </p:sp>
      <p:sp>
        <p:nvSpPr>
          <p:cNvPr id="23" name="TextBox 22"/>
          <p:cNvSpPr txBox="1"/>
          <p:nvPr/>
        </p:nvSpPr>
        <p:spPr>
          <a:xfrm>
            <a:off x="5792215" y="2136952"/>
            <a:ext cx="3550192" cy="923330"/>
          </a:xfrm>
          <a:prstGeom prst="rect">
            <a:avLst/>
          </a:prstGeom>
          <a:solidFill>
            <a:srgbClr val="4473DC"/>
          </a:solidFill>
        </p:spPr>
        <p:txBody>
          <a:bodyPr wrap="square" tIns="0" bIns="0" rtlCol="0">
            <a:spAutoFit/>
          </a:bodyPr>
          <a:lstStyle/>
          <a:p>
            <a:r>
              <a:rPr lang="ka-GE" sz="1500" dirty="0" smtClean="0">
                <a:solidFill>
                  <a:schemeClr val="bg1"/>
                </a:solidFill>
              </a:rPr>
              <a:t>ეკონომიკური საქმიანობა, რომელიც </a:t>
            </a:r>
            <a:r>
              <a:rPr lang="ka-GE" sz="1500" dirty="0" smtClean="0">
                <a:solidFill>
                  <a:schemeClr val="bg1"/>
                </a:solidFill>
              </a:rPr>
              <a:t>6 </a:t>
            </a:r>
            <a:r>
              <a:rPr lang="ka-GE" sz="1500" dirty="0">
                <a:solidFill>
                  <a:schemeClr val="bg1"/>
                </a:solidFill>
              </a:rPr>
              <a:t>გარემოსდაცვითი ამოცანიდან </a:t>
            </a:r>
            <a:r>
              <a:rPr lang="ka-GE" sz="1500" dirty="0" smtClean="0">
                <a:solidFill>
                  <a:schemeClr val="bg1"/>
                </a:solidFill>
              </a:rPr>
              <a:t>ერთ-ერთისათვის</a:t>
            </a:r>
            <a:r>
              <a:rPr lang="en-US" sz="1500" dirty="0" smtClean="0">
                <a:solidFill>
                  <a:schemeClr val="bg1"/>
                </a:solidFill>
              </a:rPr>
              <a:t> </a:t>
            </a:r>
            <a:r>
              <a:rPr lang="ka-GE" sz="1500" dirty="0">
                <a:solidFill>
                  <a:schemeClr val="bg1"/>
                </a:solidFill>
              </a:rPr>
              <a:t>შერჩევის </a:t>
            </a:r>
            <a:r>
              <a:rPr lang="ka-GE" sz="1500" dirty="0" smtClean="0">
                <a:solidFill>
                  <a:schemeClr val="bg1"/>
                </a:solidFill>
              </a:rPr>
              <a:t>ტექნიკურ კრიტერიუმს წარმოადგენს</a:t>
            </a:r>
            <a:endParaRPr lang="en-GB" sz="1500" dirty="0">
              <a:solidFill>
                <a:schemeClr val="bg1"/>
              </a:solidFill>
            </a:endParaRPr>
          </a:p>
        </p:txBody>
      </p:sp>
      <p:sp>
        <p:nvSpPr>
          <p:cNvPr id="24" name="TextBox 23"/>
          <p:cNvSpPr txBox="1"/>
          <p:nvPr/>
        </p:nvSpPr>
        <p:spPr>
          <a:xfrm>
            <a:off x="5792215" y="3150650"/>
            <a:ext cx="3550192" cy="923330"/>
          </a:xfrm>
          <a:prstGeom prst="rect">
            <a:avLst/>
          </a:prstGeom>
          <a:solidFill>
            <a:srgbClr val="4473DC"/>
          </a:solidFill>
        </p:spPr>
        <p:txBody>
          <a:bodyPr wrap="square" tIns="0" bIns="0" rtlCol="0">
            <a:spAutoFit/>
          </a:bodyPr>
          <a:lstStyle/>
          <a:p>
            <a:r>
              <a:rPr lang="ka-GE" sz="1500" dirty="0" smtClean="0">
                <a:solidFill>
                  <a:schemeClr val="bg1"/>
                </a:solidFill>
              </a:rPr>
              <a:t>ეკონომიკური საქმიანობა აკმაყოფილებს </a:t>
            </a:r>
            <a:r>
              <a:rPr lang="ka-GE" sz="1500" dirty="0">
                <a:solidFill>
                  <a:schemeClr val="bg1"/>
                </a:solidFill>
              </a:rPr>
              <a:t>ტექნიკური შერჩევის </a:t>
            </a:r>
            <a:r>
              <a:rPr lang="ka-GE" sz="1500" dirty="0" smtClean="0">
                <a:solidFill>
                  <a:schemeClr val="bg1"/>
                </a:solidFill>
              </a:rPr>
              <a:t>კრიტერიუმებით მნიშვნელოვანი წვლილისათვის დადგენილ ზღვარს</a:t>
            </a:r>
            <a:endParaRPr lang="en-GB" sz="1500" dirty="0">
              <a:solidFill>
                <a:schemeClr val="bg1"/>
              </a:solidFill>
            </a:endParaRPr>
          </a:p>
        </p:txBody>
      </p:sp>
    </p:spTree>
    <p:extLst>
      <p:ext uri="{BB962C8B-B14F-4D97-AF65-F5344CB8AC3E}">
        <p14:creationId xmlns:p14="http://schemas.microsoft.com/office/powerpoint/2010/main" val="1090596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1F735D-DBFD-561D-3538-5EBD0D16BC11}"/>
              </a:ext>
            </a:extLst>
          </p:cNvPr>
          <p:cNvSpPr>
            <a:spLocks noGrp="1"/>
          </p:cNvSpPr>
          <p:nvPr>
            <p:ph type="title"/>
          </p:nvPr>
        </p:nvSpPr>
        <p:spPr>
          <a:xfrm>
            <a:off x="-1" y="0"/>
            <a:ext cx="9814561" cy="1257300"/>
          </a:xfrm>
        </p:spPr>
        <p:txBody>
          <a:bodyPr lIns="457200"/>
          <a:lstStyle/>
          <a:p>
            <a:pPr>
              <a:lnSpc>
                <a:spcPts val="3500"/>
              </a:lnSpc>
            </a:pPr>
            <a:r>
              <a:rPr lang="ka-GE" sz="3200" b="1" dirty="0">
                <a:solidFill>
                  <a:srgbClr val="3F7819"/>
                </a:solidFill>
                <a:latin typeface="+mn-lt"/>
              </a:rPr>
              <a:t>მდგრადი საქმიანობის კლასიფიკაციის (ტაქსონომიის) სისტემის შემოღება ევროკავშირში</a:t>
            </a:r>
          </a:p>
        </p:txBody>
      </p:sp>
      <p:sp>
        <p:nvSpPr>
          <p:cNvPr id="7" name="Content Placeholder 6">
            <a:extLst>
              <a:ext uri="{FF2B5EF4-FFF2-40B4-BE49-F238E27FC236}">
                <a16:creationId xmlns:a16="http://schemas.microsoft.com/office/drawing/2014/main" id="{C6E41ABE-AEC5-B98D-1561-4A3FEAA35C35}"/>
              </a:ext>
            </a:extLst>
          </p:cNvPr>
          <p:cNvSpPr>
            <a:spLocks noGrp="1"/>
          </p:cNvSpPr>
          <p:nvPr>
            <p:ph idx="1"/>
          </p:nvPr>
        </p:nvSpPr>
        <p:spPr>
          <a:xfrm>
            <a:off x="372152" y="1257300"/>
            <a:ext cx="9942280" cy="4245898"/>
          </a:xfrm>
        </p:spPr>
        <p:txBody>
          <a:bodyPr/>
          <a:lstStyle/>
          <a:p>
            <a:pPr>
              <a:buFontTx/>
              <a:buChar char="►"/>
              <a:defRPr/>
            </a:pPr>
            <a:r>
              <a:rPr lang="ka-GE" sz="1600" b="1" dirty="0">
                <a:solidFill>
                  <a:srgbClr val="404040"/>
                </a:solidFill>
                <a:cs typeface="Arial" panose="020B0604020202020204" pitchFamily="34" charset="0"/>
              </a:rPr>
              <a:t>ევროკავშირის ტაქსონომია არის ინსტრუმენტი, რომელიც ინვესტორებს ეხმარება გააცნობიერონ, არის თუ არა ეკონომიკური საქმიანობა ეკოლოგიურად მდგრადი და გეზი </a:t>
            </a:r>
            <a:r>
              <a:rPr lang="ka-GE" sz="1600" b="1" dirty="0" err="1">
                <a:solidFill>
                  <a:srgbClr val="404040"/>
                </a:solidFill>
                <a:cs typeface="Arial" panose="020B0604020202020204" pitchFamily="34" charset="0"/>
              </a:rPr>
              <a:t>დაბალნახშირბადიან</a:t>
            </a:r>
            <a:r>
              <a:rPr lang="ka-GE" sz="1600" b="1" dirty="0">
                <a:solidFill>
                  <a:srgbClr val="404040"/>
                </a:solidFill>
                <a:cs typeface="Arial" panose="020B0604020202020204" pitchFamily="34" charset="0"/>
              </a:rPr>
              <a:t> ეკონომიკაზე გადასვლისაკენ აიღონ. განსაზღვრავს რა საერთო ენას ინვესტორებისათვის, </a:t>
            </a:r>
            <a:r>
              <a:rPr lang="ka-GE" sz="1600" b="1" dirty="0" err="1">
                <a:solidFill>
                  <a:srgbClr val="404040"/>
                </a:solidFill>
                <a:cs typeface="Arial" panose="020B0604020202020204" pitchFamily="34" charset="0"/>
              </a:rPr>
              <a:t>ემიტენტებისათვის</a:t>
            </a:r>
            <a:r>
              <a:rPr lang="ka-GE" sz="1600" b="1" dirty="0">
                <a:solidFill>
                  <a:srgbClr val="404040"/>
                </a:solidFill>
                <a:cs typeface="Arial" panose="020B0604020202020204" pitchFamily="34" charset="0"/>
              </a:rPr>
              <a:t>, პროექტების განმახორციელებლებისა და პოლიტიკის შემქმნელებისათვის, იგი ინვესტორებს ეხმარება შეაფასონ, ინვესტიციები თუ აკმაყოფილებს სრულფასოვან გარემოსდაცვით სტანდარტებს და შესაბამისობაში თუ არის ზემდგომი პოლიტიკის ვალდებულებებთან, როგორიცაა პარიზის შეთანხმება კლიმატის ცვლილების შესახებ.</a:t>
            </a:r>
          </a:p>
          <a:p>
            <a:r>
              <a:rPr lang="ka-GE" sz="1600" dirty="0">
                <a:solidFill>
                  <a:srgbClr val="404040"/>
                </a:solidFill>
                <a:cs typeface="Arial" panose="020B0604020202020204" pitchFamily="34" charset="0"/>
              </a:rPr>
              <a:t>ტაქსონომიის რეგულაცია ძალაში 2020 წლის 12 ივლისს შევიდა. დელეგირებული აქტი ადგენს </a:t>
            </a:r>
            <a:r>
              <a:rPr lang="ka-GE" sz="1600" dirty="0" smtClean="0">
                <a:solidFill>
                  <a:srgbClr val="404040"/>
                </a:solidFill>
                <a:cs typeface="Arial" panose="020B0604020202020204" pitchFamily="34" charset="0"/>
              </a:rPr>
              <a:t>შერჩევის ტექნიკური კრიტერიუმების </a:t>
            </a:r>
            <a:r>
              <a:rPr lang="ka-GE" sz="1600" dirty="0">
                <a:solidFill>
                  <a:srgbClr val="404040"/>
                </a:solidFill>
                <a:cs typeface="Arial" panose="020B0604020202020204" pitchFamily="34" charset="0"/>
              </a:rPr>
              <a:t>ჩამონათვალს პირველი ორი ამოცანისათვის:</a:t>
            </a:r>
          </a:p>
          <a:p>
            <a:pPr marL="742950" lvl="2">
              <a:buFont typeface="Wingdings" panose="05000000000000000000" pitchFamily="2" charset="2"/>
              <a:buChar char="§"/>
            </a:pPr>
            <a:r>
              <a:rPr lang="ka-GE" sz="1600" dirty="0">
                <a:solidFill>
                  <a:srgbClr val="404040"/>
                </a:solidFill>
                <a:cs typeface="Arial" panose="020B0604020202020204" pitchFamily="34" charset="0"/>
              </a:rPr>
              <a:t>კლიმატის ცვლილების შერბილება</a:t>
            </a:r>
          </a:p>
          <a:p>
            <a:pPr marL="742950" lvl="2">
              <a:buFont typeface="Wingdings" panose="05000000000000000000" pitchFamily="2" charset="2"/>
              <a:buChar char="§"/>
            </a:pPr>
            <a:r>
              <a:rPr lang="ka-GE" sz="1600" dirty="0">
                <a:solidFill>
                  <a:srgbClr val="404040"/>
                </a:solidFill>
                <a:cs typeface="Arial" panose="020B0604020202020204" pitchFamily="34" charset="0"/>
              </a:rPr>
              <a:t>კლიმატის ცვლილებასთან ადაპტაცია</a:t>
            </a:r>
          </a:p>
          <a:p>
            <a:r>
              <a:rPr lang="ka-GE" sz="1600" dirty="0">
                <a:solidFill>
                  <a:srgbClr val="404040"/>
                </a:solidFill>
                <a:cs typeface="Arial" panose="020B0604020202020204" pitchFamily="34" charset="0"/>
              </a:rPr>
              <a:t>2020 წლის ოქტომბრიდან მდგრადი დაფინანსების პლატფორმის ტექნიკური სამუშაო ჯგუფი დანარჩენი 4 გარემოსდაცვითი ამოცანის ტექნიკურ კრიტერიუმებზე მუშაობს. პლატფორმის მუშაობის შედეგები კონსულტაციისთვის 2021 წლის აგვისტოში გამოქვეყნდა და მათი ოფიციალურად მიღება ნავარაუდევი იყო 2022 წელს, დელეგირებული აქტის მეშვეობით. </a:t>
            </a:r>
          </a:p>
          <a:p>
            <a:r>
              <a:rPr lang="ka-GE" sz="1600" dirty="0">
                <a:solidFill>
                  <a:srgbClr val="404040"/>
                </a:solidFill>
                <a:cs typeface="Arial" panose="020B0604020202020204" pitchFamily="34" charset="0"/>
              </a:rPr>
              <a:t>2022 წლის 2 თებერვალს კომისიამ ზოგადი წესით დაამტკიცა "დამატებითი დელეგირებული აქტი კლიმატის თაობაზე“, რომლითაც სპეციფიკური ბირთვული და </a:t>
            </a:r>
            <a:r>
              <a:rPr lang="ka-GE" sz="1600" dirty="0" err="1">
                <a:solidFill>
                  <a:srgbClr val="404040"/>
                </a:solidFill>
                <a:cs typeface="Arial" panose="020B0604020202020204" pitchFamily="34" charset="0"/>
              </a:rPr>
              <a:t>აირენერგეტიკული</a:t>
            </a:r>
            <a:r>
              <a:rPr lang="ka-GE" sz="1600" dirty="0">
                <a:solidFill>
                  <a:srgbClr val="404040"/>
                </a:solidFill>
                <a:cs typeface="Arial" panose="020B0604020202020204" pitchFamily="34" charset="0"/>
              </a:rPr>
              <a:t> საქმიანობა ევროკავშირის ტაქსონომიით მოცული ეკონომიკური საქმიანობის ჩამონათვალში მკაცრი პირობებით შევიდა.</a:t>
            </a:r>
          </a:p>
        </p:txBody>
      </p:sp>
    </p:spTree>
    <p:extLst>
      <p:ext uri="{BB962C8B-B14F-4D97-AF65-F5344CB8AC3E}">
        <p14:creationId xmlns:p14="http://schemas.microsoft.com/office/powerpoint/2010/main" val="330696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1665" y="1067380"/>
            <a:ext cx="9004856" cy="1362552"/>
          </a:xfrm>
          <a:prstGeom prst="rect">
            <a:avLst/>
          </a:prstGeom>
        </p:spPr>
        <p:txBody>
          <a:bodyPr vert="horz" wrap="square" lIns="0" tIns="19050" rIns="0" bIns="0" rtlCol="0">
            <a:spAutoFit/>
          </a:bodyPr>
          <a:lstStyle/>
          <a:p>
            <a:pPr marL="12700" marR="5080">
              <a:lnSpc>
                <a:spcPct val="97400"/>
              </a:lnSpc>
              <a:spcBef>
                <a:spcPts val="150"/>
              </a:spcBef>
            </a:pPr>
            <a:r>
              <a:rPr lang="ka-GE" dirty="0">
                <a:solidFill>
                  <a:srgbClr val="404040"/>
                </a:solidFill>
                <a:latin typeface="Franklin Gothic Book"/>
                <a:cs typeface="Franklin Gothic Book"/>
              </a:rPr>
              <a:t>ტაქსონომიის კანონპროექტის 3(c) მუხლში ნახსენები მინიმალური სტანდარტები მოიცავს პროცედურებს, რომელთაც ეკონომიკური სუბიექტი „შრომის ფუნდამენტური უფლებებისა და პრინციპების შესახებ“ შრომის საერთაშორისო ორგანიზაციის დეკლარაციის რვა ფუნდამენტური კონვენციით განსაზღვრული პრინციპებისა და უფლებების უზრუნველსაყოფად უნდა ახორციელებდეს.</a:t>
            </a:r>
          </a:p>
        </p:txBody>
      </p:sp>
      <p:grpSp>
        <p:nvGrpSpPr>
          <p:cNvPr id="3" name="object 3"/>
          <p:cNvGrpSpPr/>
          <p:nvPr/>
        </p:nvGrpSpPr>
        <p:grpSpPr>
          <a:xfrm>
            <a:off x="8139006" y="2819400"/>
            <a:ext cx="4052992" cy="4038599"/>
            <a:chOff x="7869591" y="2173285"/>
            <a:chExt cx="4109049" cy="4176714"/>
          </a:xfrm>
        </p:grpSpPr>
        <p:pic>
          <p:nvPicPr>
            <p:cNvPr id="4" name="object 4"/>
            <p:cNvPicPr/>
            <p:nvPr/>
          </p:nvPicPr>
          <p:blipFill>
            <a:blip r:embed="rId2" cstate="print"/>
            <a:stretch>
              <a:fillRect/>
            </a:stretch>
          </p:blipFill>
          <p:spPr>
            <a:xfrm>
              <a:off x="7869591" y="2173285"/>
              <a:ext cx="2255520" cy="3190240"/>
            </a:xfrm>
            <a:prstGeom prst="rect">
              <a:avLst/>
            </a:prstGeom>
          </p:spPr>
        </p:pic>
        <p:pic>
          <p:nvPicPr>
            <p:cNvPr id="5" name="object 5"/>
            <p:cNvPicPr/>
            <p:nvPr/>
          </p:nvPicPr>
          <p:blipFill>
            <a:blip r:embed="rId3" cstate="print"/>
            <a:stretch>
              <a:fillRect/>
            </a:stretch>
          </p:blipFill>
          <p:spPr>
            <a:xfrm>
              <a:off x="9377680" y="4592319"/>
              <a:ext cx="2600960" cy="1757680"/>
            </a:xfrm>
            <a:prstGeom prst="rect">
              <a:avLst/>
            </a:prstGeom>
          </p:spPr>
        </p:pic>
      </p:grpSp>
      <p:pic>
        <p:nvPicPr>
          <p:cNvPr id="6" name="object 6"/>
          <p:cNvPicPr/>
          <p:nvPr/>
        </p:nvPicPr>
        <p:blipFill>
          <a:blip r:embed="rId4" cstate="print"/>
          <a:stretch>
            <a:fillRect/>
          </a:stretch>
        </p:blipFill>
        <p:spPr>
          <a:xfrm>
            <a:off x="621665" y="2819400"/>
            <a:ext cx="6579235" cy="3525780"/>
          </a:xfrm>
          <a:prstGeom prst="rect">
            <a:avLst/>
          </a:prstGeom>
        </p:spPr>
      </p:pic>
      <p:sp>
        <p:nvSpPr>
          <p:cNvPr id="7" name="object 7"/>
          <p:cNvSpPr txBox="1">
            <a:spLocks noGrp="1"/>
          </p:cNvSpPr>
          <p:nvPr>
            <p:ph type="title"/>
          </p:nvPr>
        </p:nvSpPr>
        <p:spPr>
          <a:xfrm>
            <a:off x="0" y="0"/>
            <a:ext cx="9377680" cy="907941"/>
          </a:xfrm>
          <a:prstGeom prst="rect">
            <a:avLst/>
          </a:prstGeom>
        </p:spPr>
        <p:txBody>
          <a:bodyPr vert="horz" wrap="square" lIns="640080" tIns="45720" rIns="0" bIns="0" rtlCol="0">
            <a:spAutoFit/>
          </a:bodyPr>
          <a:lstStyle/>
          <a:p>
            <a:pPr marL="28575">
              <a:lnSpc>
                <a:spcPct val="100000"/>
              </a:lnSpc>
              <a:spcBef>
                <a:spcPts val="0"/>
              </a:spcBef>
            </a:pPr>
            <a:r>
              <a:rPr lang="ka-GE" sz="2800" b="1" dirty="0">
                <a:solidFill>
                  <a:srgbClr val="3F7819"/>
                </a:solidFill>
                <a:latin typeface="+mn-lt"/>
              </a:rPr>
              <a:t>ევროკავშირის ტაქსონომია - მინიმალური სოციალური  სტანდარტები</a:t>
            </a:r>
          </a:p>
        </p:txBody>
      </p:sp>
      <p:sp>
        <p:nvSpPr>
          <p:cNvPr id="8" name="object 8"/>
          <p:cNvSpPr txBox="1"/>
          <p:nvPr/>
        </p:nvSpPr>
        <p:spPr>
          <a:xfrm>
            <a:off x="621665" y="6362318"/>
            <a:ext cx="5842000" cy="392430"/>
          </a:xfrm>
          <a:prstGeom prst="rect">
            <a:avLst/>
          </a:prstGeom>
        </p:spPr>
        <p:txBody>
          <a:bodyPr vert="horz" wrap="square" lIns="0" tIns="12700" rIns="0" bIns="0" rtlCol="0">
            <a:spAutoFit/>
          </a:bodyPr>
          <a:lstStyle/>
          <a:p>
            <a:pPr marL="12700" marR="5080">
              <a:lnSpc>
                <a:spcPct val="100000"/>
              </a:lnSpc>
              <a:spcBef>
                <a:spcPts val="100"/>
              </a:spcBef>
            </a:pPr>
            <a:r>
              <a:rPr lang="ka-GE" sz="1200">
                <a:solidFill>
                  <a:srgbClr val="404040"/>
                </a:solidFill>
                <a:latin typeface="Arial"/>
                <a:cs typeface="Arial"/>
              </a:rPr>
              <a:t>https://finance.ec.europa.eu/system/files/2022-10/221011-sustainable-finance-platform- finance-report-minimum-safeguards_en.pdf</a:t>
            </a:r>
          </a:p>
        </p:txBody>
      </p:sp>
      <p:sp>
        <p:nvSpPr>
          <p:cNvPr id="9" name="TextBox 8"/>
          <p:cNvSpPr txBox="1"/>
          <p:nvPr/>
        </p:nvSpPr>
        <p:spPr>
          <a:xfrm>
            <a:off x="621665" y="2889519"/>
            <a:ext cx="6579235" cy="3385542"/>
          </a:xfrm>
          <a:prstGeom prst="rect">
            <a:avLst/>
          </a:prstGeom>
          <a:solidFill>
            <a:srgbClr val="E2D4C7"/>
          </a:solidFill>
        </p:spPr>
        <p:txBody>
          <a:bodyPr wrap="square" lIns="365760" tIns="274320" rIns="365760" bIns="274320" rtlCol="0">
            <a:spAutoFit/>
          </a:bodyPr>
          <a:lstStyle/>
          <a:p>
            <a:r>
              <a:rPr lang="ru-RU" sz="1600" b="1" dirty="0" smtClean="0">
                <a:solidFill>
                  <a:srgbClr val="424C86"/>
                </a:solidFill>
              </a:rPr>
              <a:t>1998 </a:t>
            </a:r>
            <a:r>
              <a:rPr lang="ka-GE" sz="1600" b="1" dirty="0" smtClean="0">
                <a:solidFill>
                  <a:srgbClr val="424C86"/>
                </a:solidFill>
              </a:rPr>
              <a:t>წელს მიღებული ეს დეკლარაცია წევრ ქვეყნებს ავალდებულებს, დაიცვან და ხელი შეუწყონ პრინციპებსა და უფლებებს ოთხი მიმართულებით მიუხედავად იმისა, შესაბამისი კონვენციები მათ რატიფიცირებული აქვთ თუ არა. </a:t>
            </a:r>
          </a:p>
          <a:p>
            <a:endParaRPr lang="ka-GE" sz="2400" b="1" dirty="0">
              <a:solidFill>
                <a:srgbClr val="424C86"/>
              </a:solidFill>
            </a:endParaRPr>
          </a:p>
          <a:p>
            <a:r>
              <a:rPr lang="ka-GE" sz="1600" b="1" dirty="0" smtClean="0">
                <a:solidFill>
                  <a:srgbClr val="424C86"/>
                </a:solidFill>
              </a:rPr>
              <a:t>ეს კატეგორიებია: პროფკავშირებში გაერთიანების თავისუფლება </a:t>
            </a:r>
            <a:r>
              <a:rPr lang="ka-GE" sz="1600" b="1" dirty="0">
                <a:solidFill>
                  <a:srgbClr val="424C86"/>
                </a:solidFill>
              </a:rPr>
              <a:t>და კოლექტიური </a:t>
            </a:r>
            <a:r>
              <a:rPr lang="ka-GE" sz="1600" b="1" dirty="0" smtClean="0">
                <a:solidFill>
                  <a:srgbClr val="424C86"/>
                </a:solidFill>
              </a:rPr>
              <a:t>მოლაპარაკებების </a:t>
            </a:r>
            <a:r>
              <a:rPr lang="ka-GE" sz="1600" b="1" dirty="0">
                <a:solidFill>
                  <a:srgbClr val="424C86"/>
                </a:solidFill>
              </a:rPr>
              <a:t>წარმოების </a:t>
            </a:r>
            <a:r>
              <a:rPr lang="ka-GE" sz="1600" b="1" dirty="0" smtClean="0">
                <a:solidFill>
                  <a:srgbClr val="424C86"/>
                </a:solidFill>
              </a:rPr>
              <a:t>უფლების ფაქტიური აღიარება, იძულებითი ან სავალდებულო შრომის აღმოფხვრა, ბავშვთა შრომის აკრძალვა, დისკრიმინაციის აღმოფხვრა დასაქმების დროს და სამუშაო ადგილზე. </a:t>
            </a:r>
            <a:endParaRPr lang="en-GB" sz="1600" b="1" dirty="0">
              <a:solidFill>
                <a:srgbClr val="424C8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0015" y="1349950"/>
            <a:ext cx="11149162" cy="4812813"/>
          </a:xfrm>
          <a:prstGeom prst="rect">
            <a:avLst/>
          </a:prstGeom>
        </p:spPr>
      </p:pic>
      <p:sp>
        <p:nvSpPr>
          <p:cNvPr id="3" name="object 3"/>
          <p:cNvSpPr txBox="1">
            <a:spLocks noGrp="1"/>
          </p:cNvSpPr>
          <p:nvPr>
            <p:ph type="title"/>
          </p:nvPr>
        </p:nvSpPr>
        <p:spPr>
          <a:xfrm>
            <a:off x="0" y="0"/>
            <a:ext cx="9486899" cy="1031051"/>
          </a:xfrm>
          <a:prstGeom prst="rect">
            <a:avLst/>
          </a:prstGeom>
        </p:spPr>
        <p:txBody>
          <a:bodyPr vert="horz" wrap="square" lIns="640080" tIns="45720" rIns="0" bIns="0" rtlCol="0">
            <a:spAutoFit/>
          </a:bodyPr>
          <a:lstStyle/>
          <a:p>
            <a:pPr marL="41275">
              <a:lnSpc>
                <a:spcPct val="100000"/>
              </a:lnSpc>
              <a:spcBef>
                <a:spcPts val="105"/>
              </a:spcBef>
            </a:pPr>
            <a:r>
              <a:rPr lang="ka-GE" sz="3200" b="1" dirty="0" smtClean="0">
                <a:solidFill>
                  <a:srgbClr val="3F7819"/>
                </a:solidFill>
                <a:latin typeface="+mn-lt"/>
              </a:rPr>
              <a:t>ინვესტორები ტაქსონომიას 5 </a:t>
            </a:r>
            <a:r>
              <a:rPr lang="ka-GE" sz="3200" b="1" dirty="0" smtClean="0">
                <a:latin typeface="+mn-lt"/>
              </a:rPr>
              <a:t>ეტაპად</a:t>
            </a:r>
            <a:r>
              <a:rPr lang="ka-GE" sz="3200" b="1" dirty="0" smtClean="0">
                <a:solidFill>
                  <a:srgbClr val="3F7819"/>
                </a:solidFill>
                <a:latin typeface="+mn-lt"/>
              </a:rPr>
              <a:t> როგორ გამოიყენებენ</a:t>
            </a:r>
            <a:endParaRPr lang="ka-GE" sz="3200" b="1" dirty="0">
              <a:solidFill>
                <a:srgbClr val="3F7819"/>
              </a:solidFill>
              <a:latin typeface="+mn-lt"/>
            </a:endParaRPr>
          </a:p>
        </p:txBody>
      </p:sp>
      <p:sp>
        <p:nvSpPr>
          <p:cNvPr id="4" name="TextBox 3"/>
          <p:cNvSpPr txBox="1"/>
          <p:nvPr/>
        </p:nvSpPr>
        <p:spPr>
          <a:xfrm>
            <a:off x="1863427" y="1384454"/>
            <a:ext cx="9808111" cy="877163"/>
          </a:xfrm>
          <a:prstGeom prst="rect">
            <a:avLst/>
          </a:prstGeom>
          <a:solidFill>
            <a:srgbClr val="E7F1F2"/>
          </a:solidFill>
          <a:ln w="3175">
            <a:noFill/>
          </a:ln>
        </p:spPr>
        <p:txBody>
          <a:bodyPr wrap="square" rtlCol="0">
            <a:spAutoFit/>
          </a:bodyPr>
          <a:lstStyle/>
          <a:p>
            <a:r>
              <a:rPr lang="ka-GE" sz="1700" dirty="0" smtClean="0"/>
              <a:t>განსაზღვრავენ, კომპანიის ან ემიტენტის მიერ განხორციელებული, ან ფინანსური პროდუქტით მოცული საქმიანობის სახეებიდან (მაგ., პროექტები, შემოსავლის გამოყენება) რომელი შეიძლება იყოს დასაშვები.</a:t>
            </a:r>
            <a:endParaRPr lang="en-GB" sz="1700" dirty="0"/>
          </a:p>
        </p:txBody>
      </p:sp>
      <p:sp>
        <p:nvSpPr>
          <p:cNvPr id="6" name="TextBox 5"/>
          <p:cNvSpPr txBox="1"/>
          <p:nvPr/>
        </p:nvSpPr>
        <p:spPr>
          <a:xfrm>
            <a:off x="1863426" y="2338191"/>
            <a:ext cx="9808111" cy="877163"/>
          </a:xfrm>
          <a:prstGeom prst="rect">
            <a:avLst/>
          </a:prstGeom>
          <a:solidFill>
            <a:schemeClr val="bg1"/>
          </a:solidFill>
          <a:ln w="3175">
            <a:noFill/>
          </a:ln>
        </p:spPr>
        <p:txBody>
          <a:bodyPr wrap="square" rtlCol="0">
            <a:spAutoFit/>
          </a:bodyPr>
          <a:lstStyle/>
          <a:p>
            <a:r>
              <a:rPr lang="ka-GE" sz="1700" dirty="0" smtClean="0"/>
              <a:t>თითოეული საქმიანობის შემთხვევაში შეაფასებენ, კომპანია ან ემიტენტი მნიშვნელოვანი წვლილის განმსაზღვრელ სათანადო კრიტერიუმებს თუ აკმაყოფილებს, მაგ., ელექტროენერგიის გამომუშავება &lt;100გ</a:t>
            </a:r>
            <a:r>
              <a:rPr lang="en-US" sz="1700" dirty="0" smtClean="0"/>
              <a:t>CO</a:t>
            </a:r>
            <a:r>
              <a:rPr lang="en-US" sz="1700" baseline="-25000" dirty="0" smtClean="0"/>
              <a:t>2</a:t>
            </a:r>
            <a:r>
              <a:rPr lang="ka-GE" sz="1700" dirty="0" smtClean="0"/>
              <a:t>/კვტსთ.</a:t>
            </a:r>
            <a:endParaRPr lang="en-GB" sz="1700" dirty="0"/>
          </a:p>
        </p:txBody>
      </p:sp>
      <p:sp>
        <p:nvSpPr>
          <p:cNvPr id="7" name="TextBox 6"/>
          <p:cNvSpPr txBox="1"/>
          <p:nvPr/>
        </p:nvSpPr>
        <p:spPr>
          <a:xfrm>
            <a:off x="1803040" y="3334626"/>
            <a:ext cx="9868499" cy="877163"/>
          </a:xfrm>
          <a:prstGeom prst="rect">
            <a:avLst/>
          </a:prstGeom>
          <a:solidFill>
            <a:srgbClr val="E7F1F2"/>
          </a:solidFill>
          <a:ln w="3175">
            <a:noFill/>
          </a:ln>
        </p:spPr>
        <p:txBody>
          <a:bodyPr wrap="square" rtlCol="0">
            <a:spAutoFit/>
          </a:bodyPr>
          <a:lstStyle/>
          <a:p>
            <a:r>
              <a:rPr lang="ka-GE" sz="1700" dirty="0" smtClean="0"/>
              <a:t>გადაამოწმებენ, რომ</a:t>
            </a:r>
            <a:r>
              <a:rPr lang="en-US" sz="1700" dirty="0" smtClean="0"/>
              <a:t> </a:t>
            </a:r>
            <a:r>
              <a:rPr lang="ka-GE" sz="1700" dirty="0" smtClean="0"/>
              <a:t>მომხმარებელი </a:t>
            </a:r>
            <a:r>
              <a:rPr lang="en-US" sz="1700" dirty="0" smtClean="0"/>
              <a:t>DNSH </a:t>
            </a:r>
            <a:r>
              <a:rPr lang="ka-GE" sz="1700" dirty="0" smtClean="0"/>
              <a:t>კრიტერიუმებს აკმაყოფილებდეს. ინვესტორები, რომლებიც ტაქსონომიას იყენებენ, საბაზო საინვესტიციო ობიექტების მაჩვენებლების გასაანალიზებლად, დიდი ალბათობით, კომპლექსური შეფასების მსგავს პროცესს გამოიყენებენ.</a:t>
            </a:r>
            <a:endParaRPr lang="en-GB" sz="1700" dirty="0"/>
          </a:p>
        </p:txBody>
      </p:sp>
      <p:sp>
        <p:nvSpPr>
          <p:cNvPr id="9" name="TextBox 8"/>
          <p:cNvSpPr txBox="1"/>
          <p:nvPr/>
        </p:nvSpPr>
        <p:spPr>
          <a:xfrm>
            <a:off x="1803040" y="4423963"/>
            <a:ext cx="9808111" cy="615553"/>
          </a:xfrm>
          <a:prstGeom prst="rect">
            <a:avLst/>
          </a:prstGeom>
          <a:solidFill>
            <a:schemeClr val="bg1"/>
          </a:solidFill>
          <a:ln w="3175">
            <a:noFill/>
          </a:ln>
        </p:spPr>
        <p:txBody>
          <a:bodyPr wrap="square" rtlCol="0">
            <a:spAutoFit/>
          </a:bodyPr>
          <a:lstStyle/>
          <a:p>
            <a:r>
              <a:rPr lang="ka-GE" sz="1700" dirty="0" smtClean="0"/>
              <a:t>განახორციელებენ კომპლექსურ შეფასებას, რათა თავიდან აიცილონ ტაქსონომიის რეგულაციით (მუხლი 13) </a:t>
            </a:r>
            <a:r>
              <a:rPr lang="ka-GE" sz="1700" dirty="0"/>
              <a:t>განსაზღვრული </a:t>
            </a:r>
            <a:r>
              <a:rPr lang="ka-GE" sz="1700" dirty="0" smtClean="0"/>
              <a:t>მინიმალური სოციალური მოთხოვნების რაიმე სახის დარღვევა.</a:t>
            </a:r>
            <a:endParaRPr lang="en-GB" sz="1700" dirty="0"/>
          </a:p>
        </p:txBody>
      </p:sp>
      <p:sp>
        <p:nvSpPr>
          <p:cNvPr id="10" name="TextBox 9"/>
          <p:cNvSpPr txBox="1"/>
          <p:nvPr/>
        </p:nvSpPr>
        <p:spPr>
          <a:xfrm>
            <a:off x="1833231" y="5366218"/>
            <a:ext cx="9868499" cy="615553"/>
          </a:xfrm>
          <a:prstGeom prst="rect">
            <a:avLst/>
          </a:prstGeom>
          <a:solidFill>
            <a:srgbClr val="E7F1F2"/>
          </a:solidFill>
          <a:ln w="3175">
            <a:noFill/>
          </a:ln>
        </p:spPr>
        <p:txBody>
          <a:bodyPr wrap="square" rtlCol="0">
            <a:spAutoFit/>
          </a:bodyPr>
          <a:lstStyle/>
          <a:p>
            <a:r>
              <a:rPr lang="ka-GE" sz="1700" dirty="0" smtClean="0"/>
              <a:t>გაიანგარიშებენ ინვესტიციების შესაბამისობას </a:t>
            </a:r>
            <a:r>
              <a:rPr lang="ka-GE" sz="1700" dirty="0" err="1" smtClean="0"/>
              <a:t>ტაქსონომიასთან</a:t>
            </a:r>
            <a:r>
              <a:rPr lang="ka-GE" sz="1700" dirty="0" smtClean="0"/>
              <a:t> და მოამზადებენ საინვესტიციო პროდუქტის შესახებ გამოსაქვეყნებელ ინფორმაციას.</a:t>
            </a:r>
            <a:endParaRPr lang="en-GB" sz="1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77BC-129D-F83D-67B8-61306592AAF3}"/>
              </a:ext>
            </a:extLst>
          </p:cNvPr>
          <p:cNvSpPr>
            <a:spLocks noGrp="1"/>
          </p:cNvSpPr>
          <p:nvPr>
            <p:ph type="title"/>
          </p:nvPr>
        </p:nvSpPr>
        <p:spPr>
          <a:xfrm>
            <a:off x="0" y="0"/>
            <a:ext cx="9360816" cy="1320800"/>
          </a:xfrm>
        </p:spPr>
        <p:txBody>
          <a:bodyPr lIns="548640">
            <a:normAutofit/>
          </a:bodyPr>
          <a:lstStyle/>
          <a:p>
            <a:r>
              <a:rPr lang="ka-GE" sz="3400" b="1" dirty="0">
                <a:latin typeface="Franklin Gothic Demi Cond" panose="020B0706030402020204" pitchFamily="34" charset="0"/>
              </a:rPr>
              <a:t>გარემოსდაცვითი და სოციალური რისკები და შესაძლებლობები</a:t>
            </a:r>
          </a:p>
        </p:txBody>
      </p:sp>
      <p:sp>
        <p:nvSpPr>
          <p:cNvPr id="3" name="Content Placeholder 2">
            <a:extLst>
              <a:ext uri="{FF2B5EF4-FFF2-40B4-BE49-F238E27FC236}">
                <a16:creationId xmlns:a16="http://schemas.microsoft.com/office/drawing/2014/main" id="{B9165A72-8BD0-0B42-6C59-6A2CC1347590}"/>
              </a:ext>
            </a:extLst>
          </p:cNvPr>
          <p:cNvSpPr>
            <a:spLocks noGrp="1"/>
          </p:cNvSpPr>
          <p:nvPr>
            <p:ph idx="1"/>
          </p:nvPr>
        </p:nvSpPr>
        <p:spPr>
          <a:xfrm>
            <a:off x="464458" y="1320800"/>
            <a:ext cx="9530442" cy="5139148"/>
          </a:xfrm>
        </p:spPr>
        <p:txBody>
          <a:bodyPr>
            <a:noAutofit/>
          </a:bodyPr>
          <a:lstStyle/>
          <a:p>
            <a:pPr>
              <a:spcBef>
                <a:spcPts val="1200"/>
              </a:spcBef>
            </a:pPr>
            <a:r>
              <a:rPr lang="ka-GE" sz="1500" dirty="0">
                <a:solidFill>
                  <a:srgbClr val="404040"/>
                </a:solidFill>
              </a:rPr>
              <a:t>ჩვეული გარემოსდაცვითი რისკები, მაგ., დაბინძურება (ჰაერის, წყლის, ნიადაგის), მოსახლეობის ჯანმრთელობაზე ზემოქმედება (ხარჯი ჯანმრთელობის გაუარესების გამო) და მათთან დაკავშირებული კომპენსაცია, ჯარიმები, დავა, რეპუტაციული ზიანი და სხვა. უზრუნველყოფის, გაუთვალისწინებელი ხარჯების და დაზღვევის საჭიროება. </a:t>
            </a:r>
          </a:p>
          <a:p>
            <a:pPr lvl="1">
              <a:spcBef>
                <a:spcPts val="1200"/>
              </a:spcBef>
              <a:spcAft>
                <a:spcPts val="600"/>
              </a:spcAft>
              <a:buFont typeface="Wingdings" panose="05000000000000000000" pitchFamily="2" charset="2"/>
              <a:buChar char="§"/>
            </a:pPr>
            <a:r>
              <a:rPr lang="ka-GE" sz="1500" dirty="0">
                <a:solidFill>
                  <a:srgbClr val="404040"/>
                </a:solidFill>
              </a:rPr>
              <a:t>გარემოსდაცვითმა ხარჯებმა შეიძლება მოგება-ზარალზე იქონიოს გავლენა.</a:t>
            </a:r>
          </a:p>
          <a:p>
            <a:pPr>
              <a:spcBef>
                <a:spcPts val="1200"/>
              </a:spcBef>
              <a:spcAft>
                <a:spcPts val="600"/>
              </a:spcAft>
            </a:pPr>
            <a:r>
              <a:rPr lang="ka-GE" sz="1500" dirty="0">
                <a:solidFill>
                  <a:srgbClr val="404040"/>
                </a:solidFill>
              </a:rPr>
              <a:t>სოციალური ზემოქმედება, მუშახელის ჯანმრთელობა და უსაფრთხოება, დაინტერესებული მხარეების უკმაყოფილება, პროექტების განხორციელების გაჭიანურება, რეპუტაციული საკითხები, მუშახელთან დავა, ზემოქმედება საარსებო საშუალებებზე და განსახლება.</a:t>
            </a:r>
          </a:p>
          <a:p>
            <a:pPr>
              <a:spcBef>
                <a:spcPts val="1200"/>
              </a:spcBef>
            </a:pPr>
            <a:r>
              <a:rPr lang="ka-GE" sz="1500" dirty="0">
                <a:solidFill>
                  <a:srgbClr val="404040"/>
                </a:solidFill>
              </a:rPr>
              <a:t>ახალი გამოწვევები</a:t>
            </a:r>
          </a:p>
          <a:p>
            <a:pPr lvl="1">
              <a:spcBef>
                <a:spcPts val="600"/>
              </a:spcBef>
              <a:spcAft>
                <a:spcPts val="600"/>
              </a:spcAft>
              <a:buFont typeface="Wingdings" panose="05000000000000000000" pitchFamily="2" charset="2"/>
              <a:buChar char="§"/>
            </a:pPr>
            <a:r>
              <a:rPr lang="ka-GE" sz="1500" dirty="0">
                <a:solidFill>
                  <a:srgbClr val="404040"/>
                </a:solidFill>
              </a:rPr>
              <a:t>კლიმატი: შერბილება და ადაპტაცია - ზემოქმედება სამომავლო საქმიანობაზე, მიწოდების ჯაჭვებზე და საოპერაციო ხარჯებზე (ნებართვები, ემისიებით ვაჭრობა, გადასახადები და სხვა).</a:t>
            </a:r>
          </a:p>
          <a:p>
            <a:pPr lvl="1">
              <a:spcBef>
                <a:spcPts val="600"/>
              </a:spcBef>
              <a:spcAft>
                <a:spcPts val="600"/>
              </a:spcAft>
              <a:buFont typeface="Wingdings" panose="05000000000000000000" pitchFamily="2" charset="2"/>
              <a:buChar char="§"/>
            </a:pPr>
            <a:r>
              <a:rPr lang="ka-GE" sz="1500" dirty="0">
                <a:solidFill>
                  <a:srgbClr val="404040"/>
                </a:solidFill>
              </a:rPr>
              <a:t>სოციალური საკითხები, როგორიცაა მრავალფეროვნება, ადამიანის უფლებები და სხვა.</a:t>
            </a:r>
          </a:p>
          <a:p>
            <a:pPr lvl="1">
              <a:spcBef>
                <a:spcPts val="600"/>
              </a:spcBef>
              <a:spcAft>
                <a:spcPts val="600"/>
              </a:spcAft>
              <a:buFont typeface="Wingdings" panose="05000000000000000000" pitchFamily="2" charset="2"/>
              <a:buChar char="§"/>
            </a:pPr>
            <a:r>
              <a:rPr lang="ka-GE" sz="1500" dirty="0">
                <a:solidFill>
                  <a:srgbClr val="404040"/>
                </a:solidFill>
              </a:rPr>
              <a:t>ბუნებაზე და ბიომრავალფეროვნებაზე ზემოქმედება. </a:t>
            </a:r>
          </a:p>
          <a:p>
            <a:pPr lvl="1">
              <a:spcBef>
                <a:spcPts val="600"/>
              </a:spcBef>
              <a:spcAft>
                <a:spcPts val="600"/>
              </a:spcAft>
              <a:buFont typeface="Wingdings" panose="05000000000000000000" pitchFamily="2" charset="2"/>
              <a:buChar char="§"/>
            </a:pPr>
            <a:r>
              <a:rPr lang="ka-GE" sz="1500" dirty="0">
                <a:solidFill>
                  <a:srgbClr val="404040"/>
                </a:solidFill>
              </a:rPr>
              <a:t>გენდერული საკითხები.</a:t>
            </a:r>
          </a:p>
          <a:p>
            <a:pPr lvl="1">
              <a:spcBef>
                <a:spcPts val="600"/>
              </a:spcBef>
              <a:spcAft>
                <a:spcPts val="600"/>
              </a:spcAft>
              <a:buFont typeface="Wingdings" panose="05000000000000000000" pitchFamily="2" charset="2"/>
              <a:buChar char="§"/>
            </a:pPr>
            <a:r>
              <a:rPr lang="ka-GE" sz="1500" dirty="0">
                <a:solidFill>
                  <a:srgbClr val="404040"/>
                </a:solidFill>
              </a:rPr>
              <a:t>მიწოდების ჯაჭვები (ღირებულებათა ჯაჭვები) - მმართველობის საკითხები, ადამიანის უფლებები, ბუნება და სხვა.</a:t>
            </a:r>
          </a:p>
          <a:p>
            <a:endParaRPr lang="en-GB" sz="1500" dirty="0">
              <a:solidFill>
                <a:srgbClr val="404040"/>
              </a:solidFill>
            </a:endParaRPr>
          </a:p>
        </p:txBody>
      </p:sp>
    </p:spTree>
    <p:extLst>
      <p:ext uri="{BB962C8B-B14F-4D97-AF65-F5344CB8AC3E}">
        <p14:creationId xmlns:p14="http://schemas.microsoft.com/office/powerpoint/2010/main" val="891103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50886" y="1383507"/>
            <a:ext cx="4341114" cy="4968027"/>
          </a:xfrm>
          <a:prstGeom prst="rect">
            <a:avLst/>
          </a:prstGeom>
          <a:solidFill>
            <a:schemeClr val="bg1"/>
          </a:solidFill>
          <a:ln w="12700">
            <a:solidFill>
              <a:schemeClr val="bg1">
                <a:lumMod val="85000"/>
              </a:schemeClr>
            </a:solidFill>
          </a:ln>
        </p:spPr>
        <p:txBody>
          <a:bodyPr vert="horz" wrap="square" lIns="182880" tIns="12700" rIns="182880" bIns="0" rtlCol="0">
            <a:spAutoFit/>
          </a:bodyPr>
          <a:lstStyle/>
          <a:p>
            <a:pPr marL="12700" marR="7620">
              <a:lnSpc>
                <a:spcPct val="100000"/>
              </a:lnSpc>
              <a:spcBef>
                <a:spcPts val="100"/>
              </a:spcBef>
            </a:pPr>
            <a:r>
              <a:rPr lang="ka-GE" sz="1400" dirty="0" err="1" smtClean="0">
                <a:solidFill>
                  <a:srgbClr val="404040"/>
                </a:solidFill>
                <a:latin typeface="Franklin Gothic Book"/>
                <a:cs typeface="Franklin Gothic Book"/>
              </a:rPr>
              <a:t>უემისიო</a:t>
            </a:r>
            <a:r>
              <a:rPr lang="ka-GE" sz="1400" dirty="0" smtClean="0">
                <a:solidFill>
                  <a:srgbClr val="404040"/>
                </a:solidFill>
                <a:latin typeface="Franklin Gothic Book"/>
                <a:cs typeface="Franklin Gothic Book"/>
              </a:rPr>
              <a:t> ეკონომიკაზე </a:t>
            </a:r>
            <a:r>
              <a:rPr lang="ka-GE" sz="1400" dirty="0">
                <a:solidFill>
                  <a:srgbClr val="404040"/>
                </a:solidFill>
                <a:latin typeface="Franklin Gothic Book"/>
                <a:cs typeface="Franklin Gothic Book"/>
              </a:rPr>
              <a:t>გადასასვლელად ევროკავშირმა უნდა განავითაროს დაბალნახშირბადიანი სექტორი, წაახალისოს სეკვესტრირება, მოახდინოს არსებული მრეწველობის დეკარბონიზაცია და თავი აარიდოს კლიმატის ცვლილების შერბილებასთან არათავსებადი საქმიანობის ხელშეწყობას.</a:t>
            </a:r>
          </a:p>
          <a:p>
            <a:pPr>
              <a:lnSpc>
                <a:spcPct val="100000"/>
              </a:lnSpc>
              <a:spcBef>
                <a:spcPts val="5"/>
              </a:spcBef>
            </a:pPr>
            <a:endParaRPr sz="1400" dirty="0">
              <a:solidFill>
                <a:srgbClr val="404040"/>
              </a:solidFill>
              <a:latin typeface="Franklin Gothic Book"/>
              <a:cs typeface="Franklin Gothic Book"/>
            </a:endParaRPr>
          </a:p>
          <a:p>
            <a:pPr marL="12700" marR="11430">
              <a:lnSpc>
                <a:spcPct val="100000"/>
              </a:lnSpc>
            </a:pPr>
            <a:r>
              <a:rPr lang="ka-GE" sz="1400" dirty="0">
                <a:solidFill>
                  <a:srgbClr val="404040"/>
                </a:solidFill>
                <a:latin typeface="Franklin Gothic Book"/>
                <a:cs typeface="Franklin Gothic Book"/>
              </a:rPr>
              <a:t>ტაქსონომიაში აღნიშნული იმით აისახება, რომ გათვალისწინებული იქნება კლიმატის ცვლილების შერბილებაში მნიშვნელოვანი წვლილის მქონე სამი ტიპის საქმიანობა.</a:t>
            </a:r>
          </a:p>
          <a:p>
            <a:pPr>
              <a:lnSpc>
                <a:spcPct val="100000"/>
              </a:lnSpc>
              <a:spcBef>
                <a:spcPts val="10"/>
              </a:spcBef>
            </a:pPr>
            <a:endParaRPr sz="1400" dirty="0">
              <a:solidFill>
                <a:srgbClr val="404040"/>
              </a:solidFill>
              <a:latin typeface="Franklin Gothic Book"/>
              <a:cs typeface="Franklin Gothic Book"/>
            </a:endParaRPr>
          </a:p>
          <a:p>
            <a:pPr marL="12700" marR="5080">
              <a:lnSpc>
                <a:spcPct val="100000"/>
              </a:lnSpc>
              <a:tabLst>
                <a:tab pos="317500" algn="l"/>
                <a:tab pos="937260" algn="l"/>
                <a:tab pos="977900" algn="l"/>
                <a:tab pos="1486535" algn="l"/>
                <a:tab pos="1842770" algn="l"/>
                <a:tab pos="2066289" algn="l"/>
                <a:tab pos="2340610" algn="l"/>
                <a:tab pos="2574925" algn="l"/>
                <a:tab pos="3072765" algn="l"/>
                <a:tab pos="3123565" algn="l"/>
              </a:tabLst>
            </a:pPr>
            <a:r>
              <a:rPr lang="ka-GE" sz="1400" dirty="0">
                <a:solidFill>
                  <a:srgbClr val="404040"/>
                </a:solidFill>
                <a:latin typeface="Franklin Gothic Book"/>
                <a:cs typeface="Franklin Gothic Book"/>
              </a:rPr>
              <a:t>ტაქსონომია არ შეიცავს ისეთი საქმიანობის ეფექტიანობის მაჩვენებლებს, რომლებიც არსებითად კლიმატის ცვლილების შერბილების ამოცანებზე უარყოფით გავლენას ახდენს, როგორიცაა </a:t>
            </a:r>
            <a:r>
              <a:rPr lang="ka-GE" sz="1400" dirty="0" err="1">
                <a:solidFill>
                  <a:srgbClr val="404040"/>
                </a:solidFill>
                <a:latin typeface="Franklin Gothic Book"/>
                <a:cs typeface="Franklin Gothic Book"/>
              </a:rPr>
              <a:t>თბოელექტროგენერაცია</a:t>
            </a:r>
            <a:r>
              <a:rPr lang="ka-GE" sz="1400" dirty="0">
                <a:solidFill>
                  <a:srgbClr val="404040"/>
                </a:solidFill>
                <a:latin typeface="Franklin Gothic Book"/>
                <a:cs typeface="Franklin Gothic Book"/>
              </a:rPr>
              <a:t> ქვანახშირით. ამგვარი საქმიანობის ეფექტიანობის გაზრდამ შესაძლოა მოკლევადიანი სარგებელი მოგვცეს, თუმცა ისინი ტაქსონომიის მიზნებთან არათავსებადია.</a:t>
            </a:r>
          </a:p>
        </p:txBody>
      </p:sp>
      <p:sp>
        <p:nvSpPr>
          <p:cNvPr id="4" name="object 4"/>
          <p:cNvSpPr txBox="1">
            <a:spLocks noGrp="1"/>
          </p:cNvSpPr>
          <p:nvPr>
            <p:ph type="title"/>
          </p:nvPr>
        </p:nvSpPr>
        <p:spPr>
          <a:xfrm>
            <a:off x="0" y="0"/>
            <a:ext cx="9344025" cy="1031051"/>
          </a:xfrm>
          <a:prstGeom prst="rect">
            <a:avLst/>
          </a:prstGeom>
        </p:spPr>
        <p:txBody>
          <a:bodyPr vert="horz" wrap="square" lIns="274320" tIns="45720" rIns="0" bIns="0" rtlCol="0">
            <a:spAutoFit/>
          </a:bodyPr>
          <a:lstStyle/>
          <a:p>
            <a:pPr marL="66675">
              <a:lnSpc>
                <a:spcPct val="100000"/>
              </a:lnSpc>
              <a:spcBef>
                <a:spcPts val="105"/>
              </a:spcBef>
            </a:pPr>
            <a:r>
              <a:rPr lang="ka-GE" sz="3200" b="1" dirty="0">
                <a:latin typeface="Franklin Gothic Demi Cond" panose="020B0706030402020204" pitchFamily="34" charset="0"/>
              </a:rPr>
              <a:t>მნიშვნელოვანი წვლილი კლიმატის ცვლილების შერბილებაში</a:t>
            </a:r>
          </a:p>
        </p:txBody>
      </p:sp>
      <p:graphicFrame>
        <p:nvGraphicFramePr>
          <p:cNvPr id="16" name="Table 15"/>
          <p:cNvGraphicFramePr>
            <a:graphicFrameLocks noGrp="1"/>
          </p:cNvGraphicFramePr>
          <p:nvPr>
            <p:extLst>
              <p:ext uri="{D42A27DB-BD31-4B8C-83A1-F6EECF244321}">
                <p14:modId xmlns:p14="http://schemas.microsoft.com/office/powerpoint/2010/main" val="77186438"/>
              </p:ext>
            </p:extLst>
          </p:nvPr>
        </p:nvGraphicFramePr>
        <p:xfrm>
          <a:off x="85725" y="1249740"/>
          <a:ext cx="7591424" cy="5465399"/>
        </p:xfrm>
        <a:graphic>
          <a:graphicData uri="http://schemas.openxmlformats.org/drawingml/2006/table">
            <a:tbl>
              <a:tblPr firstRow="1" bandRow="1">
                <a:tableStyleId>{5C22544A-7EE6-4342-B048-85BDC9FD1C3A}</a:tableStyleId>
              </a:tblPr>
              <a:tblGrid>
                <a:gridCol w="2418872">
                  <a:extLst>
                    <a:ext uri="{9D8B030D-6E8A-4147-A177-3AD203B41FA5}">
                      <a16:colId xmlns:a16="http://schemas.microsoft.com/office/drawing/2014/main" val="3774852665"/>
                    </a:ext>
                  </a:extLst>
                </a:gridCol>
                <a:gridCol w="2715103">
                  <a:extLst>
                    <a:ext uri="{9D8B030D-6E8A-4147-A177-3AD203B41FA5}">
                      <a16:colId xmlns:a16="http://schemas.microsoft.com/office/drawing/2014/main" val="3025162849"/>
                    </a:ext>
                  </a:extLst>
                </a:gridCol>
                <a:gridCol w="2457449">
                  <a:extLst>
                    <a:ext uri="{9D8B030D-6E8A-4147-A177-3AD203B41FA5}">
                      <a16:colId xmlns:a16="http://schemas.microsoft.com/office/drawing/2014/main" val="355156164"/>
                    </a:ext>
                  </a:extLst>
                </a:gridCol>
              </a:tblGrid>
              <a:tr h="47293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1400" b="1" dirty="0" smtClean="0">
                          <a:solidFill>
                            <a:schemeClr val="bg1"/>
                          </a:solidFill>
                        </a:rPr>
                        <a:t>საქმიანობის სახე</a:t>
                      </a:r>
                      <a:endParaRPr lang="en-GB" sz="1400" b="1" dirty="0" smtClean="0">
                        <a:solidFill>
                          <a:schemeClr val="bg1"/>
                        </a:solidFill>
                      </a:endParaRPr>
                    </a:p>
                  </a:txBody>
                  <a:tcPr>
                    <a:solidFill>
                      <a:srgbClr val="F9B23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1400" b="1" dirty="0" smtClean="0">
                          <a:solidFill>
                            <a:schemeClr val="bg1"/>
                          </a:solidFill>
                        </a:rPr>
                        <a:t>შერჩევის ტექნიკური კრიტერიუმები</a:t>
                      </a:r>
                      <a:endParaRPr lang="en-GB" sz="1400" b="1" dirty="0" smtClean="0">
                        <a:solidFill>
                          <a:schemeClr val="bg1"/>
                        </a:solidFill>
                      </a:endParaRPr>
                    </a:p>
                  </a:txBody>
                  <a:tcPr>
                    <a:solidFill>
                      <a:srgbClr val="F9B234"/>
                    </a:solidFill>
                  </a:tcPr>
                </a:tc>
                <a:tc>
                  <a:txBody>
                    <a:bodyPr/>
                    <a:lstStyle/>
                    <a:p>
                      <a:r>
                        <a:rPr lang="ka-GE" sz="1400" dirty="0" smtClean="0"/>
                        <a:t>მაგალითები</a:t>
                      </a:r>
                      <a:endParaRPr lang="en-GB" sz="1400" dirty="0"/>
                    </a:p>
                  </a:txBody>
                  <a:tcPr>
                    <a:solidFill>
                      <a:srgbClr val="F9B234"/>
                    </a:solidFill>
                  </a:tcPr>
                </a:tc>
                <a:extLst>
                  <a:ext uri="{0D108BD9-81ED-4DB2-BD59-A6C34878D82A}">
                    <a16:rowId xmlns:a16="http://schemas.microsoft.com/office/drawing/2014/main" val="430029408"/>
                  </a:ext>
                </a:extLst>
              </a:tr>
              <a:tr h="1275062">
                <a:tc>
                  <a:txBody>
                    <a:bodyPr/>
                    <a:lstStyle/>
                    <a:p>
                      <a:pPr marL="0" marR="0" indent="0" algn="l" defTabSz="457200" rtl="0" eaLnBrk="1" fontAlgn="auto" latinLnBrk="0" hangingPunct="1">
                        <a:lnSpc>
                          <a:spcPts val="1500"/>
                        </a:lnSpc>
                        <a:spcBef>
                          <a:spcPts val="0"/>
                        </a:spcBef>
                        <a:spcAft>
                          <a:spcPts val="0"/>
                        </a:spcAft>
                        <a:buClrTx/>
                        <a:buSzTx/>
                        <a:buFontTx/>
                        <a:buNone/>
                        <a:tabLst/>
                        <a:defRPr/>
                      </a:pPr>
                      <a:r>
                        <a:rPr lang="ka-GE" sz="1400" b="1" dirty="0" smtClean="0"/>
                        <a:t>1) უკვე დაბალნახშირბადიანი საქმიანობა. </a:t>
                      </a:r>
                      <a:r>
                        <a:rPr lang="ka-GE" sz="1400" dirty="0" smtClean="0"/>
                        <a:t>უკვე თავსებადია 2050 წ. სამიზნე </a:t>
                      </a:r>
                      <a:r>
                        <a:rPr lang="ka-GE" sz="1400" dirty="0" err="1" smtClean="0"/>
                        <a:t>უნახშირბადო</a:t>
                      </a:r>
                      <a:r>
                        <a:rPr lang="ka-GE" sz="1400" dirty="0" smtClean="0"/>
                        <a:t> ეკონომიკასთან.</a:t>
                      </a:r>
                      <a:endParaRPr lang="en-GB" sz="1400" dirty="0" smtClean="0"/>
                    </a:p>
                  </a:txBody>
                  <a:tcPr>
                    <a:solidFill>
                      <a:srgbClr val="FFFAF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ka-GE" sz="1400" dirty="0" smtClean="0"/>
                        <a:t>სავარაუდოდ, სტაბილური და გრძელვადიანია</a:t>
                      </a:r>
                      <a:endParaRPr lang="en-GB" sz="1400" dirty="0" smtClean="0"/>
                    </a:p>
                  </a:txBody>
                  <a:tcPr>
                    <a:solidFill>
                      <a:srgbClr val="FFFAF4"/>
                    </a:solidFill>
                  </a:tcPr>
                </a:tc>
                <a:tc>
                  <a:txBody>
                    <a:bodyPr/>
                    <a:lstStyle/>
                    <a:p>
                      <a:pPr marL="171450" indent="-171450">
                        <a:lnSpc>
                          <a:spcPts val="1500"/>
                        </a:lnSpc>
                        <a:spcBef>
                          <a:spcPts val="200"/>
                        </a:spcBef>
                        <a:spcAft>
                          <a:spcPts val="100"/>
                        </a:spcAft>
                        <a:buClr>
                          <a:srgbClr val="4487C4"/>
                        </a:buClr>
                        <a:buSzPct val="120000"/>
                        <a:buFont typeface="Arial" panose="020B0604020202020204" pitchFamily="34" charset="0"/>
                        <a:buChar char="•"/>
                      </a:pPr>
                      <a:r>
                        <a:rPr lang="ka-GE" sz="1400" dirty="0" err="1" smtClean="0"/>
                        <a:t>უემისიო</a:t>
                      </a:r>
                      <a:r>
                        <a:rPr lang="ka-GE" sz="1400" dirty="0" smtClean="0"/>
                        <a:t> ტრანსპორტი</a:t>
                      </a:r>
                    </a:p>
                    <a:p>
                      <a:pPr marL="171450" indent="-171450">
                        <a:lnSpc>
                          <a:spcPts val="1500"/>
                        </a:lnSpc>
                        <a:spcBef>
                          <a:spcPts val="200"/>
                        </a:spcBef>
                        <a:spcAft>
                          <a:spcPts val="100"/>
                        </a:spcAft>
                        <a:buClr>
                          <a:srgbClr val="4487C4"/>
                        </a:buClr>
                        <a:buSzPct val="120000"/>
                        <a:buFont typeface="Arial" panose="020B0604020202020204" pitchFamily="34" charset="0"/>
                        <a:buChar char="•"/>
                      </a:pPr>
                      <a:r>
                        <a:rPr lang="ka-GE" sz="1400" dirty="0" smtClean="0"/>
                        <a:t>თითქმის </a:t>
                      </a:r>
                      <a:r>
                        <a:rPr lang="ka-GE" sz="1400" dirty="0" err="1" smtClean="0"/>
                        <a:t>უნახშირბადო</a:t>
                      </a:r>
                      <a:r>
                        <a:rPr lang="ka-GE" sz="1400" dirty="0" smtClean="0"/>
                        <a:t> ელექტროენერგიის გამომუშავება</a:t>
                      </a:r>
                    </a:p>
                    <a:p>
                      <a:pPr marL="171450" indent="-171450">
                        <a:lnSpc>
                          <a:spcPts val="1500"/>
                        </a:lnSpc>
                        <a:spcBef>
                          <a:spcPts val="200"/>
                        </a:spcBef>
                        <a:spcAft>
                          <a:spcPts val="100"/>
                        </a:spcAft>
                        <a:buClr>
                          <a:srgbClr val="4487C4"/>
                        </a:buClr>
                        <a:buSzPct val="120000"/>
                        <a:buFont typeface="Arial" panose="020B0604020202020204" pitchFamily="34" charset="0"/>
                        <a:buChar char="•"/>
                      </a:pPr>
                      <a:r>
                        <a:rPr lang="ka-GE" sz="1400" dirty="0" smtClean="0"/>
                        <a:t>გატყიანება</a:t>
                      </a:r>
                      <a:endParaRPr lang="en-GB" sz="1400" dirty="0" smtClean="0"/>
                    </a:p>
                  </a:txBody>
                  <a:tcPr>
                    <a:solidFill>
                      <a:srgbClr val="FFFAF4"/>
                    </a:solidFill>
                  </a:tcPr>
                </a:tc>
                <a:extLst>
                  <a:ext uri="{0D108BD9-81ED-4DB2-BD59-A6C34878D82A}">
                    <a16:rowId xmlns:a16="http://schemas.microsoft.com/office/drawing/2014/main" val="1857157195"/>
                  </a:ext>
                </a:extLst>
              </a:tr>
              <a:tr h="1446615">
                <a:tc>
                  <a:txBody>
                    <a:bodyPr/>
                    <a:lstStyle/>
                    <a:p>
                      <a:pPr marL="0" marR="0" indent="0" algn="l" defTabSz="457200" rtl="0" eaLnBrk="1" fontAlgn="auto" latinLnBrk="0" hangingPunct="1">
                        <a:lnSpc>
                          <a:spcPts val="1500"/>
                        </a:lnSpc>
                        <a:spcBef>
                          <a:spcPts val="0"/>
                        </a:spcBef>
                        <a:spcAft>
                          <a:spcPts val="0"/>
                        </a:spcAft>
                        <a:buClrTx/>
                        <a:buSzTx/>
                        <a:buFontTx/>
                        <a:buNone/>
                        <a:tabLst/>
                        <a:defRPr/>
                      </a:pPr>
                      <a:r>
                        <a:rPr lang="ka-GE" sz="1400" b="1" dirty="0" smtClean="0"/>
                        <a:t>2) საქმიანობა</a:t>
                      </a:r>
                      <a:r>
                        <a:rPr lang="en-US" sz="1400" b="1" dirty="0" smtClean="0"/>
                        <a:t>, </a:t>
                      </a:r>
                      <a:r>
                        <a:rPr lang="ka-GE" sz="1400" b="1" dirty="0" smtClean="0"/>
                        <a:t>რომელსაც 2050 წ-თვის ჯამურად </a:t>
                      </a:r>
                      <a:r>
                        <a:rPr lang="ka-GE" sz="1400" b="1" dirty="0" err="1" smtClean="0"/>
                        <a:t>უემისიო</a:t>
                      </a:r>
                      <a:r>
                        <a:rPr lang="ka-GE" sz="1400" b="1" dirty="0" smtClean="0"/>
                        <a:t> ეკონომიკაზე გადასვლაში შეაქვს წვლილი, </a:t>
                      </a:r>
                      <a:r>
                        <a:rPr lang="ka-GE" sz="1400" dirty="0" smtClean="0"/>
                        <a:t>თუმცა ამჟამად ასეთი მაჩვენებლები არ გააჩნია.</a:t>
                      </a:r>
                      <a:endParaRPr lang="en-GB" sz="1400" dirty="0" smtClean="0"/>
                    </a:p>
                  </a:txBody>
                  <a:tcPr>
                    <a:solidFill>
                      <a:srgbClr val="FFF3E3"/>
                    </a:solidFill>
                  </a:tcPr>
                </a:tc>
                <a:tc>
                  <a:txBody>
                    <a:bodyPr/>
                    <a:lstStyle/>
                    <a:p>
                      <a:pPr marL="0" marR="0" indent="0" algn="l" defTabSz="457200" rtl="0" eaLnBrk="1" fontAlgn="auto" latinLnBrk="0" hangingPunct="1">
                        <a:lnSpc>
                          <a:spcPts val="1500"/>
                        </a:lnSpc>
                        <a:spcBef>
                          <a:spcPts val="0"/>
                        </a:spcBef>
                        <a:spcAft>
                          <a:spcPts val="0"/>
                        </a:spcAft>
                        <a:buClrTx/>
                        <a:buSzTx/>
                        <a:buFontTx/>
                        <a:buNone/>
                        <a:tabLst/>
                        <a:defRPr/>
                      </a:pPr>
                      <a:r>
                        <a:rPr lang="ka-GE" sz="1400" dirty="0" smtClean="0"/>
                        <a:t>სავარაუდოდ ექვემდებარება რეგულარულ განახლებას, რაც ნულოვან ემისიებამდე მიიყვანს</a:t>
                      </a:r>
                      <a:endParaRPr lang="en-GB" sz="1400" dirty="0" smtClean="0"/>
                    </a:p>
                    <a:p>
                      <a:endParaRPr lang="en-GB" sz="1400" dirty="0"/>
                    </a:p>
                  </a:txBody>
                  <a:tcPr>
                    <a:solidFill>
                      <a:srgbClr val="FFF3E3"/>
                    </a:solidFill>
                  </a:tcPr>
                </a:tc>
                <a:tc>
                  <a:txBody>
                    <a:bodyPr/>
                    <a:lstStyle/>
                    <a:p>
                      <a:pPr marL="171450" indent="-171450">
                        <a:lnSpc>
                          <a:spcPts val="1500"/>
                        </a:lnSpc>
                        <a:spcBef>
                          <a:spcPts val="200"/>
                        </a:spcBef>
                        <a:spcAft>
                          <a:spcPts val="100"/>
                        </a:spcAft>
                        <a:buClr>
                          <a:srgbClr val="4487C4"/>
                        </a:buClr>
                        <a:buSzPct val="120000"/>
                        <a:buFont typeface="Arial" panose="020B0604020202020204" pitchFamily="34" charset="0"/>
                        <a:buChar char="•"/>
                      </a:pPr>
                      <a:r>
                        <a:rPr lang="ka-GE" sz="1400" dirty="0" smtClean="0"/>
                        <a:t>შენობების განახლება</a:t>
                      </a:r>
                    </a:p>
                    <a:p>
                      <a:pPr marL="171450" indent="-171450">
                        <a:lnSpc>
                          <a:spcPts val="1500"/>
                        </a:lnSpc>
                        <a:spcBef>
                          <a:spcPts val="200"/>
                        </a:spcBef>
                        <a:spcAft>
                          <a:spcPts val="100"/>
                        </a:spcAft>
                        <a:buClr>
                          <a:srgbClr val="4487C4"/>
                        </a:buClr>
                        <a:buSzPct val="120000"/>
                        <a:buFont typeface="Arial" panose="020B0604020202020204" pitchFamily="34" charset="0"/>
                        <a:buChar char="•"/>
                      </a:pPr>
                      <a:r>
                        <a:rPr lang="ka-GE" sz="1400" dirty="0" smtClean="0"/>
                        <a:t>ელექტროენერგიის გამომუშავება &lt;100გ</a:t>
                      </a:r>
                      <a:r>
                        <a:rPr lang="en-US" sz="1400" dirty="0" smtClean="0"/>
                        <a:t>CO</a:t>
                      </a:r>
                      <a:r>
                        <a:rPr lang="en-US" sz="1400" baseline="-25000" dirty="0" smtClean="0"/>
                        <a:t>2</a:t>
                      </a:r>
                      <a:r>
                        <a:rPr lang="ka-GE" sz="1400" dirty="0" smtClean="0"/>
                        <a:t>/კვტსთ</a:t>
                      </a:r>
                    </a:p>
                    <a:p>
                      <a:pPr marL="171450" indent="-171450">
                        <a:lnSpc>
                          <a:spcPts val="1500"/>
                        </a:lnSpc>
                        <a:spcBef>
                          <a:spcPts val="200"/>
                        </a:spcBef>
                        <a:spcAft>
                          <a:spcPts val="100"/>
                        </a:spcAft>
                        <a:buClr>
                          <a:srgbClr val="4487C4"/>
                        </a:buClr>
                        <a:buSzPct val="120000"/>
                        <a:buFont typeface="Arial" panose="020B0604020202020204" pitchFamily="34" charset="0"/>
                        <a:buChar char="•"/>
                      </a:pPr>
                      <a:r>
                        <a:rPr lang="ka-GE" sz="1400" dirty="0" smtClean="0"/>
                        <a:t>ავტომობილები &lt;50გ</a:t>
                      </a:r>
                      <a:r>
                        <a:rPr lang="en-US" sz="1400" dirty="0" smtClean="0"/>
                        <a:t>CO</a:t>
                      </a:r>
                      <a:r>
                        <a:rPr lang="en-US" sz="1400" baseline="-25000" dirty="0" smtClean="0"/>
                        <a:t>2</a:t>
                      </a:r>
                      <a:r>
                        <a:rPr lang="ka-GE" sz="1400" dirty="0" smtClean="0"/>
                        <a:t>/კმ</a:t>
                      </a:r>
                      <a:endParaRPr lang="en-GB" sz="1400" dirty="0" smtClean="0"/>
                    </a:p>
                  </a:txBody>
                  <a:tcPr>
                    <a:solidFill>
                      <a:srgbClr val="FFF3E3"/>
                    </a:solidFill>
                  </a:tcPr>
                </a:tc>
                <a:extLst>
                  <a:ext uri="{0D108BD9-81ED-4DB2-BD59-A6C34878D82A}">
                    <a16:rowId xmlns:a16="http://schemas.microsoft.com/office/drawing/2014/main" val="2428407860"/>
                  </a:ext>
                </a:extLst>
              </a:tr>
              <a:tr h="2225562">
                <a:tc>
                  <a:txBody>
                    <a:bodyPr/>
                    <a:lstStyle/>
                    <a:p>
                      <a:pPr marL="0" marR="0" indent="0" algn="l" defTabSz="457200" rtl="0" eaLnBrk="1" fontAlgn="auto" latinLnBrk="0" hangingPunct="1">
                        <a:lnSpc>
                          <a:spcPts val="1500"/>
                        </a:lnSpc>
                        <a:spcBef>
                          <a:spcPts val="0"/>
                        </a:spcBef>
                        <a:spcAft>
                          <a:spcPts val="0"/>
                        </a:spcAft>
                        <a:buClrTx/>
                        <a:buSzTx/>
                        <a:buFontTx/>
                        <a:buNone/>
                        <a:tabLst/>
                        <a:defRPr/>
                      </a:pPr>
                      <a:r>
                        <a:rPr lang="ka-GE" sz="1400" b="1" dirty="0" smtClean="0"/>
                        <a:t>3) საქმიანობა, რომელიც ზემოთ ჩამოთვლილის მიღწევის საშუალებას იძლევა.</a:t>
                      </a:r>
                      <a:endParaRPr lang="en-GB" sz="1400" dirty="0" smtClean="0"/>
                    </a:p>
                  </a:txBody>
                  <a:tcPr>
                    <a:solidFill>
                      <a:srgbClr val="FFFAF4"/>
                    </a:solidFill>
                  </a:tcPr>
                </a:tc>
                <a:tc>
                  <a:txBody>
                    <a:bodyPr/>
                    <a:lstStyle/>
                    <a:p>
                      <a:pPr marL="0" marR="0" indent="0" algn="l" defTabSz="457200" rtl="0" eaLnBrk="1" fontAlgn="auto" latinLnBrk="0" hangingPunct="1">
                        <a:lnSpc>
                          <a:spcPts val="1500"/>
                        </a:lnSpc>
                        <a:spcBef>
                          <a:spcPts val="0"/>
                        </a:spcBef>
                        <a:spcAft>
                          <a:spcPts val="0"/>
                        </a:spcAft>
                        <a:buClrTx/>
                        <a:buSzTx/>
                        <a:buFontTx/>
                        <a:buNone/>
                        <a:tabLst/>
                        <a:defRPr/>
                      </a:pPr>
                      <a:r>
                        <a:rPr lang="ka-GE" sz="1400" dirty="0" smtClean="0"/>
                        <a:t>სავარაუდოდ, სტაბილური და გრძელვადიანია (თუ ხელშემწყობი საქმიანობა უკვე </a:t>
                      </a:r>
                      <a:r>
                        <a:rPr lang="ka-GE" sz="1400" dirty="0" err="1" smtClean="0"/>
                        <a:t>დაბალნახშირბადიანია</a:t>
                      </a:r>
                      <a:r>
                        <a:rPr lang="ka-GE" sz="1400" dirty="0" smtClean="0"/>
                        <a:t>), ან ექვემდებარება რეგულარულ განახლებას, რაც ნულოვან ემისიამდე მიიყვანს (თუ გადასვლაში წვლილის შემტან ხელშემწყობ საქმიანობას ასეთი მაჩვენებლები ჯერ არ აქვს).</a:t>
                      </a:r>
                      <a:endParaRPr lang="en-GB" sz="1400" dirty="0" smtClean="0"/>
                    </a:p>
                  </a:txBody>
                  <a:tcPr>
                    <a:solidFill>
                      <a:srgbClr val="FFFAF4"/>
                    </a:solidFill>
                  </a:tcPr>
                </a:tc>
                <a:tc>
                  <a:txBody>
                    <a:bodyPr/>
                    <a:lstStyle/>
                    <a:p>
                      <a:pPr marL="171450" indent="-171450" algn="l" defTabSz="457200" rtl="0" eaLnBrk="1" latinLnBrk="0" hangingPunct="1">
                        <a:lnSpc>
                          <a:spcPts val="1500"/>
                        </a:lnSpc>
                        <a:spcBef>
                          <a:spcPts val="200"/>
                        </a:spcBef>
                        <a:spcAft>
                          <a:spcPts val="100"/>
                        </a:spcAft>
                        <a:buClr>
                          <a:srgbClr val="4487C4"/>
                        </a:buClr>
                        <a:buSzPct val="120000"/>
                        <a:buFont typeface="Arial" panose="020B0604020202020204" pitchFamily="34" charset="0"/>
                        <a:buChar char="•"/>
                      </a:pPr>
                      <a:r>
                        <a:rPr lang="ka-GE" sz="1400" kern="1200" dirty="0" smtClean="0">
                          <a:solidFill>
                            <a:schemeClr val="dk1"/>
                          </a:solidFill>
                          <a:latin typeface="+mn-lt"/>
                          <a:ea typeface="+mn-ea"/>
                          <a:cs typeface="+mn-cs"/>
                        </a:rPr>
                        <a:t>ქარის ტურბინების წარმოება</a:t>
                      </a:r>
                    </a:p>
                    <a:p>
                      <a:pPr marL="171450" indent="-171450" algn="l" defTabSz="457200" rtl="0" eaLnBrk="1" latinLnBrk="0" hangingPunct="1">
                        <a:lnSpc>
                          <a:spcPts val="1500"/>
                        </a:lnSpc>
                        <a:spcBef>
                          <a:spcPts val="200"/>
                        </a:spcBef>
                        <a:spcAft>
                          <a:spcPts val="100"/>
                        </a:spcAft>
                        <a:buClr>
                          <a:srgbClr val="4487C4"/>
                        </a:buClr>
                        <a:buSzPct val="120000"/>
                        <a:buFont typeface="Arial" panose="020B0604020202020204" pitchFamily="34" charset="0"/>
                        <a:buChar char="•"/>
                      </a:pPr>
                      <a:r>
                        <a:rPr lang="ka-GE" sz="1400" kern="1200" dirty="0" smtClean="0">
                          <a:solidFill>
                            <a:schemeClr val="dk1"/>
                          </a:solidFill>
                          <a:latin typeface="+mn-lt"/>
                          <a:ea typeface="+mn-ea"/>
                          <a:cs typeface="+mn-cs"/>
                        </a:rPr>
                        <a:t>მაღალი </a:t>
                      </a:r>
                      <a:r>
                        <a:rPr lang="ka-GE" sz="1400" kern="1200" dirty="0" err="1" smtClean="0">
                          <a:solidFill>
                            <a:schemeClr val="dk1"/>
                          </a:solidFill>
                          <a:latin typeface="+mn-lt"/>
                          <a:ea typeface="+mn-ea"/>
                          <a:cs typeface="+mn-cs"/>
                        </a:rPr>
                        <a:t>მქკ</a:t>
                      </a:r>
                      <a:r>
                        <a:rPr lang="ka-GE" sz="1400" kern="1200" dirty="0" smtClean="0">
                          <a:solidFill>
                            <a:schemeClr val="dk1"/>
                          </a:solidFill>
                          <a:latin typeface="+mn-lt"/>
                          <a:ea typeface="+mn-ea"/>
                          <a:cs typeface="+mn-cs"/>
                        </a:rPr>
                        <a:t>-ს მქონე ქვაბების დამონტაჟება შენობებში</a:t>
                      </a:r>
                      <a:endParaRPr lang="en-GB" sz="1400" kern="1200" dirty="0">
                        <a:solidFill>
                          <a:schemeClr val="dk1"/>
                        </a:solidFill>
                        <a:latin typeface="+mn-lt"/>
                        <a:ea typeface="+mn-ea"/>
                        <a:cs typeface="+mn-cs"/>
                      </a:endParaRPr>
                    </a:p>
                  </a:txBody>
                  <a:tcPr>
                    <a:solidFill>
                      <a:srgbClr val="FFFAF4"/>
                    </a:solidFill>
                  </a:tcPr>
                </a:tc>
                <a:extLst>
                  <a:ext uri="{0D108BD9-81ED-4DB2-BD59-A6C34878D82A}">
                    <a16:rowId xmlns:a16="http://schemas.microsoft.com/office/drawing/2014/main" val="1517464046"/>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7225" y="1000126"/>
            <a:ext cx="8115300" cy="5570636"/>
          </a:xfrm>
          <a:prstGeom prst="rect">
            <a:avLst/>
          </a:prstGeom>
        </p:spPr>
      </p:pic>
      <p:sp>
        <p:nvSpPr>
          <p:cNvPr id="3" name="object 3"/>
          <p:cNvSpPr txBox="1">
            <a:spLocks noGrp="1"/>
          </p:cNvSpPr>
          <p:nvPr>
            <p:ph type="title"/>
          </p:nvPr>
        </p:nvSpPr>
        <p:spPr>
          <a:xfrm>
            <a:off x="0" y="0"/>
            <a:ext cx="9316719" cy="783163"/>
          </a:xfrm>
          <a:prstGeom prst="rect">
            <a:avLst/>
          </a:prstGeom>
        </p:spPr>
        <p:txBody>
          <a:bodyPr vert="horz" wrap="square" lIns="640080" tIns="226949" rIns="0" bIns="0" rtlCol="0">
            <a:spAutoFit/>
          </a:bodyPr>
          <a:lstStyle/>
          <a:p>
            <a:pPr marL="79375">
              <a:lnSpc>
                <a:spcPct val="100000"/>
              </a:lnSpc>
              <a:spcBef>
                <a:spcPts val="105"/>
              </a:spcBef>
            </a:pPr>
            <a:r>
              <a:rPr lang="ka-GE" b="1"/>
              <a:t>ყველაფრის თავმოყრა...</a:t>
            </a:r>
          </a:p>
        </p:txBody>
      </p:sp>
      <p:sp>
        <p:nvSpPr>
          <p:cNvPr id="4" name="TextBox 3"/>
          <p:cNvSpPr txBox="1"/>
          <p:nvPr/>
        </p:nvSpPr>
        <p:spPr>
          <a:xfrm>
            <a:off x="3781425" y="1428750"/>
            <a:ext cx="1400175" cy="338554"/>
          </a:xfrm>
          <a:prstGeom prst="rect">
            <a:avLst/>
          </a:prstGeom>
          <a:solidFill>
            <a:srgbClr val="43AC45"/>
          </a:solidFill>
        </p:spPr>
        <p:txBody>
          <a:bodyPr wrap="square" rtlCol="0">
            <a:spAutoFit/>
          </a:bodyPr>
          <a:lstStyle/>
          <a:p>
            <a:r>
              <a:rPr lang="ka-GE" sz="1600" dirty="0" smtClean="0">
                <a:solidFill>
                  <a:schemeClr val="bg1"/>
                </a:solidFill>
              </a:rPr>
              <a:t>კომპანიები</a:t>
            </a:r>
            <a:endParaRPr lang="en-GB" sz="1600" dirty="0">
              <a:solidFill>
                <a:schemeClr val="bg1"/>
              </a:solidFill>
            </a:endParaRPr>
          </a:p>
        </p:txBody>
      </p:sp>
      <p:sp>
        <p:nvSpPr>
          <p:cNvPr id="6" name="Rounded Rectangle 5"/>
          <p:cNvSpPr/>
          <p:nvPr/>
        </p:nvSpPr>
        <p:spPr>
          <a:xfrm>
            <a:off x="732789" y="2952004"/>
            <a:ext cx="1800861" cy="991344"/>
          </a:xfrm>
          <a:prstGeom prst="roundRect">
            <a:avLst/>
          </a:prstGeom>
          <a:solidFill>
            <a:srgbClr val="064A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a:solidFill>
                  <a:schemeClr val="bg1"/>
                </a:solidFill>
              </a:rPr>
              <a:t>ევროკომისიის სახელმძღვანელო მითითებები კლიმატის სფეროში ანგარიშგებაზე</a:t>
            </a:r>
            <a:endParaRPr lang="en-GB" sz="1200" b="1" dirty="0">
              <a:solidFill>
                <a:schemeClr val="bg1"/>
              </a:solidFill>
            </a:endParaRPr>
          </a:p>
        </p:txBody>
      </p:sp>
      <p:sp>
        <p:nvSpPr>
          <p:cNvPr id="7" name="Rounded Rectangle 6"/>
          <p:cNvSpPr/>
          <p:nvPr/>
        </p:nvSpPr>
        <p:spPr>
          <a:xfrm>
            <a:off x="5933439" y="2952004"/>
            <a:ext cx="1629411" cy="897942"/>
          </a:xfrm>
          <a:prstGeom prst="roundRect">
            <a:avLst/>
          </a:prstGeom>
          <a:solidFill>
            <a:srgbClr val="064A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smtClean="0">
                <a:solidFill>
                  <a:schemeClr val="bg1"/>
                </a:solidFill>
              </a:rPr>
              <a:t>საქმიანობის მდგრადობის შემოწმება</a:t>
            </a:r>
            <a:endParaRPr lang="en-GB" sz="1200" b="1" dirty="0">
              <a:solidFill>
                <a:schemeClr val="bg1"/>
              </a:solidFill>
            </a:endParaRPr>
          </a:p>
        </p:txBody>
      </p:sp>
      <p:sp>
        <p:nvSpPr>
          <p:cNvPr id="8" name="Rounded Rectangle 7"/>
          <p:cNvSpPr/>
          <p:nvPr/>
        </p:nvSpPr>
        <p:spPr>
          <a:xfrm>
            <a:off x="495301" y="5039527"/>
            <a:ext cx="2133600" cy="435056"/>
          </a:xfrm>
          <a:prstGeom prst="roundRect">
            <a:avLst/>
          </a:prstGeom>
          <a:solidFill>
            <a:srgbClr val="064A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smtClean="0">
                <a:solidFill>
                  <a:schemeClr val="bg1"/>
                </a:solidFill>
              </a:rPr>
              <a:t>კლიმატური </a:t>
            </a:r>
            <a:r>
              <a:rPr lang="ka-GE" sz="1200" b="1" dirty="0" err="1" smtClean="0">
                <a:solidFill>
                  <a:schemeClr val="bg1"/>
                </a:solidFill>
              </a:rPr>
              <a:t>ზღურბლური</a:t>
            </a:r>
            <a:r>
              <a:rPr lang="ka-GE" sz="1200" b="1" dirty="0" smtClean="0">
                <a:solidFill>
                  <a:schemeClr val="bg1"/>
                </a:solidFill>
              </a:rPr>
              <a:t> მაჩვენებლები</a:t>
            </a:r>
            <a:endParaRPr lang="en-GB" sz="1200" b="1" dirty="0">
              <a:solidFill>
                <a:schemeClr val="bg1"/>
              </a:solidFill>
            </a:endParaRPr>
          </a:p>
        </p:txBody>
      </p:sp>
      <p:sp>
        <p:nvSpPr>
          <p:cNvPr id="9" name="Rounded Rectangle 8"/>
          <p:cNvSpPr/>
          <p:nvPr/>
        </p:nvSpPr>
        <p:spPr>
          <a:xfrm>
            <a:off x="904875" y="5682021"/>
            <a:ext cx="2190750" cy="435056"/>
          </a:xfrm>
          <a:prstGeom prst="roundRect">
            <a:avLst/>
          </a:prstGeom>
          <a:solidFill>
            <a:srgbClr val="064A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smtClean="0">
                <a:solidFill>
                  <a:schemeClr val="bg1"/>
                </a:solidFill>
              </a:rPr>
              <a:t>მწვანე ობლიგაციების სტანდარტები</a:t>
            </a:r>
            <a:endParaRPr lang="en-GB" sz="1200" b="1" dirty="0">
              <a:solidFill>
                <a:schemeClr val="bg1"/>
              </a:solidFill>
            </a:endParaRPr>
          </a:p>
        </p:txBody>
      </p:sp>
      <p:sp>
        <p:nvSpPr>
          <p:cNvPr id="10" name="Rounded Rectangle 9"/>
          <p:cNvSpPr/>
          <p:nvPr/>
        </p:nvSpPr>
        <p:spPr>
          <a:xfrm>
            <a:off x="5029199" y="5540371"/>
            <a:ext cx="2533651" cy="605281"/>
          </a:xfrm>
          <a:prstGeom prst="roundRect">
            <a:avLst/>
          </a:prstGeom>
          <a:solidFill>
            <a:srgbClr val="064A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smtClean="0">
                <a:solidFill>
                  <a:schemeClr val="bg1"/>
                </a:solidFill>
              </a:rPr>
              <a:t>რეგულაცია ინვესტორის მიერ ინფორმაციის გასაჯაროების თაობაზე</a:t>
            </a:r>
            <a:endParaRPr lang="en-GB" sz="1200" b="1" dirty="0">
              <a:solidFill>
                <a:schemeClr val="bg1"/>
              </a:solidFill>
            </a:endParaRPr>
          </a:p>
        </p:txBody>
      </p:sp>
      <p:sp>
        <p:nvSpPr>
          <p:cNvPr id="11" name="Oval 10"/>
          <p:cNvSpPr/>
          <p:nvPr/>
        </p:nvSpPr>
        <p:spPr>
          <a:xfrm>
            <a:off x="3586003" y="2688034"/>
            <a:ext cx="1295082" cy="1425881"/>
          </a:xfrm>
          <a:custGeom>
            <a:avLst/>
            <a:gdLst>
              <a:gd name="connsiteX0" fmla="*/ 0 w 1504632"/>
              <a:gd name="connsiteY0" fmla="*/ 712917 h 1425833"/>
              <a:gd name="connsiteX1" fmla="*/ 752316 w 1504632"/>
              <a:gd name="connsiteY1" fmla="*/ 0 h 1425833"/>
              <a:gd name="connsiteX2" fmla="*/ 1504632 w 1504632"/>
              <a:gd name="connsiteY2" fmla="*/ 712917 h 1425833"/>
              <a:gd name="connsiteX3" fmla="*/ 752316 w 1504632"/>
              <a:gd name="connsiteY3" fmla="*/ 1425834 h 1425833"/>
              <a:gd name="connsiteX4" fmla="*/ 0 w 1504632"/>
              <a:gd name="connsiteY4" fmla="*/ 712917 h 1425833"/>
              <a:gd name="connsiteX0" fmla="*/ 0 w 1295082"/>
              <a:gd name="connsiteY0" fmla="*/ 693891 h 1425881"/>
              <a:gd name="connsiteX1" fmla="*/ 542766 w 1295082"/>
              <a:gd name="connsiteY1" fmla="*/ 24 h 1425881"/>
              <a:gd name="connsiteX2" fmla="*/ 1295082 w 1295082"/>
              <a:gd name="connsiteY2" fmla="*/ 712941 h 1425881"/>
              <a:gd name="connsiteX3" fmla="*/ 542766 w 1295082"/>
              <a:gd name="connsiteY3" fmla="*/ 1425858 h 1425881"/>
              <a:gd name="connsiteX4" fmla="*/ 0 w 1295082"/>
              <a:gd name="connsiteY4" fmla="*/ 693891 h 142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082" h="1425881">
                <a:moveTo>
                  <a:pt x="0" y="693891"/>
                </a:moveTo>
                <a:cubicBezTo>
                  <a:pt x="0" y="300158"/>
                  <a:pt x="326919" y="-3151"/>
                  <a:pt x="542766" y="24"/>
                </a:cubicBezTo>
                <a:cubicBezTo>
                  <a:pt x="758613" y="3199"/>
                  <a:pt x="1295082" y="319208"/>
                  <a:pt x="1295082" y="712941"/>
                </a:cubicBezTo>
                <a:cubicBezTo>
                  <a:pt x="1295082" y="1106674"/>
                  <a:pt x="758613" y="1429033"/>
                  <a:pt x="542766" y="1425858"/>
                </a:cubicBezTo>
                <a:cubicBezTo>
                  <a:pt x="326919" y="1422683"/>
                  <a:pt x="0" y="1087624"/>
                  <a:pt x="0" y="6938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ka-GE" sz="1200" b="1" dirty="0" smtClean="0">
                <a:solidFill>
                  <a:srgbClr val="064A61"/>
                </a:solidFill>
              </a:rPr>
              <a:t>ევროკავშირის ტაქსონომია</a:t>
            </a:r>
            <a:endParaRPr lang="en-GB" sz="1200" b="1" dirty="0">
              <a:solidFill>
                <a:srgbClr val="064A61"/>
              </a:solidFill>
            </a:endParaRPr>
          </a:p>
        </p:txBody>
      </p:sp>
      <p:sp>
        <p:nvSpPr>
          <p:cNvPr id="13" name="Rounded Rectangle 12"/>
          <p:cNvSpPr/>
          <p:nvPr/>
        </p:nvSpPr>
        <p:spPr>
          <a:xfrm>
            <a:off x="3695700" y="5039527"/>
            <a:ext cx="1743075" cy="435056"/>
          </a:xfrm>
          <a:prstGeom prst="roundRect">
            <a:avLst/>
          </a:prstGeom>
          <a:solidFill>
            <a:srgbClr val="43A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smtClean="0">
                <a:solidFill>
                  <a:schemeClr val="bg1"/>
                </a:solidFill>
              </a:rPr>
              <a:t>ფინანსური სექტორი</a:t>
            </a:r>
            <a:endParaRPr lang="en-GB" sz="1200" b="1" dirty="0">
              <a:solidFill>
                <a:schemeClr val="bg1"/>
              </a:solidFill>
            </a:endParaRPr>
          </a:p>
        </p:txBody>
      </p:sp>
      <p:sp>
        <p:nvSpPr>
          <p:cNvPr id="14" name="Rounded Rectangle 13"/>
          <p:cNvSpPr/>
          <p:nvPr/>
        </p:nvSpPr>
        <p:spPr>
          <a:xfrm>
            <a:off x="1952306" y="6215631"/>
            <a:ext cx="4562476" cy="221936"/>
          </a:xfrm>
          <a:prstGeom prst="roundRect">
            <a:avLst/>
          </a:prstGeom>
          <a:solidFill>
            <a:srgbClr val="43A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smtClean="0">
                <a:solidFill>
                  <a:schemeClr val="bg1"/>
                </a:solidFill>
              </a:rPr>
              <a:t>საბოლოო ინვესტორები და მოქალაქეები</a:t>
            </a:r>
            <a:endParaRPr lang="en-GB" sz="1200" b="1" dirty="0">
              <a:solidFill>
                <a:schemeClr val="bg1"/>
              </a:solidFill>
            </a:endParaRPr>
          </a:p>
        </p:txBody>
      </p:sp>
      <p:sp>
        <p:nvSpPr>
          <p:cNvPr id="15" name="Rounded Rectangle 14"/>
          <p:cNvSpPr/>
          <p:nvPr/>
        </p:nvSpPr>
        <p:spPr>
          <a:xfrm rot="16200000">
            <a:off x="6148987" y="3466170"/>
            <a:ext cx="4851280" cy="776437"/>
          </a:xfrm>
          <a:prstGeom prst="roundRect">
            <a:avLst/>
          </a:prstGeom>
          <a:solidFill>
            <a:srgbClr val="FBD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smtClean="0">
                <a:solidFill>
                  <a:srgbClr val="064A61"/>
                </a:solidFill>
              </a:rPr>
              <a:t>მდგრადი ევროპისაკენ 2030</a:t>
            </a:r>
          </a:p>
          <a:p>
            <a:pPr algn="ctr"/>
            <a:r>
              <a:rPr lang="ka-GE" sz="1100" b="1" dirty="0" smtClean="0">
                <a:solidFill>
                  <a:srgbClr val="064A61"/>
                </a:solidFill>
              </a:rPr>
              <a:t>წლიურად 175 მლრდ. ევროს გამოთავისუფლება პარიზის შეთანხმებისა და მდგრადი განვითარების მიზნების შესასრულებლად</a:t>
            </a:r>
            <a:endParaRPr lang="en-GB" sz="1100" b="1" dirty="0">
              <a:solidFill>
                <a:srgbClr val="064A6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9334500" cy="907941"/>
          </a:xfrm>
          <a:prstGeom prst="rect">
            <a:avLst/>
          </a:prstGeom>
        </p:spPr>
        <p:txBody>
          <a:bodyPr vert="horz" wrap="square" lIns="274320" tIns="45720" rIns="0" bIns="0" rtlCol="0">
            <a:spAutoFit/>
          </a:bodyPr>
          <a:lstStyle/>
          <a:p>
            <a:pPr marL="12700" marR="5080">
              <a:lnSpc>
                <a:spcPct val="100000"/>
              </a:lnSpc>
              <a:spcBef>
                <a:spcPts val="105"/>
              </a:spcBef>
              <a:tabLst>
                <a:tab pos="1393825" algn="l"/>
              </a:tabLst>
            </a:pPr>
            <a:r>
              <a:rPr lang="ka-GE" sz="2800" b="1" dirty="0">
                <a:latin typeface="+mn-lt"/>
              </a:rPr>
              <a:t>წინსვლა - ევროკავშირის პლატფორმა 2 </a:t>
            </a:r>
            <a:r>
              <a:rPr lang="ka-GE" sz="2800" b="1" dirty="0" smtClean="0">
                <a:latin typeface="+mn-lt"/>
              </a:rPr>
              <a:t/>
            </a:r>
            <a:br>
              <a:rPr lang="ka-GE" sz="2800" b="1" dirty="0" smtClean="0">
                <a:latin typeface="+mn-lt"/>
              </a:rPr>
            </a:br>
            <a:r>
              <a:rPr lang="ka-GE" sz="2800" b="1" dirty="0" smtClean="0">
                <a:latin typeface="+mn-lt"/>
              </a:rPr>
              <a:t>(</a:t>
            </a:r>
            <a:r>
              <a:rPr lang="ka-GE" sz="2800" b="1" dirty="0">
                <a:latin typeface="+mn-lt"/>
              </a:rPr>
              <a:t>გაეშვა 2023 წლის მარტში)</a:t>
            </a:r>
          </a:p>
        </p:txBody>
      </p:sp>
      <p:sp>
        <p:nvSpPr>
          <p:cNvPr id="3" name="object 3"/>
          <p:cNvSpPr txBox="1"/>
          <p:nvPr/>
        </p:nvSpPr>
        <p:spPr>
          <a:xfrm>
            <a:off x="348932" y="1204785"/>
            <a:ext cx="9482773" cy="5306581"/>
          </a:xfrm>
          <a:prstGeom prst="rect">
            <a:avLst/>
          </a:prstGeom>
        </p:spPr>
        <p:txBody>
          <a:bodyPr vert="horz" wrap="square" lIns="0" tIns="12700" rIns="0" bIns="0" rtlCol="0">
            <a:spAutoFit/>
          </a:bodyPr>
          <a:lstStyle/>
          <a:p>
            <a:pPr marL="355600" marR="448945" indent="-342900">
              <a:lnSpc>
                <a:spcPct val="100000"/>
              </a:lnSpc>
              <a:spcBef>
                <a:spcPts val="100"/>
              </a:spcBef>
              <a:buClr>
                <a:srgbClr val="1A595A"/>
              </a:buClr>
              <a:buSzPct val="80000"/>
              <a:buFont typeface="Franklin Gothic Book" panose="020B0503020102020204" pitchFamily="34" charset="0"/>
              <a:buChar char="►"/>
            </a:pPr>
            <a:r>
              <a:rPr lang="ka-GE" sz="1600" b="1" dirty="0">
                <a:solidFill>
                  <a:srgbClr val="404040"/>
                </a:solidFill>
                <a:latin typeface="Franklin Gothic Book"/>
                <a:cs typeface="Franklin Gothic Book"/>
              </a:rPr>
              <a:t>ამოცანა 1:</a:t>
            </a:r>
            <a:r>
              <a:rPr lang="ka-GE" sz="1600" dirty="0">
                <a:solidFill>
                  <a:srgbClr val="404040"/>
                </a:solidFill>
                <a:latin typeface="Franklin Gothic Book"/>
                <a:cs typeface="Franklin Gothic Book"/>
              </a:rPr>
              <a:t> კონსულტაციები ევროკავშირის ტაქსონომიის პრაქტიკულობისა და გამარტივების, ასევე მდგრადი დაფინანსების უფრო ვრცელი ჩარჩოს თაობაზე, მათ შორის:</a:t>
            </a:r>
          </a:p>
          <a:p>
            <a:pPr marL="814705" marR="109855" lvl="1" indent="-345440">
              <a:spcBef>
                <a:spcPts val="1210"/>
              </a:spcBef>
              <a:buClr>
                <a:srgbClr val="1A595A"/>
              </a:buClr>
              <a:buSzPct val="120000"/>
              <a:buFont typeface="Arial"/>
              <a:buChar char="•"/>
              <a:tabLst>
                <a:tab pos="357505" algn="l"/>
              </a:tabLst>
            </a:pPr>
            <a:r>
              <a:rPr lang="ka-GE" sz="1600" dirty="0">
                <a:solidFill>
                  <a:srgbClr val="404040"/>
                </a:solidFill>
                <a:latin typeface="Franklin Gothic Book"/>
                <a:cs typeface="Franklin Gothic Book"/>
              </a:rPr>
              <a:t>ბაზრის მონაწილეთათვის ევროკავშირის ტაქსონომიის პრაქტიკულობის ხელშეწყობა; მდგრადი დაფინანსების პოლიტიკის ღონისძიებების </a:t>
            </a:r>
            <a:r>
              <a:rPr lang="ka-GE" sz="1600" dirty="0" err="1">
                <a:solidFill>
                  <a:srgbClr val="404040"/>
                </a:solidFill>
                <a:latin typeface="Franklin Gothic Book"/>
                <a:cs typeface="Franklin Gothic Book"/>
              </a:rPr>
              <a:t>თანმიმდევრულობის</a:t>
            </a:r>
            <a:r>
              <a:rPr lang="ka-GE" sz="1600" dirty="0">
                <a:solidFill>
                  <a:srgbClr val="404040"/>
                </a:solidFill>
                <a:latin typeface="Franklin Gothic Book"/>
                <a:cs typeface="Franklin Gothic Book"/>
              </a:rPr>
              <a:t>, ევროკავშირის მდგრადი დაფინანსების უფრო ვრცელი ჩარჩოს პრაქტიკულობისა და ეფექტიანობის, ასევე ევროკავშირის ტაქსონომიის საერთაშორისო თავსებადობისა და პრაქტიკულობის შეფასება და უზრუნველყოფა</a:t>
            </a:r>
          </a:p>
          <a:p>
            <a:pPr marL="814705" marR="5080" lvl="1" indent="-345440">
              <a:spcBef>
                <a:spcPts val="1215"/>
              </a:spcBef>
              <a:buClr>
                <a:srgbClr val="1A595A"/>
              </a:buClr>
              <a:buSzPct val="120000"/>
              <a:buFont typeface="Arial"/>
              <a:buChar char="•"/>
              <a:tabLst>
                <a:tab pos="357505" algn="l"/>
              </a:tabLst>
            </a:pPr>
            <a:r>
              <a:rPr lang="ka-GE" sz="1600" dirty="0">
                <a:solidFill>
                  <a:srgbClr val="404040"/>
                </a:solidFill>
                <a:latin typeface="Franklin Gothic Book"/>
                <a:cs typeface="Franklin Gothic Book"/>
              </a:rPr>
              <a:t>კონსულტაციები მონაცემთა ხელმისაწვდომობისა და ხარისხის გაუმჯობესების შემდგომი ღონისძიებების შემუშავების სავარაუდო საჭიროების თაობაზე, კერძოდ ანგარიშგებისა და ღირებულებათა ჯაჭვში მონაცემთა მოძრაობის გაუმჯობესების, ასევე ინფორმაციის გასაჯაროების შესახებ ევროკომისიის დელეგირებული რეგულაციის გადასინჯვის მხარდაჭერის თაობაზე</a:t>
            </a:r>
          </a:p>
          <a:p>
            <a:pPr marL="814705" marR="1096645" lvl="1" indent="-345440">
              <a:spcBef>
                <a:spcPts val="1215"/>
              </a:spcBef>
              <a:buClr>
                <a:srgbClr val="1A595A"/>
              </a:buClr>
              <a:buSzPct val="120000"/>
              <a:buFont typeface="Arial"/>
              <a:buChar char="•"/>
              <a:tabLst>
                <a:tab pos="357505" algn="l"/>
              </a:tabLst>
            </a:pPr>
            <a:r>
              <a:rPr lang="ka-GE" sz="1600" dirty="0">
                <a:solidFill>
                  <a:srgbClr val="404040"/>
                </a:solidFill>
                <a:latin typeface="Franklin Gothic Book"/>
                <a:cs typeface="Franklin Gothic Book"/>
              </a:rPr>
              <a:t>კონსულტაციები </a:t>
            </a:r>
            <a:r>
              <a:rPr lang="ka-GE" sz="1600" dirty="0" smtClean="0">
                <a:solidFill>
                  <a:srgbClr val="404040"/>
                </a:solidFill>
                <a:latin typeface="Franklin Gothic Book"/>
                <a:cs typeface="Franklin Gothic Book"/>
              </a:rPr>
              <a:t>შერჩევის ტექნიკური კრიტერიუმების </a:t>
            </a:r>
            <a:r>
              <a:rPr lang="ka-GE" sz="1600" dirty="0">
                <a:solidFill>
                  <a:srgbClr val="404040"/>
                </a:solidFill>
                <a:latin typeface="Franklin Gothic Book"/>
                <a:cs typeface="Franklin Gothic Book"/>
              </a:rPr>
              <a:t>დანერგვის ხელშეწყობაში მდგრადობის სფეროში აღრიცხვიანობისა და ანგარიშგების სტანდარტების შესაძლო როლთან დაკავშირებით</a:t>
            </a:r>
          </a:p>
          <a:p>
            <a:pPr marL="355600" indent="-342900">
              <a:spcBef>
                <a:spcPts val="1205"/>
              </a:spcBef>
              <a:buClr>
                <a:srgbClr val="1A595A"/>
              </a:buClr>
              <a:buSzPct val="80000"/>
              <a:buFont typeface="Franklin Gothic Book" panose="020B0503020102020204" pitchFamily="34" charset="0"/>
              <a:buChar char="►"/>
            </a:pPr>
            <a:r>
              <a:rPr lang="ka-GE" sz="1600" b="1" dirty="0">
                <a:solidFill>
                  <a:srgbClr val="404040"/>
                </a:solidFill>
                <a:latin typeface="Franklin Gothic Book"/>
                <a:cs typeface="Franklin Gothic Book"/>
              </a:rPr>
              <a:t>ამოცანა 2: </a:t>
            </a:r>
            <a:r>
              <a:rPr lang="ka-GE" sz="1600" dirty="0">
                <a:solidFill>
                  <a:srgbClr val="404040"/>
                </a:solidFill>
                <a:latin typeface="Franklin Gothic Book"/>
                <a:cs typeface="Franklin Gothic Book"/>
              </a:rPr>
              <a:t>კონსულტაციების ევროკავშირის ტაქსონომიისათვის შერჩევის ტექნიკური კრიტერიუმების თაობაზე</a:t>
            </a:r>
          </a:p>
          <a:p>
            <a:pPr marL="355600" indent="-342900">
              <a:lnSpc>
                <a:spcPct val="100000"/>
              </a:lnSpc>
              <a:spcBef>
                <a:spcPts val="1210"/>
              </a:spcBef>
              <a:buClr>
                <a:srgbClr val="1A595A"/>
              </a:buClr>
              <a:buSzPct val="80000"/>
              <a:buFont typeface="Franklin Gothic Book" panose="020B0503020102020204" pitchFamily="34" charset="0"/>
              <a:buChar char="►"/>
            </a:pPr>
            <a:r>
              <a:rPr lang="ka-GE" sz="1600" b="1" dirty="0">
                <a:solidFill>
                  <a:srgbClr val="404040"/>
                </a:solidFill>
                <a:latin typeface="Franklin Gothic Book"/>
                <a:cs typeface="Franklin Gothic Book"/>
              </a:rPr>
              <a:t>ამოცანა 3: </a:t>
            </a:r>
            <a:r>
              <a:rPr lang="ka-GE" sz="1600" dirty="0">
                <a:solidFill>
                  <a:srgbClr val="404040"/>
                </a:solidFill>
                <a:latin typeface="Franklin Gothic Book"/>
                <a:cs typeface="Franklin Gothic Book"/>
              </a:rPr>
              <a:t>კაპიტალის მდგრად ინვესტიციებში შედინების მონიტორინგი</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81041" cy="783163"/>
          </a:xfrm>
          <a:prstGeom prst="rect">
            <a:avLst/>
          </a:prstGeom>
        </p:spPr>
        <p:txBody>
          <a:bodyPr vert="horz" wrap="square" lIns="640080" tIns="226949" rIns="0" bIns="0" rtlCol="0">
            <a:spAutoFit/>
          </a:bodyPr>
          <a:lstStyle/>
          <a:p>
            <a:pPr marL="696913" indent="-696913">
              <a:lnSpc>
                <a:spcPct val="100000"/>
              </a:lnSpc>
              <a:spcBef>
                <a:spcPts val="105"/>
              </a:spcBef>
            </a:pPr>
            <a:r>
              <a:rPr lang="ka-GE" b="1"/>
              <a:t>ევროკავშირის ტაქსონომიის კომპასი</a:t>
            </a:r>
          </a:p>
        </p:txBody>
      </p:sp>
      <p:sp>
        <p:nvSpPr>
          <p:cNvPr id="3" name="object 3"/>
          <p:cNvSpPr txBox="1"/>
          <p:nvPr/>
        </p:nvSpPr>
        <p:spPr>
          <a:xfrm>
            <a:off x="638175" y="1866963"/>
            <a:ext cx="8848725" cy="4209357"/>
          </a:xfrm>
          <a:prstGeom prst="rect">
            <a:avLst/>
          </a:prstGeom>
        </p:spPr>
        <p:txBody>
          <a:bodyPr vert="horz" wrap="square" lIns="0" tIns="12700" rIns="0" bIns="0" rtlCol="0">
            <a:spAutoFit/>
          </a:bodyPr>
          <a:lstStyle/>
          <a:p>
            <a:pPr marL="12700" marR="5080">
              <a:lnSpc>
                <a:spcPct val="114000"/>
              </a:lnSpc>
              <a:spcBef>
                <a:spcPts val="600"/>
              </a:spcBef>
              <a:spcAft>
                <a:spcPts val="600"/>
              </a:spcAft>
            </a:pPr>
            <a:r>
              <a:rPr lang="ka-GE" sz="2000" dirty="0">
                <a:solidFill>
                  <a:srgbClr val="404040"/>
                </a:solidFill>
                <a:latin typeface="Franklin Gothic Book"/>
                <a:cs typeface="Franklin Gothic Book"/>
              </a:rPr>
              <a:t>ევროკავშირის ტაქსონომიის კომპასის მიზანია მომხმარებელთა ფართო სპექტრს ევროკავშირის ტაქსონომიის შინაარსზე წვდომა გაუმარტივოს. იგი მომხმარებლებს საშუალებას აძლევს შეამოწმონ, ევროკავშირის ტაქსონომია რომელ საქმიანობას მოიცავს (</a:t>
            </a:r>
            <a:r>
              <a:rPr lang="ka-GE" sz="2000" dirty="0" smtClean="0">
                <a:solidFill>
                  <a:srgbClr val="404040"/>
                </a:solidFill>
                <a:latin typeface="Franklin Gothic Book"/>
                <a:cs typeface="Franklin Gothic Book"/>
              </a:rPr>
              <a:t>ტაქსონომიით </a:t>
            </a:r>
            <a:r>
              <a:rPr lang="ka-GE" sz="2000" dirty="0" smtClean="0">
                <a:solidFill>
                  <a:srgbClr val="404040"/>
                </a:solidFill>
                <a:latin typeface="Franklin Gothic Book"/>
                <a:cs typeface="Franklin Gothic Book"/>
              </a:rPr>
              <a:t>დაშვებული საქმიანობა</a:t>
            </a:r>
            <a:r>
              <a:rPr lang="ka-GE" sz="2000" dirty="0">
                <a:solidFill>
                  <a:srgbClr val="404040"/>
                </a:solidFill>
                <a:latin typeface="Franklin Gothic Book"/>
                <a:cs typeface="Franklin Gothic Book"/>
              </a:rPr>
              <a:t>), რომელ ამოცანებში შეაქვს მას არსებითი წვლილი და რომელ კრიტერიუმებს უნდა აკმაყოფილებდეს იგი. უნდა აღინიშნოს, რომ ეკონომიკური საქმიანობა მინიმალურ სტანდარტებს (სოციალურ სტანდარტებს) უნდა აკმაყოფილებდეს, რომ იგი </a:t>
            </a:r>
            <a:r>
              <a:rPr lang="ka-GE" sz="2000" dirty="0" err="1">
                <a:solidFill>
                  <a:srgbClr val="404040"/>
                </a:solidFill>
                <a:latin typeface="Franklin Gothic Book"/>
                <a:cs typeface="Franklin Gothic Book"/>
              </a:rPr>
              <a:t>ტაქსონომიასთან</a:t>
            </a:r>
            <a:r>
              <a:rPr lang="ka-GE" sz="2000" dirty="0">
                <a:solidFill>
                  <a:srgbClr val="404040"/>
                </a:solidFill>
                <a:latin typeface="Franklin Gothic Book"/>
                <a:cs typeface="Franklin Gothic Book"/>
              </a:rPr>
              <a:t> შესაბამისობაში მყოფად მიიჩნეოდეს.</a:t>
            </a:r>
          </a:p>
          <a:p>
            <a:pPr>
              <a:lnSpc>
                <a:spcPct val="100000"/>
              </a:lnSpc>
            </a:pPr>
            <a:endParaRPr sz="2200" dirty="0">
              <a:latin typeface="Franklin Gothic Book"/>
              <a:cs typeface="Franklin Gothic Book"/>
            </a:endParaRPr>
          </a:p>
          <a:p>
            <a:pPr>
              <a:lnSpc>
                <a:spcPct val="100000"/>
              </a:lnSpc>
              <a:spcBef>
                <a:spcPts val="5"/>
              </a:spcBef>
            </a:pPr>
            <a:endParaRPr sz="2050" dirty="0">
              <a:latin typeface="Franklin Gothic Book"/>
              <a:cs typeface="Franklin Gothic Book"/>
            </a:endParaRPr>
          </a:p>
          <a:p>
            <a:pPr marL="12700">
              <a:lnSpc>
                <a:spcPct val="100000"/>
              </a:lnSpc>
            </a:pPr>
            <a:r>
              <a:rPr lang="ka-GE" sz="2000" dirty="0">
                <a:solidFill>
                  <a:srgbClr val="404040"/>
                </a:solidFill>
                <a:latin typeface="Franklin Gothic Book"/>
                <a:cs typeface="Franklin Gothic Book"/>
              </a:rPr>
              <a:t>ბმული: </a:t>
            </a:r>
            <a:r>
              <a:rPr lang="ka-GE" sz="2000" dirty="0">
                <a:solidFill>
                  <a:srgbClr val="1A595A"/>
                </a:solidFill>
                <a:latin typeface="Franklin Gothic Book"/>
                <a:cs typeface="Franklin Gothic Book"/>
              </a:rPr>
              <a:t>https://ec.europa.eu/sustainable-finance-taxonomy/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09575"/>
            <a:ext cx="9534525" cy="730905"/>
          </a:xfrm>
          <a:prstGeom prst="rect">
            <a:avLst/>
          </a:prstGeom>
        </p:spPr>
        <p:txBody>
          <a:bodyPr vert="horz" wrap="square" lIns="0" tIns="175196" rIns="0" bIns="0" rtlCol="0">
            <a:spAutoFit/>
          </a:bodyPr>
          <a:lstStyle/>
          <a:p>
            <a:pPr algn="ctr">
              <a:lnSpc>
                <a:spcPct val="100000"/>
              </a:lnSpc>
              <a:spcBef>
                <a:spcPts val="90"/>
              </a:spcBef>
            </a:pPr>
            <a:r>
              <a:rPr lang="ka-GE" b="1"/>
              <a:t>ევროკავშირის მწვანე ობლიგაციების სტანდარტები</a:t>
            </a:r>
          </a:p>
        </p:txBody>
      </p:sp>
      <p:pic>
        <p:nvPicPr>
          <p:cNvPr id="3" name="object 3"/>
          <p:cNvPicPr/>
          <p:nvPr/>
        </p:nvPicPr>
        <p:blipFill>
          <a:blip r:embed="rId2" cstate="print"/>
          <a:stretch>
            <a:fillRect/>
          </a:stretch>
        </p:blipFill>
        <p:spPr>
          <a:xfrm>
            <a:off x="1749868" y="1956435"/>
            <a:ext cx="6451599" cy="404367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2954"/>
          <a:stretch/>
        </p:blipFill>
        <p:spPr>
          <a:xfrm>
            <a:off x="9021642" y="2974715"/>
            <a:ext cx="3170358" cy="1263910"/>
          </a:xfrm>
          <a:prstGeom prst="rect">
            <a:avLst/>
          </a:prstGeom>
        </p:spPr>
      </p:pic>
      <p:sp>
        <p:nvSpPr>
          <p:cNvPr id="2" name="Title 1">
            <a:extLst>
              <a:ext uri="{FF2B5EF4-FFF2-40B4-BE49-F238E27FC236}">
                <a16:creationId xmlns:a16="http://schemas.microsoft.com/office/drawing/2014/main" id="{CAAA812D-DD2A-CA8E-287E-9D51EF7B8226}"/>
              </a:ext>
            </a:extLst>
          </p:cNvPr>
          <p:cNvSpPr>
            <a:spLocks noGrp="1"/>
          </p:cNvSpPr>
          <p:nvPr>
            <p:ph type="title"/>
          </p:nvPr>
        </p:nvSpPr>
        <p:spPr/>
        <p:txBody>
          <a:bodyPr lIns="640080"/>
          <a:lstStyle/>
          <a:p>
            <a:r>
              <a:rPr lang="ka-GE" b="1"/>
              <a:t>რა არის მწვანე ობლიგაცია</a:t>
            </a:r>
          </a:p>
        </p:txBody>
      </p:sp>
      <p:sp>
        <p:nvSpPr>
          <p:cNvPr id="3" name="Content Placeholder 2">
            <a:extLst>
              <a:ext uri="{FF2B5EF4-FFF2-40B4-BE49-F238E27FC236}">
                <a16:creationId xmlns:a16="http://schemas.microsoft.com/office/drawing/2014/main" id="{89E5608B-93EB-8F1F-BD0A-16C388189CBE}"/>
              </a:ext>
            </a:extLst>
          </p:cNvPr>
          <p:cNvSpPr>
            <a:spLocks noGrp="1"/>
          </p:cNvSpPr>
          <p:nvPr>
            <p:ph idx="1"/>
          </p:nvPr>
        </p:nvSpPr>
        <p:spPr>
          <a:xfrm>
            <a:off x="582084" y="933775"/>
            <a:ext cx="8600016" cy="4374487"/>
          </a:xfrm>
        </p:spPr>
        <p:txBody>
          <a:bodyPr>
            <a:noAutofit/>
          </a:bodyPr>
          <a:lstStyle/>
          <a:p>
            <a:pPr>
              <a:spcBef>
                <a:spcPts val="1200"/>
              </a:spcBef>
              <a:spcAft>
                <a:spcPts val="600"/>
              </a:spcAft>
            </a:pPr>
            <a:r>
              <a:rPr lang="ka-GE" sz="1600" b="0" i="0" dirty="0">
                <a:solidFill>
                  <a:srgbClr val="404040"/>
                </a:solidFill>
              </a:rPr>
              <a:t>მწვანე ობლიგაცია არის ფიქსირებულ შემოსავლიანი ფინანსური ინსტრუმენტი, რომელიც გარემოზე და/ან კლიმატზე დადებითი ზემოქმედების მქონე პროექტების დასაფინანსებლად გამოიყენება.</a:t>
            </a:r>
          </a:p>
          <a:p>
            <a:pPr>
              <a:spcBef>
                <a:spcPts val="1200"/>
              </a:spcBef>
              <a:spcAft>
                <a:spcPts val="600"/>
              </a:spcAft>
            </a:pPr>
            <a:r>
              <a:rPr lang="ka-GE" sz="1600" b="0" i="0" dirty="0">
                <a:solidFill>
                  <a:srgbClr val="404040"/>
                </a:solidFill>
              </a:rPr>
              <a:t>მწვანე ობლიგაციები არსებითად იგივეა, რაც ტრადიციული ობლიგაციები: ინვესტორის მიერ ორგანიზაციისთვის პროექტის დასაფინანსებლად მიცემული სესხი, როდესაც სესხის ვადის ბოლოს ინვესტორი, სესხის პერიოდში გადახდილ პროცენტთან ერთად (რომელიც სესხის პირობებზეა დამოკიდებული), ძირ თანხასაც იღებს.</a:t>
            </a:r>
          </a:p>
          <a:p>
            <a:pPr>
              <a:spcBef>
                <a:spcPts val="1200"/>
              </a:spcBef>
              <a:spcAft>
                <a:spcPts val="600"/>
              </a:spcAft>
            </a:pPr>
            <a:r>
              <a:rPr lang="ka-GE" sz="1600" dirty="0">
                <a:solidFill>
                  <a:srgbClr val="404040"/>
                </a:solidFill>
              </a:rPr>
              <a:t>მწვანე ობლიგაციებისთვის კაპიტალის ბაზრების საერთაშორისო ასოციაციის (ICMA) სტანდარტები გამოიყენება.</a:t>
            </a:r>
          </a:p>
          <a:p>
            <a:pPr>
              <a:spcBef>
                <a:spcPts val="1200"/>
              </a:spcBef>
              <a:spcAft>
                <a:spcPts val="600"/>
              </a:spcAft>
            </a:pPr>
            <a:r>
              <a:rPr lang="ka-GE" sz="1600" dirty="0">
                <a:solidFill>
                  <a:srgbClr val="404040"/>
                </a:solidFill>
              </a:rPr>
              <a:t>მწვანე ობლიგაციების პრინციპების (GBP) მიზანია ემიტენტების მხარდაჭერა გარემოსთვის უსაფრთხო და მდგრადი პროექტების დაფინანსებაში, რომლებიც ხელს უწყობს </a:t>
            </a:r>
            <a:r>
              <a:rPr lang="ka-GE" sz="1600" dirty="0" smtClean="0">
                <a:solidFill>
                  <a:srgbClr val="404040"/>
                </a:solidFill>
              </a:rPr>
              <a:t>ჯამურად </a:t>
            </a:r>
            <a:r>
              <a:rPr lang="ka-GE" sz="1600" dirty="0" err="1" smtClean="0">
                <a:solidFill>
                  <a:srgbClr val="404040"/>
                </a:solidFill>
              </a:rPr>
              <a:t>უემისიო</a:t>
            </a:r>
            <a:r>
              <a:rPr lang="ka-GE" sz="1600" dirty="0" smtClean="0">
                <a:solidFill>
                  <a:srgbClr val="404040"/>
                </a:solidFill>
              </a:rPr>
              <a:t> ეკონომიკას </a:t>
            </a:r>
            <a:r>
              <a:rPr lang="ka-GE" sz="1600" dirty="0">
                <a:solidFill>
                  <a:srgbClr val="404040"/>
                </a:solidFill>
              </a:rPr>
              <a:t>და იცავს გარემოს. GBP-ზე ორიენტირებული ფასიანი ქაღალდების გამოშვების დროს, საინვესტიციო შესაძლებლობებთან ერთად, გამჭვირვალე მწვანე მანდატის უზრუნველყოფა უნდა მოხდეს. აძლევს რა ემიტენტებს მწვანე </a:t>
            </a:r>
            <a:r>
              <a:rPr lang="ka-GE" sz="1600" dirty="0" smtClean="0">
                <a:solidFill>
                  <a:srgbClr val="404040"/>
                </a:solidFill>
              </a:rPr>
              <a:t>ობლიგაციებიდან მიღებული შემოსავლის გამოყენების თაობაზე ანგარიშგების </a:t>
            </a:r>
            <a:r>
              <a:rPr lang="ka-GE" sz="1600" dirty="0">
                <a:solidFill>
                  <a:srgbClr val="404040"/>
                </a:solidFill>
              </a:rPr>
              <a:t>რეკომენდაციას, GBP ხელს უწყობს გამჭვირვალობის ეტაპობრივ ცვლილებას, რაც გარემოსდაცვით პროექტებში ჩადებული თანხების თვალთვალს ამარტივებს და, ამავდროულად, მათი სავარაუდო შედეგების უკეთ გააზრებას ემსახურება. </a:t>
            </a:r>
          </a:p>
        </p:txBody>
      </p:sp>
    </p:spTree>
    <p:extLst>
      <p:ext uri="{BB962C8B-B14F-4D97-AF65-F5344CB8AC3E}">
        <p14:creationId xmlns:p14="http://schemas.microsoft.com/office/powerpoint/2010/main" val="6879455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482665" cy="507831"/>
          </a:xfrm>
          <a:prstGeom prst="rect">
            <a:avLst/>
          </a:prstGeom>
        </p:spPr>
        <p:txBody>
          <a:bodyPr vert="horz" wrap="square" lIns="457200" tIns="45720" rIns="0" bIns="0" rtlCol="0">
            <a:spAutoFit/>
          </a:bodyPr>
          <a:lstStyle/>
          <a:p>
            <a:pPr>
              <a:lnSpc>
                <a:spcPct val="100000"/>
              </a:lnSpc>
              <a:spcBef>
                <a:spcPts val="100"/>
              </a:spcBef>
            </a:pPr>
            <a:r>
              <a:rPr lang="ka-GE" sz="3000" b="1" dirty="0"/>
              <a:t>ევროკავშირის მწვანე ობლიგაციების სტანდარტები</a:t>
            </a:r>
          </a:p>
        </p:txBody>
      </p:sp>
      <p:sp>
        <p:nvSpPr>
          <p:cNvPr id="3" name="object 3"/>
          <p:cNvSpPr txBox="1"/>
          <p:nvPr/>
        </p:nvSpPr>
        <p:spPr>
          <a:xfrm>
            <a:off x="457461" y="716931"/>
            <a:ext cx="9491211" cy="2648802"/>
          </a:xfrm>
          <a:prstGeom prst="rect">
            <a:avLst/>
          </a:prstGeom>
        </p:spPr>
        <p:txBody>
          <a:bodyPr vert="horz" wrap="square" lIns="0" tIns="27305" rIns="0" bIns="0" rtlCol="0">
            <a:spAutoFit/>
          </a:bodyPr>
          <a:lstStyle/>
          <a:p>
            <a:pPr marL="355600" marR="429895" indent="-342900">
              <a:lnSpc>
                <a:spcPts val="2160"/>
              </a:lnSpc>
              <a:spcBef>
                <a:spcPts val="600"/>
              </a:spcBef>
              <a:buClr>
                <a:srgbClr val="1A595A"/>
              </a:buClr>
              <a:buSzPct val="80000"/>
              <a:buFont typeface="Franklin Gothic Book" panose="020B0503020102020204" pitchFamily="34" charset="0"/>
              <a:buChar char="►"/>
            </a:pPr>
            <a:r>
              <a:rPr lang="ka-GE" sz="1500" b="1" dirty="0">
                <a:solidFill>
                  <a:srgbClr val="404040"/>
                </a:solidFill>
                <a:cs typeface="Franklin Gothic Book"/>
              </a:rPr>
              <a:t>მწვანე ფინანსური პროდუქტების სტანდარტებისა (ევროკავშირის „მწვანე ობლიგაციების სტანდარტი“) და ნიშანდების შემუშავება</a:t>
            </a:r>
          </a:p>
          <a:p>
            <a:pPr marL="342900" marR="5080" lvl="1">
              <a:lnSpc>
                <a:spcPts val="2160"/>
              </a:lnSpc>
              <a:spcBef>
                <a:spcPts val="600"/>
              </a:spcBef>
            </a:pPr>
            <a:r>
              <a:rPr lang="ka-GE" sz="1500" dirty="0">
                <a:solidFill>
                  <a:srgbClr val="404040"/>
                </a:solidFill>
                <a:cs typeface="Franklin Gothic Book"/>
              </a:rPr>
              <a:t>მწვანე ფინანსური პროდუქტების სფეროში არსებული უწესრიგობა და „მწვანედ წარმოჩენა“ ბაზრის მიმართ ნდობას ამცირებს და კაპიტალს </a:t>
            </a:r>
            <a:r>
              <a:rPr lang="ka-GE" sz="1500" dirty="0" err="1">
                <a:solidFill>
                  <a:srgbClr val="404040"/>
                </a:solidFill>
                <a:cs typeface="Franklin Gothic Book"/>
              </a:rPr>
              <a:t>გადაამისამართებს</a:t>
            </a:r>
            <a:r>
              <a:rPr lang="ka-GE" sz="1500" dirty="0">
                <a:solidFill>
                  <a:srgbClr val="404040"/>
                </a:solidFill>
                <a:cs typeface="Franklin Gothic Book"/>
              </a:rPr>
              <a:t> საქმიანობიდან, რომელსაც მდგრადი შედეგების მოტანა შეუძლია. მწვანე ფინანსური პროდუქტების, როგორიცაა მწვანე ობლიგაციები, სტანდარტებისა და ნიშანდების შემუშავება ინვესტორების ნდობას გაზრდის და ამ </a:t>
            </a:r>
            <a:r>
              <a:rPr lang="ka-GE" sz="1500" dirty="0" err="1">
                <a:solidFill>
                  <a:srgbClr val="404040"/>
                </a:solidFill>
                <a:cs typeface="Franklin Gothic Book"/>
              </a:rPr>
              <a:t>პროდუქტებისკენ</a:t>
            </a:r>
            <a:r>
              <a:rPr lang="ka-GE" sz="1500" dirty="0">
                <a:solidFill>
                  <a:srgbClr val="404040"/>
                </a:solidFill>
                <a:cs typeface="Franklin Gothic Book"/>
              </a:rPr>
              <a:t> მეტი კაპიტალის მოზიდვას წაახალისებს.</a:t>
            </a:r>
          </a:p>
          <a:p>
            <a:pPr marL="355600" marR="429895" indent="-342900">
              <a:spcBef>
                <a:spcPts val="600"/>
              </a:spcBef>
              <a:buClr>
                <a:srgbClr val="1A595A"/>
              </a:buClr>
              <a:buSzPct val="80000"/>
              <a:buFont typeface="Franklin Gothic Book" panose="020B0503020102020204" pitchFamily="34" charset="0"/>
              <a:buChar char="►"/>
            </a:pPr>
            <a:r>
              <a:rPr lang="ka-GE" sz="1500" dirty="0">
                <a:solidFill>
                  <a:srgbClr val="404040"/>
                </a:solidFill>
                <a:cs typeface="Franklin Gothic Book"/>
              </a:rPr>
              <a:t>2021 წლის 6 ივლისს ევროკავშირმა განსახილველად გამოიტანა ახალი რეგულაცია, რომელიც ევროკავშირის მწვანე ობლიგაციების სტანდარტის (</a:t>
            </a:r>
            <a:r>
              <a:rPr lang="ka-GE" sz="1500" dirty="0" err="1">
                <a:solidFill>
                  <a:srgbClr val="404040"/>
                </a:solidFill>
                <a:cs typeface="Franklin Gothic Book"/>
              </a:rPr>
              <a:t>EuGBS</a:t>
            </a:r>
            <a:r>
              <a:rPr lang="ka-GE" sz="1500" dirty="0">
                <a:solidFill>
                  <a:srgbClr val="404040"/>
                </a:solidFill>
                <a:cs typeface="Franklin Gothic Book"/>
              </a:rPr>
              <a:t>) შემუშავებას ითვალისწინებს.</a:t>
            </a:r>
          </a:p>
        </p:txBody>
      </p:sp>
      <p:pic>
        <p:nvPicPr>
          <p:cNvPr id="5" name="object 5"/>
          <p:cNvPicPr/>
          <p:nvPr/>
        </p:nvPicPr>
        <p:blipFill rotWithShape="1">
          <a:blip r:embed="rId2" cstate="print"/>
          <a:srcRect l="8398"/>
          <a:stretch/>
        </p:blipFill>
        <p:spPr>
          <a:xfrm>
            <a:off x="542924" y="3365733"/>
            <a:ext cx="4333875" cy="3478200"/>
          </a:xfrm>
          <a:prstGeom prst="rect">
            <a:avLst/>
          </a:prstGeom>
        </p:spPr>
      </p:pic>
      <p:sp>
        <p:nvSpPr>
          <p:cNvPr id="6" name="object 6"/>
          <p:cNvSpPr txBox="1"/>
          <p:nvPr/>
        </p:nvSpPr>
        <p:spPr>
          <a:xfrm>
            <a:off x="5321003" y="4203304"/>
            <a:ext cx="4434630" cy="1803058"/>
          </a:xfrm>
          <a:prstGeom prst="rect">
            <a:avLst/>
          </a:prstGeom>
        </p:spPr>
        <p:txBody>
          <a:bodyPr vert="horz" wrap="square" lIns="0" tIns="96520" rIns="0" bIns="0" rtlCol="0">
            <a:spAutoFit/>
          </a:bodyPr>
          <a:lstStyle/>
          <a:p>
            <a:pPr marL="12700">
              <a:lnSpc>
                <a:spcPct val="100000"/>
              </a:lnSpc>
              <a:spcBef>
                <a:spcPts val="760"/>
              </a:spcBef>
            </a:pPr>
            <a:r>
              <a:rPr lang="ka-GE" sz="1500" u="sng" dirty="0">
                <a:solidFill>
                  <a:srgbClr val="2C2C2D"/>
                </a:solidFill>
                <a:uFill>
                  <a:solidFill>
                    <a:srgbClr val="2C2C2D"/>
                  </a:solidFill>
                </a:uFill>
                <a:latin typeface="Franklin Gothic Book"/>
                <a:cs typeface="Franklin Gothic Book"/>
              </a:rPr>
              <a:t>გასათვალისწინებელი საკითხები:</a:t>
            </a:r>
          </a:p>
          <a:p>
            <a:pPr marL="12700" marR="81280">
              <a:lnSpc>
                <a:spcPts val="2160"/>
              </a:lnSpc>
              <a:spcBef>
                <a:spcPts val="785"/>
              </a:spcBef>
            </a:pPr>
            <a:r>
              <a:rPr lang="ka-GE" sz="1500" dirty="0">
                <a:solidFill>
                  <a:srgbClr val="2C2C2D"/>
                </a:solidFill>
                <a:latin typeface="Franklin Gothic Book"/>
                <a:cs typeface="Franklin Gothic Book"/>
              </a:rPr>
              <a:t>გამოყენებულია ICMA-ს მწვანე ობლიგაციებისა და მდგრადობასთან დაკავშირებული ობლიგაციების პრინციპები. ისინი ტაქსონომიას არ ეფუძნება.</a:t>
            </a:r>
          </a:p>
          <a:p>
            <a:pPr marL="12700">
              <a:lnSpc>
                <a:spcPct val="100000"/>
              </a:lnSpc>
              <a:spcBef>
                <a:spcPts val="530"/>
              </a:spcBef>
            </a:pPr>
            <a:r>
              <a:rPr lang="ka-GE" sz="1500" dirty="0">
                <a:solidFill>
                  <a:srgbClr val="2C2C2D"/>
                </a:solidFill>
                <a:latin typeface="Franklin Gothic Book"/>
                <a:cs typeface="Franklin Gothic Book"/>
              </a:rPr>
              <a:t>კითხვა. ICMA იგივე იქნება, რაც ევროკავშირის მწვანე ობლიგაცია?</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7632192" y="5662616"/>
            <a:ext cx="4559808" cy="1218294"/>
          </a:xfrm>
          <a:prstGeom prst="rect">
            <a:avLst/>
          </a:prstGeom>
        </p:spPr>
      </p:pic>
      <p:sp>
        <p:nvSpPr>
          <p:cNvPr id="2" name="object 2"/>
          <p:cNvSpPr txBox="1">
            <a:spLocks noGrp="1"/>
          </p:cNvSpPr>
          <p:nvPr>
            <p:ph type="title"/>
          </p:nvPr>
        </p:nvSpPr>
        <p:spPr>
          <a:xfrm>
            <a:off x="0" y="0"/>
            <a:ext cx="9324975" cy="907941"/>
          </a:xfrm>
          <a:prstGeom prst="rect">
            <a:avLst/>
          </a:prstGeom>
        </p:spPr>
        <p:txBody>
          <a:bodyPr vert="horz" wrap="square" lIns="640080" tIns="45720" rIns="0" bIns="0" rtlCol="0">
            <a:spAutoFit/>
          </a:bodyPr>
          <a:lstStyle/>
          <a:p>
            <a:pPr>
              <a:lnSpc>
                <a:spcPct val="100000"/>
              </a:lnSpc>
              <a:spcBef>
                <a:spcPts val="100"/>
              </a:spcBef>
            </a:pPr>
            <a:r>
              <a:rPr lang="ka-GE" sz="2800" b="1" dirty="0"/>
              <a:t>მწვანე და მდგრადობასთან დაკავშირებული ობლიგაციები</a:t>
            </a:r>
          </a:p>
        </p:txBody>
      </p:sp>
      <p:sp>
        <p:nvSpPr>
          <p:cNvPr id="3" name="object 3"/>
          <p:cNvSpPr txBox="1"/>
          <p:nvPr/>
        </p:nvSpPr>
        <p:spPr>
          <a:xfrm>
            <a:off x="572453" y="1033144"/>
            <a:ext cx="9583483" cy="4629472"/>
          </a:xfrm>
          <a:prstGeom prst="rect">
            <a:avLst/>
          </a:prstGeom>
        </p:spPr>
        <p:txBody>
          <a:bodyPr vert="horz" wrap="square" lIns="0" tIns="12700" rIns="0" bIns="0" rtlCol="0">
            <a:spAutoFit/>
          </a:bodyPr>
          <a:lstStyle/>
          <a:p>
            <a:pPr marL="12700" marR="346710">
              <a:spcBef>
                <a:spcPts val="600"/>
              </a:spcBef>
              <a:spcAft>
                <a:spcPts val="600"/>
              </a:spcAft>
              <a:tabLst>
                <a:tab pos="514350" algn="l"/>
              </a:tabLst>
            </a:pPr>
            <a:r>
              <a:rPr lang="ka-GE" sz="1500" dirty="0" smtClean="0">
                <a:solidFill>
                  <a:srgbClr val="404040"/>
                </a:solidFill>
                <a:latin typeface="Franklin Gothic Book"/>
                <a:cs typeface="Franklin Gothic Book"/>
              </a:rPr>
              <a:t>ვნახავთ, </a:t>
            </a:r>
            <a:r>
              <a:rPr lang="ka-GE" sz="1500" dirty="0">
                <a:solidFill>
                  <a:srgbClr val="404040"/>
                </a:solidFill>
                <a:latin typeface="Franklin Gothic Book"/>
                <a:cs typeface="Franklin Gothic Book"/>
              </a:rPr>
              <a:t>რომ პროექტების დასაფინანსებლად კაპიტალის ბაზრის ინსტრუმენტების გამოყენება სულ უფრო გაიზრდება. ასეთ პროექტებს მკაფიოდ განსაზღვრული ეფექტიანობის საკვანძო ინდიკატორები (KPI) უნდა გააჩნდეს, რათა დადგინდეს, რომელია მწვანე:</a:t>
            </a:r>
          </a:p>
          <a:p>
            <a:pPr marL="354965" marR="5080" indent="-342900">
              <a:spcBef>
                <a:spcPts val="600"/>
              </a:spcBef>
              <a:spcAft>
                <a:spcPts val="600"/>
              </a:spcAft>
              <a:buClr>
                <a:srgbClr val="1A595A"/>
              </a:buClr>
              <a:buSzPct val="80000"/>
              <a:buFont typeface="Franklin Gothic Book" panose="020B0503020102020204" pitchFamily="34" charset="0"/>
              <a:buChar char="►"/>
              <a:tabLst>
                <a:tab pos="297180" algn="l"/>
              </a:tabLst>
            </a:pPr>
            <a:r>
              <a:rPr lang="ka-GE" sz="1500" dirty="0">
                <a:solidFill>
                  <a:srgbClr val="404040"/>
                </a:solidFill>
                <a:latin typeface="Franklin Gothic Book"/>
                <a:cs typeface="Franklin Gothic Book"/>
              </a:rPr>
              <a:t>მწვანე ობლიგაციები – ICMA-ს მითითებების გათვალისწინება ევროკავშირის მომავალ „მწვანე ობლიგაციების კრიტერიუმებში“ (ანუ ტაქსონომიაში). „კლიმატური ობლიგაციების ინიციატივის“ ფარგლებში არსებული და ახალი საწარმოებისათვის მწვანე ობლიგაციების განსაზღვრების თაობაზე მეთოდური მითითებების შემუშავება მიმდინარეობს (ძირითადად სათბურის აირების გაფრქვევების მიმართულებით).</a:t>
            </a:r>
          </a:p>
          <a:p>
            <a:pPr marL="601980" lvl="1" indent="-284480">
              <a:spcBef>
                <a:spcPts val="600"/>
              </a:spcBef>
              <a:spcAft>
                <a:spcPts val="600"/>
              </a:spcAft>
              <a:buClr>
                <a:srgbClr val="1A595A"/>
              </a:buClr>
              <a:buFont typeface="Arial"/>
              <a:buChar char="•"/>
              <a:tabLst>
                <a:tab pos="601980" algn="l"/>
              </a:tabLst>
            </a:pPr>
            <a:r>
              <a:rPr lang="ka-GE" sz="1500" dirty="0">
                <a:solidFill>
                  <a:srgbClr val="404040"/>
                </a:solidFill>
                <a:latin typeface="Franklin Gothic Book"/>
                <a:cs typeface="Franklin Gothic Book"/>
              </a:rPr>
              <a:t>რეალური სამიზნე მაჩვენებლებისა და „მწვანე“-ს კრიტერიუმების განსაზღვრა არსებითი იქნება</a:t>
            </a:r>
          </a:p>
          <a:p>
            <a:pPr marL="601980" lvl="1" indent="-284480">
              <a:spcBef>
                <a:spcPts val="600"/>
              </a:spcBef>
              <a:spcAft>
                <a:spcPts val="600"/>
              </a:spcAft>
              <a:buClr>
                <a:srgbClr val="1A595A"/>
              </a:buClr>
              <a:buFont typeface="Arial"/>
              <a:buChar char="•"/>
              <a:tabLst>
                <a:tab pos="601980" algn="l"/>
              </a:tabLst>
            </a:pPr>
            <a:r>
              <a:rPr lang="ka-GE" sz="1500" dirty="0">
                <a:solidFill>
                  <a:srgbClr val="404040"/>
                </a:solidFill>
                <a:latin typeface="Franklin Gothic Book"/>
                <a:cs typeface="Franklin Gothic Book"/>
              </a:rPr>
              <a:t>მდგრადობასთან დაკავშირებული ობლიგაციები - განსაზღვრება, ან ეფექტიანობის საკვანძო ინდიკატორების დადგენა და გადამოწმება.</a:t>
            </a:r>
          </a:p>
          <a:p>
            <a:pPr marL="354965" marR="5080" indent="-342900">
              <a:spcBef>
                <a:spcPts val="600"/>
              </a:spcBef>
              <a:spcAft>
                <a:spcPts val="600"/>
              </a:spcAft>
              <a:buClr>
                <a:srgbClr val="1A595A"/>
              </a:buClr>
              <a:buSzPct val="80000"/>
              <a:buFont typeface="Franklin Gothic Book" panose="020B0503020102020204" pitchFamily="34" charset="0"/>
              <a:buChar char="►"/>
              <a:tabLst>
                <a:tab pos="297180" algn="l"/>
              </a:tabLst>
            </a:pPr>
            <a:r>
              <a:rPr lang="ka-GE" sz="1500" dirty="0">
                <a:solidFill>
                  <a:srgbClr val="404040"/>
                </a:solidFill>
                <a:latin typeface="Franklin Gothic Book"/>
                <a:cs typeface="Franklin Gothic Book"/>
              </a:rPr>
              <a:t>საჭიროა კარგი რეკომენდაციები და მეორე მხარის მოსაზრებები (SPO). „მწვანეს“ განმარტება და რეალისტური სამიზნე მაჩვენებლების დადგენა საკვანძო იქნება მეტალურგიის შემთხვევაში.</a:t>
            </a:r>
          </a:p>
          <a:p>
            <a:pPr marL="354965" marR="5080" indent="-342900">
              <a:spcBef>
                <a:spcPts val="600"/>
              </a:spcBef>
              <a:spcAft>
                <a:spcPts val="600"/>
              </a:spcAft>
              <a:buClr>
                <a:srgbClr val="1A595A"/>
              </a:buClr>
              <a:buSzPct val="80000"/>
              <a:buFont typeface="Franklin Gothic Book" panose="020B0503020102020204" pitchFamily="34" charset="0"/>
              <a:buChar char="►"/>
              <a:tabLst>
                <a:tab pos="297180" algn="l"/>
              </a:tabLst>
            </a:pPr>
            <a:r>
              <a:rPr lang="ka-GE" sz="1500" dirty="0">
                <a:solidFill>
                  <a:srgbClr val="404040"/>
                </a:solidFill>
                <a:latin typeface="Franklin Gothic Book"/>
                <a:cs typeface="Franklin Gothic Book"/>
              </a:rPr>
              <a:t>ობლიგაციების თაობაზე წლიური ანგარიშგება იქნება საჭირო, როგორც შიდა, ასევე გარე. </a:t>
            </a:r>
          </a:p>
          <a:p>
            <a:pPr marL="354965" marR="5080" indent="-342900">
              <a:spcBef>
                <a:spcPts val="600"/>
              </a:spcBef>
              <a:spcAft>
                <a:spcPts val="600"/>
              </a:spcAft>
              <a:buClr>
                <a:srgbClr val="1A595A"/>
              </a:buClr>
              <a:buSzPct val="80000"/>
              <a:buFont typeface="Franklin Gothic Book" panose="020B0503020102020204" pitchFamily="34" charset="0"/>
              <a:buChar char="►"/>
              <a:tabLst>
                <a:tab pos="297180" algn="l"/>
              </a:tabLst>
            </a:pPr>
            <a:r>
              <a:rPr lang="ka-GE" sz="1500" dirty="0">
                <a:solidFill>
                  <a:srgbClr val="404040"/>
                </a:solidFill>
                <a:latin typeface="Franklin Gothic Book"/>
                <a:cs typeface="Franklin Gothic Book"/>
              </a:rPr>
              <a:t>კაპიტალის ბაზრებისა და მწვანე ინსტრუმენტების, როგორიცაა მწვანე ობლიგაციები და მდგრადობასთან დაკავშირებული ობლიგაციები, გამოყენება გაიზრდება.</a:t>
            </a:r>
          </a:p>
        </p:txBody>
      </p:sp>
      <p:sp>
        <p:nvSpPr>
          <p:cNvPr id="8" name="Rectangle 7"/>
          <p:cNvSpPr/>
          <p:nvPr/>
        </p:nvSpPr>
        <p:spPr>
          <a:xfrm>
            <a:off x="481965" y="5787819"/>
            <a:ext cx="6096000" cy="553998"/>
          </a:xfrm>
          <a:prstGeom prst="rect">
            <a:avLst/>
          </a:prstGeom>
        </p:spPr>
        <p:txBody>
          <a:bodyPr>
            <a:spAutoFit/>
          </a:bodyPr>
          <a:lstStyle/>
          <a:p>
            <a:pPr marL="355600" indent="-342900">
              <a:lnSpc>
                <a:spcPct val="100000"/>
              </a:lnSpc>
              <a:spcBef>
                <a:spcPts val="1145"/>
              </a:spcBef>
              <a:buClr>
                <a:srgbClr val="1A595A"/>
              </a:buClr>
              <a:buSzPct val="80000"/>
              <a:buFont typeface="Franklin Gothic Book" panose="020B0503020102020204" pitchFamily="34" charset="0"/>
              <a:buChar char="►"/>
            </a:pPr>
            <a:r>
              <a:rPr lang="ka-GE" sz="1500" dirty="0">
                <a:solidFill>
                  <a:srgbClr val="404040"/>
                </a:solidFill>
                <a:cs typeface="Franklin Gothic Book"/>
              </a:rPr>
              <a:t>ICMA-ს პრინციპები და სტანდარტები </a:t>
            </a:r>
            <a:r>
              <a:rPr lang="ka-GE" sz="1500" dirty="0" smtClean="0">
                <a:solidFill>
                  <a:srgbClr val="404040"/>
                </a:solidFill>
                <a:cs typeface="Franklin Gothic Book"/>
              </a:rPr>
              <a:t>საკვანძოა </a:t>
            </a:r>
            <a:r>
              <a:rPr lang="ka-GE" sz="1500" u="sng" dirty="0" smtClean="0">
                <a:solidFill>
                  <a:srgbClr val="404040"/>
                </a:solidFill>
                <a:uFill>
                  <a:solidFill>
                    <a:srgbClr val="00529B"/>
                  </a:solidFill>
                </a:uFill>
                <a:cs typeface="Franklin Gothic Book"/>
                <a:hlinkClick r:id="rId3"/>
              </a:rPr>
              <a:t>https</a:t>
            </a:r>
            <a:r>
              <a:rPr lang="ka-GE" sz="1500" u="sng" dirty="0">
                <a:solidFill>
                  <a:srgbClr val="404040"/>
                </a:solidFill>
                <a:uFill>
                  <a:solidFill>
                    <a:srgbClr val="00529B"/>
                  </a:solidFill>
                </a:uFill>
                <a:cs typeface="Franklin Gothic Book"/>
                <a:hlinkClick r:id="rId3"/>
              </a:rPr>
              <a:t>://www.icmagroup.org/sustainable-finance/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91147"/>
            <a:ext cx="9485376" cy="1119537"/>
          </a:xfrm>
          <a:prstGeom prst="rect">
            <a:avLst/>
          </a:prstGeom>
        </p:spPr>
        <p:txBody>
          <a:bodyPr vert="horz" wrap="square" lIns="0" tIns="11430" rIns="0" bIns="0" rtlCol="0">
            <a:spAutoFit/>
          </a:bodyPr>
          <a:lstStyle/>
          <a:p>
            <a:pPr marL="12700" algn="ctr">
              <a:lnSpc>
                <a:spcPct val="100000"/>
              </a:lnSpc>
              <a:spcBef>
                <a:spcPts val="90"/>
              </a:spcBef>
              <a:tabLst>
                <a:tab pos="1138555" algn="l"/>
              </a:tabLst>
            </a:pPr>
            <a:r>
              <a:rPr lang="ka-GE" b="1" dirty="0"/>
              <a:t>მდგრადი დაფინანსების შესახებ ინფორმაციის გასაჯაროების რეგულაციები</a:t>
            </a:r>
          </a:p>
        </p:txBody>
      </p:sp>
      <p:pic>
        <p:nvPicPr>
          <p:cNvPr id="3" name="object 3"/>
          <p:cNvPicPr/>
          <p:nvPr/>
        </p:nvPicPr>
        <p:blipFill>
          <a:blip r:embed="rId2" cstate="print"/>
          <a:stretch>
            <a:fillRect/>
          </a:stretch>
        </p:blipFill>
        <p:spPr>
          <a:xfrm>
            <a:off x="1516888" y="2121408"/>
            <a:ext cx="6451599" cy="404367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781116" cy="1031051"/>
          </a:xfrm>
          <a:prstGeom prst="rect">
            <a:avLst/>
          </a:prstGeom>
        </p:spPr>
        <p:txBody>
          <a:bodyPr vert="horz" wrap="square" lIns="640080" tIns="45720" rIns="0" bIns="0" rtlCol="0">
            <a:spAutoFit/>
          </a:bodyPr>
          <a:lstStyle/>
          <a:p>
            <a:pPr>
              <a:lnSpc>
                <a:spcPct val="100000"/>
              </a:lnSpc>
              <a:spcBef>
                <a:spcPts val="105"/>
              </a:spcBef>
            </a:pPr>
            <a:r>
              <a:rPr lang="ka-GE" sz="3200" b="1" dirty="0">
                <a:solidFill>
                  <a:schemeClr val="accent2">
                    <a:lumMod val="75000"/>
                  </a:schemeClr>
                </a:solidFill>
                <a:latin typeface="Franklin Gothic Demi Cond" panose="020B0706030402020204" pitchFamily="34" charset="0"/>
              </a:rPr>
              <a:t>მდგრადი დაფინანსების შესახებ ინფორმაციის გასაჯაროების რეგულაცია (SFDR): მიმოხილვა</a:t>
            </a:r>
          </a:p>
        </p:txBody>
      </p:sp>
      <p:sp>
        <p:nvSpPr>
          <p:cNvPr id="3" name="object 3"/>
          <p:cNvSpPr txBox="1"/>
          <p:nvPr/>
        </p:nvSpPr>
        <p:spPr>
          <a:xfrm>
            <a:off x="595630" y="1199657"/>
            <a:ext cx="9097010" cy="2089033"/>
          </a:xfrm>
          <a:prstGeom prst="rect">
            <a:avLst/>
          </a:prstGeom>
          <a:solidFill>
            <a:schemeClr val="bg1">
              <a:lumMod val="95000"/>
            </a:schemeClr>
          </a:solidFill>
          <a:ln w="12700">
            <a:solidFill>
              <a:schemeClr val="bg1">
                <a:lumMod val="85000"/>
              </a:schemeClr>
            </a:solidFill>
          </a:ln>
        </p:spPr>
        <p:txBody>
          <a:bodyPr vert="horz" wrap="square" lIns="0" tIns="11430" rIns="0" bIns="0" rtlCol="0">
            <a:spAutoFit/>
          </a:bodyPr>
          <a:lstStyle/>
          <a:p>
            <a:pPr marL="12700">
              <a:lnSpc>
                <a:spcPct val="100000"/>
              </a:lnSpc>
              <a:spcBef>
                <a:spcPts val="90"/>
              </a:spcBef>
            </a:pPr>
            <a:r>
              <a:rPr lang="ka-GE" sz="1500" b="1" dirty="0">
                <a:solidFill>
                  <a:srgbClr val="3F7819"/>
                </a:solidFill>
                <a:latin typeface="Franklin Gothic Book"/>
                <a:cs typeface="Franklin Gothic Book"/>
              </a:rPr>
              <a:t>მიზანი:</a:t>
            </a:r>
          </a:p>
          <a:p>
            <a:pPr marL="512763" marR="241935" indent="-284163">
              <a:spcBef>
                <a:spcPts val="600"/>
              </a:spcBef>
              <a:buClr>
                <a:srgbClr val="1A595A"/>
              </a:buClr>
              <a:buSzPct val="80000"/>
              <a:buFont typeface="Franklin Gothic Book" panose="020B0503020102020204" pitchFamily="34" charset="0"/>
              <a:buChar char="►"/>
              <a:tabLst>
                <a:tab pos="512763" algn="l"/>
              </a:tabLst>
            </a:pPr>
            <a:r>
              <a:rPr lang="ka-GE" sz="1500" dirty="0">
                <a:solidFill>
                  <a:srgbClr val="404040"/>
                </a:solidFill>
                <a:latin typeface="Franklin Gothic Book"/>
                <a:cs typeface="Franklin Gothic Book"/>
              </a:rPr>
              <a:t>გამჭვირვალობის გაზრდა იმის თაობაზე, საინვესტიციო ინსტიტუტები და ფინანსური მრჩევლები გადაწყვეტილების მიღების პროცესში და საქმიანობაში გარემოსდაცვით, სოციალურ და მმართველობის (ESG) ფაქტორებს როგორ ითვალისწინებენ.</a:t>
            </a:r>
          </a:p>
          <a:p>
            <a:pPr marL="512763" marR="770255" indent="-284163">
              <a:spcBef>
                <a:spcPts val="600"/>
              </a:spcBef>
              <a:buClr>
                <a:srgbClr val="1A595A"/>
              </a:buClr>
              <a:buSzPct val="80000"/>
              <a:buFont typeface="Franklin Gothic Book" panose="020B0503020102020204" pitchFamily="34" charset="0"/>
              <a:buChar char="►"/>
              <a:tabLst>
                <a:tab pos="512763" algn="l"/>
              </a:tabLst>
            </a:pPr>
            <a:r>
              <a:rPr lang="ka-GE" sz="1500" dirty="0">
                <a:solidFill>
                  <a:srgbClr val="404040"/>
                </a:solidFill>
                <a:latin typeface="Franklin Gothic Book"/>
                <a:cs typeface="Franklin Gothic Book"/>
              </a:rPr>
              <a:t>„მდგრადი“ ინვესტირების ვარიანტების თანაზომადობის გაზრდა.</a:t>
            </a:r>
          </a:p>
          <a:p>
            <a:pPr marL="512763" marR="89535" indent="-284163">
              <a:spcBef>
                <a:spcPts val="600"/>
              </a:spcBef>
              <a:buClr>
                <a:srgbClr val="1A595A"/>
              </a:buClr>
              <a:buSzPct val="80000"/>
              <a:buFont typeface="Franklin Gothic Book" panose="020B0503020102020204" pitchFamily="34" charset="0"/>
              <a:buChar char="►"/>
              <a:tabLst>
                <a:tab pos="512763" algn="l"/>
              </a:tabLst>
            </a:pPr>
            <a:r>
              <a:rPr lang="ka-GE" sz="1500" dirty="0">
                <a:solidFill>
                  <a:srgbClr val="404040"/>
                </a:solidFill>
                <a:latin typeface="Franklin Gothic Book"/>
                <a:cs typeface="Franklin Gothic Book"/>
              </a:rPr>
              <a:t>კომპანიებისთვის რეკომენდაციის მიცემა, რომ თავიანთი ბიზნესის მუშაობის მეთოდების შიდა სტრატეგიული ცვლილებები განიხილონ და განახორციელონ ვიდრე SFDR-ის მოთხოვნა გასაჯაროების თაობაზე სავალდებულო გახდება.</a:t>
            </a:r>
          </a:p>
        </p:txBody>
      </p:sp>
      <p:sp>
        <p:nvSpPr>
          <p:cNvPr id="4" name="object 4"/>
          <p:cNvSpPr txBox="1"/>
          <p:nvPr/>
        </p:nvSpPr>
        <p:spPr>
          <a:xfrm>
            <a:off x="595630" y="3400847"/>
            <a:ext cx="9277712" cy="3102772"/>
          </a:xfrm>
          <a:prstGeom prst="rect">
            <a:avLst/>
          </a:prstGeom>
        </p:spPr>
        <p:txBody>
          <a:bodyPr vert="horz" wrap="square" lIns="0" tIns="24765" rIns="0" bIns="0" rtlCol="0">
            <a:spAutoFit/>
          </a:bodyPr>
          <a:lstStyle/>
          <a:p>
            <a:pPr marL="347663" marR="241935" indent="-347663">
              <a:spcBef>
                <a:spcPts val="600"/>
              </a:spcBef>
              <a:buClr>
                <a:srgbClr val="1A595A"/>
              </a:buClr>
              <a:buSzPct val="120000"/>
              <a:buFont typeface="Wingdings" panose="05000000000000000000" pitchFamily="2" charset="2"/>
              <a:buChar char="§"/>
            </a:pPr>
            <a:r>
              <a:rPr lang="ka-GE" sz="1500" dirty="0">
                <a:solidFill>
                  <a:srgbClr val="404040"/>
                </a:solidFill>
                <a:latin typeface="Franklin Gothic Book"/>
                <a:cs typeface="Franklin Gothic Book"/>
              </a:rPr>
              <a:t>სამი ახალი კონცეფციის შემოღება, როგორიცაა „მდგრადი ინვესტირება“, „მდგრადობის რისკი“ და „მდგრადობის ფაქტორები“</a:t>
            </a:r>
          </a:p>
          <a:p>
            <a:pPr marL="347663" marR="241935" indent="-347663">
              <a:spcBef>
                <a:spcPts val="600"/>
              </a:spcBef>
              <a:buClr>
                <a:srgbClr val="1A595A"/>
              </a:buClr>
              <a:buSzPct val="120000"/>
              <a:buFont typeface="Wingdings" panose="05000000000000000000" pitchFamily="2" charset="2"/>
              <a:buChar char="§"/>
              <a:tabLst>
                <a:tab pos="358140" algn="l"/>
              </a:tabLst>
            </a:pPr>
            <a:r>
              <a:rPr lang="ka-GE" sz="1500" dirty="0">
                <a:solidFill>
                  <a:srgbClr val="404040"/>
                </a:solidFill>
                <a:latin typeface="Franklin Gothic Book"/>
                <a:cs typeface="Franklin Gothic Book"/>
              </a:rPr>
              <a:t>განხორციელებისადმი ეტაპობრივი მიდგომა და ორდონიანი მოთხოვნები:</a:t>
            </a:r>
          </a:p>
          <a:p>
            <a:pPr marL="713740" marR="5080" lvl="1" indent="-346075">
              <a:spcBef>
                <a:spcPts val="600"/>
              </a:spcBef>
              <a:buClr>
                <a:srgbClr val="1A595A"/>
              </a:buClr>
              <a:buSzPct val="80000"/>
              <a:buFont typeface="Franklin Gothic Book" panose="020B0503020102020204" pitchFamily="34" charset="0"/>
              <a:buChar char="─"/>
              <a:tabLst>
                <a:tab pos="713740" algn="l"/>
              </a:tabLst>
            </a:pPr>
            <a:r>
              <a:rPr lang="ka-GE" sz="1500" dirty="0">
                <a:solidFill>
                  <a:srgbClr val="404040"/>
                </a:solidFill>
                <a:latin typeface="Franklin Gothic Book"/>
                <a:cs typeface="Franklin Gothic Book"/>
              </a:rPr>
              <a:t>1-ლი დონის მოთხოვნები (2021წ. მარტი): გასაჯაროების ზოგადი თანაზომიერი მოთხოვნები</a:t>
            </a:r>
          </a:p>
          <a:p>
            <a:pPr marL="713740" marR="102235" lvl="1" indent="-346075">
              <a:spcBef>
                <a:spcPts val="600"/>
              </a:spcBef>
              <a:buClr>
                <a:srgbClr val="1A595A"/>
              </a:buClr>
              <a:buSzPct val="80000"/>
              <a:buFont typeface="Franklin Gothic Book" panose="020B0503020102020204" pitchFamily="34" charset="0"/>
              <a:buChar char="─"/>
              <a:tabLst>
                <a:tab pos="713740" algn="l"/>
              </a:tabLst>
            </a:pPr>
            <a:r>
              <a:rPr lang="ka-GE" sz="1500" dirty="0">
                <a:solidFill>
                  <a:srgbClr val="404040"/>
                </a:solidFill>
                <a:latin typeface="Franklin Gothic Book"/>
                <a:cs typeface="Franklin Gothic Book"/>
              </a:rPr>
              <a:t>მე-2 დონის მოთხოვნები (2023წ. 1 იანვარი): ტექნიკური მარეგულირებელი სტანდარტები (RTS), რომლებიც აზუსტებს SFDR-ით გათვალისწინებული ინფორმაციის შინაარსს, მეთოდოლოგიასა და წარმოდგენის ფორმას</a:t>
            </a:r>
          </a:p>
          <a:p>
            <a:pPr marL="347663" marR="241935" indent="-347663">
              <a:spcBef>
                <a:spcPts val="600"/>
              </a:spcBef>
              <a:buClr>
                <a:srgbClr val="1A595A"/>
              </a:buClr>
              <a:buSzPct val="120000"/>
              <a:buFont typeface="Wingdings" panose="05000000000000000000" pitchFamily="2" charset="2"/>
              <a:buChar char="§"/>
              <a:tabLst>
                <a:tab pos="358140" algn="l"/>
              </a:tabLst>
            </a:pPr>
            <a:r>
              <a:rPr lang="ka-GE" sz="1500" dirty="0">
                <a:solidFill>
                  <a:srgbClr val="404040"/>
                </a:solidFill>
                <a:cs typeface="Franklin Gothic Book"/>
              </a:rPr>
              <a:t>მეწარმე სუბიექტისა და პროდუქტის დონეზე სამი სახის გასაჯაროება უნდა მოხდეს:</a:t>
            </a:r>
          </a:p>
          <a:p>
            <a:pPr marL="713740" marR="102235" lvl="1" indent="-346075">
              <a:spcBef>
                <a:spcPts val="600"/>
              </a:spcBef>
              <a:buClr>
                <a:srgbClr val="1A595A"/>
              </a:buClr>
              <a:buSzPct val="80000"/>
              <a:buFont typeface="Franklin Gothic Book" panose="020B0503020102020204" pitchFamily="34" charset="0"/>
              <a:buChar char="─"/>
              <a:tabLst>
                <a:tab pos="713740" algn="l"/>
              </a:tabLst>
            </a:pPr>
            <a:r>
              <a:rPr lang="ka-GE" sz="1500" dirty="0">
                <a:solidFill>
                  <a:srgbClr val="404040"/>
                </a:solidFill>
                <a:cs typeface="Franklin Gothic Book"/>
              </a:rPr>
              <a:t>საზოგადოების ინფორმირება (ვებგვერდით),</a:t>
            </a:r>
          </a:p>
          <a:p>
            <a:pPr marL="713740" marR="102235" lvl="1" indent="-346075">
              <a:spcBef>
                <a:spcPts val="600"/>
              </a:spcBef>
              <a:buClr>
                <a:srgbClr val="1A595A"/>
              </a:buClr>
              <a:buSzPct val="80000"/>
              <a:buFont typeface="Franklin Gothic Book" panose="020B0503020102020204" pitchFamily="34" charset="0"/>
              <a:buChar char="─"/>
              <a:tabLst>
                <a:tab pos="713740" algn="l"/>
              </a:tabLst>
            </a:pPr>
            <a:r>
              <a:rPr lang="ka-GE" sz="1500" dirty="0" err="1">
                <a:solidFill>
                  <a:srgbClr val="404040"/>
                </a:solidFill>
                <a:cs typeface="Franklin Gothic Book"/>
              </a:rPr>
              <a:t>კონტრაქტისწინა</a:t>
            </a:r>
            <a:r>
              <a:rPr lang="ka-GE" sz="1500" dirty="0">
                <a:solidFill>
                  <a:srgbClr val="404040"/>
                </a:solidFill>
                <a:cs typeface="Franklin Gothic Book"/>
              </a:rPr>
              <a:t> გასაჯაროება (მასალების მიწოდება ინვესტორებისათვის),</a:t>
            </a:r>
          </a:p>
          <a:p>
            <a:pPr marL="713740" marR="102235" lvl="1" indent="-346075">
              <a:spcBef>
                <a:spcPts val="600"/>
              </a:spcBef>
              <a:buClr>
                <a:srgbClr val="1A595A"/>
              </a:buClr>
              <a:buSzPct val="80000"/>
              <a:buFont typeface="Franklin Gothic Book" panose="020B0503020102020204" pitchFamily="34" charset="0"/>
              <a:buChar char="─"/>
              <a:tabLst>
                <a:tab pos="713740" algn="l"/>
              </a:tabLst>
            </a:pPr>
            <a:r>
              <a:rPr lang="ka-GE" sz="1500" dirty="0">
                <a:solidFill>
                  <a:srgbClr val="404040"/>
                </a:solidFill>
                <a:cs typeface="Franklin Gothic Book"/>
              </a:rPr>
              <a:t>პერიოდული გასაჯაროება (მაგ., წლიური ანგარიშების).</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634953" y="1791127"/>
            <a:ext cx="3557047" cy="3129699"/>
          </a:xfrm>
          <a:prstGeom prst="rect">
            <a:avLst/>
          </a:prstGeom>
        </p:spPr>
      </p:pic>
      <p:sp>
        <p:nvSpPr>
          <p:cNvPr id="3" name="object 3"/>
          <p:cNvSpPr txBox="1">
            <a:spLocks noGrp="1"/>
          </p:cNvSpPr>
          <p:nvPr>
            <p:ph type="title"/>
          </p:nvPr>
        </p:nvSpPr>
        <p:spPr>
          <a:xfrm>
            <a:off x="0" y="0"/>
            <a:ext cx="9360816" cy="600164"/>
          </a:xfrm>
          <a:prstGeom prst="rect">
            <a:avLst/>
          </a:prstGeom>
        </p:spPr>
        <p:txBody>
          <a:bodyPr vert="horz" wrap="square" lIns="640080" tIns="45720" rIns="0" bIns="0" rtlCol="0">
            <a:spAutoFit/>
          </a:bodyPr>
          <a:lstStyle/>
          <a:p>
            <a:pPr>
              <a:lnSpc>
                <a:spcPct val="100000"/>
              </a:lnSpc>
            </a:pPr>
            <a:r>
              <a:rPr lang="ka-GE" b="1" dirty="0">
                <a:latin typeface="+mn-lt"/>
              </a:rPr>
              <a:t>რა არის ESG </a:t>
            </a:r>
            <a:r>
              <a:rPr lang="ka-GE" dirty="0">
                <a:latin typeface="+mn-lt"/>
              </a:rPr>
              <a:t>?</a:t>
            </a:r>
          </a:p>
        </p:txBody>
      </p:sp>
      <p:sp>
        <p:nvSpPr>
          <p:cNvPr id="4" name="object 4"/>
          <p:cNvSpPr txBox="1"/>
          <p:nvPr/>
        </p:nvSpPr>
        <p:spPr>
          <a:xfrm>
            <a:off x="593888" y="814574"/>
            <a:ext cx="8245311" cy="5383525"/>
          </a:xfrm>
          <a:prstGeom prst="rect">
            <a:avLst/>
          </a:prstGeom>
        </p:spPr>
        <p:txBody>
          <a:bodyPr vert="horz" wrap="square" lIns="0" tIns="12700" rIns="0" bIns="0" rtlCol="0">
            <a:spAutoFit/>
          </a:bodyPr>
          <a:lstStyle/>
          <a:p>
            <a:pPr marL="205104" marR="234950" indent="-193040">
              <a:spcBef>
                <a:spcPts val="1200"/>
              </a:spcBef>
              <a:buClr>
                <a:srgbClr val="1A595A"/>
              </a:buClr>
              <a:buSzPct val="150000"/>
              <a:buFont typeface="Arial"/>
              <a:buChar char="•"/>
              <a:tabLst>
                <a:tab pos="205104" algn="l"/>
              </a:tabLst>
            </a:pPr>
            <a:r>
              <a:rPr lang="ka-GE" sz="1600" dirty="0">
                <a:solidFill>
                  <a:srgbClr val="404040"/>
                </a:solidFill>
                <a:latin typeface="Franklin Gothic Book"/>
                <a:cs typeface="Franklin Gothic Book"/>
              </a:rPr>
              <a:t>„ESG“ საინვესტიციო საქმიანობის თაობაზე გადაწყვეტილების მიღების პროცესში გარემოსდაცვითი, სოციალური და მმართველობის მაჩვენებლების (დადებითი და უარყოფითი შესაძლო და რეალური ზემოქმედების) გათვალისწინებას გულისხმობს.</a:t>
            </a:r>
          </a:p>
          <a:p>
            <a:pPr marL="205104" marR="234950" indent="-193040">
              <a:lnSpc>
                <a:spcPct val="100000"/>
              </a:lnSpc>
              <a:spcBef>
                <a:spcPts val="1800"/>
              </a:spcBef>
              <a:buClr>
                <a:srgbClr val="1A595A"/>
              </a:buClr>
              <a:buSzPct val="150000"/>
              <a:buFont typeface="Arial"/>
              <a:buChar char="•"/>
              <a:tabLst>
                <a:tab pos="205104" algn="l"/>
              </a:tabLst>
            </a:pPr>
            <a:r>
              <a:rPr lang="ka-GE" sz="1600" dirty="0">
                <a:solidFill>
                  <a:srgbClr val="404040"/>
                </a:solidFill>
                <a:latin typeface="Franklin Gothic Book"/>
                <a:cs typeface="Franklin Gothic Book"/>
              </a:rPr>
              <a:t>გაეროს „პასუხისმგებლიანი ინვესტირების პრინციპები“ (UN PRI) განსაზღვრავს სამ ძირითად კომპონენტს, რომლებიც ორგანიზაციის ESG რისკებისა და შესაძლებლობების, გარემოსდაცვითი და სოციალური მაჩვენებლების, ასევე უფრო მასშტაბურ შედეგებში შეტანილი წვლილის სიღრმისეულად გააზრების გზას იძლევა:</a:t>
            </a:r>
          </a:p>
          <a:p>
            <a:pPr marL="501015" marR="154305" lvl="1" indent="-285750">
              <a:lnSpc>
                <a:spcPct val="100000"/>
              </a:lnSpc>
              <a:spcBef>
                <a:spcPts val="1200"/>
              </a:spcBef>
              <a:buClr>
                <a:srgbClr val="1A595A"/>
              </a:buClr>
              <a:buSzPct val="80000"/>
              <a:buFont typeface="Franklin Gothic Book" panose="020B0503020102020204" pitchFamily="34" charset="0"/>
              <a:buChar char="►"/>
              <a:tabLst>
                <a:tab pos="378460" algn="l"/>
              </a:tabLst>
            </a:pPr>
            <a:r>
              <a:rPr lang="ka-GE" sz="1600" dirty="0">
                <a:solidFill>
                  <a:srgbClr val="404040"/>
                </a:solidFill>
                <a:latin typeface="Franklin Gothic Book"/>
                <a:cs typeface="Franklin Gothic Book"/>
              </a:rPr>
              <a:t>სოციალური მიზნები და </a:t>
            </a:r>
            <a:r>
              <a:rPr lang="ka-GE" sz="1600" dirty="0" err="1">
                <a:solidFill>
                  <a:srgbClr val="404040"/>
                </a:solidFill>
                <a:latin typeface="Franklin Gothic Book"/>
                <a:cs typeface="Franklin Gothic Book"/>
              </a:rPr>
              <a:t>პლანეტარული</a:t>
            </a:r>
            <a:r>
              <a:rPr lang="ka-GE" sz="1600" dirty="0">
                <a:solidFill>
                  <a:srgbClr val="404040"/>
                </a:solidFill>
                <a:latin typeface="Franklin Gothic Book"/>
                <a:cs typeface="Franklin Gothic Book"/>
              </a:rPr>
              <a:t> </a:t>
            </a:r>
            <a:r>
              <a:rPr lang="ka-GE" sz="1600" dirty="0" err="1" smtClean="0">
                <a:solidFill>
                  <a:srgbClr val="404040"/>
                </a:solidFill>
                <a:latin typeface="Franklin Gothic Book"/>
                <a:cs typeface="Franklin Gothic Book"/>
              </a:rPr>
              <a:t>ზღურბლური</a:t>
            </a:r>
            <a:r>
              <a:rPr lang="ka-GE" sz="1600" dirty="0" smtClean="0">
                <a:solidFill>
                  <a:srgbClr val="404040"/>
                </a:solidFill>
                <a:latin typeface="Franklin Gothic Book"/>
                <a:cs typeface="Franklin Gothic Book"/>
              </a:rPr>
              <a:t> </a:t>
            </a:r>
            <a:r>
              <a:rPr lang="ka-GE" sz="1600" dirty="0">
                <a:solidFill>
                  <a:srgbClr val="404040"/>
                </a:solidFill>
                <a:latin typeface="Franklin Gothic Book"/>
                <a:cs typeface="Franklin Gothic Book"/>
              </a:rPr>
              <a:t>მაჩვენებლები - ეროვნულ, რეგიონულ ან საერთაშორისო დონეზე მიღებული გარემოსდაცვითი და სოციალური სამიზნეები, ნორმები და პასუხისმგებლობები, რომელთა ფარგლებშიც ორგანიზაციები მდგრადობის კუთხით ფუნქციონირებს.</a:t>
            </a:r>
          </a:p>
          <a:p>
            <a:pPr marL="501015" marR="233045" lvl="1" indent="-285750">
              <a:lnSpc>
                <a:spcPct val="100000"/>
              </a:lnSpc>
              <a:spcBef>
                <a:spcPts val="1200"/>
              </a:spcBef>
              <a:buClr>
                <a:srgbClr val="1A595A"/>
              </a:buClr>
              <a:buSzPct val="80000"/>
              <a:buFont typeface="Franklin Gothic Book" panose="020B0503020102020204" pitchFamily="34" charset="0"/>
              <a:buChar char="►"/>
              <a:tabLst>
                <a:tab pos="378460" algn="l"/>
              </a:tabLst>
            </a:pPr>
            <a:r>
              <a:rPr lang="ka-GE" sz="1600" dirty="0">
                <a:solidFill>
                  <a:srgbClr val="404040"/>
                </a:solidFill>
                <a:latin typeface="Franklin Gothic Book"/>
                <a:cs typeface="Franklin Gothic Book"/>
              </a:rPr>
              <a:t>ESG რისკები და შესაძლებლობები - შესაძლებელია, რომ ESG ფაქტორებმა ორგანიზაციის ფინანსურ მდგომარეობაზე ან მიმდინარე საქმიანობაზე იქონიოს ზემოქმედება (ფინანსური მნიშვნელოვნება).</a:t>
            </a:r>
          </a:p>
          <a:p>
            <a:pPr marL="501015" marR="247015" lvl="1" indent="-285750">
              <a:lnSpc>
                <a:spcPct val="100000"/>
              </a:lnSpc>
              <a:spcBef>
                <a:spcPts val="1200"/>
              </a:spcBef>
              <a:buClr>
                <a:srgbClr val="1A595A"/>
              </a:buClr>
              <a:buSzPct val="80000"/>
              <a:buFont typeface="Franklin Gothic Book" panose="020B0503020102020204" pitchFamily="34" charset="0"/>
              <a:buChar char="►"/>
              <a:tabLst>
                <a:tab pos="378460" algn="l"/>
              </a:tabLst>
            </a:pPr>
            <a:r>
              <a:rPr lang="ka-GE" sz="1600" dirty="0">
                <a:solidFill>
                  <a:srgbClr val="404040"/>
                </a:solidFill>
                <a:latin typeface="Franklin Gothic Book"/>
                <a:cs typeface="Franklin Gothic Book"/>
              </a:rPr>
              <a:t>მდგრადობის მაჩვენებელი - ორგანიზაციის საქმიანობა და პროდუქტები დაინტერესებულ მხარეებზე და გარემოზე როგორ ზემოქმედებს (დადებითად და უარყოფითად).</a:t>
            </a:r>
          </a:p>
        </p:txBody>
      </p:sp>
      <p:sp>
        <p:nvSpPr>
          <p:cNvPr id="5" name="object 5"/>
          <p:cNvSpPr/>
          <p:nvPr/>
        </p:nvSpPr>
        <p:spPr>
          <a:xfrm>
            <a:off x="593887" y="6198099"/>
            <a:ext cx="11135657" cy="609812"/>
          </a:xfrm>
          <a:custGeom>
            <a:avLst/>
            <a:gdLst/>
            <a:ahLst/>
            <a:cxnLst/>
            <a:rect l="l" t="t" r="r" b="b"/>
            <a:pathLst>
              <a:path w="8615680" h="701040">
                <a:moveTo>
                  <a:pt x="8498840" y="0"/>
                </a:moveTo>
                <a:lnTo>
                  <a:pt x="116839" y="0"/>
                </a:lnTo>
                <a:lnTo>
                  <a:pt x="71366" y="9181"/>
                </a:lnTo>
                <a:lnTo>
                  <a:pt x="34226" y="34221"/>
                </a:lnTo>
                <a:lnTo>
                  <a:pt x="9183" y="71360"/>
                </a:lnTo>
                <a:lnTo>
                  <a:pt x="0" y="116840"/>
                </a:lnTo>
                <a:lnTo>
                  <a:pt x="0" y="584200"/>
                </a:lnTo>
                <a:lnTo>
                  <a:pt x="9183" y="629679"/>
                </a:lnTo>
                <a:lnTo>
                  <a:pt x="34226" y="666818"/>
                </a:lnTo>
                <a:lnTo>
                  <a:pt x="71366" y="691858"/>
                </a:lnTo>
                <a:lnTo>
                  <a:pt x="116839" y="701040"/>
                </a:lnTo>
                <a:lnTo>
                  <a:pt x="8498840" y="701040"/>
                </a:lnTo>
                <a:lnTo>
                  <a:pt x="8544313" y="691858"/>
                </a:lnTo>
                <a:lnTo>
                  <a:pt x="8581453" y="666818"/>
                </a:lnTo>
                <a:lnTo>
                  <a:pt x="8606496" y="629679"/>
                </a:lnTo>
                <a:lnTo>
                  <a:pt x="8615680" y="584200"/>
                </a:lnTo>
                <a:lnTo>
                  <a:pt x="8615680" y="116840"/>
                </a:lnTo>
                <a:lnTo>
                  <a:pt x="8606496" y="71360"/>
                </a:lnTo>
                <a:lnTo>
                  <a:pt x="8581453" y="34221"/>
                </a:lnTo>
                <a:lnTo>
                  <a:pt x="8544313" y="9181"/>
                </a:lnTo>
                <a:lnTo>
                  <a:pt x="8498840" y="0"/>
                </a:lnTo>
                <a:close/>
              </a:path>
            </a:pathLst>
          </a:custGeom>
          <a:solidFill>
            <a:srgbClr val="246C8F"/>
          </a:solidFill>
        </p:spPr>
        <p:txBody>
          <a:bodyPr wrap="square" lIns="274320" tIns="91440" rIns="274320" bIns="91440" rtlCol="0" anchor="ctr"/>
          <a:lstStyle/>
          <a:p>
            <a:pPr algn="ctr"/>
            <a:r>
              <a:rPr lang="ka-GE" sz="1400" b="1" dirty="0">
                <a:solidFill>
                  <a:schemeClr val="bg1"/>
                </a:solidFill>
              </a:rPr>
              <a:t>კარგი ESG მაჩვენებლები შესაბამისი ESG რისკების გამოვლენით იწყება, მართვის სისტემების მეშვეობით ESG-ის შესრულებას ეხმარება, ამასთან ESG საკითხებზე თანმიმდევრული და სანდო ანგარიშგების მეშვეობით დაფინანსების მოპოვებას უწყობს ხელს.</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44025" cy="1031051"/>
          </a:xfrm>
          <a:prstGeom prst="rect">
            <a:avLst/>
          </a:prstGeom>
        </p:spPr>
        <p:txBody>
          <a:bodyPr vert="horz" wrap="square" lIns="640080" tIns="45720" rIns="0" bIns="0" rtlCol="0">
            <a:spAutoFit/>
          </a:bodyPr>
          <a:lstStyle/>
          <a:p>
            <a:pPr>
              <a:lnSpc>
                <a:spcPct val="100000"/>
              </a:lnSpc>
              <a:spcBef>
                <a:spcPts val="105"/>
              </a:spcBef>
            </a:pPr>
            <a:r>
              <a:rPr lang="ka-GE" sz="3200" b="1" dirty="0"/>
              <a:t>მდგრადი დაფინანსების შესახებ ინფორმაციის გასაჯაროების რეგულაცია (SFDR):</a:t>
            </a:r>
            <a:r>
              <a:rPr lang="ka-GE" sz="3200" dirty="0"/>
              <a:t> </a:t>
            </a:r>
            <a:r>
              <a:rPr lang="ka-GE" sz="3200" b="1" dirty="0"/>
              <a:t>ვის ეხება?</a:t>
            </a:r>
          </a:p>
        </p:txBody>
      </p:sp>
      <p:sp>
        <p:nvSpPr>
          <p:cNvPr id="3" name="object 3"/>
          <p:cNvSpPr txBox="1"/>
          <p:nvPr/>
        </p:nvSpPr>
        <p:spPr>
          <a:xfrm>
            <a:off x="688212" y="1398333"/>
            <a:ext cx="9119871" cy="4860305"/>
          </a:xfrm>
          <a:prstGeom prst="rect">
            <a:avLst/>
          </a:prstGeom>
        </p:spPr>
        <p:txBody>
          <a:bodyPr vert="horz" wrap="square" lIns="0" tIns="12700" rIns="0" bIns="0" rtlCol="0">
            <a:spAutoFit/>
          </a:bodyPr>
          <a:lstStyle/>
          <a:p>
            <a:pPr marL="354965" marR="182880" indent="-342900">
              <a:spcBef>
                <a:spcPts val="1205"/>
              </a:spcBef>
              <a:buClr>
                <a:srgbClr val="1A595A"/>
              </a:buClr>
              <a:buFont typeface="Wingdings" panose="05000000000000000000" pitchFamily="2" charset="2"/>
              <a:buChar char="§"/>
              <a:tabLst>
                <a:tab pos="297180" algn="l"/>
              </a:tabLst>
            </a:pPr>
            <a:r>
              <a:rPr lang="ka-GE" sz="1700" dirty="0">
                <a:solidFill>
                  <a:srgbClr val="404040"/>
                </a:solidFill>
                <a:latin typeface="Franklin Gothic Book"/>
                <a:cs typeface="Franklin Gothic Book"/>
              </a:rPr>
              <a:t>ფინანსური ბაზრის მონაწილენი - ანუ ვინც ფინანსურ პროდუქტებს ქმნის: </a:t>
            </a:r>
            <a:br>
              <a:rPr lang="ka-GE" sz="1700" dirty="0">
                <a:solidFill>
                  <a:srgbClr val="404040"/>
                </a:solidFill>
                <a:latin typeface="Franklin Gothic Book"/>
                <a:cs typeface="Franklin Gothic Book"/>
              </a:rPr>
            </a:br>
            <a:r>
              <a:rPr lang="ka-GE" sz="1700" dirty="0">
                <a:solidFill>
                  <a:srgbClr val="404040"/>
                </a:solidFill>
                <a:latin typeface="Franklin Gothic Book"/>
                <a:cs typeface="Franklin Gothic Book"/>
              </a:rPr>
              <a:t>მაგ., სადაზღვევო კომპანიები, საპენსიო ფონდები, აქტივების მმართველები, ალტერნატიული საინვესტიციო ფონდების მენეჯერები (AIFM).</a:t>
            </a:r>
          </a:p>
          <a:p>
            <a:pPr marL="354965" marR="182880" indent="-342900">
              <a:spcBef>
                <a:spcPts val="1205"/>
              </a:spcBef>
              <a:buClr>
                <a:srgbClr val="1A595A"/>
              </a:buClr>
              <a:buFont typeface="Wingdings" panose="05000000000000000000" pitchFamily="2" charset="2"/>
              <a:buChar char="§"/>
              <a:tabLst>
                <a:tab pos="297180" algn="l"/>
              </a:tabLst>
            </a:pPr>
            <a:r>
              <a:rPr lang="ka-GE" sz="1700" dirty="0">
                <a:solidFill>
                  <a:srgbClr val="404040"/>
                </a:solidFill>
                <a:latin typeface="Franklin Gothic Book"/>
                <a:cs typeface="Franklin Gothic Book"/>
              </a:rPr>
              <a:t>ფინანსური მრჩევლები - ანუ ვინც საინვესტიციო ან სადაზღვევო რეკომენდაციებს იძლევა.</a:t>
            </a:r>
          </a:p>
          <a:p>
            <a:pPr marL="354965" marR="182880" indent="-342900">
              <a:spcBef>
                <a:spcPts val="1205"/>
              </a:spcBef>
              <a:buClr>
                <a:srgbClr val="1A595A"/>
              </a:buClr>
              <a:buFont typeface="Wingdings" panose="05000000000000000000" pitchFamily="2" charset="2"/>
              <a:buChar char="§"/>
              <a:tabLst>
                <a:tab pos="297180" algn="l"/>
              </a:tabLst>
            </a:pPr>
            <a:r>
              <a:rPr lang="ka-GE" sz="1700" dirty="0">
                <a:solidFill>
                  <a:srgbClr val="404040"/>
                </a:solidFill>
                <a:latin typeface="Franklin Gothic Book"/>
                <a:cs typeface="Franklin Gothic Book"/>
              </a:rPr>
              <a:t>ტრანსსასაზღვრო გამოყენება </a:t>
            </a:r>
            <a:r>
              <a:rPr lang="ka-GE" sz="1700" dirty="0" err="1">
                <a:solidFill>
                  <a:srgbClr val="404040"/>
                </a:solidFill>
                <a:latin typeface="Franklin Gothic Book"/>
                <a:cs typeface="Franklin Gothic Book"/>
              </a:rPr>
              <a:t>არაევროკავშირის</a:t>
            </a:r>
            <a:r>
              <a:rPr lang="ka-GE" sz="1700" dirty="0">
                <a:solidFill>
                  <a:srgbClr val="404040"/>
                </a:solidFill>
                <a:latin typeface="Franklin Gothic Book"/>
                <a:cs typeface="Franklin Gothic Book"/>
              </a:rPr>
              <a:t> AIFM-ებთან მიმართებაში, ევროკავშირში კერძო განთავსების მიმწოდებლად რეგისტრირებული თითოეული ფონდის შემთხვევაში.</a:t>
            </a:r>
          </a:p>
          <a:p>
            <a:pPr marL="12700">
              <a:lnSpc>
                <a:spcPct val="100000"/>
              </a:lnSpc>
              <a:spcBef>
                <a:spcPts val="2400"/>
              </a:spcBef>
            </a:pPr>
            <a:r>
              <a:rPr lang="ka-GE" sz="1700" b="1" dirty="0" smtClean="0">
                <a:solidFill>
                  <a:srgbClr val="3F7819"/>
                </a:solidFill>
                <a:latin typeface="Franklin Gothic Book"/>
                <a:cs typeface="Franklin Gothic Book"/>
              </a:rPr>
              <a:t>ირიბი </a:t>
            </a:r>
            <a:r>
              <a:rPr lang="ka-GE" sz="1700" b="1" dirty="0">
                <a:solidFill>
                  <a:srgbClr val="3F7819"/>
                </a:solidFill>
                <a:latin typeface="Franklin Gothic Book"/>
                <a:cs typeface="Franklin Gothic Book"/>
              </a:rPr>
              <a:t>ზემოქმედება:</a:t>
            </a:r>
          </a:p>
          <a:p>
            <a:pPr marL="354965" marR="182880" indent="-342900">
              <a:lnSpc>
                <a:spcPct val="100000"/>
              </a:lnSpc>
              <a:spcBef>
                <a:spcPts val="1205"/>
              </a:spcBef>
              <a:buClr>
                <a:srgbClr val="1A595A"/>
              </a:buClr>
              <a:buFont typeface="Wingdings" panose="05000000000000000000" pitchFamily="2" charset="2"/>
              <a:buChar char="§"/>
              <a:tabLst>
                <a:tab pos="297180" algn="l"/>
              </a:tabLst>
            </a:pPr>
            <a:r>
              <a:rPr lang="ka-GE" sz="1700" dirty="0" err="1">
                <a:solidFill>
                  <a:srgbClr val="404040"/>
                </a:solidFill>
                <a:latin typeface="Franklin Gothic Book"/>
                <a:cs typeface="Franklin Gothic Book"/>
              </a:rPr>
              <a:t>არაევროკავშირის</a:t>
            </a:r>
            <a:r>
              <a:rPr lang="ka-GE" sz="1700" dirty="0">
                <a:solidFill>
                  <a:srgbClr val="404040"/>
                </a:solidFill>
                <a:latin typeface="Franklin Gothic Book"/>
                <a:cs typeface="Franklin Gothic Book"/>
              </a:rPr>
              <a:t> აქტივების მენეჯერებზე: თუ ისინი SFDR-ს დაქვემდებარებული ევროკავშირის ინვესტორების სახელით განკარგავენ აქტივებს ან აბანდებენ მათში. მოთხოვნების დასაკმაყოფილებლად ევროკავშირის ინვესტორებმა შესაძლებელი უფრო მკაცრი სახელშეკრულებო პირობები შემოიღონ.</a:t>
            </a:r>
          </a:p>
          <a:p>
            <a:pPr marL="354965" marR="182880" indent="-342900">
              <a:spcBef>
                <a:spcPts val="1205"/>
              </a:spcBef>
              <a:buClr>
                <a:srgbClr val="1A595A"/>
              </a:buClr>
              <a:buFont typeface="Wingdings" panose="05000000000000000000" pitchFamily="2" charset="2"/>
              <a:buChar char="§"/>
              <a:tabLst>
                <a:tab pos="297180" algn="l"/>
              </a:tabLst>
            </a:pPr>
            <a:r>
              <a:rPr lang="ka-GE" sz="1700" dirty="0">
                <a:solidFill>
                  <a:srgbClr val="404040"/>
                </a:solidFill>
                <a:latin typeface="Franklin Gothic Book"/>
                <a:cs typeface="Franklin Gothic Book"/>
              </a:rPr>
              <a:t>კომპანიებზე: SFDR-ს დაქვემდებარებულმა ინვესტორებმა, SFDR-თან შესაბამისობის უზრუნველსაყოფად, შესაძლოა მონაცემების მოპოვებაზე ზეგავლენა მოახდინონ.</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72600" cy="600164"/>
          </a:xfrm>
          <a:prstGeom prst="rect">
            <a:avLst/>
          </a:prstGeom>
        </p:spPr>
        <p:txBody>
          <a:bodyPr vert="horz" wrap="square" lIns="640080" tIns="45720" rIns="0" bIns="0" rtlCol="0">
            <a:spAutoFit/>
          </a:bodyPr>
          <a:lstStyle/>
          <a:p>
            <a:pPr>
              <a:lnSpc>
                <a:spcPct val="100000"/>
              </a:lnSpc>
              <a:spcBef>
                <a:spcPts val="100"/>
              </a:spcBef>
            </a:pPr>
            <a:r>
              <a:rPr lang="ka-GE" dirty="0"/>
              <a:t>SFRD – </a:t>
            </a:r>
            <a:r>
              <a:rPr lang="ka-GE" b="1" dirty="0"/>
              <a:t>ძირითადი ფაქტები</a:t>
            </a:r>
          </a:p>
        </p:txBody>
      </p:sp>
      <p:graphicFrame>
        <p:nvGraphicFramePr>
          <p:cNvPr id="3" name="object 3"/>
          <p:cNvGraphicFramePr>
            <a:graphicFrameLocks noGrp="1"/>
          </p:cNvGraphicFramePr>
          <p:nvPr>
            <p:extLst>
              <p:ext uri="{D42A27DB-BD31-4B8C-83A1-F6EECF244321}">
                <p14:modId xmlns:p14="http://schemas.microsoft.com/office/powerpoint/2010/main" val="4000162050"/>
              </p:ext>
            </p:extLst>
          </p:nvPr>
        </p:nvGraphicFramePr>
        <p:xfrm>
          <a:off x="341376" y="1002724"/>
          <a:ext cx="11716512" cy="5455988"/>
        </p:xfrm>
        <a:graphic>
          <a:graphicData uri="http://schemas.openxmlformats.org/drawingml/2006/table">
            <a:tbl>
              <a:tblPr firstRow="1" bandRow="1">
                <a:tableStyleId>{2D5ABB26-0587-4C30-8999-92F81FD0307C}</a:tableStyleId>
              </a:tblPr>
              <a:tblGrid>
                <a:gridCol w="1507735">
                  <a:extLst>
                    <a:ext uri="{9D8B030D-6E8A-4147-A177-3AD203B41FA5}">
                      <a16:colId xmlns:a16="http://schemas.microsoft.com/office/drawing/2014/main" val="20000"/>
                    </a:ext>
                  </a:extLst>
                </a:gridCol>
                <a:gridCol w="10208777">
                  <a:extLst>
                    <a:ext uri="{9D8B030D-6E8A-4147-A177-3AD203B41FA5}">
                      <a16:colId xmlns:a16="http://schemas.microsoft.com/office/drawing/2014/main" val="20001"/>
                    </a:ext>
                  </a:extLst>
                </a:gridCol>
              </a:tblGrid>
              <a:tr h="711268">
                <a:tc>
                  <a:txBody>
                    <a:bodyPr/>
                    <a:lstStyle/>
                    <a:p>
                      <a:pPr marL="635" algn="ctr">
                        <a:lnSpc>
                          <a:spcPct val="100000"/>
                        </a:lnSpc>
                        <a:spcBef>
                          <a:spcPts val="1735"/>
                        </a:spcBef>
                      </a:pPr>
                      <a:r>
                        <a:rPr lang="ka-GE" sz="1500" dirty="0">
                          <a:solidFill>
                            <a:srgbClr val="FFFFFF"/>
                          </a:solidFill>
                          <a:latin typeface="Franklin Gothic Book"/>
                          <a:cs typeface="Franklin Gothic Book"/>
                        </a:rPr>
                        <a:t>ძირითადი ფაქტები</a:t>
                      </a:r>
                    </a:p>
                  </a:txBody>
                  <a:tcPr marL="0" marR="0" marT="2203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29B"/>
                    </a:solidFill>
                  </a:tcPr>
                </a:tc>
                <a:tc>
                  <a:txBody>
                    <a:bodyPr/>
                    <a:lstStyle/>
                    <a:p>
                      <a:pPr marL="432434" indent="-284480">
                        <a:lnSpc>
                          <a:spcPct val="100000"/>
                        </a:lnSpc>
                        <a:spcBef>
                          <a:spcPts val="5"/>
                        </a:spcBef>
                        <a:buFont typeface="Arial"/>
                        <a:buChar char="–"/>
                        <a:tabLst>
                          <a:tab pos="432434" algn="l"/>
                        </a:tabLst>
                      </a:pPr>
                      <a:r>
                        <a:rPr lang="ka-GE" sz="1500" b="1" dirty="0">
                          <a:solidFill>
                            <a:srgbClr val="FFFFFF"/>
                          </a:solidFill>
                          <a:latin typeface="Franklin Gothic Book"/>
                          <a:cs typeface="Franklin Gothic Book"/>
                        </a:rPr>
                        <a:t>რეგულაცია (EU) 2020/852 მდგრადი ინვესტირების ხელშემწყობი ჩარჩოს შემუშავების თაობაზე</a:t>
                      </a:r>
                    </a:p>
                    <a:p>
                      <a:pPr marL="432434" indent="-284480">
                        <a:lnSpc>
                          <a:spcPct val="100000"/>
                        </a:lnSpc>
                        <a:buFont typeface="Arial"/>
                        <a:buChar char="–"/>
                        <a:tabLst>
                          <a:tab pos="432434" algn="l"/>
                        </a:tabLst>
                      </a:pPr>
                      <a:r>
                        <a:rPr lang="ka-GE" sz="1500" dirty="0">
                          <a:solidFill>
                            <a:srgbClr val="FFFFFF"/>
                          </a:solidFill>
                          <a:latin typeface="Franklin Gothic Book"/>
                          <a:cs typeface="Franklin Gothic Book"/>
                        </a:rPr>
                        <a:t>გამოქვეყნდა ოფიციალური ბიულეტენში, 2020 წ. 22 ივნისს, ხოლო ძალაში 2020წ. 12 ივლისს შევიდა.</a:t>
                      </a:r>
                    </a:p>
                  </a:txBody>
                  <a:tcPr marL="0" marR="0" marT="317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529B"/>
                    </a:solidFill>
                  </a:tcPr>
                </a:tc>
                <a:extLst>
                  <a:ext uri="{0D108BD9-81ED-4DB2-BD59-A6C34878D82A}">
                    <a16:rowId xmlns:a16="http://schemas.microsoft.com/office/drawing/2014/main" val="10000"/>
                  </a:ext>
                </a:extLst>
              </a:tr>
              <a:tr h="673087">
                <a:tc>
                  <a:txBody>
                    <a:bodyPr/>
                    <a:lstStyle/>
                    <a:p>
                      <a:pPr algn="ctr">
                        <a:lnSpc>
                          <a:spcPct val="100000"/>
                        </a:lnSpc>
                        <a:spcBef>
                          <a:spcPts val="1590"/>
                        </a:spcBef>
                      </a:pPr>
                      <a:r>
                        <a:rPr lang="ka-GE" sz="1500" dirty="0">
                          <a:solidFill>
                            <a:srgbClr val="57585B"/>
                          </a:solidFill>
                          <a:latin typeface="Franklin Gothic Book"/>
                          <a:cs typeface="Franklin Gothic Book"/>
                        </a:rPr>
                        <a:t>მიზნები</a:t>
                      </a:r>
                    </a:p>
                  </a:txBody>
                  <a:tcPr marL="0" marR="0" marT="20193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E0EF"/>
                    </a:solidFill>
                  </a:tcPr>
                </a:tc>
                <a:tc>
                  <a:txBody>
                    <a:bodyPr/>
                    <a:lstStyle/>
                    <a:p>
                      <a:pPr marL="147955">
                        <a:lnSpc>
                          <a:spcPct val="100000"/>
                        </a:lnSpc>
                        <a:spcBef>
                          <a:spcPts val="600"/>
                        </a:spcBef>
                      </a:pPr>
                      <a:r>
                        <a:rPr lang="ka-GE" sz="1500" dirty="0">
                          <a:solidFill>
                            <a:srgbClr val="57585B"/>
                          </a:solidFill>
                          <a:latin typeface="Franklin Gothic Book"/>
                          <a:cs typeface="Franklin Gothic Book"/>
                        </a:rPr>
                        <a:t>ESG-ში ფოკუსირებულია გარემოს დაცვაზე, რათა:</a:t>
                      </a:r>
                    </a:p>
                    <a:p>
                      <a:pPr marL="320675" indent="-172720">
                        <a:lnSpc>
                          <a:spcPct val="100000"/>
                        </a:lnSpc>
                        <a:buFont typeface="Arial"/>
                        <a:buChar char="–"/>
                        <a:tabLst>
                          <a:tab pos="320675" algn="l"/>
                        </a:tabLst>
                      </a:pPr>
                      <a:r>
                        <a:rPr lang="ka-GE" sz="1500" dirty="0">
                          <a:solidFill>
                            <a:srgbClr val="57585B"/>
                          </a:solidFill>
                          <a:latin typeface="Franklin Gothic Book"/>
                          <a:cs typeface="Franklin Gothic Book"/>
                        </a:rPr>
                        <a:t>განსაზღვროს რა არის მწვანე და რა არა</a:t>
                      </a:r>
                    </a:p>
                    <a:p>
                      <a:pPr marL="320675" indent="-172720">
                        <a:lnSpc>
                          <a:spcPct val="100000"/>
                        </a:lnSpc>
                        <a:spcBef>
                          <a:spcPts val="5"/>
                        </a:spcBef>
                        <a:buFont typeface="Arial"/>
                        <a:buChar char="–"/>
                        <a:tabLst>
                          <a:tab pos="320675" algn="l"/>
                        </a:tabLst>
                      </a:pPr>
                      <a:r>
                        <a:rPr lang="ka-GE" sz="1500" dirty="0">
                          <a:solidFill>
                            <a:srgbClr val="57585B"/>
                          </a:solidFill>
                          <a:latin typeface="Franklin Gothic Book"/>
                          <a:cs typeface="Franklin Gothic Book"/>
                        </a:rPr>
                        <a:t>მწვანედ წარმოჩენის რისკის შერბილება</a:t>
                      </a:r>
                    </a:p>
                  </a:txBody>
                  <a:tcPr marL="0" marR="0" marT="7620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7E0EF"/>
                    </a:solidFill>
                  </a:tcPr>
                </a:tc>
                <a:extLst>
                  <a:ext uri="{0D108BD9-81ED-4DB2-BD59-A6C34878D82A}">
                    <a16:rowId xmlns:a16="http://schemas.microsoft.com/office/drawing/2014/main" val="10001"/>
                  </a:ext>
                </a:extLst>
              </a:tr>
              <a:tr h="850443">
                <a:tc>
                  <a:txBody>
                    <a:bodyPr/>
                    <a:lstStyle/>
                    <a:p>
                      <a:pPr marL="147320" marR="146050" indent="162560">
                        <a:lnSpc>
                          <a:spcPts val="2170"/>
                        </a:lnSpc>
                        <a:spcBef>
                          <a:spcPts val="1350"/>
                        </a:spcBef>
                      </a:pPr>
                      <a:r>
                        <a:rPr lang="ka-GE" sz="1500" dirty="0">
                          <a:solidFill>
                            <a:srgbClr val="57585B"/>
                          </a:solidFill>
                          <a:latin typeface="Franklin Gothic Book"/>
                          <a:cs typeface="Franklin Gothic Book"/>
                        </a:rPr>
                        <a:t>ვის ეხება</a:t>
                      </a:r>
                    </a:p>
                  </a:txBody>
                  <a:tcPr marL="0" marR="0" marT="171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F8"/>
                    </a:solidFill>
                  </a:tcPr>
                </a:tc>
                <a:tc>
                  <a:txBody>
                    <a:bodyPr/>
                    <a:lstStyle/>
                    <a:p>
                      <a:pPr marL="147955" marR="144780">
                        <a:lnSpc>
                          <a:spcPct val="100000"/>
                        </a:lnSpc>
                        <a:spcBef>
                          <a:spcPts val="605"/>
                        </a:spcBef>
                      </a:pPr>
                      <a:r>
                        <a:rPr lang="ka-GE" sz="1500" dirty="0">
                          <a:solidFill>
                            <a:srgbClr val="57585B"/>
                          </a:solidFill>
                          <a:latin typeface="Franklin Gothic Book"/>
                          <a:cs typeface="Franklin Gothic Book"/>
                        </a:rPr>
                        <a:t>რეგულაციას სხვადასხვა </a:t>
                      </a:r>
                      <a:r>
                        <a:rPr lang="ka-GE" sz="1500" dirty="0" err="1">
                          <a:solidFill>
                            <a:srgbClr val="57585B"/>
                          </a:solidFill>
                          <a:latin typeface="Franklin Gothic Book"/>
                          <a:cs typeface="Franklin Gothic Book"/>
                        </a:rPr>
                        <a:t>მდგენელი</a:t>
                      </a:r>
                      <a:r>
                        <a:rPr lang="ka-GE" sz="1500" dirty="0">
                          <a:solidFill>
                            <a:srgbClr val="57585B"/>
                          </a:solidFill>
                          <a:latin typeface="Franklin Gothic Book"/>
                          <a:cs typeface="Franklin Gothic Book"/>
                        </a:rPr>
                        <a:t> გააჩნია - ერთ-ერთია SFDR-ში ცვლილებების შეტანა პროდუქტის დონეზე ინფორმაციის გასაჯაროების </a:t>
                      </a:r>
                      <a:r>
                        <a:rPr lang="ka-GE" sz="1500" u="sng" dirty="0">
                          <a:solidFill>
                            <a:srgbClr val="57585B"/>
                          </a:solidFill>
                          <a:latin typeface="Franklin Gothic Book"/>
                          <a:cs typeface="Franklin Gothic Book"/>
                        </a:rPr>
                        <a:t>დამატებითი</a:t>
                      </a:r>
                      <a:r>
                        <a:rPr lang="ka-GE" sz="1500" dirty="0">
                          <a:solidFill>
                            <a:srgbClr val="57585B"/>
                          </a:solidFill>
                          <a:latin typeface="Franklin Gothic Book"/>
                          <a:cs typeface="Franklin Gothic Book"/>
                        </a:rPr>
                        <a:t> მოთხოვნის შემოღება (მაგ., საპენსიო პროდუქტებთან, დაზღვევაზე დაფუძნებულ საინვესტიციო პროდუქტებთან, UCITS-თან, PEPP-ებთან, ალტერნატიულ საინვესტიციო ფონდებთან და ა.შ. მიმართებით, რაც კორპორაციული დონის ინფორმაციის </a:t>
                      </a:r>
                      <a:r>
                        <a:rPr lang="ka-GE" sz="1500" dirty="0" err="1">
                          <a:solidFill>
                            <a:srgbClr val="57585B"/>
                          </a:solidFill>
                          <a:latin typeface="Franklin Gothic Book"/>
                          <a:cs typeface="Franklin Gothic Book"/>
                        </a:rPr>
                        <a:t>გასაჯაროებისაგან</a:t>
                      </a:r>
                      <a:r>
                        <a:rPr lang="ka-GE" sz="1500" dirty="0">
                          <a:solidFill>
                            <a:srgbClr val="57585B"/>
                          </a:solidFill>
                          <a:latin typeface="Franklin Gothic Book"/>
                          <a:cs typeface="Franklin Gothic Book"/>
                        </a:rPr>
                        <a:t> განსხვავდება). ეს </a:t>
                      </a:r>
                      <a:r>
                        <a:rPr lang="ka-GE" sz="1500" dirty="0" err="1">
                          <a:solidFill>
                            <a:srgbClr val="57585B"/>
                          </a:solidFill>
                          <a:latin typeface="Franklin Gothic Book"/>
                          <a:cs typeface="Franklin Gothic Book"/>
                        </a:rPr>
                        <a:t>მდგენელი</a:t>
                      </a:r>
                      <a:r>
                        <a:rPr lang="ka-GE" sz="1500" dirty="0">
                          <a:solidFill>
                            <a:srgbClr val="57585B"/>
                          </a:solidFill>
                          <a:latin typeface="Franklin Gothic Book"/>
                          <a:cs typeface="Franklin Gothic Book"/>
                        </a:rPr>
                        <a:t> ეხება SFDR-ს დაქვემდებარებულ ფირმებს, როგორიცაა მაგ., აქტივებისა და ფონდების მენეჯერები, დაზღვევაზე დაფუძნებული საინვესტიციო პროდუქტების </a:t>
                      </a:r>
                      <a:r>
                        <a:rPr lang="ka-GE" sz="1500" dirty="0" err="1">
                          <a:solidFill>
                            <a:srgbClr val="57585B"/>
                          </a:solidFill>
                          <a:latin typeface="Franklin Gothic Book"/>
                          <a:cs typeface="Franklin Gothic Book"/>
                        </a:rPr>
                        <a:t>მზღვეველები</a:t>
                      </a:r>
                      <a:r>
                        <a:rPr lang="ka-GE" sz="1500" dirty="0">
                          <a:solidFill>
                            <a:srgbClr val="57585B"/>
                          </a:solidFill>
                          <a:latin typeface="Franklin Gothic Book"/>
                          <a:cs typeface="Franklin Gothic Book"/>
                        </a:rPr>
                        <a:t> და სხვა.</a:t>
                      </a:r>
                    </a:p>
                  </a:txBody>
                  <a:tcPr marL="0" marR="0" marT="768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F8"/>
                    </a:solidFill>
                  </a:tcPr>
                </a:tc>
                <a:extLst>
                  <a:ext uri="{0D108BD9-81ED-4DB2-BD59-A6C34878D82A}">
                    <a16:rowId xmlns:a16="http://schemas.microsoft.com/office/drawing/2014/main" val="10002"/>
                  </a:ext>
                </a:extLst>
              </a:tr>
              <a:tr h="1275972">
                <a:tc>
                  <a:txBody>
                    <a:bodyPr/>
                    <a:lstStyle/>
                    <a:p>
                      <a:pPr algn="l" rtl="0">
                        <a:lnSpc>
                          <a:spcPct val="100000"/>
                        </a:lnSpc>
                      </a:pPr>
                      <a:endParaRPr sz="1500">
                        <a:latin typeface="Times New Roman"/>
                        <a:cs typeface="Times New Roman"/>
                      </a:endParaRPr>
                    </a:p>
                    <a:p>
                      <a:pPr marL="381000" marR="275590" indent="-101600">
                        <a:lnSpc>
                          <a:spcPts val="2160"/>
                        </a:lnSpc>
                      </a:pPr>
                      <a:r>
                        <a:rPr lang="ka-GE" sz="1500">
                          <a:solidFill>
                            <a:srgbClr val="57585B"/>
                          </a:solidFill>
                          <a:latin typeface="Franklin Gothic Book"/>
                          <a:cs typeface="Franklin Gothic Book"/>
                        </a:rPr>
                        <a:t>რას აკეთებს იგი</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E0EF"/>
                    </a:solidFill>
                  </a:tcPr>
                </a:tc>
                <a:tc>
                  <a:txBody>
                    <a:bodyPr/>
                    <a:lstStyle/>
                    <a:p>
                      <a:pPr marL="320040" indent="-172085">
                        <a:lnSpc>
                          <a:spcPct val="100000"/>
                        </a:lnSpc>
                        <a:spcBef>
                          <a:spcPts val="620"/>
                        </a:spcBef>
                        <a:buFont typeface="Arial"/>
                        <a:buChar char="–"/>
                        <a:tabLst>
                          <a:tab pos="320040" algn="l"/>
                        </a:tabLst>
                      </a:pPr>
                      <a:r>
                        <a:rPr lang="ka-GE" sz="1500" dirty="0">
                          <a:solidFill>
                            <a:srgbClr val="57585B"/>
                          </a:solidFill>
                          <a:latin typeface="Franklin Gothic Book"/>
                          <a:cs typeface="Franklin Gothic Book"/>
                        </a:rPr>
                        <a:t>ჩარჩო, რომელიც ეკოლოგიურად მდგრადი (ანუ „მწვანედ“ მიჩნეული) ეკონომიკური საქმიანობის კლასიფიკაციის საერთო ევროპული სისტემის მზარდი განვითარების საშუალებას </a:t>
                      </a:r>
                      <a:r>
                        <a:rPr lang="ka-GE" sz="1500" dirty="0" smtClean="0">
                          <a:solidFill>
                            <a:srgbClr val="57585B"/>
                          </a:solidFill>
                          <a:latin typeface="Franklin Gothic Book"/>
                          <a:cs typeface="Franklin Gothic Book"/>
                        </a:rPr>
                        <a:t>იძლევა</a:t>
                      </a:r>
                      <a:endParaRPr lang="ka-GE" sz="1500" dirty="0">
                        <a:solidFill>
                          <a:srgbClr val="57585B"/>
                        </a:solidFill>
                        <a:latin typeface="Franklin Gothic Book"/>
                        <a:cs typeface="Franklin Gothic Book"/>
                      </a:endParaRPr>
                    </a:p>
                    <a:p>
                      <a:pPr marL="320675" marR="193675" indent="-173355">
                        <a:lnSpc>
                          <a:spcPct val="100000"/>
                        </a:lnSpc>
                        <a:spcBef>
                          <a:spcPts val="240"/>
                        </a:spcBef>
                        <a:buFont typeface="Arial"/>
                        <a:buChar char="–"/>
                        <a:tabLst>
                          <a:tab pos="320675" algn="l"/>
                        </a:tabLst>
                      </a:pPr>
                      <a:r>
                        <a:rPr lang="ka-GE" sz="1500" dirty="0">
                          <a:solidFill>
                            <a:srgbClr val="57585B"/>
                          </a:solidFill>
                          <a:latin typeface="Franklin Gothic Book"/>
                          <a:cs typeface="Franklin Gothic Book"/>
                        </a:rPr>
                        <a:t>უდავოდ, ევროკავშირში მდგრადი ფინანსური პროდუქტების სავალდებულო ორიენტირად იქცევა (რომელიც მოიცავს მწვანე ობლიგაციების ნებისმიერ ევროპულ სტანდარტს, ან ფინანსური პროდუქტების </a:t>
                      </a:r>
                      <a:r>
                        <a:rPr lang="ka-GE" sz="1500" dirty="0" err="1">
                          <a:solidFill>
                            <a:srgbClr val="57585B"/>
                          </a:solidFill>
                          <a:latin typeface="Franklin Gothic Book"/>
                          <a:cs typeface="Franklin Gothic Book"/>
                        </a:rPr>
                        <a:t>ეკომარკირებას</a:t>
                      </a:r>
                      <a:r>
                        <a:rPr lang="ka-GE" sz="1500" dirty="0">
                          <a:solidFill>
                            <a:srgbClr val="57585B"/>
                          </a:solidFill>
                          <a:latin typeface="Franklin Gothic Book"/>
                          <a:cs typeface="Franklin Gothic Book"/>
                        </a:rPr>
                        <a:t>)</a:t>
                      </a:r>
                    </a:p>
                    <a:p>
                      <a:pPr marL="320675" marR="367030" indent="-173355">
                        <a:lnSpc>
                          <a:spcPct val="100000"/>
                        </a:lnSpc>
                        <a:spcBef>
                          <a:spcPts val="325"/>
                        </a:spcBef>
                        <a:buFont typeface="Arial"/>
                        <a:buChar char="–"/>
                        <a:tabLst>
                          <a:tab pos="320675" algn="l"/>
                        </a:tabLst>
                      </a:pPr>
                      <a:r>
                        <a:rPr lang="ka-GE" sz="1500" dirty="0">
                          <a:solidFill>
                            <a:srgbClr val="57585B"/>
                          </a:solidFill>
                          <a:latin typeface="Franklin Gothic Book"/>
                          <a:cs typeface="Franklin Gothic Book"/>
                        </a:rPr>
                        <a:t>აქტივების/ფონდის მენეჯერებისაგან და SFDR-ით მოცული სხვა პირებისაგან, ძირითადად, გარემოსდაცვითი მახასიათებლების ან ამოცანების მქონე პროდუქტების თაობაზე დამატებითი ინფორმაციის გასაჯაროებას ითხოვს, </a:t>
                      </a:r>
                      <a:r>
                        <a:rPr lang="ka-GE" sz="1500" dirty="0" err="1">
                          <a:solidFill>
                            <a:srgbClr val="57585B"/>
                          </a:solidFill>
                          <a:latin typeface="Franklin Gothic Book"/>
                          <a:cs typeface="Franklin Gothic Book"/>
                        </a:rPr>
                        <a:t>ტაქსონომიასთან</a:t>
                      </a:r>
                      <a:r>
                        <a:rPr lang="ka-GE" sz="1500" dirty="0">
                          <a:solidFill>
                            <a:srgbClr val="57585B"/>
                          </a:solidFill>
                          <a:latin typeface="Franklin Gothic Book"/>
                          <a:cs typeface="Franklin Gothic Book"/>
                        </a:rPr>
                        <a:t> მათი შესაბამისობის გამჟღავნების მიზნით.</a:t>
                      </a:r>
                    </a:p>
                  </a:txBody>
                  <a:tcPr marL="0" marR="0" marT="787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E0EF"/>
                    </a:solidFill>
                  </a:tcPr>
                </a:tc>
                <a:extLst>
                  <a:ext uri="{0D108BD9-81ED-4DB2-BD59-A6C34878D82A}">
                    <a16:rowId xmlns:a16="http://schemas.microsoft.com/office/drawing/2014/main" val="10003"/>
                  </a:ext>
                </a:extLst>
              </a:tr>
              <a:tr h="708805">
                <a:tc>
                  <a:txBody>
                    <a:bodyPr/>
                    <a:lstStyle/>
                    <a:p>
                      <a:pPr algn="ctr">
                        <a:lnSpc>
                          <a:spcPct val="100000"/>
                        </a:lnSpc>
                        <a:spcBef>
                          <a:spcPts val="1770"/>
                        </a:spcBef>
                      </a:pPr>
                      <a:r>
                        <a:rPr lang="ka-GE" sz="1500">
                          <a:solidFill>
                            <a:srgbClr val="57585B"/>
                          </a:solidFill>
                          <a:latin typeface="Franklin Gothic Book"/>
                          <a:cs typeface="Franklin Gothic Book"/>
                        </a:rPr>
                        <a:t>როდის</a:t>
                      </a:r>
                    </a:p>
                  </a:txBody>
                  <a:tcPr marL="0" marR="0" marT="2247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F8"/>
                    </a:solidFill>
                  </a:tcPr>
                </a:tc>
                <a:tc>
                  <a:txBody>
                    <a:bodyPr/>
                    <a:lstStyle/>
                    <a:p>
                      <a:pPr marL="147955">
                        <a:lnSpc>
                          <a:spcPct val="100000"/>
                        </a:lnSpc>
                        <a:spcBef>
                          <a:spcPts val="635"/>
                        </a:spcBef>
                      </a:pPr>
                      <a:r>
                        <a:rPr lang="ka-GE" sz="1500" dirty="0">
                          <a:solidFill>
                            <a:srgbClr val="57585B"/>
                          </a:solidFill>
                          <a:latin typeface="Franklin Gothic Book"/>
                          <a:cs typeface="Franklin Gothic Book"/>
                        </a:rPr>
                        <a:t>ძალაში შედის ეტაპობრივად, 2022 წლის 1 იანვრიდან (დონე 1)</a:t>
                      </a:r>
                    </a:p>
                    <a:p>
                      <a:pPr marL="147955" marR="255904">
                        <a:lnSpc>
                          <a:spcPct val="100000"/>
                        </a:lnSpc>
                        <a:spcBef>
                          <a:spcPts val="240"/>
                        </a:spcBef>
                      </a:pPr>
                      <a:r>
                        <a:rPr lang="ka-GE" sz="1500" dirty="0">
                          <a:solidFill>
                            <a:srgbClr val="57585B"/>
                          </a:solidFill>
                          <a:latin typeface="Franklin Gothic Book"/>
                          <a:cs typeface="Franklin Gothic Book"/>
                        </a:rPr>
                        <a:t>პროდუქტის შესახებ ინფორმაციის გასაჯაროების მარეგულირებელი ტექნიკური სტანდარტების (RTS) ამოქმედება გათვალისწინებული იყო 2023 წლის 1 იანვრიდან.</a:t>
                      </a:r>
                    </a:p>
                  </a:txBody>
                  <a:tcPr marL="0" marR="0" marT="806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F8"/>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3531"/>
            <a:ext cx="9391650" cy="538609"/>
          </a:xfrm>
          <a:prstGeom prst="rect">
            <a:avLst/>
          </a:prstGeom>
        </p:spPr>
        <p:txBody>
          <a:bodyPr vert="horz" wrap="square" lIns="640080" tIns="45720" rIns="0" bIns="0" rtlCol="0">
            <a:spAutoFit/>
          </a:bodyPr>
          <a:lstStyle/>
          <a:p>
            <a:pPr>
              <a:lnSpc>
                <a:spcPct val="100000"/>
              </a:lnSpc>
              <a:spcBef>
                <a:spcPts val="100"/>
              </a:spcBef>
            </a:pPr>
            <a:r>
              <a:rPr lang="ka-GE" sz="3200" b="1" dirty="0">
                <a:latin typeface="Franklin Gothic Demi Cond" panose="020B0706030402020204" pitchFamily="34" charset="0"/>
              </a:rPr>
              <a:t>SFDR-ის ძირითადი ასპექტები – “რატომ” &amp; რა</a:t>
            </a:r>
          </a:p>
        </p:txBody>
      </p:sp>
      <p:grpSp>
        <p:nvGrpSpPr>
          <p:cNvPr id="3" name="object 3"/>
          <p:cNvGrpSpPr/>
          <p:nvPr/>
        </p:nvGrpSpPr>
        <p:grpSpPr>
          <a:xfrm>
            <a:off x="10405746" y="194272"/>
            <a:ext cx="1463040" cy="1463040"/>
            <a:chOff x="2052320" y="1656079"/>
            <a:chExt cx="1300480" cy="1290320"/>
          </a:xfrm>
        </p:grpSpPr>
        <p:sp>
          <p:nvSpPr>
            <p:cNvPr id="4" name="object 4"/>
            <p:cNvSpPr/>
            <p:nvPr/>
          </p:nvSpPr>
          <p:spPr>
            <a:xfrm>
              <a:off x="2052320" y="1656079"/>
              <a:ext cx="1300480" cy="1290320"/>
            </a:xfrm>
            <a:custGeom>
              <a:avLst/>
              <a:gdLst/>
              <a:ahLst/>
              <a:cxnLst/>
              <a:rect l="l" t="t" r="r" b="b"/>
              <a:pathLst>
                <a:path w="1300479" h="1290320">
                  <a:moveTo>
                    <a:pt x="650240" y="0"/>
                  </a:moveTo>
                  <a:lnTo>
                    <a:pt x="601707" y="1769"/>
                  </a:lnTo>
                  <a:lnTo>
                    <a:pt x="554143" y="6994"/>
                  </a:lnTo>
                  <a:lnTo>
                    <a:pt x="507675" y="15549"/>
                  </a:lnTo>
                  <a:lnTo>
                    <a:pt x="462428" y="27311"/>
                  </a:lnTo>
                  <a:lnTo>
                    <a:pt x="418527" y="42154"/>
                  </a:lnTo>
                  <a:lnTo>
                    <a:pt x="376098" y="59954"/>
                  </a:lnTo>
                  <a:lnTo>
                    <a:pt x="335267" y="80586"/>
                  </a:lnTo>
                  <a:lnTo>
                    <a:pt x="296160" y="103926"/>
                  </a:lnTo>
                  <a:lnTo>
                    <a:pt x="258902" y="129849"/>
                  </a:lnTo>
                  <a:lnTo>
                    <a:pt x="223619" y="158229"/>
                  </a:lnTo>
                  <a:lnTo>
                    <a:pt x="190436" y="188944"/>
                  </a:lnTo>
                  <a:lnTo>
                    <a:pt x="159479" y="221867"/>
                  </a:lnTo>
                  <a:lnTo>
                    <a:pt x="130875" y="256874"/>
                  </a:lnTo>
                  <a:lnTo>
                    <a:pt x="104747" y="293841"/>
                  </a:lnTo>
                  <a:lnTo>
                    <a:pt x="81223" y="332643"/>
                  </a:lnTo>
                  <a:lnTo>
                    <a:pt x="60428" y="373155"/>
                  </a:lnTo>
                  <a:lnTo>
                    <a:pt x="42487" y="415252"/>
                  </a:lnTo>
                  <a:lnTo>
                    <a:pt x="27527" y="458811"/>
                  </a:lnTo>
                  <a:lnTo>
                    <a:pt x="15672" y="503705"/>
                  </a:lnTo>
                  <a:lnTo>
                    <a:pt x="7049" y="549811"/>
                  </a:lnTo>
                  <a:lnTo>
                    <a:pt x="1783" y="597004"/>
                  </a:lnTo>
                  <a:lnTo>
                    <a:pt x="0" y="645160"/>
                  </a:lnTo>
                  <a:lnTo>
                    <a:pt x="1783" y="693315"/>
                  </a:lnTo>
                  <a:lnTo>
                    <a:pt x="7049" y="740508"/>
                  </a:lnTo>
                  <a:lnTo>
                    <a:pt x="15672" y="786614"/>
                  </a:lnTo>
                  <a:lnTo>
                    <a:pt x="27527" y="831508"/>
                  </a:lnTo>
                  <a:lnTo>
                    <a:pt x="42487" y="875067"/>
                  </a:lnTo>
                  <a:lnTo>
                    <a:pt x="60428" y="917164"/>
                  </a:lnTo>
                  <a:lnTo>
                    <a:pt x="81223" y="957676"/>
                  </a:lnTo>
                  <a:lnTo>
                    <a:pt x="104747" y="996478"/>
                  </a:lnTo>
                  <a:lnTo>
                    <a:pt x="130875" y="1033445"/>
                  </a:lnTo>
                  <a:lnTo>
                    <a:pt x="159479" y="1068452"/>
                  </a:lnTo>
                  <a:lnTo>
                    <a:pt x="190436" y="1101375"/>
                  </a:lnTo>
                  <a:lnTo>
                    <a:pt x="223619" y="1132090"/>
                  </a:lnTo>
                  <a:lnTo>
                    <a:pt x="258902" y="1160470"/>
                  </a:lnTo>
                  <a:lnTo>
                    <a:pt x="296160" y="1186393"/>
                  </a:lnTo>
                  <a:lnTo>
                    <a:pt x="335267" y="1209733"/>
                  </a:lnTo>
                  <a:lnTo>
                    <a:pt x="376098" y="1230365"/>
                  </a:lnTo>
                  <a:lnTo>
                    <a:pt x="418527" y="1248165"/>
                  </a:lnTo>
                  <a:lnTo>
                    <a:pt x="462428" y="1263008"/>
                  </a:lnTo>
                  <a:lnTo>
                    <a:pt x="507675" y="1274770"/>
                  </a:lnTo>
                  <a:lnTo>
                    <a:pt x="554143" y="1283325"/>
                  </a:lnTo>
                  <a:lnTo>
                    <a:pt x="601707" y="1288550"/>
                  </a:lnTo>
                  <a:lnTo>
                    <a:pt x="650240" y="1290320"/>
                  </a:lnTo>
                  <a:lnTo>
                    <a:pt x="698772" y="1288550"/>
                  </a:lnTo>
                  <a:lnTo>
                    <a:pt x="746336" y="1283325"/>
                  </a:lnTo>
                  <a:lnTo>
                    <a:pt x="792804" y="1274770"/>
                  </a:lnTo>
                  <a:lnTo>
                    <a:pt x="838051" y="1263008"/>
                  </a:lnTo>
                  <a:lnTo>
                    <a:pt x="881952" y="1248165"/>
                  </a:lnTo>
                  <a:lnTo>
                    <a:pt x="924381" y="1230365"/>
                  </a:lnTo>
                  <a:lnTo>
                    <a:pt x="965212" y="1209733"/>
                  </a:lnTo>
                  <a:lnTo>
                    <a:pt x="1004319" y="1186393"/>
                  </a:lnTo>
                  <a:lnTo>
                    <a:pt x="1041577" y="1160470"/>
                  </a:lnTo>
                  <a:lnTo>
                    <a:pt x="1076860" y="1132090"/>
                  </a:lnTo>
                  <a:lnTo>
                    <a:pt x="1110043" y="1101375"/>
                  </a:lnTo>
                  <a:lnTo>
                    <a:pt x="1141000" y="1068452"/>
                  </a:lnTo>
                  <a:lnTo>
                    <a:pt x="1169604" y="1033445"/>
                  </a:lnTo>
                  <a:lnTo>
                    <a:pt x="1195732" y="996478"/>
                  </a:lnTo>
                  <a:lnTo>
                    <a:pt x="1219256" y="957676"/>
                  </a:lnTo>
                  <a:lnTo>
                    <a:pt x="1240051" y="917164"/>
                  </a:lnTo>
                  <a:lnTo>
                    <a:pt x="1257992" y="875067"/>
                  </a:lnTo>
                  <a:lnTo>
                    <a:pt x="1272952" y="831508"/>
                  </a:lnTo>
                  <a:lnTo>
                    <a:pt x="1284807" y="786614"/>
                  </a:lnTo>
                  <a:lnTo>
                    <a:pt x="1293430" y="740508"/>
                  </a:lnTo>
                  <a:lnTo>
                    <a:pt x="1298696" y="693315"/>
                  </a:lnTo>
                  <a:lnTo>
                    <a:pt x="1300480" y="645160"/>
                  </a:lnTo>
                  <a:lnTo>
                    <a:pt x="1298696" y="597004"/>
                  </a:lnTo>
                  <a:lnTo>
                    <a:pt x="1293430" y="549811"/>
                  </a:lnTo>
                  <a:lnTo>
                    <a:pt x="1284807" y="503705"/>
                  </a:lnTo>
                  <a:lnTo>
                    <a:pt x="1272952" y="458811"/>
                  </a:lnTo>
                  <a:lnTo>
                    <a:pt x="1257992" y="415252"/>
                  </a:lnTo>
                  <a:lnTo>
                    <a:pt x="1240051" y="373155"/>
                  </a:lnTo>
                  <a:lnTo>
                    <a:pt x="1219256" y="332643"/>
                  </a:lnTo>
                  <a:lnTo>
                    <a:pt x="1195732" y="293841"/>
                  </a:lnTo>
                  <a:lnTo>
                    <a:pt x="1169604" y="256874"/>
                  </a:lnTo>
                  <a:lnTo>
                    <a:pt x="1141000" y="221867"/>
                  </a:lnTo>
                  <a:lnTo>
                    <a:pt x="1110043" y="188944"/>
                  </a:lnTo>
                  <a:lnTo>
                    <a:pt x="1076860" y="158229"/>
                  </a:lnTo>
                  <a:lnTo>
                    <a:pt x="1041577" y="129849"/>
                  </a:lnTo>
                  <a:lnTo>
                    <a:pt x="1004319" y="103926"/>
                  </a:lnTo>
                  <a:lnTo>
                    <a:pt x="965212" y="80586"/>
                  </a:lnTo>
                  <a:lnTo>
                    <a:pt x="924381" y="59954"/>
                  </a:lnTo>
                  <a:lnTo>
                    <a:pt x="881952" y="42154"/>
                  </a:lnTo>
                  <a:lnTo>
                    <a:pt x="838051" y="27311"/>
                  </a:lnTo>
                  <a:lnTo>
                    <a:pt x="792804" y="15549"/>
                  </a:lnTo>
                  <a:lnTo>
                    <a:pt x="746336" y="6994"/>
                  </a:lnTo>
                  <a:lnTo>
                    <a:pt x="698772" y="1769"/>
                  </a:lnTo>
                  <a:lnTo>
                    <a:pt x="650240" y="0"/>
                  </a:lnTo>
                  <a:close/>
                </a:path>
              </a:pathLst>
            </a:custGeom>
            <a:solidFill>
              <a:srgbClr val="709DD2"/>
            </a:solidFill>
          </p:spPr>
          <p:txBody>
            <a:bodyPr wrap="square" lIns="0" tIns="0" rIns="0" bIns="0" rtlCol="0"/>
            <a:lstStyle/>
            <a:p>
              <a:endParaRPr/>
            </a:p>
          </p:txBody>
        </p:sp>
        <p:sp>
          <p:nvSpPr>
            <p:cNvPr id="5" name="object 5"/>
            <p:cNvSpPr/>
            <p:nvPr/>
          </p:nvSpPr>
          <p:spPr>
            <a:xfrm>
              <a:off x="2474214" y="1924222"/>
              <a:ext cx="518159" cy="758190"/>
            </a:xfrm>
            <a:custGeom>
              <a:avLst/>
              <a:gdLst/>
              <a:ahLst/>
              <a:cxnLst/>
              <a:rect l="l" t="t" r="r" b="b"/>
              <a:pathLst>
                <a:path w="518160" h="758189">
                  <a:moveTo>
                    <a:pt x="262919" y="0"/>
                  </a:moveTo>
                  <a:lnTo>
                    <a:pt x="251888" y="287"/>
                  </a:lnTo>
                  <a:lnTo>
                    <a:pt x="242357" y="4980"/>
                  </a:lnTo>
                  <a:lnTo>
                    <a:pt x="235077" y="14305"/>
                  </a:lnTo>
                  <a:lnTo>
                    <a:pt x="213850" y="43642"/>
                  </a:lnTo>
                  <a:lnTo>
                    <a:pt x="190134" y="72979"/>
                  </a:lnTo>
                  <a:lnTo>
                    <a:pt x="164443" y="102316"/>
                  </a:lnTo>
                  <a:lnTo>
                    <a:pt x="137287" y="131653"/>
                  </a:lnTo>
                  <a:lnTo>
                    <a:pt x="106019" y="167285"/>
                  </a:lnTo>
                  <a:lnTo>
                    <a:pt x="76812" y="202691"/>
                  </a:lnTo>
                  <a:lnTo>
                    <a:pt x="50542" y="239275"/>
                  </a:lnTo>
                  <a:lnTo>
                    <a:pt x="28521" y="277907"/>
                  </a:lnTo>
                  <a:lnTo>
                    <a:pt x="11955" y="319591"/>
                  </a:lnTo>
                  <a:lnTo>
                    <a:pt x="2046" y="365331"/>
                  </a:lnTo>
                  <a:lnTo>
                    <a:pt x="0" y="416133"/>
                  </a:lnTo>
                  <a:lnTo>
                    <a:pt x="7932" y="466637"/>
                  </a:lnTo>
                  <a:lnTo>
                    <a:pt x="25785" y="513081"/>
                  </a:lnTo>
                  <a:lnTo>
                    <a:pt x="52450" y="554452"/>
                  </a:lnTo>
                  <a:lnTo>
                    <a:pt x="86820" y="589737"/>
                  </a:lnTo>
                  <a:lnTo>
                    <a:pt x="127787" y="617925"/>
                  </a:lnTo>
                  <a:lnTo>
                    <a:pt x="174244" y="638002"/>
                  </a:lnTo>
                  <a:lnTo>
                    <a:pt x="224428" y="646396"/>
                  </a:lnTo>
                  <a:lnTo>
                    <a:pt x="240284" y="648416"/>
                  </a:lnTo>
                  <a:lnTo>
                    <a:pt x="234307" y="677870"/>
                  </a:lnTo>
                  <a:lnTo>
                    <a:pt x="218186" y="701930"/>
                  </a:lnTo>
                  <a:lnTo>
                    <a:pt x="194635" y="718157"/>
                  </a:lnTo>
                  <a:lnTo>
                    <a:pt x="166369" y="724108"/>
                  </a:lnTo>
                  <a:lnTo>
                    <a:pt x="159025" y="725501"/>
                  </a:lnTo>
                  <a:lnTo>
                    <a:pt x="153146" y="729347"/>
                  </a:lnTo>
                  <a:lnTo>
                    <a:pt x="149242" y="735145"/>
                  </a:lnTo>
                  <a:lnTo>
                    <a:pt x="147828" y="742396"/>
                  </a:lnTo>
                  <a:lnTo>
                    <a:pt x="147828" y="750143"/>
                  </a:lnTo>
                  <a:lnTo>
                    <a:pt x="155829" y="758017"/>
                  </a:lnTo>
                  <a:lnTo>
                    <a:pt x="166369" y="758017"/>
                  </a:lnTo>
                  <a:lnTo>
                    <a:pt x="209323" y="749339"/>
                  </a:lnTo>
                  <a:lnTo>
                    <a:pt x="244633" y="725743"/>
                  </a:lnTo>
                  <a:lnTo>
                    <a:pt x="268561" y="690883"/>
                  </a:lnTo>
                  <a:lnTo>
                    <a:pt x="277368" y="648416"/>
                  </a:lnTo>
                  <a:lnTo>
                    <a:pt x="310340" y="644161"/>
                  </a:lnTo>
                  <a:lnTo>
                    <a:pt x="327106" y="641451"/>
                  </a:lnTo>
                  <a:lnTo>
                    <a:pt x="343408" y="638002"/>
                  </a:lnTo>
                  <a:lnTo>
                    <a:pt x="390049" y="617925"/>
                  </a:lnTo>
                  <a:lnTo>
                    <a:pt x="429552" y="591012"/>
                  </a:lnTo>
                  <a:lnTo>
                    <a:pt x="240284" y="591012"/>
                  </a:lnTo>
                  <a:lnTo>
                    <a:pt x="228451" y="590157"/>
                  </a:lnTo>
                  <a:lnTo>
                    <a:pt x="216582" y="588075"/>
                  </a:lnTo>
                  <a:lnTo>
                    <a:pt x="204690" y="585493"/>
                  </a:lnTo>
                  <a:lnTo>
                    <a:pt x="192786" y="583138"/>
                  </a:lnTo>
                  <a:lnTo>
                    <a:pt x="149621" y="564249"/>
                  </a:lnTo>
                  <a:lnTo>
                    <a:pt x="113040" y="536607"/>
                  </a:lnTo>
                  <a:lnTo>
                    <a:pt x="84566" y="501455"/>
                  </a:lnTo>
                  <a:lnTo>
                    <a:pt x="65725" y="460035"/>
                  </a:lnTo>
                  <a:lnTo>
                    <a:pt x="58038" y="413593"/>
                  </a:lnTo>
                  <a:lnTo>
                    <a:pt x="60845" y="364262"/>
                  </a:lnTo>
                  <a:lnTo>
                    <a:pt x="73250" y="319937"/>
                  </a:lnTo>
                  <a:lnTo>
                    <a:pt x="93424" y="279528"/>
                  </a:lnTo>
                  <a:lnTo>
                    <a:pt x="119535" y="241945"/>
                  </a:lnTo>
                  <a:lnTo>
                    <a:pt x="149752" y="206098"/>
                  </a:lnTo>
                  <a:lnTo>
                    <a:pt x="182244" y="170896"/>
                  </a:lnTo>
                  <a:lnTo>
                    <a:pt x="202015" y="148913"/>
                  </a:lnTo>
                  <a:lnTo>
                    <a:pt x="221535" y="126192"/>
                  </a:lnTo>
                  <a:lnTo>
                    <a:pt x="240555" y="102995"/>
                  </a:lnTo>
                  <a:lnTo>
                    <a:pt x="258825" y="79583"/>
                  </a:lnTo>
                  <a:lnTo>
                    <a:pt x="331905" y="79583"/>
                  </a:lnTo>
                  <a:lnTo>
                    <a:pt x="327850" y="74979"/>
                  </a:lnTo>
                  <a:lnTo>
                    <a:pt x="304927" y="45142"/>
                  </a:lnTo>
                  <a:lnTo>
                    <a:pt x="285242" y="14305"/>
                  </a:lnTo>
                  <a:lnTo>
                    <a:pt x="282575" y="14305"/>
                  </a:lnTo>
                  <a:lnTo>
                    <a:pt x="282575" y="9098"/>
                  </a:lnTo>
                  <a:lnTo>
                    <a:pt x="277368" y="6431"/>
                  </a:lnTo>
                  <a:lnTo>
                    <a:pt x="274700" y="3891"/>
                  </a:lnTo>
                  <a:lnTo>
                    <a:pt x="262919" y="0"/>
                  </a:lnTo>
                  <a:close/>
                </a:path>
                <a:path w="518160" h="758189">
                  <a:moveTo>
                    <a:pt x="145557" y="376318"/>
                  </a:moveTo>
                  <a:lnTo>
                    <a:pt x="139475" y="377795"/>
                  </a:lnTo>
                  <a:lnTo>
                    <a:pt x="134619" y="382224"/>
                  </a:lnTo>
                  <a:lnTo>
                    <a:pt x="130190" y="386984"/>
                  </a:lnTo>
                  <a:lnTo>
                    <a:pt x="128714" y="392971"/>
                  </a:lnTo>
                  <a:lnTo>
                    <a:pt x="130190" y="399458"/>
                  </a:lnTo>
                  <a:lnTo>
                    <a:pt x="134619" y="405719"/>
                  </a:lnTo>
                  <a:lnTo>
                    <a:pt x="240284" y="512653"/>
                  </a:lnTo>
                  <a:lnTo>
                    <a:pt x="240284" y="591012"/>
                  </a:lnTo>
                  <a:lnTo>
                    <a:pt x="277368" y="591012"/>
                  </a:lnTo>
                  <a:lnTo>
                    <a:pt x="277368" y="463123"/>
                  </a:lnTo>
                  <a:lnTo>
                    <a:pt x="240284" y="463123"/>
                  </a:lnTo>
                  <a:lnTo>
                    <a:pt x="158496" y="382224"/>
                  </a:lnTo>
                  <a:lnTo>
                    <a:pt x="152140" y="377795"/>
                  </a:lnTo>
                  <a:lnTo>
                    <a:pt x="145557" y="376318"/>
                  </a:lnTo>
                  <a:close/>
                </a:path>
                <a:path w="518160" h="758189">
                  <a:moveTo>
                    <a:pt x="331905" y="79583"/>
                  </a:moveTo>
                  <a:lnTo>
                    <a:pt x="258825" y="79583"/>
                  </a:lnTo>
                  <a:lnTo>
                    <a:pt x="277137" y="102995"/>
                  </a:lnTo>
                  <a:lnTo>
                    <a:pt x="296449" y="126192"/>
                  </a:lnTo>
                  <a:lnTo>
                    <a:pt x="316761" y="148913"/>
                  </a:lnTo>
                  <a:lnTo>
                    <a:pt x="338074" y="170896"/>
                  </a:lnTo>
                  <a:lnTo>
                    <a:pt x="369443" y="206098"/>
                  </a:lnTo>
                  <a:lnTo>
                    <a:pt x="398907" y="241945"/>
                  </a:lnTo>
                  <a:lnTo>
                    <a:pt x="424561" y="279528"/>
                  </a:lnTo>
                  <a:lnTo>
                    <a:pt x="444500" y="319937"/>
                  </a:lnTo>
                  <a:lnTo>
                    <a:pt x="456819" y="364262"/>
                  </a:lnTo>
                  <a:lnTo>
                    <a:pt x="459613" y="413593"/>
                  </a:lnTo>
                  <a:lnTo>
                    <a:pt x="451926" y="460035"/>
                  </a:lnTo>
                  <a:lnTo>
                    <a:pt x="433085" y="501455"/>
                  </a:lnTo>
                  <a:lnTo>
                    <a:pt x="404611" y="536607"/>
                  </a:lnTo>
                  <a:lnTo>
                    <a:pt x="368030" y="564249"/>
                  </a:lnTo>
                  <a:lnTo>
                    <a:pt x="324866" y="583138"/>
                  </a:lnTo>
                  <a:lnTo>
                    <a:pt x="277368" y="591012"/>
                  </a:lnTo>
                  <a:lnTo>
                    <a:pt x="429552" y="591012"/>
                  </a:lnTo>
                  <a:lnTo>
                    <a:pt x="466201" y="554452"/>
                  </a:lnTo>
                  <a:lnTo>
                    <a:pt x="493051" y="513081"/>
                  </a:lnTo>
                  <a:lnTo>
                    <a:pt x="510645" y="466637"/>
                  </a:lnTo>
                  <a:lnTo>
                    <a:pt x="517652" y="416133"/>
                  </a:lnTo>
                  <a:lnTo>
                    <a:pt x="515605" y="366131"/>
                  </a:lnTo>
                  <a:lnTo>
                    <a:pt x="505696" y="320701"/>
                  </a:lnTo>
                  <a:lnTo>
                    <a:pt x="489130" y="278973"/>
                  </a:lnTo>
                  <a:lnTo>
                    <a:pt x="467109" y="240075"/>
                  </a:lnTo>
                  <a:lnTo>
                    <a:pt x="440839" y="203136"/>
                  </a:lnTo>
                  <a:lnTo>
                    <a:pt x="411406" y="167152"/>
                  </a:lnTo>
                  <a:lnTo>
                    <a:pt x="380365" y="131653"/>
                  </a:lnTo>
                  <a:lnTo>
                    <a:pt x="353250" y="103816"/>
                  </a:lnTo>
                  <a:lnTo>
                    <a:pt x="331905" y="79583"/>
                  </a:lnTo>
                  <a:close/>
                </a:path>
                <a:path w="518160" h="758189">
                  <a:moveTo>
                    <a:pt x="269367" y="186517"/>
                  </a:moveTo>
                  <a:lnTo>
                    <a:pt x="248285" y="186517"/>
                  </a:lnTo>
                  <a:lnTo>
                    <a:pt x="240284" y="194391"/>
                  </a:lnTo>
                  <a:lnTo>
                    <a:pt x="240284" y="463123"/>
                  </a:lnTo>
                  <a:lnTo>
                    <a:pt x="277368" y="463123"/>
                  </a:lnTo>
                  <a:lnTo>
                    <a:pt x="277368" y="431881"/>
                  </a:lnTo>
                  <a:lnTo>
                    <a:pt x="324859" y="384891"/>
                  </a:lnTo>
                  <a:lnTo>
                    <a:pt x="277368" y="384891"/>
                  </a:lnTo>
                  <a:lnTo>
                    <a:pt x="277368" y="194391"/>
                  </a:lnTo>
                  <a:lnTo>
                    <a:pt x="269367" y="186517"/>
                  </a:lnTo>
                  <a:close/>
                </a:path>
                <a:path w="518160" h="758189">
                  <a:moveTo>
                    <a:pt x="372411" y="297420"/>
                  </a:moveTo>
                  <a:lnTo>
                    <a:pt x="365551" y="298396"/>
                  </a:lnTo>
                  <a:lnTo>
                    <a:pt x="359156" y="301325"/>
                  </a:lnTo>
                  <a:lnTo>
                    <a:pt x="277368" y="384891"/>
                  </a:lnTo>
                  <a:lnTo>
                    <a:pt x="324859" y="384891"/>
                  </a:lnTo>
                  <a:lnTo>
                    <a:pt x="385572" y="324820"/>
                  </a:lnTo>
                  <a:lnTo>
                    <a:pt x="388572" y="320059"/>
                  </a:lnTo>
                  <a:lnTo>
                    <a:pt x="389572" y="314072"/>
                  </a:lnTo>
                  <a:lnTo>
                    <a:pt x="388572" y="307586"/>
                  </a:lnTo>
                  <a:lnTo>
                    <a:pt x="385572" y="301325"/>
                  </a:lnTo>
                  <a:lnTo>
                    <a:pt x="379247" y="298396"/>
                  </a:lnTo>
                  <a:lnTo>
                    <a:pt x="372411" y="297420"/>
                  </a:lnTo>
                  <a:close/>
                </a:path>
              </a:pathLst>
            </a:custGeom>
            <a:solidFill>
              <a:srgbClr val="00529B"/>
            </a:solidFill>
          </p:spPr>
          <p:txBody>
            <a:bodyPr wrap="square" lIns="0" tIns="0" rIns="0" bIns="0" rtlCol="0"/>
            <a:lstStyle/>
            <a:p>
              <a:endParaRPr/>
            </a:p>
          </p:txBody>
        </p:sp>
      </p:grpSp>
      <p:sp>
        <p:nvSpPr>
          <p:cNvPr id="6" name="object 6"/>
          <p:cNvSpPr txBox="1"/>
          <p:nvPr/>
        </p:nvSpPr>
        <p:spPr>
          <a:xfrm>
            <a:off x="10209560" y="1679707"/>
            <a:ext cx="1828800" cy="207877"/>
          </a:xfrm>
          <a:prstGeom prst="rect">
            <a:avLst/>
          </a:prstGeom>
        </p:spPr>
        <p:txBody>
          <a:bodyPr vert="horz" wrap="square" lIns="0" tIns="6350" rIns="0" bIns="0" rtlCol="0">
            <a:spAutoFit/>
          </a:bodyPr>
          <a:lstStyle/>
          <a:p>
            <a:pPr marL="12700" marR="5080" indent="-12700" algn="ctr">
              <a:lnSpc>
                <a:spcPct val="103800"/>
              </a:lnSpc>
              <a:spcBef>
                <a:spcPts val="50"/>
              </a:spcBef>
            </a:pPr>
            <a:r>
              <a:rPr lang="ka-GE" sz="1350">
                <a:latin typeface="Arial"/>
                <a:cs typeface="Arial"/>
              </a:rPr>
              <a:t>„მწვანედ წარმოჩენის“ თავიდან აცილება</a:t>
            </a:r>
          </a:p>
        </p:txBody>
      </p:sp>
      <p:sp>
        <p:nvSpPr>
          <p:cNvPr id="7" name="object 7"/>
          <p:cNvSpPr txBox="1"/>
          <p:nvPr/>
        </p:nvSpPr>
        <p:spPr>
          <a:xfrm>
            <a:off x="10363200" y="3896635"/>
            <a:ext cx="1828800" cy="221856"/>
          </a:xfrm>
          <a:prstGeom prst="rect">
            <a:avLst/>
          </a:prstGeom>
        </p:spPr>
        <p:txBody>
          <a:bodyPr vert="horz" wrap="square" lIns="0" tIns="13970" rIns="0" bIns="0" rtlCol="0">
            <a:spAutoFit/>
          </a:bodyPr>
          <a:lstStyle/>
          <a:p>
            <a:pPr marL="12700" algn="ctr">
              <a:lnSpc>
                <a:spcPct val="100000"/>
              </a:lnSpc>
              <a:spcBef>
                <a:spcPts val="110"/>
              </a:spcBef>
            </a:pPr>
            <a:r>
              <a:rPr lang="ka-GE" sz="1350">
                <a:latin typeface="Arial"/>
                <a:cs typeface="Arial"/>
              </a:rPr>
              <a:t>გამჭვირვალეობა</a:t>
            </a:r>
          </a:p>
        </p:txBody>
      </p:sp>
      <p:sp>
        <p:nvSpPr>
          <p:cNvPr id="8" name="object 8"/>
          <p:cNvSpPr txBox="1"/>
          <p:nvPr/>
        </p:nvSpPr>
        <p:spPr>
          <a:xfrm>
            <a:off x="9915270" y="6347539"/>
            <a:ext cx="2276730" cy="438582"/>
          </a:xfrm>
          <a:prstGeom prst="rect">
            <a:avLst/>
          </a:prstGeom>
        </p:spPr>
        <p:txBody>
          <a:bodyPr vert="horz" wrap="square" lIns="0" tIns="6350" rIns="0" bIns="0" rtlCol="0">
            <a:spAutoFit/>
          </a:bodyPr>
          <a:lstStyle/>
          <a:p>
            <a:pPr marR="5080" indent="11113" algn="ctr">
              <a:lnSpc>
                <a:spcPct val="103899"/>
              </a:lnSpc>
              <a:spcBef>
                <a:spcPts val="50"/>
              </a:spcBef>
            </a:pPr>
            <a:r>
              <a:rPr lang="ka-GE" sz="1350" dirty="0">
                <a:latin typeface="Arial"/>
                <a:cs typeface="Arial"/>
              </a:rPr>
              <a:t>კერძო კაპიტალის მიმართვა</a:t>
            </a:r>
            <a:br>
              <a:rPr lang="ka-GE" sz="1350" dirty="0">
                <a:latin typeface="Arial"/>
                <a:cs typeface="Arial"/>
              </a:rPr>
            </a:br>
            <a:r>
              <a:rPr lang="ka-GE" sz="1350" dirty="0">
                <a:latin typeface="Arial"/>
                <a:cs typeface="Arial"/>
              </a:rPr>
              <a:t>“ESG”-</a:t>
            </a:r>
            <a:r>
              <a:rPr lang="ka-GE" sz="1350" dirty="0" err="1">
                <a:latin typeface="Arial"/>
                <a:cs typeface="Arial"/>
              </a:rPr>
              <a:t>სკენ</a:t>
            </a:r>
            <a:endParaRPr lang="ka-GE" sz="1350" dirty="0">
              <a:latin typeface="Arial"/>
              <a:cs typeface="Arial"/>
            </a:endParaRPr>
          </a:p>
        </p:txBody>
      </p:sp>
      <p:grpSp>
        <p:nvGrpSpPr>
          <p:cNvPr id="9" name="object 9"/>
          <p:cNvGrpSpPr/>
          <p:nvPr/>
        </p:nvGrpSpPr>
        <p:grpSpPr>
          <a:xfrm>
            <a:off x="10492493" y="2409626"/>
            <a:ext cx="1463040" cy="1463040"/>
            <a:chOff x="3586479" y="1635760"/>
            <a:chExt cx="1300480" cy="1300480"/>
          </a:xfrm>
        </p:grpSpPr>
        <p:sp>
          <p:nvSpPr>
            <p:cNvPr id="10" name="object 10"/>
            <p:cNvSpPr/>
            <p:nvPr/>
          </p:nvSpPr>
          <p:spPr>
            <a:xfrm>
              <a:off x="3586479" y="1635760"/>
              <a:ext cx="1300480" cy="1300480"/>
            </a:xfrm>
            <a:custGeom>
              <a:avLst/>
              <a:gdLst/>
              <a:ahLst/>
              <a:cxnLst/>
              <a:rect l="l" t="t" r="r" b="b"/>
              <a:pathLst>
                <a:path w="1300479" h="1300480">
                  <a:moveTo>
                    <a:pt x="650240" y="0"/>
                  </a:moveTo>
                  <a:lnTo>
                    <a:pt x="601707" y="1783"/>
                  </a:lnTo>
                  <a:lnTo>
                    <a:pt x="554143" y="7049"/>
                  </a:lnTo>
                  <a:lnTo>
                    <a:pt x="507675" y="15672"/>
                  </a:lnTo>
                  <a:lnTo>
                    <a:pt x="462428" y="27527"/>
                  </a:lnTo>
                  <a:lnTo>
                    <a:pt x="418527" y="42487"/>
                  </a:lnTo>
                  <a:lnTo>
                    <a:pt x="376098" y="60428"/>
                  </a:lnTo>
                  <a:lnTo>
                    <a:pt x="335267" y="81223"/>
                  </a:lnTo>
                  <a:lnTo>
                    <a:pt x="296160" y="104747"/>
                  </a:lnTo>
                  <a:lnTo>
                    <a:pt x="258902" y="130875"/>
                  </a:lnTo>
                  <a:lnTo>
                    <a:pt x="223619" y="159479"/>
                  </a:lnTo>
                  <a:lnTo>
                    <a:pt x="190436" y="190436"/>
                  </a:lnTo>
                  <a:lnTo>
                    <a:pt x="159479" y="223619"/>
                  </a:lnTo>
                  <a:lnTo>
                    <a:pt x="130875" y="258902"/>
                  </a:lnTo>
                  <a:lnTo>
                    <a:pt x="104747" y="296160"/>
                  </a:lnTo>
                  <a:lnTo>
                    <a:pt x="81223" y="335267"/>
                  </a:lnTo>
                  <a:lnTo>
                    <a:pt x="60428" y="376098"/>
                  </a:lnTo>
                  <a:lnTo>
                    <a:pt x="42487" y="418527"/>
                  </a:lnTo>
                  <a:lnTo>
                    <a:pt x="27527" y="462428"/>
                  </a:lnTo>
                  <a:lnTo>
                    <a:pt x="15672" y="507675"/>
                  </a:lnTo>
                  <a:lnTo>
                    <a:pt x="7049" y="554143"/>
                  </a:lnTo>
                  <a:lnTo>
                    <a:pt x="1783" y="601707"/>
                  </a:lnTo>
                  <a:lnTo>
                    <a:pt x="0" y="650239"/>
                  </a:lnTo>
                  <a:lnTo>
                    <a:pt x="1783" y="698772"/>
                  </a:lnTo>
                  <a:lnTo>
                    <a:pt x="7049" y="746336"/>
                  </a:lnTo>
                  <a:lnTo>
                    <a:pt x="15672" y="792804"/>
                  </a:lnTo>
                  <a:lnTo>
                    <a:pt x="27527" y="838051"/>
                  </a:lnTo>
                  <a:lnTo>
                    <a:pt x="42487" y="881952"/>
                  </a:lnTo>
                  <a:lnTo>
                    <a:pt x="60428" y="924381"/>
                  </a:lnTo>
                  <a:lnTo>
                    <a:pt x="81223" y="965212"/>
                  </a:lnTo>
                  <a:lnTo>
                    <a:pt x="104747" y="1004319"/>
                  </a:lnTo>
                  <a:lnTo>
                    <a:pt x="130875" y="1041577"/>
                  </a:lnTo>
                  <a:lnTo>
                    <a:pt x="159479" y="1076860"/>
                  </a:lnTo>
                  <a:lnTo>
                    <a:pt x="190436" y="1110043"/>
                  </a:lnTo>
                  <a:lnTo>
                    <a:pt x="223619" y="1141000"/>
                  </a:lnTo>
                  <a:lnTo>
                    <a:pt x="258902" y="1169604"/>
                  </a:lnTo>
                  <a:lnTo>
                    <a:pt x="296160" y="1195732"/>
                  </a:lnTo>
                  <a:lnTo>
                    <a:pt x="335267" y="1219256"/>
                  </a:lnTo>
                  <a:lnTo>
                    <a:pt x="376098" y="1240051"/>
                  </a:lnTo>
                  <a:lnTo>
                    <a:pt x="418527" y="1257992"/>
                  </a:lnTo>
                  <a:lnTo>
                    <a:pt x="462428" y="1272952"/>
                  </a:lnTo>
                  <a:lnTo>
                    <a:pt x="507675" y="1284807"/>
                  </a:lnTo>
                  <a:lnTo>
                    <a:pt x="554143" y="1293430"/>
                  </a:lnTo>
                  <a:lnTo>
                    <a:pt x="601707" y="1298696"/>
                  </a:lnTo>
                  <a:lnTo>
                    <a:pt x="650240" y="1300479"/>
                  </a:lnTo>
                  <a:lnTo>
                    <a:pt x="698772" y="1298696"/>
                  </a:lnTo>
                  <a:lnTo>
                    <a:pt x="746336" y="1293430"/>
                  </a:lnTo>
                  <a:lnTo>
                    <a:pt x="792804" y="1284807"/>
                  </a:lnTo>
                  <a:lnTo>
                    <a:pt x="838051" y="1272952"/>
                  </a:lnTo>
                  <a:lnTo>
                    <a:pt x="881952" y="1257992"/>
                  </a:lnTo>
                  <a:lnTo>
                    <a:pt x="924381" y="1240051"/>
                  </a:lnTo>
                  <a:lnTo>
                    <a:pt x="965212" y="1219256"/>
                  </a:lnTo>
                  <a:lnTo>
                    <a:pt x="1004319" y="1195732"/>
                  </a:lnTo>
                  <a:lnTo>
                    <a:pt x="1041577" y="1169604"/>
                  </a:lnTo>
                  <a:lnTo>
                    <a:pt x="1076860" y="1141000"/>
                  </a:lnTo>
                  <a:lnTo>
                    <a:pt x="1110043" y="1110043"/>
                  </a:lnTo>
                  <a:lnTo>
                    <a:pt x="1141000" y="1076860"/>
                  </a:lnTo>
                  <a:lnTo>
                    <a:pt x="1169604" y="1041577"/>
                  </a:lnTo>
                  <a:lnTo>
                    <a:pt x="1195732" y="1004319"/>
                  </a:lnTo>
                  <a:lnTo>
                    <a:pt x="1219256" y="965212"/>
                  </a:lnTo>
                  <a:lnTo>
                    <a:pt x="1240051" y="924381"/>
                  </a:lnTo>
                  <a:lnTo>
                    <a:pt x="1257992" y="881952"/>
                  </a:lnTo>
                  <a:lnTo>
                    <a:pt x="1272952" y="838051"/>
                  </a:lnTo>
                  <a:lnTo>
                    <a:pt x="1284807" y="792804"/>
                  </a:lnTo>
                  <a:lnTo>
                    <a:pt x="1293430" y="746336"/>
                  </a:lnTo>
                  <a:lnTo>
                    <a:pt x="1298696" y="698772"/>
                  </a:lnTo>
                  <a:lnTo>
                    <a:pt x="1300480" y="650239"/>
                  </a:lnTo>
                  <a:lnTo>
                    <a:pt x="1298696" y="601707"/>
                  </a:lnTo>
                  <a:lnTo>
                    <a:pt x="1293430" y="554143"/>
                  </a:lnTo>
                  <a:lnTo>
                    <a:pt x="1284807" y="507675"/>
                  </a:lnTo>
                  <a:lnTo>
                    <a:pt x="1272952" y="462428"/>
                  </a:lnTo>
                  <a:lnTo>
                    <a:pt x="1257992" y="418527"/>
                  </a:lnTo>
                  <a:lnTo>
                    <a:pt x="1240051" y="376098"/>
                  </a:lnTo>
                  <a:lnTo>
                    <a:pt x="1219256" y="335267"/>
                  </a:lnTo>
                  <a:lnTo>
                    <a:pt x="1195732" y="296160"/>
                  </a:lnTo>
                  <a:lnTo>
                    <a:pt x="1169604" y="258902"/>
                  </a:lnTo>
                  <a:lnTo>
                    <a:pt x="1141000" y="223619"/>
                  </a:lnTo>
                  <a:lnTo>
                    <a:pt x="1110043" y="190436"/>
                  </a:lnTo>
                  <a:lnTo>
                    <a:pt x="1076860" y="159479"/>
                  </a:lnTo>
                  <a:lnTo>
                    <a:pt x="1041577" y="130875"/>
                  </a:lnTo>
                  <a:lnTo>
                    <a:pt x="1004319" y="104747"/>
                  </a:lnTo>
                  <a:lnTo>
                    <a:pt x="965212" y="81223"/>
                  </a:lnTo>
                  <a:lnTo>
                    <a:pt x="924381" y="60428"/>
                  </a:lnTo>
                  <a:lnTo>
                    <a:pt x="881952" y="42487"/>
                  </a:lnTo>
                  <a:lnTo>
                    <a:pt x="838051" y="27527"/>
                  </a:lnTo>
                  <a:lnTo>
                    <a:pt x="792804" y="15672"/>
                  </a:lnTo>
                  <a:lnTo>
                    <a:pt x="746336" y="7049"/>
                  </a:lnTo>
                  <a:lnTo>
                    <a:pt x="698772" y="1783"/>
                  </a:lnTo>
                  <a:lnTo>
                    <a:pt x="650240" y="0"/>
                  </a:lnTo>
                  <a:close/>
                </a:path>
              </a:pathLst>
            </a:custGeom>
            <a:solidFill>
              <a:srgbClr val="709DD2"/>
            </a:solidFill>
          </p:spPr>
          <p:txBody>
            <a:bodyPr wrap="square" lIns="0" tIns="0" rIns="0" bIns="0" rtlCol="0"/>
            <a:lstStyle/>
            <a:p>
              <a:endParaRPr/>
            </a:p>
          </p:txBody>
        </p:sp>
        <p:sp>
          <p:nvSpPr>
            <p:cNvPr id="11" name="object 11"/>
            <p:cNvSpPr/>
            <p:nvPr/>
          </p:nvSpPr>
          <p:spPr>
            <a:xfrm>
              <a:off x="3931919" y="1981200"/>
              <a:ext cx="688975" cy="699135"/>
            </a:xfrm>
            <a:custGeom>
              <a:avLst/>
              <a:gdLst/>
              <a:ahLst/>
              <a:cxnLst/>
              <a:rect l="l" t="t" r="r" b="b"/>
              <a:pathLst>
                <a:path w="688975" h="699135">
                  <a:moveTo>
                    <a:pt x="599552" y="565150"/>
                  </a:moveTo>
                  <a:lnTo>
                    <a:pt x="514350" y="565150"/>
                  </a:lnTo>
                  <a:lnTo>
                    <a:pt x="639190" y="691769"/>
                  </a:lnTo>
                  <a:lnTo>
                    <a:pt x="649214" y="696983"/>
                  </a:lnTo>
                  <a:lnTo>
                    <a:pt x="660415" y="698722"/>
                  </a:lnTo>
                  <a:lnTo>
                    <a:pt x="671641" y="696983"/>
                  </a:lnTo>
                  <a:lnTo>
                    <a:pt x="681735" y="691769"/>
                  </a:lnTo>
                  <a:lnTo>
                    <a:pt x="686879" y="681557"/>
                  </a:lnTo>
                  <a:lnTo>
                    <a:pt x="688593" y="670178"/>
                  </a:lnTo>
                  <a:lnTo>
                    <a:pt x="686879" y="658800"/>
                  </a:lnTo>
                  <a:lnTo>
                    <a:pt x="681735" y="648588"/>
                  </a:lnTo>
                  <a:lnTo>
                    <a:pt x="599552" y="565150"/>
                  </a:lnTo>
                  <a:close/>
                </a:path>
                <a:path w="688975" h="699135">
                  <a:moveTo>
                    <a:pt x="313435" y="0"/>
                  </a:moveTo>
                  <a:lnTo>
                    <a:pt x="263159" y="3996"/>
                  </a:lnTo>
                  <a:lnTo>
                    <a:pt x="215077" y="15699"/>
                  </a:lnTo>
                  <a:lnTo>
                    <a:pt x="169920" y="34674"/>
                  </a:lnTo>
                  <a:lnTo>
                    <a:pt x="128422" y="60488"/>
                  </a:lnTo>
                  <a:lnTo>
                    <a:pt x="91312" y="92710"/>
                  </a:lnTo>
                  <a:lnTo>
                    <a:pt x="52133" y="141684"/>
                  </a:lnTo>
                  <a:lnTo>
                    <a:pt x="24383" y="197612"/>
                  </a:lnTo>
                  <a:lnTo>
                    <a:pt x="6476" y="255539"/>
                  </a:lnTo>
                  <a:lnTo>
                    <a:pt x="0" y="318135"/>
                  </a:lnTo>
                  <a:lnTo>
                    <a:pt x="1190" y="349948"/>
                  </a:lnTo>
                  <a:lnTo>
                    <a:pt x="4952" y="380619"/>
                  </a:lnTo>
                  <a:lnTo>
                    <a:pt x="11572" y="410146"/>
                  </a:lnTo>
                  <a:lnTo>
                    <a:pt x="21335" y="438530"/>
                  </a:lnTo>
                  <a:lnTo>
                    <a:pt x="24383" y="441578"/>
                  </a:lnTo>
                  <a:lnTo>
                    <a:pt x="36984" y="470533"/>
                  </a:lnTo>
                  <a:lnTo>
                    <a:pt x="70139" y="521535"/>
                  </a:lnTo>
                  <a:lnTo>
                    <a:pt x="114772" y="565511"/>
                  </a:lnTo>
                  <a:lnTo>
                    <a:pt x="166215" y="601317"/>
                  </a:lnTo>
                  <a:lnTo>
                    <a:pt x="222746" y="624959"/>
                  </a:lnTo>
                  <a:lnTo>
                    <a:pt x="282078" y="637627"/>
                  </a:lnTo>
                  <a:lnTo>
                    <a:pt x="313435" y="639317"/>
                  </a:lnTo>
                  <a:lnTo>
                    <a:pt x="344896" y="637627"/>
                  </a:lnTo>
                  <a:lnTo>
                    <a:pt x="405483" y="624959"/>
                  </a:lnTo>
                  <a:lnTo>
                    <a:pt x="455735" y="604244"/>
                  </a:lnTo>
                  <a:lnTo>
                    <a:pt x="493058" y="580644"/>
                  </a:lnTo>
                  <a:lnTo>
                    <a:pt x="313435" y="580644"/>
                  </a:lnTo>
                  <a:lnTo>
                    <a:pt x="288411" y="579000"/>
                  </a:lnTo>
                  <a:lnTo>
                    <a:pt x="239408" y="567570"/>
                  </a:lnTo>
                  <a:lnTo>
                    <a:pt x="192049" y="548522"/>
                  </a:lnTo>
                  <a:lnTo>
                    <a:pt x="149715" y="520761"/>
                  </a:lnTo>
                  <a:lnTo>
                    <a:pt x="115024" y="484282"/>
                  </a:lnTo>
                  <a:lnTo>
                    <a:pt x="86786" y="442563"/>
                  </a:lnTo>
                  <a:lnTo>
                    <a:pt x="76072" y="419988"/>
                  </a:lnTo>
                  <a:lnTo>
                    <a:pt x="76072" y="416940"/>
                  </a:lnTo>
                  <a:lnTo>
                    <a:pt x="68071" y="393680"/>
                  </a:lnTo>
                  <a:lnTo>
                    <a:pt x="62356" y="369824"/>
                  </a:lnTo>
                  <a:lnTo>
                    <a:pt x="58927" y="344824"/>
                  </a:lnTo>
                  <a:lnTo>
                    <a:pt x="57784" y="318135"/>
                  </a:lnTo>
                  <a:lnTo>
                    <a:pt x="58927" y="292677"/>
                  </a:lnTo>
                  <a:lnTo>
                    <a:pt x="68071" y="243000"/>
                  </a:lnTo>
                  <a:lnTo>
                    <a:pt x="86786" y="196254"/>
                  </a:lnTo>
                  <a:lnTo>
                    <a:pt x="115024" y="153677"/>
                  </a:lnTo>
                  <a:lnTo>
                    <a:pt x="170078" y="102983"/>
                  </a:lnTo>
                  <a:lnTo>
                    <a:pt x="214169" y="78755"/>
                  </a:lnTo>
                  <a:lnTo>
                    <a:pt x="262237" y="63791"/>
                  </a:lnTo>
                  <a:lnTo>
                    <a:pt x="313435" y="58674"/>
                  </a:lnTo>
                  <a:lnTo>
                    <a:pt x="495042" y="58674"/>
                  </a:lnTo>
                  <a:lnTo>
                    <a:pt x="488886" y="54070"/>
                  </a:lnTo>
                  <a:lnTo>
                    <a:pt x="435228" y="24764"/>
                  </a:lnTo>
                  <a:lnTo>
                    <a:pt x="375475" y="6572"/>
                  </a:lnTo>
                  <a:lnTo>
                    <a:pt x="344896" y="1690"/>
                  </a:lnTo>
                  <a:lnTo>
                    <a:pt x="313435" y="0"/>
                  </a:lnTo>
                  <a:close/>
                </a:path>
                <a:path w="688975" h="699135">
                  <a:moveTo>
                    <a:pt x="495042" y="58674"/>
                  </a:moveTo>
                  <a:lnTo>
                    <a:pt x="313435" y="58674"/>
                  </a:lnTo>
                  <a:lnTo>
                    <a:pt x="340246" y="59838"/>
                  </a:lnTo>
                  <a:lnTo>
                    <a:pt x="365617" y="63325"/>
                  </a:lnTo>
                  <a:lnTo>
                    <a:pt x="410844" y="77215"/>
                  </a:lnTo>
                  <a:lnTo>
                    <a:pt x="456930" y="103076"/>
                  </a:lnTo>
                  <a:lnTo>
                    <a:pt x="496062" y="135889"/>
                  </a:lnTo>
                  <a:lnTo>
                    <a:pt x="528065" y="175228"/>
                  </a:lnTo>
                  <a:lnTo>
                    <a:pt x="550926" y="219328"/>
                  </a:lnTo>
                  <a:lnTo>
                    <a:pt x="566054" y="267541"/>
                  </a:lnTo>
                  <a:lnTo>
                    <a:pt x="572134" y="318135"/>
                  </a:lnTo>
                  <a:lnTo>
                    <a:pt x="570517" y="345301"/>
                  </a:lnTo>
                  <a:lnTo>
                    <a:pt x="559329" y="396251"/>
                  </a:lnTo>
                  <a:lnTo>
                    <a:pt x="540638" y="442563"/>
                  </a:lnTo>
                  <a:lnTo>
                    <a:pt x="513206" y="484282"/>
                  </a:lnTo>
                  <a:lnTo>
                    <a:pt x="477228" y="520761"/>
                  </a:lnTo>
                  <a:lnTo>
                    <a:pt x="434893" y="548522"/>
                  </a:lnTo>
                  <a:lnTo>
                    <a:pt x="389249" y="567570"/>
                  </a:lnTo>
                  <a:lnTo>
                    <a:pt x="340246" y="579000"/>
                  </a:lnTo>
                  <a:lnTo>
                    <a:pt x="313435" y="580644"/>
                  </a:lnTo>
                  <a:lnTo>
                    <a:pt x="493058" y="580644"/>
                  </a:lnTo>
                  <a:lnTo>
                    <a:pt x="495557" y="578959"/>
                  </a:lnTo>
                  <a:lnTo>
                    <a:pt x="514350" y="565150"/>
                  </a:lnTo>
                  <a:lnTo>
                    <a:pt x="599552" y="565150"/>
                  </a:lnTo>
                  <a:lnTo>
                    <a:pt x="557021" y="521970"/>
                  </a:lnTo>
                  <a:lnTo>
                    <a:pt x="570569" y="503318"/>
                  </a:lnTo>
                  <a:lnTo>
                    <a:pt x="583580" y="484108"/>
                  </a:lnTo>
                  <a:lnTo>
                    <a:pt x="605663" y="441578"/>
                  </a:lnTo>
                  <a:lnTo>
                    <a:pt x="623569" y="382190"/>
                  </a:lnTo>
                  <a:lnTo>
                    <a:pt x="630046" y="318135"/>
                  </a:lnTo>
                  <a:lnTo>
                    <a:pt x="628380" y="287587"/>
                  </a:lnTo>
                  <a:lnTo>
                    <a:pt x="615902" y="226444"/>
                  </a:lnTo>
                  <a:lnTo>
                    <a:pt x="592587" y="168630"/>
                  </a:lnTo>
                  <a:lnTo>
                    <a:pt x="558567" y="117762"/>
                  </a:lnTo>
                  <a:lnTo>
                    <a:pt x="513560" y="72520"/>
                  </a:lnTo>
                  <a:lnTo>
                    <a:pt x="495042" y="58674"/>
                  </a:lnTo>
                  <a:close/>
                </a:path>
                <a:path w="688975" h="699135">
                  <a:moveTo>
                    <a:pt x="511301" y="302640"/>
                  </a:moveTo>
                  <a:lnTo>
                    <a:pt x="489965" y="302640"/>
                  </a:lnTo>
                  <a:lnTo>
                    <a:pt x="483869" y="308863"/>
                  </a:lnTo>
                  <a:lnTo>
                    <a:pt x="483869" y="318135"/>
                  </a:lnTo>
                  <a:lnTo>
                    <a:pt x="482776" y="336041"/>
                  </a:lnTo>
                  <a:lnTo>
                    <a:pt x="479694" y="352805"/>
                  </a:lnTo>
                  <a:lnTo>
                    <a:pt x="474922" y="368426"/>
                  </a:lnTo>
                  <a:lnTo>
                    <a:pt x="468756" y="382904"/>
                  </a:lnTo>
                  <a:lnTo>
                    <a:pt x="468756" y="386079"/>
                  </a:lnTo>
                  <a:lnTo>
                    <a:pt x="444753" y="427692"/>
                  </a:lnTo>
                  <a:lnTo>
                    <a:pt x="407050" y="462454"/>
                  </a:lnTo>
                  <a:lnTo>
                    <a:pt x="362727" y="483213"/>
                  </a:lnTo>
                  <a:lnTo>
                    <a:pt x="313435" y="490982"/>
                  </a:lnTo>
                  <a:lnTo>
                    <a:pt x="306740" y="492146"/>
                  </a:lnTo>
                  <a:lnTo>
                    <a:pt x="300926" y="495633"/>
                  </a:lnTo>
                  <a:lnTo>
                    <a:pt x="296826" y="501429"/>
                  </a:lnTo>
                  <a:lnTo>
                    <a:pt x="295275" y="509524"/>
                  </a:lnTo>
                  <a:lnTo>
                    <a:pt x="295275" y="518795"/>
                  </a:lnTo>
                  <a:lnTo>
                    <a:pt x="304291" y="525017"/>
                  </a:lnTo>
                  <a:lnTo>
                    <a:pt x="313435" y="525017"/>
                  </a:lnTo>
                  <a:lnTo>
                    <a:pt x="354187" y="521938"/>
                  </a:lnTo>
                  <a:lnTo>
                    <a:pt x="392556" y="509524"/>
                  </a:lnTo>
                  <a:lnTo>
                    <a:pt x="426847" y="491410"/>
                  </a:lnTo>
                  <a:lnTo>
                    <a:pt x="456564" y="466344"/>
                  </a:lnTo>
                  <a:lnTo>
                    <a:pt x="483885" y="433514"/>
                  </a:lnTo>
                  <a:lnTo>
                    <a:pt x="502157" y="398399"/>
                  </a:lnTo>
                  <a:lnTo>
                    <a:pt x="513206" y="359410"/>
                  </a:lnTo>
                  <a:lnTo>
                    <a:pt x="517397" y="318135"/>
                  </a:lnTo>
                  <a:lnTo>
                    <a:pt x="517397" y="308863"/>
                  </a:lnTo>
                  <a:lnTo>
                    <a:pt x="511301" y="302640"/>
                  </a:lnTo>
                  <a:close/>
                </a:path>
                <a:path w="688975" h="699135">
                  <a:moveTo>
                    <a:pt x="241077" y="127240"/>
                  </a:moveTo>
                  <a:lnTo>
                    <a:pt x="234314" y="129666"/>
                  </a:lnTo>
                  <a:lnTo>
                    <a:pt x="225238" y="132599"/>
                  </a:lnTo>
                  <a:lnTo>
                    <a:pt x="216471" y="136651"/>
                  </a:lnTo>
                  <a:lnTo>
                    <a:pt x="208276" y="141847"/>
                  </a:lnTo>
                  <a:lnTo>
                    <a:pt x="200913" y="148209"/>
                  </a:lnTo>
                  <a:lnTo>
                    <a:pt x="192293" y="153400"/>
                  </a:lnTo>
                  <a:lnTo>
                    <a:pt x="163623" y="179974"/>
                  </a:lnTo>
                  <a:lnTo>
                    <a:pt x="146050" y="203835"/>
                  </a:lnTo>
                  <a:lnTo>
                    <a:pt x="139717" y="211312"/>
                  </a:lnTo>
                  <a:lnTo>
                    <a:pt x="134254" y="219646"/>
                  </a:lnTo>
                  <a:lnTo>
                    <a:pt x="129387" y="228552"/>
                  </a:lnTo>
                  <a:lnTo>
                    <a:pt x="124840" y="237744"/>
                  </a:lnTo>
                  <a:lnTo>
                    <a:pt x="124124" y="244649"/>
                  </a:lnTo>
                  <a:lnTo>
                    <a:pt x="125968" y="251269"/>
                  </a:lnTo>
                  <a:lnTo>
                    <a:pt x="129502" y="257317"/>
                  </a:lnTo>
                  <a:lnTo>
                    <a:pt x="133857" y="262509"/>
                  </a:lnTo>
                  <a:lnTo>
                    <a:pt x="141096" y="263650"/>
                  </a:lnTo>
                  <a:lnTo>
                    <a:pt x="148335" y="262493"/>
                  </a:lnTo>
                  <a:lnTo>
                    <a:pt x="154431" y="259026"/>
                  </a:lnTo>
                  <a:lnTo>
                    <a:pt x="158241" y="253237"/>
                  </a:lnTo>
                  <a:lnTo>
                    <a:pt x="161051" y="244522"/>
                  </a:lnTo>
                  <a:lnTo>
                    <a:pt x="164718" y="236664"/>
                  </a:lnTo>
                  <a:lnTo>
                    <a:pt x="188483" y="202803"/>
                  </a:lnTo>
                  <a:lnTo>
                    <a:pt x="194817" y="197612"/>
                  </a:lnTo>
                  <a:lnTo>
                    <a:pt x="199911" y="191202"/>
                  </a:lnTo>
                  <a:lnTo>
                    <a:pt x="232790" y="167132"/>
                  </a:lnTo>
                  <a:lnTo>
                    <a:pt x="246506" y="160527"/>
                  </a:lnTo>
                  <a:lnTo>
                    <a:pt x="252650" y="157172"/>
                  </a:lnTo>
                  <a:lnTo>
                    <a:pt x="256793" y="152066"/>
                  </a:lnTo>
                  <a:lnTo>
                    <a:pt x="258079" y="145794"/>
                  </a:lnTo>
                  <a:lnTo>
                    <a:pt x="255650" y="138937"/>
                  </a:lnTo>
                  <a:lnTo>
                    <a:pt x="252317" y="132720"/>
                  </a:lnTo>
                  <a:lnTo>
                    <a:pt x="247268" y="128539"/>
                  </a:lnTo>
                  <a:lnTo>
                    <a:pt x="241077" y="127240"/>
                  </a:lnTo>
                  <a:close/>
                </a:path>
              </a:pathLst>
            </a:custGeom>
            <a:solidFill>
              <a:srgbClr val="00529B"/>
            </a:solidFill>
          </p:spPr>
          <p:txBody>
            <a:bodyPr wrap="square" lIns="0" tIns="0" rIns="0" bIns="0" rtlCol="0"/>
            <a:lstStyle/>
            <a:p>
              <a:endParaRPr/>
            </a:p>
          </p:txBody>
        </p:sp>
      </p:grpSp>
      <p:grpSp>
        <p:nvGrpSpPr>
          <p:cNvPr id="12" name="object 12"/>
          <p:cNvGrpSpPr/>
          <p:nvPr/>
        </p:nvGrpSpPr>
        <p:grpSpPr>
          <a:xfrm>
            <a:off x="10466709" y="4787166"/>
            <a:ext cx="1463040" cy="1463040"/>
            <a:chOff x="5201920" y="1686560"/>
            <a:chExt cx="1300480" cy="1290320"/>
          </a:xfrm>
        </p:grpSpPr>
        <p:sp>
          <p:nvSpPr>
            <p:cNvPr id="13" name="object 13"/>
            <p:cNvSpPr/>
            <p:nvPr/>
          </p:nvSpPr>
          <p:spPr>
            <a:xfrm>
              <a:off x="5201920" y="1686560"/>
              <a:ext cx="1300480" cy="1290320"/>
            </a:xfrm>
            <a:custGeom>
              <a:avLst/>
              <a:gdLst/>
              <a:ahLst/>
              <a:cxnLst/>
              <a:rect l="l" t="t" r="r" b="b"/>
              <a:pathLst>
                <a:path w="1300479" h="1290320">
                  <a:moveTo>
                    <a:pt x="650239" y="0"/>
                  </a:moveTo>
                  <a:lnTo>
                    <a:pt x="601707" y="1769"/>
                  </a:lnTo>
                  <a:lnTo>
                    <a:pt x="554143" y="6994"/>
                  </a:lnTo>
                  <a:lnTo>
                    <a:pt x="507675" y="15549"/>
                  </a:lnTo>
                  <a:lnTo>
                    <a:pt x="462428" y="27311"/>
                  </a:lnTo>
                  <a:lnTo>
                    <a:pt x="418527" y="42154"/>
                  </a:lnTo>
                  <a:lnTo>
                    <a:pt x="376098" y="59954"/>
                  </a:lnTo>
                  <a:lnTo>
                    <a:pt x="335267" y="80586"/>
                  </a:lnTo>
                  <a:lnTo>
                    <a:pt x="296160" y="103926"/>
                  </a:lnTo>
                  <a:lnTo>
                    <a:pt x="258902" y="129849"/>
                  </a:lnTo>
                  <a:lnTo>
                    <a:pt x="223619" y="158229"/>
                  </a:lnTo>
                  <a:lnTo>
                    <a:pt x="190436" y="188944"/>
                  </a:lnTo>
                  <a:lnTo>
                    <a:pt x="159479" y="221867"/>
                  </a:lnTo>
                  <a:lnTo>
                    <a:pt x="130875" y="256874"/>
                  </a:lnTo>
                  <a:lnTo>
                    <a:pt x="104747" y="293841"/>
                  </a:lnTo>
                  <a:lnTo>
                    <a:pt x="81223" y="332643"/>
                  </a:lnTo>
                  <a:lnTo>
                    <a:pt x="60428" y="373155"/>
                  </a:lnTo>
                  <a:lnTo>
                    <a:pt x="42487" y="415252"/>
                  </a:lnTo>
                  <a:lnTo>
                    <a:pt x="27527" y="458811"/>
                  </a:lnTo>
                  <a:lnTo>
                    <a:pt x="15672" y="503705"/>
                  </a:lnTo>
                  <a:lnTo>
                    <a:pt x="7049" y="549811"/>
                  </a:lnTo>
                  <a:lnTo>
                    <a:pt x="1783" y="597004"/>
                  </a:lnTo>
                  <a:lnTo>
                    <a:pt x="0" y="645160"/>
                  </a:lnTo>
                  <a:lnTo>
                    <a:pt x="1783" y="693315"/>
                  </a:lnTo>
                  <a:lnTo>
                    <a:pt x="7049" y="740508"/>
                  </a:lnTo>
                  <a:lnTo>
                    <a:pt x="15672" y="786614"/>
                  </a:lnTo>
                  <a:lnTo>
                    <a:pt x="27527" y="831508"/>
                  </a:lnTo>
                  <a:lnTo>
                    <a:pt x="42487" y="875067"/>
                  </a:lnTo>
                  <a:lnTo>
                    <a:pt x="60428" y="917164"/>
                  </a:lnTo>
                  <a:lnTo>
                    <a:pt x="81223" y="957676"/>
                  </a:lnTo>
                  <a:lnTo>
                    <a:pt x="104747" y="996478"/>
                  </a:lnTo>
                  <a:lnTo>
                    <a:pt x="130875" y="1033445"/>
                  </a:lnTo>
                  <a:lnTo>
                    <a:pt x="159479" y="1068452"/>
                  </a:lnTo>
                  <a:lnTo>
                    <a:pt x="190436" y="1101375"/>
                  </a:lnTo>
                  <a:lnTo>
                    <a:pt x="223619" y="1132090"/>
                  </a:lnTo>
                  <a:lnTo>
                    <a:pt x="258902" y="1160470"/>
                  </a:lnTo>
                  <a:lnTo>
                    <a:pt x="296160" y="1186393"/>
                  </a:lnTo>
                  <a:lnTo>
                    <a:pt x="335267" y="1209733"/>
                  </a:lnTo>
                  <a:lnTo>
                    <a:pt x="376098" y="1230365"/>
                  </a:lnTo>
                  <a:lnTo>
                    <a:pt x="418527" y="1248165"/>
                  </a:lnTo>
                  <a:lnTo>
                    <a:pt x="462428" y="1263008"/>
                  </a:lnTo>
                  <a:lnTo>
                    <a:pt x="507675" y="1274770"/>
                  </a:lnTo>
                  <a:lnTo>
                    <a:pt x="554143" y="1283325"/>
                  </a:lnTo>
                  <a:lnTo>
                    <a:pt x="601707" y="1288550"/>
                  </a:lnTo>
                  <a:lnTo>
                    <a:pt x="650239" y="1290319"/>
                  </a:lnTo>
                  <a:lnTo>
                    <a:pt x="698772" y="1288550"/>
                  </a:lnTo>
                  <a:lnTo>
                    <a:pt x="746336" y="1283325"/>
                  </a:lnTo>
                  <a:lnTo>
                    <a:pt x="792804" y="1274770"/>
                  </a:lnTo>
                  <a:lnTo>
                    <a:pt x="838051" y="1263008"/>
                  </a:lnTo>
                  <a:lnTo>
                    <a:pt x="881952" y="1248165"/>
                  </a:lnTo>
                  <a:lnTo>
                    <a:pt x="924381" y="1230365"/>
                  </a:lnTo>
                  <a:lnTo>
                    <a:pt x="965212" y="1209733"/>
                  </a:lnTo>
                  <a:lnTo>
                    <a:pt x="1004319" y="1186393"/>
                  </a:lnTo>
                  <a:lnTo>
                    <a:pt x="1041577" y="1160470"/>
                  </a:lnTo>
                  <a:lnTo>
                    <a:pt x="1076860" y="1132090"/>
                  </a:lnTo>
                  <a:lnTo>
                    <a:pt x="1110043" y="1101375"/>
                  </a:lnTo>
                  <a:lnTo>
                    <a:pt x="1141000" y="1068452"/>
                  </a:lnTo>
                  <a:lnTo>
                    <a:pt x="1169604" y="1033445"/>
                  </a:lnTo>
                  <a:lnTo>
                    <a:pt x="1195732" y="996478"/>
                  </a:lnTo>
                  <a:lnTo>
                    <a:pt x="1219256" y="957676"/>
                  </a:lnTo>
                  <a:lnTo>
                    <a:pt x="1240051" y="917164"/>
                  </a:lnTo>
                  <a:lnTo>
                    <a:pt x="1257992" y="875067"/>
                  </a:lnTo>
                  <a:lnTo>
                    <a:pt x="1272952" y="831508"/>
                  </a:lnTo>
                  <a:lnTo>
                    <a:pt x="1284807" y="786614"/>
                  </a:lnTo>
                  <a:lnTo>
                    <a:pt x="1293430" y="740508"/>
                  </a:lnTo>
                  <a:lnTo>
                    <a:pt x="1298696" y="693315"/>
                  </a:lnTo>
                  <a:lnTo>
                    <a:pt x="1300479" y="645160"/>
                  </a:lnTo>
                  <a:lnTo>
                    <a:pt x="1298696" y="597004"/>
                  </a:lnTo>
                  <a:lnTo>
                    <a:pt x="1293430" y="549811"/>
                  </a:lnTo>
                  <a:lnTo>
                    <a:pt x="1284807" y="503705"/>
                  </a:lnTo>
                  <a:lnTo>
                    <a:pt x="1272952" y="458811"/>
                  </a:lnTo>
                  <a:lnTo>
                    <a:pt x="1257992" y="415252"/>
                  </a:lnTo>
                  <a:lnTo>
                    <a:pt x="1240051" y="373155"/>
                  </a:lnTo>
                  <a:lnTo>
                    <a:pt x="1219256" y="332643"/>
                  </a:lnTo>
                  <a:lnTo>
                    <a:pt x="1195732" y="293841"/>
                  </a:lnTo>
                  <a:lnTo>
                    <a:pt x="1169604" y="256874"/>
                  </a:lnTo>
                  <a:lnTo>
                    <a:pt x="1141000" y="221867"/>
                  </a:lnTo>
                  <a:lnTo>
                    <a:pt x="1110043" y="188944"/>
                  </a:lnTo>
                  <a:lnTo>
                    <a:pt x="1076860" y="158229"/>
                  </a:lnTo>
                  <a:lnTo>
                    <a:pt x="1041577" y="129849"/>
                  </a:lnTo>
                  <a:lnTo>
                    <a:pt x="1004319" y="103926"/>
                  </a:lnTo>
                  <a:lnTo>
                    <a:pt x="965212" y="80586"/>
                  </a:lnTo>
                  <a:lnTo>
                    <a:pt x="924381" y="59954"/>
                  </a:lnTo>
                  <a:lnTo>
                    <a:pt x="881952" y="42154"/>
                  </a:lnTo>
                  <a:lnTo>
                    <a:pt x="838051" y="27311"/>
                  </a:lnTo>
                  <a:lnTo>
                    <a:pt x="792804" y="15549"/>
                  </a:lnTo>
                  <a:lnTo>
                    <a:pt x="746336" y="6994"/>
                  </a:lnTo>
                  <a:lnTo>
                    <a:pt x="698772" y="1769"/>
                  </a:lnTo>
                  <a:lnTo>
                    <a:pt x="650239" y="0"/>
                  </a:lnTo>
                  <a:close/>
                </a:path>
              </a:pathLst>
            </a:custGeom>
            <a:solidFill>
              <a:srgbClr val="709DD2"/>
            </a:solidFill>
          </p:spPr>
          <p:txBody>
            <a:bodyPr wrap="square" lIns="0" tIns="0" rIns="0" bIns="0" rtlCol="0"/>
            <a:lstStyle/>
            <a:p>
              <a:endParaRPr/>
            </a:p>
          </p:txBody>
        </p:sp>
        <p:sp>
          <p:nvSpPr>
            <p:cNvPr id="14" name="object 14"/>
            <p:cNvSpPr/>
            <p:nvPr/>
          </p:nvSpPr>
          <p:spPr>
            <a:xfrm>
              <a:off x="5608320" y="1965805"/>
              <a:ext cx="536575" cy="610235"/>
            </a:xfrm>
            <a:custGeom>
              <a:avLst/>
              <a:gdLst/>
              <a:ahLst/>
              <a:cxnLst/>
              <a:rect l="l" t="t" r="r" b="b"/>
              <a:pathLst>
                <a:path w="536575" h="610235">
                  <a:moveTo>
                    <a:pt x="169417" y="524537"/>
                  </a:moveTo>
                  <a:lnTo>
                    <a:pt x="6095" y="524537"/>
                  </a:lnTo>
                  <a:lnTo>
                    <a:pt x="0" y="533554"/>
                  </a:lnTo>
                  <a:lnTo>
                    <a:pt x="0" y="548667"/>
                  </a:lnTo>
                  <a:lnTo>
                    <a:pt x="6095" y="554636"/>
                  </a:lnTo>
                  <a:lnTo>
                    <a:pt x="145160" y="554636"/>
                  </a:lnTo>
                  <a:lnTo>
                    <a:pt x="145160" y="593752"/>
                  </a:lnTo>
                  <a:lnTo>
                    <a:pt x="148141" y="603281"/>
                  </a:lnTo>
                  <a:lnTo>
                    <a:pt x="155384" y="608834"/>
                  </a:lnTo>
                  <a:lnTo>
                    <a:pt x="164341" y="609861"/>
                  </a:lnTo>
                  <a:lnTo>
                    <a:pt x="172465" y="605817"/>
                  </a:lnTo>
                  <a:lnTo>
                    <a:pt x="217813" y="560732"/>
                  </a:lnTo>
                  <a:lnTo>
                    <a:pt x="175513" y="560732"/>
                  </a:lnTo>
                  <a:lnTo>
                    <a:pt x="175513" y="533554"/>
                  </a:lnTo>
                  <a:lnTo>
                    <a:pt x="169417" y="524537"/>
                  </a:lnTo>
                  <a:close/>
                </a:path>
                <a:path w="536575" h="610235">
                  <a:moveTo>
                    <a:pt x="217813" y="455322"/>
                  </a:moveTo>
                  <a:lnTo>
                    <a:pt x="175513" y="455322"/>
                  </a:lnTo>
                  <a:lnTo>
                    <a:pt x="229869" y="506503"/>
                  </a:lnTo>
                  <a:lnTo>
                    <a:pt x="175513" y="560732"/>
                  </a:lnTo>
                  <a:lnTo>
                    <a:pt x="217813" y="560732"/>
                  </a:lnTo>
                  <a:lnTo>
                    <a:pt x="266191" y="512599"/>
                  </a:lnTo>
                  <a:lnTo>
                    <a:pt x="266191" y="503455"/>
                  </a:lnTo>
                  <a:lnTo>
                    <a:pt x="217813" y="455322"/>
                  </a:lnTo>
                  <a:close/>
                </a:path>
                <a:path w="536575" h="610235">
                  <a:moveTo>
                    <a:pt x="164341" y="406146"/>
                  </a:moveTo>
                  <a:lnTo>
                    <a:pt x="155384" y="406840"/>
                  </a:lnTo>
                  <a:lnTo>
                    <a:pt x="148141" y="411487"/>
                  </a:lnTo>
                  <a:lnTo>
                    <a:pt x="145160" y="419254"/>
                  </a:lnTo>
                  <a:lnTo>
                    <a:pt x="145160" y="461418"/>
                  </a:lnTo>
                  <a:lnTo>
                    <a:pt x="6095" y="461418"/>
                  </a:lnTo>
                  <a:lnTo>
                    <a:pt x="0" y="467387"/>
                  </a:lnTo>
                  <a:lnTo>
                    <a:pt x="0" y="482500"/>
                  </a:lnTo>
                  <a:lnTo>
                    <a:pt x="6095" y="488469"/>
                  </a:lnTo>
                  <a:lnTo>
                    <a:pt x="169417" y="488469"/>
                  </a:lnTo>
                  <a:lnTo>
                    <a:pt x="175513" y="482500"/>
                  </a:lnTo>
                  <a:lnTo>
                    <a:pt x="175513" y="455322"/>
                  </a:lnTo>
                  <a:lnTo>
                    <a:pt x="217813" y="455322"/>
                  </a:lnTo>
                  <a:lnTo>
                    <a:pt x="172465" y="410237"/>
                  </a:lnTo>
                  <a:lnTo>
                    <a:pt x="164341" y="406146"/>
                  </a:lnTo>
                  <a:close/>
                </a:path>
                <a:path w="536575" h="610235">
                  <a:moveTo>
                    <a:pt x="366013" y="335053"/>
                  </a:moveTo>
                  <a:lnTo>
                    <a:pt x="87756" y="335053"/>
                  </a:lnTo>
                  <a:lnTo>
                    <a:pt x="78876" y="337125"/>
                  </a:lnTo>
                  <a:lnTo>
                    <a:pt x="71104" y="342578"/>
                  </a:lnTo>
                  <a:lnTo>
                    <a:pt x="65593" y="350269"/>
                  </a:lnTo>
                  <a:lnTo>
                    <a:pt x="63500" y="359056"/>
                  </a:lnTo>
                  <a:lnTo>
                    <a:pt x="65593" y="367917"/>
                  </a:lnTo>
                  <a:lnTo>
                    <a:pt x="71104" y="375646"/>
                  </a:lnTo>
                  <a:lnTo>
                    <a:pt x="78876" y="381113"/>
                  </a:lnTo>
                  <a:lnTo>
                    <a:pt x="87756" y="383186"/>
                  </a:lnTo>
                  <a:lnTo>
                    <a:pt x="341883" y="383186"/>
                  </a:lnTo>
                  <a:lnTo>
                    <a:pt x="341883" y="455322"/>
                  </a:lnTo>
                  <a:lnTo>
                    <a:pt x="344931" y="461418"/>
                  </a:lnTo>
                  <a:lnTo>
                    <a:pt x="347852" y="467387"/>
                  </a:lnTo>
                  <a:lnTo>
                    <a:pt x="357403" y="472459"/>
                  </a:lnTo>
                  <a:lnTo>
                    <a:pt x="367204" y="474150"/>
                  </a:lnTo>
                  <a:lnTo>
                    <a:pt x="376410" y="472459"/>
                  </a:lnTo>
                  <a:lnTo>
                    <a:pt x="384175" y="467387"/>
                  </a:lnTo>
                  <a:lnTo>
                    <a:pt x="459821" y="392203"/>
                  </a:lnTo>
                  <a:lnTo>
                    <a:pt x="390270" y="392203"/>
                  </a:lnTo>
                  <a:lnTo>
                    <a:pt x="390270" y="359056"/>
                  </a:lnTo>
                  <a:lnTo>
                    <a:pt x="388606" y="350269"/>
                  </a:lnTo>
                  <a:lnTo>
                    <a:pt x="383809" y="342578"/>
                  </a:lnTo>
                  <a:lnTo>
                    <a:pt x="376179" y="337125"/>
                  </a:lnTo>
                  <a:lnTo>
                    <a:pt x="366013" y="335053"/>
                  </a:lnTo>
                  <a:close/>
                </a:path>
                <a:path w="536575" h="610235">
                  <a:moveTo>
                    <a:pt x="459821" y="217705"/>
                  </a:moveTo>
                  <a:lnTo>
                    <a:pt x="390270" y="217705"/>
                  </a:lnTo>
                  <a:lnTo>
                    <a:pt x="478027" y="304954"/>
                  </a:lnTo>
                  <a:lnTo>
                    <a:pt x="390270" y="392203"/>
                  </a:lnTo>
                  <a:lnTo>
                    <a:pt x="459821" y="392203"/>
                  </a:lnTo>
                  <a:lnTo>
                    <a:pt x="529463" y="322988"/>
                  </a:lnTo>
                  <a:lnTo>
                    <a:pt x="534535" y="313531"/>
                  </a:lnTo>
                  <a:lnTo>
                    <a:pt x="536225" y="303811"/>
                  </a:lnTo>
                  <a:lnTo>
                    <a:pt x="534535" y="294663"/>
                  </a:lnTo>
                  <a:lnTo>
                    <a:pt x="529463" y="286920"/>
                  </a:lnTo>
                  <a:lnTo>
                    <a:pt x="459821" y="217705"/>
                  </a:lnTo>
                  <a:close/>
                </a:path>
                <a:path w="536575" h="610235">
                  <a:moveTo>
                    <a:pt x="372109" y="133504"/>
                  </a:moveTo>
                  <a:lnTo>
                    <a:pt x="366013" y="133504"/>
                  </a:lnTo>
                  <a:lnTo>
                    <a:pt x="357153" y="135558"/>
                  </a:lnTo>
                  <a:lnTo>
                    <a:pt x="349424" y="140981"/>
                  </a:lnTo>
                  <a:lnTo>
                    <a:pt x="343957" y="148667"/>
                  </a:lnTo>
                  <a:lnTo>
                    <a:pt x="341883" y="157507"/>
                  </a:lnTo>
                  <a:lnTo>
                    <a:pt x="341883" y="226722"/>
                  </a:lnTo>
                  <a:lnTo>
                    <a:pt x="87756" y="226722"/>
                  </a:lnTo>
                  <a:lnTo>
                    <a:pt x="78876" y="228367"/>
                  </a:lnTo>
                  <a:lnTo>
                    <a:pt x="71104" y="233120"/>
                  </a:lnTo>
                  <a:lnTo>
                    <a:pt x="65593" y="240706"/>
                  </a:lnTo>
                  <a:lnTo>
                    <a:pt x="63500" y="250852"/>
                  </a:lnTo>
                  <a:lnTo>
                    <a:pt x="65593" y="259639"/>
                  </a:lnTo>
                  <a:lnTo>
                    <a:pt x="71104" y="267331"/>
                  </a:lnTo>
                  <a:lnTo>
                    <a:pt x="78876" y="272784"/>
                  </a:lnTo>
                  <a:lnTo>
                    <a:pt x="87756" y="274855"/>
                  </a:lnTo>
                  <a:lnTo>
                    <a:pt x="366013" y="274855"/>
                  </a:lnTo>
                  <a:lnTo>
                    <a:pt x="376179" y="272784"/>
                  </a:lnTo>
                  <a:lnTo>
                    <a:pt x="383809" y="267331"/>
                  </a:lnTo>
                  <a:lnTo>
                    <a:pt x="388606" y="259639"/>
                  </a:lnTo>
                  <a:lnTo>
                    <a:pt x="390270" y="250852"/>
                  </a:lnTo>
                  <a:lnTo>
                    <a:pt x="390270" y="217705"/>
                  </a:lnTo>
                  <a:lnTo>
                    <a:pt x="459821" y="217705"/>
                  </a:lnTo>
                  <a:lnTo>
                    <a:pt x="384175" y="142521"/>
                  </a:lnTo>
                  <a:lnTo>
                    <a:pt x="378205" y="136425"/>
                  </a:lnTo>
                  <a:lnTo>
                    <a:pt x="372109" y="133504"/>
                  </a:lnTo>
                  <a:close/>
                </a:path>
                <a:path w="536575" h="610235">
                  <a:moveTo>
                    <a:pt x="169417" y="118391"/>
                  </a:moveTo>
                  <a:lnTo>
                    <a:pt x="6095" y="118391"/>
                  </a:lnTo>
                  <a:lnTo>
                    <a:pt x="0" y="127408"/>
                  </a:lnTo>
                  <a:lnTo>
                    <a:pt x="0" y="142521"/>
                  </a:lnTo>
                  <a:lnTo>
                    <a:pt x="6095" y="148490"/>
                  </a:lnTo>
                  <a:lnTo>
                    <a:pt x="145160" y="148490"/>
                  </a:lnTo>
                  <a:lnTo>
                    <a:pt x="145160" y="190654"/>
                  </a:lnTo>
                  <a:lnTo>
                    <a:pt x="148141" y="198421"/>
                  </a:lnTo>
                  <a:lnTo>
                    <a:pt x="155384" y="203069"/>
                  </a:lnTo>
                  <a:lnTo>
                    <a:pt x="164341" y="203763"/>
                  </a:lnTo>
                  <a:lnTo>
                    <a:pt x="172465" y="199671"/>
                  </a:lnTo>
                  <a:lnTo>
                    <a:pt x="217813" y="154586"/>
                  </a:lnTo>
                  <a:lnTo>
                    <a:pt x="175513" y="154586"/>
                  </a:lnTo>
                  <a:lnTo>
                    <a:pt x="175513" y="127408"/>
                  </a:lnTo>
                  <a:lnTo>
                    <a:pt x="169417" y="118391"/>
                  </a:lnTo>
                  <a:close/>
                </a:path>
                <a:path w="536575" h="610235">
                  <a:moveTo>
                    <a:pt x="217813" y="49176"/>
                  </a:moveTo>
                  <a:lnTo>
                    <a:pt x="175513" y="49176"/>
                  </a:lnTo>
                  <a:lnTo>
                    <a:pt x="229869" y="100357"/>
                  </a:lnTo>
                  <a:lnTo>
                    <a:pt x="175513" y="154586"/>
                  </a:lnTo>
                  <a:lnTo>
                    <a:pt x="217813" y="154586"/>
                  </a:lnTo>
                  <a:lnTo>
                    <a:pt x="266191" y="106453"/>
                  </a:lnTo>
                  <a:lnTo>
                    <a:pt x="266191" y="97309"/>
                  </a:lnTo>
                  <a:lnTo>
                    <a:pt x="217813" y="49176"/>
                  </a:lnTo>
                  <a:close/>
                </a:path>
                <a:path w="536575" h="610235">
                  <a:moveTo>
                    <a:pt x="164341" y="0"/>
                  </a:moveTo>
                  <a:lnTo>
                    <a:pt x="155384" y="694"/>
                  </a:lnTo>
                  <a:lnTo>
                    <a:pt x="148141" y="5341"/>
                  </a:lnTo>
                  <a:lnTo>
                    <a:pt x="145160" y="13108"/>
                  </a:lnTo>
                  <a:lnTo>
                    <a:pt x="145160" y="55272"/>
                  </a:lnTo>
                  <a:lnTo>
                    <a:pt x="6095" y="55272"/>
                  </a:lnTo>
                  <a:lnTo>
                    <a:pt x="0" y="61241"/>
                  </a:lnTo>
                  <a:lnTo>
                    <a:pt x="0" y="76354"/>
                  </a:lnTo>
                  <a:lnTo>
                    <a:pt x="6095" y="82323"/>
                  </a:lnTo>
                  <a:lnTo>
                    <a:pt x="169417" y="82323"/>
                  </a:lnTo>
                  <a:lnTo>
                    <a:pt x="175513" y="76354"/>
                  </a:lnTo>
                  <a:lnTo>
                    <a:pt x="175513" y="49176"/>
                  </a:lnTo>
                  <a:lnTo>
                    <a:pt x="217813" y="49176"/>
                  </a:lnTo>
                  <a:lnTo>
                    <a:pt x="172465" y="4091"/>
                  </a:lnTo>
                  <a:lnTo>
                    <a:pt x="164341" y="0"/>
                  </a:lnTo>
                  <a:close/>
                </a:path>
              </a:pathLst>
            </a:custGeom>
            <a:solidFill>
              <a:srgbClr val="00529B"/>
            </a:solidFill>
          </p:spPr>
          <p:txBody>
            <a:bodyPr wrap="square" lIns="0" tIns="0" rIns="0" bIns="0" rtlCol="0"/>
            <a:lstStyle/>
            <a:p>
              <a:endParaRPr/>
            </a:p>
          </p:txBody>
        </p:sp>
      </p:grpSp>
      <p:sp>
        <p:nvSpPr>
          <p:cNvPr id="18" name="object 18"/>
          <p:cNvSpPr txBox="1"/>
          <p:nvPr/>
        </p:nvSpPr>
        <p:spPr>
          <a:xfrm>
            <a:off x="596203" y="1099910"/>
            <a:ext cx="8897936" cy="5137304"/>
          </a:xfrm>
          <a:prstGeom prst="rect">
            <a:avLst/>
          </a:prstGeom>
        </p:spPr>
        <p:txBody>
          <a:bodyPr vert="horz" wrap="square" lIns="0" tIns="12700" rIns="0" bIns="0" rtlCol="0">
            <a:spAutoFit/>
          </a:bodyPr>
          <a:lstStyle/>
          <a:p>
            <a:pPr marL="12700" marR="8255" indent="-12700">
              <a:lnSpc>
                <a:spcPct val="100000"/>
              </a:lnSpc>
              <a:spcBef>
                <a:spcPts val="100"/>
              </a:spcBef>
            </a:pPr>
            <a:r>
              <a:rPr lang="ka-GE" sz="1600" dirty="0">
                <a:solidFill>
                  <a:srgbClr val="404040"/>
                </a:solidFill>
                <a:cs typeface="Arial"/>
              </a:rPr>
              <a:t>ევროკავშირის „მდგრადი დაფინანსების შესახებ ინფორმაციის გასაჯაროების რეგულაციის“ (2019/2088) განმარტებით, </a:t>
            </a:r>
            <a:r>
              <a:rPr lang="ka-GE" sz="1600" b="1" dirty="0">
                <a:solidFill>
                  <a:srgbClr val="404040"/>
                </a:solidFill>
                <a:cs typeface="Arial"/>
              </a:rPr>
              <a:t>„მდგრადობის რისკი“ არის გარემოსდაცვითი, სოციალური ან მმართველობითი ეპიზოდი ან მდგომარეობა, რომლის რეალიზაციამაც ინვესტიციის უკუგებაზე შეიძლება მნიშვნელოვანი რეალური ან პოტენციური უარყოფითი ზემოქმედება იქონიოს.</a:t>
            </a:r>
          </a:p>
          <a:p>
            <a:pPr>
              <a:lnSpc>
                <a:spcPct val="100000"/>
              </a:lnSpc>
              <a:spcBef>
                <a:spcPts val="15"/>
              </a:spcBef>
            </a:pPr>
            <a:endParaRPr sz="1600" dirty="0">
              <a:solidFill>
                <a:srgbClr val="404040"/>
              </a:solidFill>
              <a:cs typeface="Arial"/>
            </a:endParaRPr>
          </a:p>
          <a:p>
            <a:pPr marL="12700" marR="5080">
              <a:lnSpc>
                <a:spcPct val="100000"/>
              </a:lnSpc>
              <a:spcBef>
                <a:spcPts val="1800"/>
              </a:spcBef>
            </a:pPr>
            <a:r>
              <a:rPr lang="ka-GE" sz="1600" dirty="0">
                <a:solidFill>
                  <a:srgbClr val="404040"/>
                </a:solidFill>
                <a:cs typeface="Arial"/>
              </a:rPr>
              <a:t>ქვემოთ მოყვანილია მაგალითები </a:t>
            </a:r>
            <a:r>
              <a:rPr lang="ka-GE" sz="1600" b="1" dirty="0">
                <a:solidFill>
                  <a:srgbClr val="404040"/>
                </a:solidFill>
                <a:cs typeface="Arial"/>
              </a:rPr>
              <a:t>მდგრადობის რისკებისა</a:t>
            </a:r>
            <a:r>
              <a:rPr lang="ka-GE" sz="1600" dirty="0">
                <a:solidFill>
                  <a:srgbClr val="404040"/>
                </a:solidFill>
                <a:cs typeface="Arial"/>
              </a:rPr>
              <a:t>, რომლებსაც, რეალიზაციის შემთხვევაში, </a:t>
            </a:r>
            <a:r>
              <a:rPr lang="ka-GE" sz="1600" b="1" dirty="0">
                <a:solidFill>
                  <a:srgbClr val="404040"/>
                </a:solidFill>
                <a:cs typeface="Arial"/>
              </a:rPr>
              <a:t>ინვესტიციის ღირებულებაზე მნიშვნელოვანი უარყოფითი ზემოქმედების პოტენციალი გააჩნია</a:t>
            </a:r>
            <a:r>
              <a:rPr lang="ka-GE" sz="1600" dirty="0">
                <a:solidFill>
                  <a:srgbClr val="404040"/>
                </a:solidFill>
                <a:cs typeface="Arial"/>
              </a:rPr>
              <a:t>:</a:t>
            </a:r>
          </a:p>
          <a:p>
            <a:pPr marL="342900" marR="55244" indent="-342900">
              <a:spcBef>
                <a:spcPts val="1200"/>
              </a:spcBef>
              <a:buClr>
                <a:srgbClr val="1A595A"/>
              </a:buClr>
              <a:buSzPct val="120000"/>
              <a:buChar char="•"/>
              <a:tabLst>
                <a:tab pos="185420" algn="l"/>
              </a:tabLst>
            </a:pPr>
            <a:r>
              <a:rPr lang="ka-GE" sz="1600" dirty="0">
                <a:solidFill>
                  <a:srgbClr val="404040"/>
                </a:solidFill>
                <a:cs typeface="Arial"/>
              </a:rPr>
              <a:t>გარემოსდაცვითი კუთხით მდგრადობის რისკები შეიძლება მოიცავდეს კლიმატის ცვლილებას, ნახშირბადის ემისიებს, ჰაერის დაბინძურებას, ზღვის დონის აწევას, სანაპიროს დატბორვას, ან ტყის ხანძრებს;</a:t>
            </a:r>
          </a:p>
          <a:p>
            <a:pPr marL="342900" marR="55244" indent="-342900">
              <a:spcBef>
                <a:spcPts val="1200"/>
              </a:spcBef>
              <a:buClr>
                <a:srgbClr val="1A595A"/>
              </a:buClr>
              <a:buSzPct val="120000"/>
              <a:buChar char="•"/>
              <a:tabLst>
                <a:tab pos="185420" algn="l"/>
              </a:tabLst>
            </a:pPr>
            <a:r>
              <a:rPr lang="ka-GE" sz="1600" dirty="0">
                <a:solidFill>
                  <a:srgbClr val="404040"/>
                </a:solidFill>
                <a:cs typeface="Arial"/>
              </a:rPr>
              <a:t>სოციალური კუთხით მდგრადობის რისკები შეიძლება მოიცავდეს ადამიანის უფლებების დარღვევას, ადამიანებით ვაჭრობას, ბავშვთა შრომას, ან გენდერულ დისკრიმინაციას;</a:t>
            </a:r>
          </a:p>
          <a:p>
            <a:pPr marL="342900" marR="55244" indent="-342900">
              <a:spcBef>
                <a:spcPts val="1200"/>
              </a:spcBef>
              <a:buClr>
                <a:srgbClr val="1A595A"/>
              </a:buClr>
              <a:buSzPct val="120000"/>
              <a:buChar char="•"/>
              <a:tabLst>
                <a:tab pos="185420" algn="l"/>
              </a:tabLst>
            </a:pPr>
            <a:r>
              <a:rPr lang="ka-GE" sz="1600" dirty="0">
                <a:solidFill>
                  <a:srgbClr val="404040"/>
                </a:solidFill>
                <a:cs typeface="Arial"/>
              </a:rPr>
              <a:t>მმართველობის კუთხით მდგრადობის რისკები შეიძლება მოიცავდეს გამგეობის ან მმართველი ორგანოს დონეზე მრავალფეროვნების ნაკლებობას, აქციონერთა უფლებების დარღვევას ან შეზღუდვას, მუშახელის ჯანმრთელობისა და უსაფრთხოების საკითხებს, ან პერსონალური მონაცემების დაცვისა თუ საინფორმაციო ტექნოლოგიების მხრივ უსაფრთხოების სუსტ ზომებს.</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67843"/>
            <a:ext cx="9591675" cy="1119537"/>
          </a:xfrm>
          <a:prstGeom prst="rect">
            <a:avLst/>
          </a:prstGeom>
        </p:spPr>
        <p:txBody>
          <a:bodyPr vert="horz" wrap="square" lIns="0" tIns="11430" rIns="0" bIns="0" rtlCol="0">
            <a:spAutoFit/>
          </a:bodyPr>
          <a:lstStyle/>
          <a:p>
            <a:pPr marL="12700" algn="ctr"/>
            <a:r>
              <a:rPr lang="ka-GE" b="1" dirty="0"/>
              <a:t>კორპორაციული მდგრადობის თაობაზე ანგარიშგების დირექტივა (</a:t>
            </a:r>
            <a:r>
              <a:rPr lang="ka-GE" b="1" dirty="0">
                <a:latin typeface="Bodoni MT"/>
                <a:cs typeface="Bodoni MT"/>
              </a:rPr>
              <a:t>CSRD</a:t>
            </a:r>
            <a:r>
              <a:rPr lang="ka-GE" b="1" dirty="0"/>
              <a:t>)</a:t>
            </a:r>
          </a:p>
        </p:txBody>
      </p:sp>
      <p:pic>
        <p:nvPicPr>
          <p:cNvPr id="3" name="object 3"/>
          <p:cNvPicPr/>
          <p:nvPr/>
        </p:nvPicPr>
        <p:blipFill>
          <a:blip r:embed="rId2" cstate="print"/>
          <a:stretch>
            <a:fillRect/>
          </a:stretch>
        </p:blipFill>
        <p:spPr>
          <a:xfrm>
            <a:off x="1575117" y="1617979"/>
            <a:ext cx="6441440" cy="403352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68366" y="2310837"/>
            <a:ext cx="6117590" cy="0"/>
          </a:xfrm>
          <a:custGeom>
            <a:avLst/>
            <a:gdLst/>
            <a:ahLst/>
            <a:cxnLst/>
            <a:rect l="l" t="t" r="r" b="b"/>
            <a:pathLst>
              <a:path w="6117590">
                <a:moveTo>
                  <a:pt x="0" y="0"/>
                </a:moveTo>
                <a:lnTo>
                  <a:pt x="0" y="0"/>
                </a:lnTo>
                <a:lnTo>
                  <a:pt x="6116967" y="0"/>
                </a:lnTo>
              </a:path>
            </a:pathLst>
          </a:custGeom>
          <a:ln w="3175">
            <a:solidFill>
              <a:srgbClr val="00519B"/>
            </a:solidFill>
          </a:ln>
        </p:spPr>
        <p:txBody>
          <a:bodyPr wrap="square" lIns="0" tIns="0" rIns="0" bIns="0" rtlCol="0"/>
          <a:lstStyle/>
          <a:p>
            <a:endParaRPr/>
          </a:p>
        </p:txBody>
      </p:sp>
      <p:sp>
        <p:nvSpPr>
          <p:cNvPr id="3" name="object 3"/>
          <p:cNvSpPr/>
          <p:nvPr/>
        </p:nvSpPr>
        <p:spPr>
          <a:xfrm>
            <a:off x="6071870" y="5891086"/>
            <a:ext cx="6120130" cy="0"/>
          </a:xfrm>
          <a:custGeom>
            <a:avLst/>
            <a:gdLst/>
            <a:ahLst/>
            <a:cxnLst/>
            <a:rect l="l" t="t" r="r" b="b"/>
            <a:pathLst>
              <a:path w="6120130">
                <a:moveTo>
                  <a:pt x="0" y="0"/>
                </a:moveTo>
                <a:lnTo>
                  <a:pt x="0" y="0"/>
                </a:lnTo>
                <a:lnTo>
                  <a:pt x="6119516" y="0"/>
                </a:lnTo>
              </a:path>
            </a:pathLst>
          </a:custGeom>
          <a:ln w="3175">
            <a:solidFill>
              <a:srgbClr val="00519B"/>
            </a:solidFill>
          </a:ln>
        </p:spPr>
        <p:txBody>
          <a:bodyPr wrap="square" lIns="0" tIns="0" rIns="0" bIns="0" rtlCol="0"/>
          <a:lstStyle/>
          <a:p>
            <a:endParaRPr/>
          </a:p>
        </p:txBody>
      </p:sp>
      <p:pic>
        <p:nvPicPr>
          <p:cNvPr id="7" name="object 7"/>
          <p:cNvPicPr/>
          <p:nvPr/>
        </p:nvPicPr>
        <p:blipFill>
          <a:blip r:embed="rId2" cstate="print"/>
          <a:stretch>
            <a:fillRect/>
          </a:stretch>
        </p:blipFill>
        <p:spPr>
          <a:xfrm>
            <a:off x="8278676" y="1906603"/>
            <a:ext cx="1111965" cy="250824"/>
          </a:xfrm>
          <a:prstGeom prst="rect">
            <a:avLst/>
          </a:prstGeom>
        </p:spPr>
      </p:pic>
      <p:grpSp>
        <p:nvGrpSpPr>
          <p:cNvPr id="8" name="object 8"/>
          <p:cNvGrpSpPr/>
          <p:nvPr/>
        </p:nvGrpSpPr>
        <p:grpSpPr>
          <a:xfrm>
            <a:off x="9477375" y="1908555"/>
            <a:ext cx="1092200" cy="182880"/>
            <a:chOff x="6540798" y="1340636"/>
            <a:chExt cx="1092200" cy="182880"/>
          </a:xfrm>
        </p:grpSpPr>
        <p:pic>
          <p:nvPicPr>
            <p:cNvPr id="9" name="object 9"/>
            <p:cNvPicPr/>
            <p:nvPr/>
          </p:nvPicPr>
          <p:blipFill>
            <a:blip r:embed="rId3" cstate="print"/>
            <a:stretch>
              <a:fillRect/>
            </a:stretch>
          </p:blipFill>
          <p:spPr>
            <a:xfrm>
              <a:off x="6540798" y="1340636"/>
              <a:ext cx="297576" cy="182602"/>
            </a:xfrm>
            <a:prstGeom prst="rect">
              <a:avLst/>
            </a:prstGeom>
          </p:spPr>
        </p:pic>
        <p:pic>
          <p:nvPicPr>
            <p:cNvPr id="10" name="object 10"/>
            <p:cNvPicPr/>
            <p:nvPr/>
          </p:nvPicPr>
          <p:blipFill>
            <a:blip r:embed="rId4" cstate="print"/>
            <a:stretch>
              <a:fillRect/>
            </a:stretch>
          </p:blipFill>
          <p:spPr>
            <a:xfrm>
              <a:off x="6860631" y="1341035"/>
              <a:ext cx="301484" cy="182203"/>
            </a:xfrm>
            <a:prstGeom prst="rect">
              <a:avLst/>
            </a:prstGeom>
          </p:spPr>
        </p:pic>
        <p:pic>
          <p:nvPicPr>
            <p:cNvPr id="11" name="object 11"/>
            <p:cNvPicPr/>
            <p:nvPr/>
          </p:nvPicPr>
          <p:blipFill>
            <a:blip r:embed="rId5" cstate="print"/>
            <a:stretch>
              <a:fillRect/>
            </a:stretch>
          </p:blipFill>
          <p:spPr>
            <a:xfrm>
              <a:off x="7186920" y="1412506"/>
              <a:ext cx="446067" cy="110732"/>
            </a:xfrm>
            <a:prstGeom prst="rect">
              <a:avLst/>
            </a:prstGeom>
          </p:spPr>
        </p:pic>
      </p:grpSp>
      <p:pic>
        <p:nvPicPr>
          <p:cNvPr id="12" name="object 12"/>
          <p:cNvPicPr/>
          <p:nvPr/>
        </p:nvPicPr>
        <p:blipFill>
          <a:blip r:embed="rId6" cstate="print"/>
          <a:stretch>
            <a:fillRect/>
          </a:stretch>
        </p:blipFill>
        <p:spPr>
          <a:xfrm>
            <a:off x="6871594" y="2826442"/>
            <a:ext cx="4511133" cy="2525549"/>
          </a:xfrm>
          <a:prstGeom prst="rect">
            <a:avLst/>
          </a:prstGeom>
        </p:spPr>
      </p:pic>
      <p:sp>
        <p:nvSpPr>
          <p:cNvPr id="13" name="object 13"/>
          <p:cNvSpPr txBox="1">
            <a:spLocks noGrp="1"/>
          </p:cNvSpPr>
          <p:nvPr>
            <p:ph type="title"/>
          </p:nvPr>
        </p:nvSpPr>
        <p:spPr>
          <a:xfrm>
            <a:off x="0" y="2443"/>
            <a:ext cx="9477375" cy="1072088"/>
          </a:xfrm>
          <a:prstGeom prst="rect">
            <a:avLst/>
          </a:prstGeom>
        </p:spPr>
        <p:txBody>
          <a:bodyPr vert="horz" wrap="square" lIns="457200" tIns="12700" rIns="0" bIns="0" rtlCol="0">
            <a:spAutoFit/>
          </a:bodyPr>
          <a:lstStyle/>
          <a:p>
            <a:pPr marL="12700">
              <a:lnSpc>
                <a:spcPct val="100000"/>
              </a:lnSpc>
              <a:spcBef>
                <a:spcPts val="100"/>
              </a:spcBef>
            </a:pPr>
            <a:r>
              <a:rPr lang="ka-GE" sz="2800" b="1" dirty="0">
                <a:latin typeface="Franklin Gothic Demi Cond" panose="020B0706030402020204" pitchFamily="34" charset="0"/>
              </a:rPr>
              <a:t>მდგრადობის საკითხებზე ინფორმაციის </a:t>
            </a:r>
            <a:r>
              <a:rPr lang="ka-GE" sz="2800" b="1" dirty="0" smtClean="0">
                <a:latin typeface="Franklin Gothic Demi Cond" panose="020B0706030402020204" pitchFamily="34" charset="0"/>
              </a:rPr>
              <a:t>გასაჯაროება</a:t>
            </a:r>
            <a:endParaRPr lang="ka-GE" sz="2800" dirty="0">
              <a:latin typeface="Franklin Gothic Demi Cond" panose="020B0706030402020204" pitchFamily="34" charset="0"/>
            </a:endParaRPr>
          </a:p>
          <a:p>
            <a:pPr marL="12700">
              <a:lnSpc>
                <a:spcPct val="100000"/>
              </a:lnSpc>
              <a:spcBef>
                <a:spcPts val="75"/>
              </a:spcBef>
            </a:pPr>
            <a:r>
              <a:rPr lang="ka-GE" sz="2000" b="1" dirty="0">
                <a:solidFill>
                  <a:schemeClr val="accent2">
                    <a:lumMod val="75000"/>
                  </a:schemeClr>
                </a:solidFill>
                <a:latin typeface="Franklin Gothic Demi Cond" panose="020B0706030402020204" pitchFamily="34" charset="0"/>
                <a:cs typeface="Arial"/>
              </a:rPr>
              <a:t>მდგრადობის საკითხებზე ინფორმაციის გასაჯაროებისა და საბუღალტრო აღრიცხვის წესების შემუშავების პროცესის გაძლიერება</a:t>
            </a:r>
          </a:p>
        </p:txBody>
      </p:sp>
      <p:sp>
        <p:nvSpPr>
          <p:cNvPr id="15" name="object 15"/>
          <p:cNvSpPr txBox="1"/>
          <p:nvPr/>
        </p:nvSpPr>
        <p:spPr>
          <a:xfrm>
            <a:off x="468376" y="1410449"/>
            <a:ext cx="5327903" cy="5075107"/>
          </a:xfrm>
          <a:prstGeom prst="rect">
            <a:avLst/>
          </a:prstGeom>
        </p:spPr>
        <p:txBody>
          <a:bodyPr vert="horz" wrap="square" lIns="0" tIns="27305" rIns="0" bIns="0" rtlCol="0">
            <a:spAutoFit/>
          </a:bodyPr>
          <a:lstStyle/>
          <a:p>
            <a:pPr marL="297180" marR="5080" indent="-285115">
              <a:spcBef>
                <a:spcPts val="1200"/>
              </a:spcBef>
              <a:buClr>
                <a:srgbClr val="1A595A"/>
              </a:buClr>
              <a:buSzPct val="120000"/>
              <a:buChar char="•"/>
              <a:tabLst>
                <a:tab pos="297180" algn="l"/>
              </a:tabLst>
            </a:pPr>
            <a:r>
              <a:rPr lang="ka-GE" sz="1600" dirty="0">
                <a:solidFill>
                  <a:srgbClr val="404040"/>
                </a:solidFill>
                <a:latin typeface="Arial"/>
                <a:cs typeface="Arial"/>
              </a:rPr>
              <a:t>კორპორაციული ანგარიშგება მდგრადობის შესახებ, რათა ინვესტორებს საკმარისი ინფორმაცია მიეწოდოთ ორიენტაციისათვის.</a:t>
            </a:r>
          </a:p>
          <a:p>
            <a:pPr marL="297180" marR="88900" indent="-285115">
              <a:spcBef>
                <a:spcPts val="1200"/>
              </a:spcBef>
              <a:buClr>
                <a:srgbClr val="1A595A"/>
              </a:buClr>
              <a:buSzPct val="120000"/>
              <a:buChar char="•"/>
              <a:tabLst>
                <a:tab pos="297180" algn="l"/>
              </a:tabLst>
            </a:pPr>
            <a:r>
              <a:rPr lang="ka-GE" sz="1600" b="1" u="sng" dirty="0">
                <a:solidFill>
                  <a:srgbClr val="90C226"/>
                </a:solidFill>
                <a:latin typeface="Arial"/>
                <a:cs typeface="Arial"/>
              </a:rPr>
              <a:t>ევროკომისიის სახელმძღვანელო მითითებები კლიმატის საკითხებზე ანგარიშგების </a:t>
            </a:r>
            <a:r>
              <a:rPr lang="ka-GE" sz="1600" b="1" u="sng" dirty="0">
                <a:solidFill>
                  <a:srgbClr val="90C226"/>
                </a:solidFill>
                <a:uFill>
                  <a:solidFill>
                    <a:srgbClr val="90C226"/>
                  </a:solidFill>
                </a:uFill>
                <a:latin typeface="Arial"/>
                <a:cs typeface="Arial"/>
              </a:rPr>
              <a:t>თაობაზე </a:t>
            </a:r>
            <a:r>
              <a:rPr lang="ka-GE" sz="1600" dirty="0" smtClean="0">
                <a:solidFill>
                  <a:srgbClr val="404040"/>
                </a:solidFill>
                <a:latin typeface="Arial"/>
                <a:cs typeface="Arial"/>
              </a:rPr>
              <a:t>(2019წ</a:t>
            </a:r>
            <a:r>
              <a:rPr lang="ka-GE" sz="1600" dirty="0">
                <a:solidFill>
                  <a:srgbClr val="404040"/>
                </a:solidFill>
                <a:latin typeface="Arial"/>
                <a:cs typeface="Arial"/>
              </a:rPr>
              <a:t>, ივნისი) არაფინანსური ანგარიშგების დირექტივის ფარგლებში.</a:t>
            </a:r>
          </a:p>
          <a:p>
            <a:pPr marL="297180" marR="215265" indent="-285115">
              <a:spcBef>
                <a:spcPts val="1200"/>
              </a:spcBef>
              <a:buClr>
                <a:srgbClr val="1A595A"/>
              </a:buClr>
              <a:buSzPct val="120000"/>
              <a:buChar char="•"/>
              <a:tabLst>
                <a:tab pos="297180" algn="l"/>
              </a:tabLst>
            </a:pPr>
            <a:r>
              <a:rPr lang="ka-GE" sz="1600" dirty="0">
                <a:solidFill>
                  <a:srgbClr val="404040"/>
                </a:solidFill>
                <a:latin typeface="Arial"/>
                <a:cs typeface="Arial"/>
              </a:rPr>
              <a:t>2021 წლის 21 აპრილს ევროკავშირმა გამოაქვეყნა ღონისძიებების ახალი პაკეტი, რომელიც მოიცავს </a:t>
            </a:r>
            <a:r>
              <a:rPr lang="ka-GE" sz="1600" b="1" dirty="0">
                <a:solidFill>
                  <a:srgbClr val="404040"/>
                </a:solidFill>
                <a:latin typeface="Arial"/>
                <a:cs typeface="Arial"/>
              </a:rPr>
              <a:t>მდგრადობის საკითხებზე კორპორაციული ანგარიშგების დირექტივის (CSRD) პროექტს - იგი 2022 წლიდან არაფინანსური ანგარიშგების დირექტივას (NFRD) ჩაანაცვლებს.</a:t>
            </a:r>
          </a:p>
          <a:p>
            <a:pPr marL="297180" marR="5080" indent="-285115">
              <a:spcBef>
                <a:spcPts val="1200"/>
              </a:spcBef>
              <a:buClr>
                <a:srgbClr val="1A595A"/>
              </a:buClr>
              <a:buSzPct val="120000"/>
              <a:buChar char="•"/>
              <a:tabLst>
                <a:tab pos="297180" algn="l"/>
              </a:tabLst>
            </a:pPr>
            <a:r>
              <a:rPr lang="ka-GE" sz="1600" dirty="0">
                <a:solidFill>
                  <a:srgbClr val="404040"/>
                </a:solidFill>
                <a:latin typeface="Arial"/>
                <a:cs typeface="Arial"/>
              </a:rPr>
              <a:t>2022 წლის ნოემბერში ფინანსური ანგარიშგების მრჩეველთა ევროპულმა ჯგუფმა (EFRAG) გამოაქვეყნა მდგრადობის საკითხებზე ანგარიშგების ევროპული სტანდარტები (ESRS), რომელიც 2023 წლის შუა რიცხვებისთვის უნდა დამტკიცდეს.</a:t>
            </a:r>
          </a:p>
        </p:txBody>
      </p:sp>
      <p:sp>
        <p:nvSpPr>
          <p:cNvPr id="4" name="TextBox 3"/>
          <p:cNvSpPr txBox="1"/>
          <p:nvPr/>
        </p:nvSpPr>
        <p:spPr>
          <a:xfrm>
            <a:off x="6532068" y="1832582"/>
            <a:ext cx="5190184" cy="369332"/>
          </a:xfrm>
          <a:prstGeom prst="rect">
            <a:avLst/>
          </a:prstGeom>
          <a:solidFill>
            <a:schemeClr val="bg1"/>
          </a:solidFill>
        </p:spPr>
        <p:txBody>
          <a:bodyPr wrap="square" rtlCol="0">
            <a:spAutoFit/>
          </a:bodyPr>
          <a:lstStyle/>
          <a:p>
            <a:r>
              <a:rPr lang="ka-GE" dirty="0" smtClean="0">
                <a:solidFill>
                  <a:srgbClr val="00529B"/>
                </a:solidFill>
              </a:rPr>
              <a:t>კორპორაციული ინფორმაციის გასაჯაროება</a:t>
            </a:r>
            <a:endParaRPr lang="en-GB" dirty="0">
              <a:solidFill>
                <a:srgbClr val="00529B"/>
              </a:solidFill>
            </a:endParaRPr>
          </a:p>
        </p:txBody>
      </p:sp>
      <p:sp>
        <p:nvSpPr>
          <p:cNvPr id="5" name="Rounded Rectangle 4"/>
          <p:cNvSpPr/>
          <p:nvPr/>
        </p:nvSpPr>
        <p:spPr>
          <a:xfrm>
            <a:off x="7386637" y="2835643"/>
            <a:ext cx="1671638" cy="502920"/>
          </a:xfrm>
          <a:prstGeom prst="roundRect">
            <a:avLst>
              <a:gd name="adj" fmla="val 47484"/>
            </a:avLst>
          </a:prstGeom>
          <a:solidFill>
            <a:srgbClr val="C0E7FF"/>
          </a:solidFill>
          <a:ln>
            <a:solidFill>
              <a:srgbClr val="C0E7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ka-GE" sz="800" dirty="0" smtClean="0">
                <a:solidFill>
                  <a:schemeClr val="tx1">
                    <a:lumMod val="65000"/>
                    <a:lumOff val="35000"/>
                  </a:schemeClr>
                </a:solidFill>
              </a:rPr>
              <a:t>ანგარიშგების ვალდებულების გაზრდა კორპორაციებისა  და საფინანსო ინსტიტუტებისთვის</a:t>
            </a:r>
            <a:endParaRPr lang="en-GB" sz="800" dirty="0">
              <a:solidFill>
                <a:schemeClr val="tx1">
                  <a:lumMod val="65000"/>
                  <a:lumOff val="35000"/>
                </a:schemeClr>
              </a:solidFill>
            </a:endParaRPr>
          </a:p>
        </p:txBody>
      </p:sp>
      <p:sp>
        <p:nvSpPr>
          <p:cNvPr id="14" name="Rounded Rectangle 13"/>
          <p:cNvSpPr/>
          <p:nvPr/>
        </p:nvSpPr>
        <p:spPr>
          <a:xfrm>
            <a:off x="6550818" y="3502274"/>
            <a:ext cx="1671638" cy="502920"/>
          </a:xfrm>
          <a:prstGeom prst="roundRect">
            <a:avLst>
              <a:gd name="adj" fmla="val 47484"/>
            </a:avLst>
          </a:prstGeom>
          <a:solidFill>
            <a:srgbClr val="709DD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ka-GE" sz="800" dirty="0" smtClean="0">
                <a:solidFill>
                  <a:schemeClr val="tx1">
                    <a:lumMod val="65000"/>
                    <a:lumOff val="35000"/>
                  </a:schemeClr>
                </a:solidFill>
              </a:rPr>
              <a:t>თანამიმდევრულობა/ სასამართლო დავების რისკი</a:t>
            </a:r>
            <a:endParaRPr lang="en-GB" sz="800" dirty="0">
              <a:solidFill>
                <a:schemeClr val="tx1">
                  <a:lumMod val="65000"/>
                  <a:lumOff val="35000"/>
                </a:schemeClr>
              </a:solidFill>
            </a:endParaRPr>
          </a:p>
        </p:txBody>
      </p:sp>
      <p:sp>
        <p:nvSpPr>
          <p:cNvPr id="16" name="Rounded Rectangle 15"/>
          <p:cNvSpPr/>
          <p:nvPr/>
        </p:nvSpPr>
        <p:spPr>
          <a:xfrm>
            <a:off x="10031865" y="3500172"/>
            <a:ext cx="1671638" cy="502920"/>
          </a:xfrm>
          <a:prstGeom prst="roundRect">
            <a:avLst>
              <a:gd name="adj" fmla="val 47484"/>
            </a:avLst>
          </a:prstGeom>
          <a:solidFill>
            <a:srgbClr val="C0E7FF"/>
          </a:solidFill>
          <a:ln>
            <a:solidFill>
              <a:srgbClr val="C0E7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ka-GE" sz="800" dirty="0" smtClean="0">
                <a:solidFill>
                  <a:schemeClr val="tx1">
                    <a:lumMod val="65000"/>
                    <a:lumOff val="35000"/>
                  </a:schemeClr>
                </a:solidFill>
              </a:rPr>
              <a:t>ტაქსონომიის რეგულაციის მუხლი 8</a:t>
            </a:r>
            <a:endParaRPr lang="en-GB" sz="800" dirty="0">
              <a:solidFill>
                <a:schemeClr val="tx1">
                  <a:lumMod val="65000"/>
                  <a:lumOff val="35000"/>
                </a:schemeClr>
              </a:solidFill>
            </a:endParaRPr>
          </a:p>
        </p:txBody>
      </p:sp>
      <p:sp>
        <p:nvSpPr>
          <p:cNvPr id="17" name="Rounded Rectangle 16"/>
          <p:cNvSpPr/>
          <p:nvPr/>
        </p:nvSpPr>
        <p:spPr>
          <a:xfrm>
            <a:off x="6532068" y="4178106"/>
            <a:ext cx="1671638" cy="502920"/>
          </a:xfrm>
          <a:prstGeom prst="roundRect">
            <a:avLst>
              <a:gd name="adj" fmla="val 47484"/>
            </a:avLst>
          </a:prstGeom>
          <a:solidFill>
            <a:srgbClr val="C0E7FF"/>
          </a:solidFill>
          <a:ln>
            <a:solidFill>
              <a:srgbClr val="C0E7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ka-GE" sz="800" dirty="0" smtClean="0">
                <a:solidFill>
                  <a:schemeClr val="tx1">
                    <a:lumMod val="65000"/>
                    <a:lumOff val="35000"/>
                  </a:schemeClr>
                </a:solidFill>
              </a:rPr>
              <a:t>მმართველობა და რისკების მართვა (მოლოდინების, უსაფრთხოების მიმართულებით და ა.შ.)</a:t>
            </a:r>
            <a:endParaRPr lang="en-GB" sz="800" dirty="0">
              <a:solidFill>
                <a:schemeClr val="tx1">
                  <a:lumMod val="65000"/>
                  <a:lumOff val="35000"/>
                </a:schemeClr>
              </a:solidFill>
            </a:endParaRPr>
          </a:p>
        </p:txBody>
      </p:sp>
      <p:sp>
        <p:nvSpPr>
          <p:cNvPr id="18" name="Rounded Rectangle 17"/>
          <p:cNvSpPr/>
          <p:nvPr/>
        </p:nvSpPr>
        <p:spPr>
          <a:xfrm>
            <a:off x="10021495" y="4173902"/>
            <a:ext cx="1671638" cy="502920"/>
          </a:xfrm>
          <a:prstGeom prst="roundRect">
            <a:avLst>
              <a:gd name="adj" fmla="val 47484"/>
            </a:avLst>
          </a:prstGeom>
          <a:solidFill>
            <a:srgbClr val="709DD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ka-GE" sz="800" dirty="0" smtClean="0">
                <a:solidFill>
                  <a:schemeClr val="tx1">
                    <a:lumMod val="65000"/>
                    <a:lumOff val="35000"/>
                  </a:schemeClr>
                </a:solidFill>
              </a:rPr>
              <a:t>ბრიტანეთის </a:t>
            </a:r>
            <a:r>
              <a:rPr lang="ka-GE" sz="800" dirty="0" err="1" smtClean="0">
                <a:solidFill>
                  <a:schemeClr val="tx1">
                    <a:lumMod val="65000"/>
                    <a:lumOff val="35000"/>
                  </a:schemeClr>
                </a:solidFill>
              </a:rPr>
              <a:t>ლისტინგის</a:t>
            </a:r>
            <a:r>
              <a:rPr lang="ka-GE" sz="800" dirty="0" smtClean="0">
                <a:solidFill>
                  <a:schemeClr val="tx1">
                    <a:lumMod val="65000"/>
                    <a:lumOff val="35000"/>
                  </a:schemeClr>
                </a:solidFill>
              </a:rPr>
              <a:t> წესები (კლიმატური მაჩვენებლების სავალდებულო გასაჯაროება)</a:t>
            </a:r>
            <a:endParaRPr lang="en-GB" sz="800" dirty="0">
              <a:solidFill>
                <a:schemeClr val="tx1">
                  <a:lumMod val="65000"/>
                  <a:lumOff val="35000"/>
                </a:schemeClr>
              </a:solidFill>
            </a:endParaRPr>
          </a:p>
        </p:txBody>
      </p:sp>
      <p:sp>
        <p:nvSpPr>
          <p:cNvPr id="19" name="Rounded Rectangle 18"/>
          <p:cNvSpPr/>
          <p:nvPr/>
        </p:nvSpPr>
        <p:spPr>
          <a:xfrm>
            <a:off x="7127626" y="4853938"/>
            <a:ext cx="1872858" cy="502920"/>
          </a:xfrm>
          <a:prstGeom prst="roundRect">
            <a:avLst>
              <a:gd name="adj" fmla="val 47484"/>
            </a:avLst>
          </a:prstGeom>
          <a:solidFill>
            <a:srgbClr val="709DD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ka-GE" sz="800" dirty="0" smtClean="0">
                <a:solidFill>
                  <a:schemeClr val="tx1">
                    <a:lumMod val="65000"/>
                    <a:lumOff val="35000"/>
                  </a:schemeClr>
                </a:solidFill>
              </a:rPr>
              <a:t>ფინანსური მომსახურების სფეროში კანონმდებლობის ცვლილების შედეგები (მონაცემების გამალებით შეგროვება)</a:t>
            </a:r>
            <a:endParaRPr lang="en-GB" sz="800" dirty="0">
              <a:solidFill>
                <a:schemeClr val="tx1">
                  <a:lumMod val="65000"/>
                  <a:lumOff val="35000"/>
                </a:schemeClr>
              </a:solidFill>
            </a:endParaRPr>
          </a:p>
        </p:txBody>
      </p:sp>
      <p:sp>
        <p:nvSpPr>
          <p:cNvPr id="20" name="Rounded Rectangle 19"/>
          <p:cNvSpPr/>
          <p:nvPr/>
        </p:nvSpPr>
        <p:spPr>
          <a:xfrm>
            <a:off x="9301364" y="4862395"/>
            <a:ext cx="1671638" cy="502920"/>
          </a:xfrm>
          <a:prstGeom prst="roundRect">
            <a:avLst>
              <a:gd name="adj" fmla="val 47484"/>
            </a:avLst>
          </a:prstGeom>
          <a:solidFill>
            <a:srgbClr val="C0E7FF"/>
          </a:solidFill>
          <a:ln>
            <a:solidFill>
              <a:srgbClr val="C0E7FF"/>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800" dirty="0" smtClean="0">
                <a:solidFill>
                  <a:schemeClr val="tx1">
                    <a:lumMod val="65000"/>
                    <a:lumOff val="35000"/>
                  </a:schemeClr>
                </a:solidFill>
              </a:rPr>
              <a:t>TCFD/ </a:t>
            </a:r>
            <a:r>
              <a:rPr lang="ka-GE" sz="800" dirty="0" smtClean="0">
                <a:solidFill>
                  <a:schemeClr val="tx1">
                    <a:lumMod val="65000"/>
                    <a:lumOff val="35000"/>
                  </a:schemeClr>
                </a:solidFill>
              </a:rPr>
              <a:t>კლიმატურ მაჩვენებლებზე ანგარიშგება</a:t>
            </a:r>
            <a:endParaRPr lang="en-GB" sz="8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9354312" cy="997709"/>
          </a:xfrm>
          <a:prstGeom prst="rect">
            <a:avLst/>
          </a:prstGeom>
        </p:spPr>
        <p:txBody>
          <a:bodyPr vert="horz" wrap="square" lIns="640080" tIns="12700" rIns="0" bIns="0" rtlCol="0">
            <a:spAutoFit/>
          </a:bodyPr>
          <a:lstStyle/>
          <a:p>
            <a:pPr marL="12700">
              <a:lnSpc>
                <a:spcPct val="100000"/>
              </a:lnSpc>
              <a:spcBef>
                <a:spcPts val="100"/>
              </a:spcBef>
            </a:pPr>
            <a:r>
              <a:rPr lang="ka-GE" sz="3200" b="1" dirty="0">
                <a:latin typeface="Franklin Gothic Demi Cond" panose="020B0706030402020204" pitchFamily="34" charset="0"/>
              </a:rPr>
              <a:t>კორპორაციული მდგრადობის თაობაზე ანგარიშგების დირექტივა (CSRD)</a:t>
            </a:r>
          </a:p>
        </p:txBody>
      </p:sp>
      <p:sp>
        <p:nvSpPr>
          <p:cNvPr id="3" name="object 3"/>
          <p:cNvSpPr txBox="1"/>
          <p:nvPr/>
        </p:nvSpPr>
        <p:spPr>
          <a:xfrm>
            <a:off x="579500" y="1332293"/>
            <a:ext cx="8911590" cy="5060360"/>
          </a:xfrm>
          <a:prstGeom prst="rect">
            <a:avLst/>
          </a:prstGeom>
        </p:spPr>
        <p:txBody>
          <a:bodyPr vert="horz" wrap="square" lIns="0" tIns="12700" rIns="0" bIns="0" rtlCol="0">
            <a:spAutoFit/>
          </a:bodyPr>
          <a:lstStyle/>
          <a:p>
            <a:pPr marL="12065" marR="750570">
              <a:lnSpc>
                <a:spcPct val="100000"/>
              </a:lnSpc>
              <a:spcBef>
                <a:spcPts val="100"/>
              </a:spcBef>
              <a:tabLst>
                <a:tab pos="266700" algn="l"/>
              </a:tabLst>
            </a:pPr>
            <a:r>
              <a:rPr lang="ka-GE" sz="1600" dirty="0">
                <a:solidFill>
                  <a:srgbClr val="404040"/>
                </a:solidFill>
                <a:latin typeface="Franklin Gothic Book"/>
                <a:cs typeface="Franklin Gothic Book"/>
              </a:rPr>
              <a:t>ცვლილებები შეაქვს „არაფინანსური ანგარიშგების დირექტივით“ (NFRD) განსაზღვრულ, არაფინანსური ანგარიშგების არსებულ წესებში</a:t>
            </a:r>
          </a:p>
          <a:p>
            <a:pPr marL="355600" indent="-342900">
              <a:lnSpc>
                <a:spcPct val="100000"/>
              </a:lnSpc>
              <a:spcBef>
                <a:spcPts val="1210"/>
              </a:spcBef>
              <a:buClr>
                <a:srgbClr val="1A595A"/>
              </a:buClr>
              <a:buSzPct val="80000"/>
              <a:buFont typeface="Franklin Gothic Book" panose="020B0503020102020204" pitchFamily="34" charset="0"/>
              <a:buChar char="►"/>
              <a:tabLst>
                <a:tab pos="266700" algn="l"/>
              </a:tabLst>
            </a:pPr>
            <a:r>
              <a:rPr lang="ka-GE" sz="1600" b="1" dirty="0">
                <a:solidFill>
                  <a:srgbClr val="404040"/>
                </a:solidFill>
                <a:latin typeface="Franklin Gothic Book"/>
                <a:cs typeface="Franklin Gothic Book"/>
              </a:rPr>
              <a:t>მიზანი:</a:t>
            </a:r>
          </a:p>
          <a:p>
            <a:pPr marL="633095" marR="177800" lvl="1" indent="-264795">
              <a:lnSpc>
                <a:spcPct val="100000"/>
              </a:lnSpc>
              <a:spcBef>
                <a:spcPts val="1205"/>
              </a:spcBef>
              <a:buClr>
                <a:srgbClr val="1A595A"/>
              </a:buClr>
              <a:buSzPct val="120000"/>
              <a:buFont typeface="Arial"/>
              <a:buChar char="•"/>
              <a:tabLst>
                <a:tab pos="633095" algn="l"/>
              </a:tabLst>
            </a:pPr>
            <a:r>
              <a:rPr lang="ka-GE" sz="1600" dirty="0">
                <a:solidFill>
                  <a:srgbClr val="404040"/>
                </a:solidFill>
                <a:latin typeface="Franklin Gothic Book"/>
                <a:cs typeface="Franklin Gothic Book"/>
              </a:rPr>
              <a:t>უზრუნველყოს, რომ მას დაქვემდებარებულმა ევროკავშირისა და </a:t>
            </a:r>
            <a:r>
              <a:rPr lang="ka-GE" sz="1600" dirty="0" err="1">
                <a:solidFill>
                  <a:srgbClr val="404040"/>
                </a:solidFill>
                <a:latin typeface="Franklin Gothic Book"/>
                <a:cs typeface="Franklin Gothic Book"/>
              </a:rPr>
              <a:t>არაევროკავშირის</a:t>
            </a:r>
            <a:r>
              <a:rPr lang="ka-GE" sz="1600" dirty="0">
                <a:solidFill>
                  <a:srgbClr val="404040"/>
                </a:solidFill>
                <a:latin typeface="Franklin Gothic Book"/>
                <a:cs typeface="Franklin Gothic Book"/>
              </a:rPr>
              <a:t> კომპანიებმა (მათ შორის ფინანსურმა ინსტიტუტებმა) სათანადოდ გაასაჯაროონ ინფორმაცია იმ რისკების შესახებ, რომელთა წინაშეც მათ მდგრადობის პრობლემები აყენებს, ასევე მოსახლეობასა და გარემოზე ამ კომპანიების ზემოქმედების შესახებ (როგორიცაა, მაგ., კლიმატის ცვლილების ზემოქმედება ან ადამიანის უფლებების საკითხები) (ცნობილია როგორც „</a:t>
            </a:r>
            <a:r>
              <a:rPr lang="ka-GE" sz="1600" dirty="0" err="1">
                <a:solidFill>
                  <a:srgbClr val="404040"/>
                </a:solidFill>
                <a:latin typeface="Franklin Gothic Book"/>
                <a:cs typeface="Franklin Gothic Book"/>
              </a:rPr>
              <a:t>ორმაგმნიშვნელოვანი</a:t>
            </a:r>
            <a:r>
              <a:rPr lang="ka-GE" sz="1600" dirty="0">
                <a:solidFill>
                  <a:srgbClr val="404040"/>
                </a:solidFill>
                <a:latin typeface="Franklin Gothic Book"/>
                <a:cs typeface="Franklin Gothic Book"/>
              </a:rPr>
              <a:t> მიდგომა“)</a:t>
            </a:r>
          </a:p>
          <a:p>
            <a:pPr marL="633095" marR="177800" lvl="1" indent="-264795">
              <a:spcBef>
                <a:spcPts val="1205"/>
              </a:spcBef>
              <a:buClr>
                <a:srgbClr val="1A595A"/>
              </a:buClr>
              <a:buSzPct val="120000"/>
              <a:buFont typeface="Arial"/>
              <a:buChar char="•"/>
              <a:tabLst>
                <a:tab pos="633095" algn="l"/>
              </a:tabLst>
            </a:pPr>
            <a:r>
              <a:rPr lang="ka-GE" sz="1600" dirty="0">
                <a:solidFill>
                  <a:srgbClr val="404040"/>
                </a:solidFill>
                <a:latin typeface="Franklin Gothic Book"/>
                <a:cs typeface="Franklin Gothic Book"/>
              </a:rPr>
              <a:t>კომპანიების ანგარიშვალდებულების გაზრდა მათ საქმიანობასთან დაკავშირებული რისკებისა და შესაძლებლობების, მოსახლეობასა და გარემოზე ზემოქმედების საკითხებზე.</a:t>
            </a:r>
          </a:p>
          <a:p>
            <a:pPr marL="633095" marR="177800" lvl="1" indent="-264795">
              <a:spcBef>
                <a:spcPts val="1205"/>
              </a:spcBef>
              <a:buClr>
                <a:srgbClr val="1A595A"/>
              </a:buClr>
              <a:buSzPct val="120000"/>
              <a:buFont typeface="Arial"/>
              <a:buChar char="•"/>
              <a:tabLst>
                <a:tab pos="633095" algn="l"/>
              </a:tabLst>
            </a:pPr>
            <a:r>
              <a:rPr lang="ka-GE" sz="1600" dirty="0">
                <a:solidFill>
                  <a:srgbClr val="404040"/>
                </a:solidFill>
                <a:latin typeface="Franklin Gothic Book"/>
                <a:cs typeface="Franklin Gothic Book"/>
              </a:rPr>
              <a:t>ინვესტორებისა და სხვა დაინტერესებული მხარეებისათვის მდგრადობის საკითხებზე ინფორმირებული გადაწყვეტილებების მიღების საშუალების მიცემა.</a:t>
            </a:r>
          </a:p>
          <a:p>
            <a:pPr marL="633095" marR="177800" lvl="1" indent="-264795">
              <a:spcBef>
                <a:spcPts val="1205"/>
              </a:spcBef>
              <a:buClr>
                <a:srgbClr val="1A595A"/>
              </a:buClr>
              <a:buSzPct val="120000"/>
              <a:buFont typeface="Arial"/>
              <a:buChar char="•"/>
              <a:tabLst>
                <a:tab pos="633095" algn="l"/>
              </a:tabLst>
            </a:pPr>
            <a:r>
              <a:rPr lang="ka-GE" sz="1600" dirty="0">
                <a:solidFill>
                  <a:srgbClr val="404040"/>
                </a:solidFill>
                <a:latin typeface="Franklin Gothic Book"/>
                <a:cs typeface="Franklin Gothic Book"/>
              </a:rPr>
              <a:t>კომპანიების მიმზიდველობის გაზრდა ინვესტორებისთვის, რომელთაც თავიანთი საინვესტიციო გადაწყვეტილებების ზემოქმედების შესახებ ინფორმაციის ქონა და ანგარიშგება ასევე დასჭირდებათ.</a:t>
            </a:r>
          </a:p>
        </p:txBody>
      </p:sp>
    </p:spTree>
    <p:extLst>
      <p:ext uri="{BB962C8B-B14F-4D97-AF65-F5344CB8AC3E}">
        <p14:creationId xmlns:p14="http://schemas.microsoft.com/office/powerpoint/2010/main" val="3976310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8596668" cy="600164"/>
          </a:xfrm>
          <a:prstGeom prst="rect">
            <a:avLst/>
          </a:prstGeom>
        </p:spPr>
        <p:txBody>
          <a:bodyPr vert="horz" wrap="square" lIns="640080" tIns="45720" rIns="0" bIns="0" rtlCol="0">
            <a:spAutoFit/>
          </a:bodyPr>
          <a:lstStyle/>
          <a:p>
            <a:pPr>
              <a:lnSpc>
                <a:spcPct val="100000"/>
              </a:lnSpc>
              <a:spcBef>
                <a:spcPts val="105"/>
              </a:spcBef>
            </a:pPr>
            <a:r>
              <a:rPr lang="ka-GE" sz="3600" b="1">
                <a:solidFill>
                  <a:schemeClr val="accent2">
                    <a:lumMod val="75000"/>
                  </a:schemeClr>
                </a:solidFill>
                <a:latin typeface="Franklin Gothic Demi Cond" panose="020B0706030402020204" pitchFamily="34" charset="0"/>
              </a:rPr>
              <a:t>NFRD-ს და CSRD-ის შედარება</a:t>
            </a:r>
          </a:p>
        </p:txBody>
      </p:sp>
      <p:grpSp>
        <p:nvGrpSpPr>
          <p:cNvPr id="3" name="object 3"/>
          <p:cNvGrpSpPr/>
          <p:nvPr/>
        </p:nvGrpSpPr>
        <p:grpSpPr>
          <a:xfrm>
            <a:off x="2373205" y="2392648"/>
            <a:ext cx="4923141" cy="2399046"/>
            <a:chOff x="3779520" y="2611120"/>
            <a:chExt cx="4465320" cy="1908175"/>
          </a:xfrm>
        </p:grpSpPr>
        <p:sp>
          <p:nvSpPr>
            <p:cNvPr id="4" name="object 4"/>
            <p:cNvSpPr/>
            <p:nvPr/>
          </p:nvSpPr>
          <p:spPr>
            <a:xfrm>
              <a:off x="8234679" y="2880360"/>
              <a:ext cx="5080" cy="1633855"/>
            </a:xfrm>
            <a:custGeom>
              <a:avLst/>
              <a:gdLst/>
              <a:ahLst/>
              <a:cxnLst/>
              <a:rect l="l" t="t" r="r" b="b"/>
              <a:pathLst>
                <a:path w="5079" h="1633854">
                  <a:moveTo>
                    <a:pt x="0" y="0"/>
                  </a:moveTo>
                  <a:lnTo>
                    <a:pt x="4572" y="1633346"/>
                  </a:lnTo>
                </a:path>
              </a:pathLst>
            </a:custGeom>
            <a:ln w="10160">
              <a:solidFill>
                <a:srgbClr val="001F5F"/>
              </a:solidFill>
            </a:ln>
          </p:spPr>
          <p:txBody>
            <a:bodyPr wrap="square" lIns="0" tIns="0" rIns="0" bIns="0" rtlCol="0"/>
            <a:lstStyle/>
            <a:p>
              <a:endParaRPr/>
            </a:p>
          </p:txBody>
        </p:sp>
        <p:sp>
          <p:nvSpPr>
            <p:cNvPr id="5" name="object 5"/>
            <p:cNvSpPr/>
            <p:nvPr/>
          </p:nvSpPr>
          <p:spPr>
            <a:xfrm>
              <a:off x="4363720" y="2616200"/>
              <a:ext cx="1940560" cy="1716405"/>
            </a:xfrm>
            <a:custGeom>
              <a:avLst/>
              <a:gdLst/>
              <a:ahLst/>
              <a:cxnLst/>
              <a:rect l="l" t="t" r="r" b="b"/>
              <a:pathLst>
                <a:path w="1940560" h="1716404">
                  <a:moveTo>
                    <a:pt x="1940559" y="0"/>
                  </a:moveTo>
                  <a:lnTo>
                    <a:pt x="1940559" y="250698"/>
                  </a:lnTo>
                </a:path>
                <a:path w="1940560" h="1716404">
                  <a:moveTo>
                    <a:pt x="0" y="254000"/>
                  </a:moveTo>
                  <a:lnTo>
                    <a:pt x="0" y="1716405"/>
                  </a:lnTo>
                </a:path>
              </a:pathLst>
            </a:custGeom>
            <a:ln w="10160">
              <a:solidFill>
                <a:srgbClr val="0079C1"/>
              </a:solidFill>
            </a:ln>
          </p:spPr>
          <p:txBody>
            <a:bodyPr wrap="square" lIns="0" tIns="0" rIns="0" bIns="0" rtlCol="0"/>
            <a:lstStyle/>
            <a:p>
              <a:endParaRPr/>
            </a:p>
          </p:txBody>
        </p:sp>
        <p:sp>
          <p:nvSpPr>
            <p:cNvPr id="6" name="object 6"/>
            <p:cNvSpPr/>
            <p:nvPr/>
          </p:nvSpPr>
          <p:spPr>
            <a:xfrm>
              <a:off x="3779520" y="3058160"/>
              <a:ext cx="1158240" cy="274320"/>
            </a:xfrm>
            <a:custGeom>
              <a:avLst/>
              <a:gdLst/>
              <a:ahLst/>
              <a:cxnLst/>
              <a:rect l="l" t="t" r="r" b="b"/>
              <a:pathLst>
                <a:path w="1158239" h="274320">
                  <a:moveTo>
                    <a:pt x="1112519" y="0"/>
                  </a:moveTo>
                  <a:lnTo>
                    <a:pt x="45719" y="0"/>
                  </a:lnTo>
                  <a:lnTo>
                    <a:pt x="27914" y="3589"/>
                  </a:lnTo>
                  <a:lnTo>
                    <a:pt x="13382" y="13382"/>
                  </a:lnTo>
                  <a:lnTo>
                    <a:pt x="3589" y="27914"/>
                  </a:lnTo>
                  <a:lnTo>
                    <a:pt x="0" y="45719"/>
                  </a:lnTo>
                  <a:lnTo>
                    <a:pt x="0" y="228600"/>
                  </a:lnTo>
                  <a:lnTo>
                    <a:pt x="3589" y="246405"/>
                  </a:lnTo>
                  <a:lnTo>
                    <a:pt x="13382" y="260937"/>
                  </a:lnTo>
                  <a:lnTo>
                    <a:pt x="27914" y="270730"/>
                  </a:lnTo>
                  <a:lnTo>
                    <a:pt x="45719" y="274319"/>
                  </a:lnTo>
                  <a:lnTo>
                    <a:pt x="1112519" y="274319"/>
                  </a:lnTo>
                  <a:lnTo>
                    <a:pt x="1130325" y="270730"/>
                  </a:lnTo>
                  <a:lnTo>
                    <a:pt x="1144857" y="260937"/>
                  </a:lnTo>
                  <a:lnTo>
                    <a:pt x="1154650" y="246405"/>
                  </a:lnTo>
                  <a:lnTo>
                    <a:pt x="1158239" y="228600"/>
                  </a:lnTo>
                  <a:lnTo>
                    <a:pt x="1158239" y="45719"/>
                  </a:lnTo>
                  <a:lnTo>
                    <a:pt x="1154650" y="27914"/>
                  </a:lnTo>
                  <a:lnTo>
                    <a:pt x="1144857" y="13382"/>
                  </a:lnTo>
                  <a:lnTo>
                    <a:pt x="1130325" y="3589"/>
                  </a:lnTo>
                  <a:lnTo>
                    <a:pt x="1112519" y="0"/>
                  </a:lnTo>
                  <a:close/>
                </a:path>
              </a:pathLst>
            </a:custGeom>
            <a:solidFill>
              <a:srgbClr val="C0E7FF"/>
            </a:solidFill>
          </p:spPr>
          <p:txBody>
            <a:bodyPr wrap="square" lIns="0" tIns="0" rIns="0" bIns="0" rtlCol="0"/>
            <a:lstStyle/>
            <a:p>
              <a:endParaRPr/>
            </a:p>
          </p:txBody>
        </p:sp>
      </p:grpSp>
      <p:sp>
        <p:nvSpPr>
          <p:cNvPr id="7" name="object 7"/>
          <p:cNvSpPr txBox="1"/>
          <p:nvPr/>
        </p:nvSpPr>
        <p:spPr>
          <a:xfrm>
            <a:off x="2805665" y="3056662"/>
            <a:ext cx="425664" cy="173124"/>
          </a:xfrm>
          <a:prstGeom prst="rect">
            <a:avLst/>
          </a:prstGeom>
        </p:spPr>
        <p:txBody>
          <a:bodyPr vert="horz" wrap="square" lIns="0" tIns="11430" rIns="0" bIns="0" rtlCol="0">
            <a:spAutoFit/>
          </a:bodyPr>
          <a:lstStyle/>
          <a:p>
            <a:pPr marL="12700">
              <a:lnSpc>
                <a:spcPct val="100000"/>
              </a:lnSpc>
              <a:spcBef>
                <a:spcPts val="90"/>
              </a:spcBef>
            </a:pPr>
            <a:r>
              <a:rPr lang="ka-GE" sz="1050" b="1" dirty="0">
                <a:solidFill>
                  <a:srgbClr val="57585B"/>
                </a:solidFill>
                <a:latin typeface="Arial"/>
                <a:cs typeface="Arial"/>
              </a:rPr>
              <a:t>NFRD</a:t>
            </a:r>
          </a:p>
        </p:txBody>
      </p:sp>
      <p:sp>
        <p:nvSpPr>
          <p:cNvPr id="8" name="object 8"/>
          <p:cNvSpPr/>
          <p:nvPr/>
        </p:nvSpPr>
        <p:spPr>
          <a:xfrm>
            <a:off x="6588472" y="3023814"/>
            <a:ext cx="1276992" cy="344888"/>
          </a:xfrm>
          <a:custGeom>
            <a:avLst/>
            <a:gdLst/>
            <a:ahLst/>
            <a:cxnLst/>
            <a:rect l="l" t="t" r="r" b="b"/>
            <a:pathLst>
              <a:path w="1158240" h="274320">
                <a:moveTo>
                  <a:pt x="1112520" y="0"/>
                </a:moveTo>
                <a:lnTo>
                  <a:pt x="45720" y="0"/>
                </a:lnTo>
                <a:lnTo>
                  <a:pt x="27914" y="3589"/>
                </a:lnTo>
                <a:lnTo>
                  <a:pt x="13382" y="13382"/>
                </a:lnTo>
                <a:lnTo>
                  <a:pt x="3589" y="27914"/>
                </a:lnTo>
                <a:lnTo>
                  <a:pt x="0" y="45719"/>
                </a:lnTo>
                <a:lnTo>
                  <a:pt x="0" y="228600"/>
                </a:lnTo>
                <a:lnTo>
                  <a:pt x="3589" y="246405"/>
                </a:lnTo>
                <a:lnTo>
                  <a:pt x="13382" y="260937"/>
                </a:lnTo>
                <a:lnTo>
                  <a:pt x="27914" y="270730"/>
                </a:lnTo>
                <a:lnTo>
                  <a:pt x="45720" y="274319"/>
                </a:lnTo>
                <a:lnTo>
                  <a:pt x="1112520" y="274319"/>
                </a:lnTo>
                <a:lnTo>
                  <a:pt x="1130325" y="270730"/>
                </a:lnTo>
                <a:lnTo>
                  <a:pt x="1144857" y="260937"/>
                </a:lnTo>
                <a:lnTo>
                  <a:pt x="1154650" y="246405"/>
                </a:lnTo>
                <a:lnTo>
                  <a:pt x="1158240" y="228600"/>
                </a:lnTo>
                <a:lnTo>
                  <a:pt x="1158240" y="45719"/>
                </a:lnTo>
                <a:lnTo>
                  <a:pt x="1154650" y="27914"/>
                </a:lnTo>
                <a:lnTo>
                  <a:pt x="1144857" y="13382"/>
                </a:lnTo>
                <a:lnTo>
                  <a:pt x="1130325" y="3589"/>
                </a:lnTo>
                <a:lnTo>
                  <a:pt x="1112520" y="0"/>
                </a:lnTo>
                <a:close/>
              </a:path>
            </a:pathLst>
          </a:custGeom>
          <a:solidFill>
            <a:srgbClr val="C0E7FF"/>
          </a:solidFill>
        </p:spPr>
        <p:txBody>
          <a:bodyPr wrap="square" lIns="0" tIns="0" rIns="0" bIns="0" rtlCol="0"/>
          <a:lstStyle/>
          <a:p>
            <a:endParaRPr/>
          </a:p>
        </p:txBody>
      </p:sp>
      <p:sp>
        <p:nvSpPr>
          <p:cNvPr id="9" name="object 9"/>
          <p:cNvSpPr txBox="1"/>
          <p:nvPr/>
        </p:nvSpPr>
        <p:spPr>
          <a:xfrm>
            <a:off x="7078758" y="3119824"/>
            <a:ext cx="436166" cy="173124"/>
          </a:xfrm>
          <a:prstGeom prst="rect">
            <a:avLst/>
          </a:prstGeom>
        </p:spPr>
        <p:txBody>
          <a:bodyPr vert="horz" wrap="square" lIns="0" tIns="11430" rIns="0" bIns="0" rtlCol="0">
            <a:spAutoFit/>
          </a:bodyPr>
          <a:lstStyle/>
          <a:p>
            <a:pPr marL="12700">
              <a:lnSpc>
                <a:spcPct val="100000"/>
              </a:lnSpc>
              <a:spcBef>
                <a:spcPts val="90"/>
              </a:spcBef>
            </a:pPr>
            <a:r>
              <a:rPr lang="ka-GE" sz="1050" b="1" dirty="0">
                <a:solidFill>
                  <a:srgbClr val="57585B"/>
                </a:solidFill>
                <a:latin typeface="Arial"/>
                <a:cs typeface="Arial"/>
              </a:rPr>
              <a:t>CSRD</a:t>
            </a:r>
          </a:p>
        </p:txBody>
      </p:sp>
      <p:grpSp>
        <p:nvGrpSpPr>
          <p:cNvPr id="10" name="object 10"/>
          <p:cNvGrpSpPr/>
          <p:nvPr/>
        </p:nvGrpSpPr>
        <p:grpSpPr>
          <a:xfrm>
            <a:off x="1041400" y="1498600"/>
            <a:ext cx="8267700" cy="4400513"/>
            <a:chOff x="2570479" y="1899920"/>
            <a:chExt cx="7498857" cy="3500120"/>
          </a:xfrm>
        </p:grpSpPr>
        <p:sp>
          <p:nvSpPr>
            <p:cNvPr id="11" name="object 11"/>
            <p:cNvSpPr/>
            <p:nvPr/>
          </p:nvSpPr>
          <p:spPr>
            <a:xfrm>
              <a:off x="4363719" y="2870200"/>
              <a:ext cx="3880485" cy="13970"/>
            </a:xfrm>
            <a:custGeom>
              <a:avLst/>
              <a:gdLst/>
              <a:ahLst/>
              <a:cxnLst/>
              <a:rect l="l" t="t" r="r" b="b"/>
              <a:pathLst>
                <a:path w="3880484" h="13969">
                  <a:moveTo>
                    <a:pt x="0" y="0"/>
                  </a:moveTo>
                  <a:lnTo>
                    <a:pt x="3880484" y="13462"/>
                  </a:lnTo>
                </a:path>
              </a:pathLst>
            </a:custGeom>
            <a:ln w="10160">
              <a:solidFill>
                <a:srgbClr val="0079C1"/>
              </a:solidFill>
            </a:ln>
          </p:spPr>
          <p:txBody>
            <a:bodyPr wrap="square" lIns="0" tIns="0" rIns="0" bIns="0" rtlCol="0"/>
            <a:lstStyle/>
            <a:p>
              <a:endParaRPr/>
            </a:p>
          </p:txBody>
        </p:sp>
        <p:sp>
          <p:nvSpPr>
            <p:cNvPr id="12" name="object 12"/>
            <p:cNvSpPr/>
            <p:nvPr/>
          </p:nvSpPr>
          <p:spPr>
            <a:xfrm>
              <a:off x="2768599" y="3520440"/>
              <a:ext cx="3332479" cy="1879600"/>
            </a:xfrm>
            <a:custGeom>
              <a:avLst/>
              <a:gdLst/>
              <a:ahLst/>
              <a:cxnLst/>
              <a:rect l="l" t="t" r="r" b="b"/>
              <a:pathLst>
                <a:path w="3332479" h="1879600">
                  <a:moveTo>
                    <a:pt x="3019171" y="0"/>
                  </a:moveTo>
                  <a:lnTo>
                    <a:pt x="313308" y="0"/>
                  </a:lnTo>
                  <a:lnTo>
                    <a:pt x="266995" y="3395"/>
                  </a:lnTo>
                  <a:lnTo>
                    <a:pt x="222797" y="13259"/>
                  </a:lnTo>
                  <a:lnTo>
                    <a:pt x="181197" y="29109"/>
                  </a:lnTo>
                  <a:lnTo>
                    <a:pt x="142680" y="50459"/>
                  </a:lnTo>
                  <a:lnTo>
                    <a:pt x="107728" y="76827"/>
                  </a:lnTo>
                  <a:lnTo>
                    <a:pt x="76827" y="107728"/>
                  </a:lnTo>
                  <a:lnTo>
                    <a:pt x="50459" y="142680"/>
                  </a:lnTo>
                  <a:lnTo>
                    <a:pt x="29109" y="181197"/>
                  </a:lnTo>
                  <a:lnTo>
                    <a:pt x="13259" y="222797"/>
                  </a:lnTo>
                  <a:lnTo>
                    <a:pt x="3395" y="266995"/>
                  </a:lnTo>
                  <a:lnTo>
                    <a:pt x="0" y="313309"/>
                  </a:lnTo>
                  <a:lnTo>
                    <a:pt x="0" y="1566291"/>
                  </a:lnTo>
                  <a:lnTo>
                    <a:pt x="3395" y="1612604"/>
                  </a:lnTo>
                  <a:lnTo>
                    <a:pt x="13259" y="1656802"/>
                  </a:lnTo>
                  <a:lnTo>
                    <a:pt x="29109" y="1698402"/>
                  </a:lnTo>
                  <a:lnTo>
                    <a:pt x="50459" y="1736919"/>
                  </a:lnTo>
                  <a:lnTo>
                    <a:pt x="76827" y="1771871"/>
                  </a:lnTo>
                  <a:lnTo>
                    <a:pt x="107728" y="1802772"/>
                  </a:lnTo>
                  <a:lnTo>
                    <a:pt x="142680" y="1829140"/>
                  </a:lnTo>
                  <a:lnTo>
                    <a:pt x="181197" y="1850490"/>
                  </a:lnTo>
                  <a:lnTo>
                    <a:pt x="222797" y="1866340"/>
                  </a:lnTo>
                  <a:lnTo>
                    <a:pt x="266995" y="1876204"/>
                  </a:lnTo>
                  <a:lnTo>
                    <a:pt x="313308" y="1879600"/>
                  </a:lnTo>
                  <a:lnTo>
                    <a:pt x="3019171" y="1879600"/>
                  </a:lnTo>
                  <a:lnTo>
                    <a:pt x="3065484" y="1876204"/>
                  </a:lnTo>
                  <a:lnTo>
                    <a:pt x="3109682" y="1866340"/>
                  </a:lnTo>
                  <a:lnTo>
                    <a:pt x="3151282" y="1850490"/>
                  </a:lnTo>
                  <a:lnTo>
                    <a:pt x="3189799" y="1829140"/>
                  </a:lnTo>
                  <a:lnTo>
                    <a:pt x="3224751" y="1802772"/>
                  </a:lnTo>
                  <a:lnTo>
                    <a:pt x="3255652" y="1771871"/>
                  </a:lnTo>
                  <a:lnTo>
                    <a:pt x="3282020" y="1736919"/>
                  </a:lnTo>
                  <a:lnTo>
                    <a:pt x="3303370" y="1698402"/>
                  </a:lnTo>
                  <a:lnTo>
                    <a:pt x="3319220" y="1656802"/>
                  </a:lnTo>
                  <a:lnTo>
                    <a:pt x="3329084" y="1612604"/>
                  </a:lnTo>
                  <a:lnTo>
                    <a:pt x="3332479" y="1566291"/>
                  </a:lnTo>
                  <a:lnTo>
                    <a:pt x="3332479" y="313309"/>
                  </a:lnTo>
                  <a:lnTo>
                    <a:pt x="3329084" y="266995"/>
                  </a:lnTo>
                  <a:lnTo>
                    <a:pt x="3319220" y="222797"/>
                  </a:lnTo>
                  <a:lnTo>
                    <a:pt x="3303370" y="181197"/>
                  </a:lnTo>
                  <a:lnTo>
                    <a:pt x="3282020" y="142680"/>
                  </a:lnTo>
                  <a:lnTo>
                    <a:pt x="3255652" y="107728"/>
                  </a:lnTo>
                  <a:lnTo>
                    <a:pt x="3224751" y="76827"/>
                  </a:lnTo>
                  <a:lnTo>
                    <a:pt x="3189799" y="50459"/>
                  </a:lnTo>
                  <a:lnTo>
                    <a:pt x="3151282" y="29109"/>
                  </a:lnTo>
                  <a:lnTo>
                    <a:pt x="3109682" y="13259"/>
                  </a:lnTo>
                  <a:lnTo>
                    <a:pt x="3065484" y="3395"/>
                  </a:lnTo>
                  <a:lnTo>
                    <a:pt x="3019171" y="0"/>
                  </a:lnTo>
                  <a:close/>
                </a:path>
              </a:pathLst>
            </a:custGeom>
            <a:solidFill>
              <a:srgbClr val="FFFFFF"/>
            </a:solidFill>
          </p:spPr>
          <p:txBody>
            <a:bodyPr wrap="square" lIns="0" tIns="0" rIns="0" bIns="0" rtlCol="0"/>
            <a:lstStyle/>
            <a:p>
              <a:endParaRPr/>
            </a:p>
          </p:txBody>
        </p:sp>
        <p:sp>
          <p:nvSpPr>
            <p:cNvPr id="13" name="object 13"/>
            <p:cNvSpPr/>
            <p:nvPr/>
          </p:nvSpPr>
          <p:spPr>
            <a:xfrm>
              <a:off x="2768599" y="3520440"/>
              <a:ext cx="3332479" cy="1879600"/>
            </a:xfrm>
            <a:custGeom>
              <a:avLst/>
              <a:gdLst/>
              <a:ahLst/>
              <a:cxnLst/>
              <a:rect l="l" t="t" r="r" b="b"/>
              <a:pathLst>
                <a:path w="3332479" h="1879600">
                  <a:moveTo>
                    <a:pt x="0" y="313309"/>
                  </a:moveTo>
                  <a:lnTo>
                    <a:pt x="3395" y="266995"/>
                  </a:lnTo>
                  <a:lnTo>
                    <a:pt x="13259" y="222797"/>
                  </a:lnTo>
                  <a:lnTo>
                    <a:pt x="29109" y="181197"/>
                  </a:lnTo>
                  <a:lnTo>
                    <a:pt x="50459" y="142680"/>
                  </a:lnTo>
                  <a:lnTo>
                    <a:pt x="76827" y="107728"/>
                  </a:lnTo>
                  <a:lnTo>
                    <a:pt x="107728" y="76827"/>
                  </a:lnTo>
                  <a:lnTo>
                    <a:pt x="142680" y="50459"/>
                  </a:lnTo>
                  <a:lnTo>
                    <a:pt x="181197" y="29109"/>
                  </a:lnTo>
                  <a:lnTo>
                    <a:pt x="222797" y="13259"/>
                  </a:lnTo>
                  <a:lnTo>
                    <a:pt x="266995" y="3395"/>
                  </a:lnTo>
                  <a:lnTo>
                    <a:pt x="313308" y="0"/>
                  </a:lnTo>
                  <a:lnTo>
                    <a:pt x="3019171" y="0"/>
                  </a:lnTo>
                  <a:lnTo>
                    <a:pt x="3065484" y="3395"/>
                  </a:lnTo>
                  <a:lnTo>
                    <a:pt x="3109682" y="13259"/>
                  </a:lnTo>
                  <a:lnTo>
                    <a:pt x="3151282" y="29109"/>
                  </a:lnTo>
                  <a:lnTo>
                    <a:pt x="3189799" y="50459"/>
                  </a:lnTo>
                  <a:lnTo>
                    <a:pt x="3224751" y="76827"/>
                  </a:lnTo>
                  <a:lnTo>
                    <a:pt x="3255652" y="107728"/>
                  </a:lnTo>
                  <a:lnTo>
                    <a:pt x="3282020" y="142680"/>
                  </a:lnTo>
                  <a:lnTo>
                    <a:pt x="3303370" y="181197"/>
                  </a:lnTo>
                  <a:lnTo>
                    <a:pt x="3319220" y="222797"/>
                  </a:lnTo>
                  <a:lnTo>
                    <a:pt x="3329084" y="266995"/>
                  </a:lnTo>
                  <a:lnTo>
                    <a:pt x="3332479" y="313309"/>
                  </a:lnTo>
                  <a:lnTo>
                    <a:pt x="3332479" y="1566291"/>
                  </a:lnTo>
                  <a:lnTo>
                    <a:pt x="3329084" y="1612604"/>
                  </a:lnTo>
                  <a:lnTo>
                    <a:pt x="3319220" y="1656802"/>
                  </a:lnTo>
                  <a:lnTo>
                    <a:pt x="3303370" y="1698402"/>
                  </a:lnTo>
                  <a:lnTo>
                    <a:pt x="3282020" y="1736919"/>
                  </a:lnTo>
                  <a:lnTo>
                    <a:pt x="3255652" y="1771871"/>
                  </a:lnTo>
                  <a:lnTo>
                    <a:pt x="3224751" y="1802772"/>
                  </a:lnTo>
                  <a:lnTo>
                    <a:pt x="3189799" y="1829140"/>
                  </a:lnTo>
                  <a:lnTo>
                    <a:pt x="3151282" y="1850490"/>
                  </a:lnTo>
                  <a:lnTo>
                    <a:pt x="3109682" y="1866340"/>
                  </a:lnTo>
                  <a:lnTo>
                    <a:pt x="3065484" y="1876204"/>
                  </a:lnTo>
                  <a:lnTo>
                    <a:pt x="3019171" y="1879600"/>
                  </a:lnTo>
                  <a:lnTo>
                    <a:pt x="313308" y="1879600"/>
                  </a:lnTo>
                  <a:lnTo>
                    <a:pt x="266995" y="1876204"/>
                  </a:lnTo>
                  <a:lnTo>
                    <a:pt x="222797" y="1866340"/>
                  </a:lnTo>
                  <a:lnTo>
                    <a:pt x="181197" y="1850490"/>
                  </a:lnTo>
                  <a:lnTo>
                    <a:pt x="142680" y="1829140"/>
                  </a:lnTo>
                  <a:lnTo>
                    <a:pt x="107728" y="1802772"/>
                  </a:lnTo>
                  <a:lnTo>
                    <a:pt x="76827" y="1771871"/>
                  </a:lnTo>
                  <a:lnTo>
                    <a:pt x="50459" y="1736919"/>
                  </a:lnTo>
                  <a:lnTo>
                    <a:pt x="29109" y="1698402"/>
                  </a:lnTo>
                  <a:lnTo>
                    <a:pt x="13259" y="1656802"/>
                  </a:lnTo>
                  <a:lnTo>
                    <a:pt x="3395" y="1612604"/>
                  </a:lnTo>
                  <a:lnTo>
                    <a:pt x="0" y="1566291"/>
                  </a:lnTo>
                  <a:lnTo>
                    <a:pt x="0" y="313309"/>
                  </a:lnTo>
                  <a:close/>
                </a:path>
              </a:pathLst>
            </a:custGeom>
            <a:ln w="10160">
              <a:solidFill>
                <a:srgbClr val="0079C1"/>
              </a:solidFill>
              <a:prstDash val="sysDash"/>
            </a:ln>
          </p:spPr>
          <p:txBody>
            <a:bodyPr wrap="square" lIns="0" tIns="0" rIns="0" bIns="0" rtlCol="0"/>
            <a:lstStyle/>
            <a:p>
              <a:endParaRPr/>
            </a:p>
          </p:txBody>
        </p:sp>
        <p:sp>
          <p:nvSpPr>
            <p:cNvPr id="14" name="object 14"/>
            <p:cNvSpPr/>
            <p:nvPr/>
          </p:nvSpPr>
          <p:spPr>
            <a:xfrm>
              <a:off x="6477000" y="3652520"/>
              <a:ext cx="3592336" cy="1747520"/>
            </a:xfrm>
            <a:custGeom>
              <a:avLst/>
              <a:gdLst/>
              <a:ahLst/>
              <a:cxnLst/>
              <a:rect l="l" t="t" r="r" b="b"/>
              <a:pathLst>
                <a:path w="3322320" h="1747520">
                  <a:moveTo>
                    <a:pt x="3031108" y="0"/>
                  </a:moveTo>
                  <a:lnTo>
                    <a:pt x="291210" y="0"/>
                  </a:lnTo>
                  <a:lnTo>
                    <a:pt x="243987" y="3812"/>
                  </a:lnTo>
                  <a:lnTo>
                    <a:pt x="199184" y="14850"/>
                  </a:lnTo>
                  <a:lnTo>
                    <a:pt x="157404" y="32513"/>
                  </a:lnTo>
                  <a:lnTo>
                    <a:pt x="119246" y="56201"/>
                  </a:lnTo>
                  <a:lnTo>
                    <a:pt x="85312" y="85312"/>
                  </a:lnTo>
                  <a:lnTo>
                    <a:pt x="56201" y="119246"/>
                  </a:lnTo>
                  <a:lnTo>
                    <a:pt x="32513" y="157404"/>
                  </a:lnTo>
                  <a:lnTo>
                    <a:pt x="14850" y="199184"/>
                  </a:lnTo>
                  <a:lnTo>
                    <a:pt x="3812" y="243987"/>
                  </a:lnTo>
                  <a:lnTo>
                    <a:pt x="0" y="291210"/>
                  </a:lnTo>
                  <a:lnTo>
                    <a:pt x="0" y="1456308"/>
                  </a:lnTo>
                  <a:lnTo>
                    <a:pt x="3812" y="1503532"/>
                  </a:lnTo>
                  <a:lnTo>
                    <a:pt x="14850" y="1548335"/>
                  </a:lnTo>
                  <a:lnTo>
                    <a:pt x="32513" y="1590115"/>
                  </a:lnTo>
                  <a:lnTo>
                    <a:pt x="56201" y="1628273"/>
                  </a:lnTo>
                  <a:lnTo>
                    <a:pt x="85312" y="1662207"/>
                  </a:lnTo>
                  <a:lnTo>
                    <a:pt x="119246" y="1691318"/>
                  </a:lnTo>
                  <a:lnTo>
                    <a:pt x="157404" y="1715006"/>
                  </a:lnTo>
                  <a:lnTo>
                    <a:pt x="199184" y="1732669"/>
                  </a:lnTo>
                  <a:lnTo>
                    <a:pt x="243987" y="1743707"/>
                  </a:lnTo>
                  <a:lnTo>
                    <a:pt x="291210" y="1747519"/>
                  </a:lnTo>
                  <a:lnTo>
                    <a:pt x="3031108" y="1747519"/>
                  </a:lnTo>
                  <a:lnTo>
                    <a:pt x="3078332" y="1743707"/>
                  </a:lnTo>
                  <a:lnTo>
                    <a:pt x="3123135" y="1732669"/>
                  </a:lnTo>
                  <a:lnTo>
                    <a:pt x="3164915" y="1715006"/>
                  </a:lnTo>
                  <a:lnTo>
                    <a:pt x="3203073" y="1691318"/>
                  </a:lnTo>
                  <a:lnTo>
                    <a:pt x="3237007" y="1662207"/>
                  </a:lnTo>
                  <a:lnTo>
                    <a:pt x="3266118" y="1628273"/>
                  </a:lnTo>
                  <a:lnTo>
                    <a:pt x="3289806" y="1590115"/>
                  </a:lnTo>
                  <a:lnTo>
                    <a:pt x="3307469" y="1548335"/>
                  </a:lnTo>
                  <a:lnTo>
                    <a:pt x="3318507" y="1503532"/>
                  </a:lnTo>
                  <a:lnTo>
                    <a:pt x="3322320" y="1456308"/>
                  </a:lnTo>
                  <a:lnTo>
                    <a:pt x="3322320" y="291210"/>
                  </a:lnTo>
                  <a:lnTo>
                    <a:pt x="3318507" y="243987"/>
                  </a:lnTo>
                  <a:lnTo>
                    <a:pt x="3307469" y="199184"/>
                  </a:lnTo>
                  <a:lnTo>
                    <a:pt x="3289806" y="157404"/>
                  </a:lnTo>
                  <a:lnTo>
                    <a:pt x="3266118" y="119246"/>
                  </a:lnTo>
                  <a:lnTo>
                    <a:pt x="3237007" y="85312"/>
                  </a:lnTo>
                  <a:lnTo>
                    <a:pt x="3203073" y="56201"/>
                  </a:lnTo>
                  <a:lnTo>
                    <a:pt x="3164915" y="32513"/>
                  </a:lnTo>
                  <a:lnTo>
                    <a:pt x="3123135" y="14850"/>
                  </a:lnTo>
                  <a:lnTo>
                    <a:pt x="3078332" y="3812"/>
                  </a:lnTo>
                  <a:lnTo>
                    <a:pt x="3031108" y="0"/>
                  </a:lnTo>
                  <a:close/>
                </a:path>
              </a:pathLst>
            </a:custGeom>
            <a:solidFill>
              <a:srgbClr val="FFFFFF"/>
            </a:solidFill>
          </p:spPr>
          <p:txBody>
            <a:bodyPr wrap="square" lIns="0" tIns="0" rIns="0" bIns="0" rtlCol="0"/>
            <a:lstStyle/>
            <a:p>
              <a:endParaRPr/>
            </a:p>
          </p:txBody>
        </p:sp>
        <p:sp>
          <p:nvSpPr>
            <p:cNvPr id="15" name="object 15"/>
            <p:cNvSpPr/>
            <p:nvPr/>
          </p:nvSpPr>
          <p:spPr>
            <a:xfrm>
              <a:off x="6477000" y="3652520"/>
              <a:ext cx="3592336" cy="1747520"/>
            </a:xfrm>
            <a:custGeom>
              <a:avLst/>
              <a:gdLst/>
              <a:ahLst/>
              <a:cxnLst/>
              <a:rect l="l" t="t" r="r" b="b"/>
              <a:pathLst>
                <a:path w="3322320" h="1747520">
                  <a:moveTo>
                    <a:pt x="0" y="291210"/>
                  </a:moveTo>
                  <a:lnTo>
                    <a:pt x="3812" y="243987"/>
                  </a:lnTo>
                  <a:lnTo>
                    <a:pt x="14850" y="199184"/>
                  </a:lnTo>
                  <a:lnTo>
                    <a:pt x="32513" y="157404"/>
                  </a:lnTo>
                  <a:lnTo>
                    <a:pt x="56201" y="119246"/>
                  </a:lnTo>
                  <a:lnTo>
                    <a:pt x="85312" y="85312"/>
                  </a:lnTo>
                  <a:lnTo>
                    <a:pt x="119246" y="56201"/>
                  </a:lnTo>
                  <a:lnTo>
                    <a:pt x="157404" y="32513"/>
                  </a:lnTo>
                  <a:lnTo>
                    <a:pt x="199184" y="14850"/>
                  </a:lnTo>
                  <a:lnTo>
                    <a:pt x="243987" y="3812"/>
                  </a:lnTo>
                  <a:lnTo>
                    <a:pt x="291210" y="0"/>
                  </a:lnTo>
                  <a:lnTo>
                    <a:pt x="3031108" y="0"/>
                  </a:lnTo>
                  <a:lnTo>
                    <a:pt x="3078332" y="3812"/>
                  </a:lnTo>
                  <a:lnTo>
                    <a:pt x="3123135" y="14850"/>
                  </a:lnTo>
                  <a:lnTo>
                    <a:pt x="3164915" y="32513"/>
                  </a:lnTo>
                  <a:lnTo>
                    <a:pt x="3203073" y="56201"/>
                  </a:lnTo>
                  <a:lnTo>
                    <a:pt x="3237007" y="85312"/>
                  </a:lnTo>
                  <a:lnTo>
                    <a:pt x="3266118" y="119246"/>
                  </a:lnTo>
                  <a:lnTo>
                    <a:pt x="3289806" y="157404"/>
                  </a:lnTo>
                  <a:lnTo>
                    <a:pt x="3307469" y="199184"/>
                  </a:lnTo>
                  <a:lnTo>
                    <a:pt x="3318507" y="243987"/>
                  </a:lnTo>
                  <a:lnTo>
                    <a:pt x="3322320" y="291210"/>
                  </a:lnTo>
                  <a:lnTo>
                    <a:pt x="3322320" y="1456308"/>
                  </a:lnTo>
                  <a:lnTo>
                    <a:pt x="3318507" y="1503532"/>
                  </a:lnTo>
                  <a:lnTo>
                    <a:pt x="3307469" y="1548335"/>
                  </a:lnTo>
                  <a:lnTo>
                    <a:pt x="3289806" y="1590115"/>
                  </a:lnTo>
                  <a:lnTo>
                    <a:pt x="3266118" y="1628273"/>
                  </a:lnTo>
                  <a:lnTo>
                    <a:pt x="3237007" y="1662207"/>
                  </a:lnTo>
                  <a:lnTo>
                    <a:pt x="3203073" y="1691318"/>
                  </a:lnTo>
                  <a:lnTo>
                    <a:pt x="3164915" y="1715006"/>
                  </a:lnTo>
                  <a:lnTo>
                    <a:pt x="3123135" y="1732669"/>
                  </a:lnTo>
                  <a:lnTo>
                    <a:pt x="3078332" y="1743707"/>
                  </a:lnTo>
                  <a:lnTo>
                    <a:pt x="3031108" y="1747519"/>
                  </a:lnTo>
                  <a:lnTo>
                    <a:pt x="291210" y="1747519"/>
                  </a:lnTo>
                  <a:lnTo>
                    <a:pt x="243987" y="1743707"/>
                  </a:lnTo>
                  <a:lnTo>
                    <a:pt x="199184" y="1732669"/>
                  </a:lnTo>
                  <a:lnTo>
                    <a:pt x="157404" y="1715006"/>
                  </a:lnTo>
                  <a:lnTo>
                    <a:pt x="119246" y="1691318"/>
                  </a:lnTo>
                  <a:lnTo>
                    <a:pt x="85312" y="1662207"/>
                  </a:lnTo>
                  <a:lnTo>
                    <a:pt x="56201" y="1628273"/>
                  </a:lnTo>
                  <a:lnTo>
                    <a:pt x="32513" y="1590115"/>
                  </a:lnTo>
                  <a:lnTo>
                    <a:pt x="14850" y="1548335"/>
                  </a:lnTo>
                  <a:lnTo>
                    <a:pt x="3812" y="1503532"/>
                  </a:lnTo>
                  <a:lnTo>
                    <a:pt x="0" y="1456308"/>
                  </a:lnTo>
                  <a:lnTo>
                    <a:pt x="0" y="291210"/>
                  </a:lnTo>
                  <a:close/>
                </a:path>
              </a:pathLst>
            </a:custGeom>
            <a:ln w="10160">
              <a:solidFill>
                <a:srgbClr val="0079C1"/>
              </a:solidFill>
              <a:prstDash val="sysDash"/>
            </a:ln>
          </p:spPr>
          <p:txBody>
            <a:bodyPr wrap="square" lIns="0" tIns="0" rIns="0" bIns="0" rtlCol="0"/>
            <a:lstStyle/>
            <a:p>
              <a:endParaRPr/>
            </a:p>
          </p:txBody>
        </p:sp>
        <p:sp>
          <p:nvSpPr>
            <p:cNvPr id="16" name="object 16"/>
            <p:cNvSpPr/>
            <p:nvPr/>
          </p:nvSpPr>
          <p:spPr>
            <a:xfrm>
              <a:off x="2570479" y="1899920"/>
              <a:ext cx="956075" cy="863600"/>
            </a:xfrm>
            <a:custGeom>
              <a:avLst/>
              <a:gdLst/>
              <a:ahLst/>
              <a:cxnLst/>
              <a:rect l="l" t="t" r="r" b="b"/>
              <a:pathLst>
                <a:path w="863600" h="863600">
                  <a:moveTo>
                    <a:pt x="431800" y="0"/>
                  </a:moveTo>
                  <a:lnTo>
                    <a:pt x="384745" y="2533"/>
                  </a:lnTo>
                  <a:lnTo>
                    <a:pt x="339159" y="9958"/>
                  </a:lnTo>
                  <a:lnTo>
                    <a:pt x="295306" y="22010"/>
                  </a:lnTo>
                  <a:lnTo>
                    <a:pt x="253448" y="38427"/>
                  </a:lnTo>
                  <a:lnTo>
                    <a:pt x="213849" y="58946"/>
                  </a:lnTo>
                  <a:lnTo>
                    <a:pt x="176771" y="83303"/>
                  </a:lnTo>
                  <a:lnTo>
                    <a:pt x="142479" y="111235"/>
                  </a:lnTo>
                  <a:lnTo>
                    <a:pt x="111235" y="142479"/>
                  </a:lnTo>
                  <a:lnTo>
                    <a:pt x="83303" y="176771"/>
                  </a:lnTo>
                  <a:lnTo>
                    <a:pt x="58946" y="213849"/>
                  </a:lnTo>
                  <a:lnTo>
                    <a:pt x="38427" y="253448"/>
                  </a:lnTo>
                  <a:lnTo>
                    <a:pt x="22010" y="295306"/>
                  </a:lnTo>
                  <a:lnTo>
                    <a:pt x="9958" y="339159"/>
                  </a:lnTo>
                  <a:lnTo>
                    <a:pt x="2533" y="384745"/>
                  </a:lnTo>
                  <a:lnTo>
                    <a:pt x="0" y="431800"/>
                  </a:lnTo>
                  <a:lnTo>
                    <a:pt x="2533" y="478854"/>
                  </a:lnTo>
                  <a:lnTo>
                    <a:pt x="9958" y="524440"/>
                  </a:lnTo>
                  <a:lnTo>
                    <a:pt x="22010" y="568293"/>
                  </a:lnTo>
                  <a:lnTo>
                    <a:pt x="38427" y="610151"/>
                  </a:lnTo>
                  <a:lnTo>
                    <a:pt x="58946" y="649750"/>
                  </a:lnTo>
                  <a:lnTo>
                    <a:pt x="83303" y="686828"/>
                  </a:lnTo>
                  <a:lnTo>
                    <a:pt x="111235" y="721120"/>
                  </a:lnTo>
                  <a:lnTo>
                    <a:pt x="142479" y="752364"/>
                  </a:lnTo>
                  <a:lnTo>
                    <a:pt x="176771" y="780296"/>
                  </a:lnTo>
                  <a:lnTo>
                    <a:pt x="213849" y="804653"/>
                  </a:lnTo>
                  <a:lnTo>
                    <a:pt x="253448" y="825172"/>
                  </a:lnTo>
                  <a:lnTo>
                    <a:pt x="295306" y="841589"/>
                  </a:lnTo>
                  <a:lnTo>
                    <a:pt x="339159" y="853641"/>
                  </a:lnTo>
                  <a:lnTo>
                    <a:pt x="384745" y="861066"/>
                  </a:lnTo>
                  <a:lnTo>
                    <a:pt x="431800" y="863600"/>
                  </a:lnTo>
                  <a:lnTo>
                    <a:pt x="478854" y="861066"/>
                  </a:lnTo>
                  <a:lnTo>
                    <a:pt x="524440" y="853641"/>
                  </a:lnTo>
                  <a:lnTo>
                    <a:pt x="568293" y="841589"/>
                  </a:lnTo>
                  <a:lnTo>
                    <a:pt x="610151" y="825172"/>
                  </a:lnTo>
                  <a:lnTo>
                    <a:pt x="649750" y="804653"/>
                  </a:lnTo>
                  <a:lnTo>
                    <a:pt x="686828" y="780296"/>
                  </a:lnTo>
                  <a:lnTo>
                    <a:pt x="721120" y="752364"/>
                  </a:lnTo>
                  <a:lnTo>
                    <a:pt x="752364" y="721120"/>
                  </a:lnTo>
                  <a:lnTo>
                    <a:pt x="780296" y="686828"/>
                  </a:lnTo>
                  <a:lnTo>
                    <a:pt x="804653" y="649750"/>
                  </a:lnTo>
                  <a:lnTo>
                    <a:pt x="825172" y="610151"/>
                  </a:lnTo>
                  <a:lnTo>
                    <a:pt x="841589" y="568293"/>
                  </a:lnTo>
                  <a:lnTo>
                    <a:pt x="853641" y="524440"/>
                  </a:lnTo>
                  <a:lnTo>
                    <a:pt x="861066" y="478854"/>
                  </a:lnTo>
                  <a:lnTo>
                    <a:pt x="863599" y="431800"/>
                  </a:lnTo>
                  <a:lnTo>
                    <a:pt x="861066" y="384745"/>
                  </a:lnTo>
                  <a:lnTo>
                    <a:pt x="853641" y="339159"/>
                  </a:lnTo>
                  <a:lnTo>
                    <a:pt x="841589" y="295306"/>
                  </a:lnTo>
                  <a:lnTo>
                    <a:pt x="825172" y="253448"/>
                  </a:lnTo>
                  <a:lnTo>
                    <a:pt x="804653" y="213849"/>
                  </a:lnTo>
                  <a:lnTo>
                    <a:pt x="780296" y="176771"/>
                  </a:lnTo>
                  <a:lnTo>
                    <a:pt x="752364" y="142479"/>
                  </a:lnTo>
                  <a:lnTo>
                    <a:pt x="721120" y="111235"/>
                  </a:lnTo>
                  <a:lnTo>
                    <a:pt x="686828" y="83303"/>
                  </a:lnTo>
                  <a:lnTo>
                    <a:pt x="649750" y="58946"/>
                  </a:lnTo>
                  <a:lnTo>
                    <a:pt x="610151" y="38427"/>
                  </a:lnTo>
                  <a:lnTo>
                    <a:pt x="568293" y="22010"/>
                  </a:lnTo>
                  <a:lnTo>
                    <a:pt x="524440" y="9958"/>
                  </a:lnTo>
                  <a:lnTo>
                    <a:pt x="478854" y="2533"/>
                  </a:lnTo>
                  <a:lnTo>
                    <a:pt x="431800" y="0"/>
                  </a:lnTo>
                  <a:close/>
                </a:path>
              </a:pathLst>
            </a:custGeom>
            <a:solidFill>
              <a:srgbClr val="E4ECF7"/>
            </a:solidFill>
          </p:spPr>
          <p:txBody>
            <a:bodyPr wrap="square" lIns="0" tIns="0" rIns="0" bIns="0" rtlCol="0"/>
            <a:lstStyle/>
            <a:p>
              <a:endParaRPr/>
            </a:p>
          </p:txBody>
        </p:sp>
        <p:sp>
          <p:nvSpPr>
            <p:cNvPr id="17" name="object 17"/>
            <p:cNvSpPr/>
            <p:nvPr/>
          </p:nvSpPr>
          <p:spPr>
            <a:xfrm>
              <a:off x="5069839" y="2255520"/>
              <a:ext cx="2458720" cy="355600"/>
            </a:xfrm>
            <a:custGeom>
              <a:avLst/>
              <a:gdLst/>
              <a:ahLst/>
              <a:cxnLst/>
              <a:rect l="l" t="t" r="r" b="b"/>
              <a:pathLst>
                <a:path w="2458720" h="355600">
                  <a:moveTo>
                    <a:pt x="2399411" y="0"/>
                  </a:moveTo>
                  <a:lnTo>
                    <a:pt x="59309" y="0"/>
                  </a:lnTo>
                  <a:lnTo>
                    <a:pt x="36218" y="4659"/>
                  </a:lnTo>
                  <a:lnTo>
                    <a:pt x="17367" y="17367"/>
                  </a:lnTo>
                  <a:lnTo>
                    <a:pt x="4659" y="36218"/>
                  </a:lnTo>
                  <a:lnTo>
                    <a:pt x="0" y="59308"/>
                  </a:lnTo>
                  <a:lnTo>
                    <a:pt x="0" y="296290"/>
                  </a:lnTo>
                  <a:lnTo>
                    <a:pt x="4659" y="319381"/>
                  </a:lnTo>
                  <a:lnTo>
                    <a:pt x="17367" y="338232"/>
                  </a:lnTo>
                  <a:lnTo>
                    <a:pt x="36218" y="350940"/>
                  </a:lnTo>
                  <a:lnTo>
                    <a:pt x="59309" y="355600"/>
                  </a:lnTo>
                  <a:lnTo>
                    <a:pt x="2399411" y="355600"/>
                  </a:lnTo>
                  <a:lnTo>
                    <a:pt x="2422501" y="350940"/>
                  </a:lnTo>
                  <a:lnTo>
                    <a:pt x="2441352" y="338232"/>
                  </a:lnTo>
                  <a:lnTo>
                    <a:pt x="2454060" y="319381"/>
                  </a:lnTo>
                  <a:lnTo>
                    <a:pt x="2458719" y="296290"/>
                  </a:lnTo>
                  <a:lnTo>
                    <a:pt x="2458719" y="59308"/>
                  </a:lnTo>
                  <a:lnTo>
                    <a:pt x="2454060" y="36218"/>
                  </a:lnTo>
                  <a:lnTo>
                    <a:pt x="2441352" y="17367"/>
                  </a:lnTo>
                  <a:lnTo>
                    <a:pt x="2422501" y="4659"/>
                  </a:lnTo>
                  <a:lnTo>
                    <a:pt x="2399411" y="0"/>
                  </a:lnTo>
                  <a:close/>
                </a:path>
              </a:pathLst>
            </a:custGeom>
            <a:solidFill>
              <a:srgbClr val="0079C1"/>
            </a:solidFill>
          </p:spPr>
          <p:txBody>
            <a:bodyPr wrap="square" lIns="0" tIns="0" rIns="0" bIns="0" rtlCol="0"/>
            <a:lstStyle/>
            <a:p>
              <a:endParaRPr/>
            </a:p>
          </p:txBody>
        </p:sp>
      </p:grpSp>
      <p:sp>
        <p:nvSpPr>
          <p:cNvPr id="18" name="object 18"/>
          <p:cNvSpPr txBox="1"/>
          <p:nvPr/>
        </p:nvSpPr>
        <p:spPr>
          <a:xfrm>
            <a:off x="3797015" y="2041607"/>
            <a:ext cx="2593791" cy="226985"/>
          </a:xfrm>
          <a:prstGeom prst="rect">
            <a:avLst/>
          </a:prstGeom>
        </p:spPr>
        <p:txBody>
          <a:bodyPr vert="horz" wrap="square" lIns="0" tIns="11430" rIns="0" bIns="0" rtlCol="0">
            <a:spAutoFit/>
          </a:bodyPr>
          <a:lstStyle/>
          <a:p>
            <a:pPr marL="12700" algn="ctr">
              <a:lnSpc>
                <a:spcPct val="100000"/>
              </a:lnSpc>
              <a:spcBef>
                <a:spcPts val="90"/>
              </a:spcBef>
            </a:pPr>
            <a:r>
              <a:rPr lang="ka-GE" sz="1400" b="1" dirty="0">
                <a:solidFill>
                  <a:srgbClr val="FFFFFF"/>
                </a:solidFill>
                <a:latin typeface="Arial"/>
                <a:cs typeface="Arial"/>
              </a:rPr>
              <a:t>ეხება</a:t>
            </a:r>
          </a:p>
        </p:txBody>
      </p:sp>
      <p:sp>
        <p:nvSpPr>
          <p:cNvPr id="19" name="object 19"/>
          <p:cNvSpPr txBox="1"/>
          <p:nvPr/>
        </p:nvSpPr>
        <p:spPr>
          <a:xfrm>
            <a:off x="1530141" y="3786612"/>
            <a:ext cx="3243588" cy="1777153"/>
          </a:xfrm>
          <a:prstGeom prst="rect">
            <a:avLst/>
          </a:prstGeom>
        </p:spPr>
        <p:txBody>
          <a:bodyPr vert="horz" wrap="square" lIns="0" tIns="15875" rIns="0" bIns="0" rtlCol="0">
            <a:spAutoFit/>
          </a:bodyPr>
          <a:lstStyle/>
          <a:p>
            <a:pPr marL="214629" marR="18415" indent="-202565">
              <a:lnSpc>
                <a:spcPct val="114999"/>
              </a:lnSpc>
              <a:spcBef>
                <a:spcPts val="125"/>
              </a:spcBef>
              <a:buClr>
                <a:srgbClr val="00529B"/>
              </a:buClr>
              <a:buSzPct val="154166"/>
              <a:buChar char="•"/>
              <a:tabLst>
                <a:tab pos="215900" algn="l"/>
              </a:tabLst>
            </a:pPr>
            <a:r>
              <a:rPr lang="ka-GE" sz="1200" dirty="0">
                <a:solidFill>
                  <a:srgbClr val="57585B"/>
                </a:solidFill>
                <a:latin typeface="Arial"/>
                <a:cs typeface="Arial"/>
              </a:rPr>
              <a:t>მსხვილი საზოგადოებრივი დაინტერესების პირები, სადაც </a:t>
            </a:r>
            <a:r>
              <a:rPr lang="ka-GE" sz="1200" b="1" dirty="0">
                <a:solidFill>
                  <a:srgbClr val="57585B"/>
                </a:solidFill>
                <a:latin typeface="Arial"/>
                <a:cs typeface="Arial"/>
              </a:rPr>
              <a:t>500-ზე მეტი დასაქმებულია </a:t>
            </a:r>
            <a:r>
              <a:rPr lang="ka-GE" sz="1200" dirty="0">
                <a:solidFill>
                  <a:srgbClr val="57585B"/>
                </a:solidFill>
                <a:latin typeface="Arial"/>
                <a:cs typeface="Arial"/>
              </a:rPr>
              <a:t>და 2 ფინანსური კრიტერიუმიდან 1-ს აკმაყოფილებს (ჯამური აქტივები &gt; 20 </a:t>
            </a:r>
            <a:r>
              <a:rPr lang="ka-GE" sz="1200" dirty="0" err="1">
                <a:solidFill>
                  <a:srgbClr val="57585B"/>
                </a:solidFill>
                <a:latin typeface="Arial"/>
                <a:cs typeface="Arial"/>
              </a:rPr>
              <a:t>მლნ.ევრო</a:t>
            </a:r>
            <a:r>
              <a:rPr lang="ka-GE" sz="1200" dirty="0">
                <a:solidFill>
                  <a:srgbClr val="57585B"/>
                </a:solidFill>
                <a:latin typeface="Arial"/>
                <a:cs typeface="Arial"/>
              </a:rPr>
              <a:t> ან სუფთა ბრუნვა &gt; 40 </a:t>
            </a:r>
            <a:r>
              <a:rPr lang="ka-GE" sz="1200" dirty="0" err="1">
                <a:solidFill>
                  <a:srgbClr val="57585B"/>
                </a:solidFill>
                <a:latin typeface="Arial"/>
                <a:cs typeface="Arial"/>
              </a:rPr>
              <a:t>მლნ.ევრო</a:t>
            </a:r>
            <a:r>
              <a:rPr lang="ka-GE" sz="1200" dirty="0">
                <a:solidFill>
                  <a:srgbClr val="57585B"/>
                </a:solidFill>
                <a:latin typeface="Arial"/>
                <a:cs typeface="Arial"/>
              </a:rPr>
              <a:t>)</a:t>
            </a:r>
          </a:p>
          <a:p>
            <a:pPr marL="214629" marR="5080" indent="-202565">
              <a:lnSpc>
                <a:spcPct val="111300"/>
              </a:lnSpc>
              <a:spcBef>
                <a:spcPts val="560"/>
              </a:spcBef>
              <a:buClr>
                <a:srgbClr val="00529B"/>
              </a:buClr>
              <a:buSzPct val="154166"/>
              <a:buChar char="•"/>
              <a:tabLst>
                <a:tab pos="215900" algn="l"/>
              </a:tabLst>
            </a:pPr>
            <a:r>
              <a:rPr lang="ka-GE" sz="1200" dirty="0">
                <a:solidFill>
                  <a:srgbClr val="57585B"/>
                </a:solidFill>
                <a:latin typeface="Arial"/>
                <a:cs typeface="Arial"/>
              </a:rPr>
              <a:t>ზოგიერთი ქვეყანა უფრო მკაცრ კრიტერიუმებს იყენებს</a:t>
            </a:r>
          </a:p>
        </p:txBody>
      </p:sp>
      <p:sp>
        <p:nvSpPr>
          <p:cNvPr id="20" name="object 20"/>
          <p:cNvSpPr txBox="1"/>
          <p:nvPr/>
        </p:nvSpPr>
        <p:spPr>
          <a:xfrm>
            <a:off x="1107640" y="1867121"/>
            <a:ext cx="921618" cy="339837"/>
          </a:xfrm>
          <a:prstGeom prst="rect">
            <a:avLst/>
          </a:prstGeom>
        </p:spPr>
        <p:txBody>
          <a:bodyPr vert="horz" wrap="square" lIns="0" tIns="11430" rIns="0" bIns="0" rtlCol="0">
            <a:spAutoFit/>
          </a:bodyPr>
          <a:lstStyle/>
          <a:p>
            <a:pPr marL="11430" algn="ctr">
              <a:lnSpc>
                <a:spcPct val="100000"/>
              </a:lnSpc>
              <a:spcBef>
                <a:spcPts val="90"/>
              </a:spcBef>
            </a:pPr>
            <a:r>
              <a:rPr lang="ka-GE" sz="1050" b="1" dirty="0">
                <a:solidFill>
                  <a:srgbClr val="57585B"/>
                </a:solidFill>
                <a:latin typeface="Arial"/>
                <a:cs typeface="Arial"/>
              </a:rPr>
              <a:t>11,600</a:t>
            </a:r>
          </a:p>
          <a:p>
            <a:pPr marL="12065" marR="5080" algn="ctr">
              <a:lnSpc>
                <a:spcPts val="1200"/>
              </a:lnSpc>
              <a:spcBef>
                <a:spcPts val="110"/>
              </a:spcBef>
            </a:pPr>
            <a:r>
              <a:rPr lang="ka-GE" sz="1050" b="1" dirty="0" smtClean="0">
                <a:solidFill>
                  <a:srgbClr val="57585B"/>
                </a:solidFill>
                <a:latin typeface="Arial"/>
                <a:cs typeface="Arial"/>
              </a:rPr>
              <a:t>კომპანია</a:t>
            </a:r>
            <a:endParaRPr lang="ka-GE" sz="1050" b="1" dirty="0">
              <a:solidFill>
                <a:srgbClr val="57585B"/>
              </a:solidFill>
              <a:latin typeface="Arial"/>
              <a:cs typeface="Arial"/>
            </a:endParaRPr>
          </a:p>
        </p:txBody>
      </p:sp>
      <p:sp>
        <p:nvSpPr>
          <p:cNvPr id="21" name="object 21"/>
          <p:cNvSpPr/>
          <p:nvPr/>
        </p:nvSpPr>
        <p:spPr>
          <a:xfrm>
            <a:off x="7735551" y="1801044"/>
            <a:ext cx="1103823" cy="1085758"/>
          </a:xfrm>
          <a:custGeom>
            <a:avLst/>
            <a:gdLst/>
            <a:ahLst/>
            <a:cxnLst/>
            <a:rect l="l" t="t" r="r" b="b"/>
            <a:pathLst>
              <a:path w="863600" h="863600">
                <a:moveTo>
                  <a:pt x="431800" y="0"/>
                </a:moveTo>
                <a:lnTo>
                  <a:pt x="384745" y="2533"/>
                </a:lnTo>
                <a:lnTo>
                  <a:pt x="339159" y="9958"/>
                </a:lnTo>
                <a:lnTo>
                  <a:pt x="295306" y="22010"/>
                </a:lnTo>
                <a:lnTo>
                  <a:pt x="253448" y="38427"/>
                </a:lnTo>
                <a:lnTo>
                  <a:pt x="213849" y="58946"/>
                </a:lnTo>
                <a:lnTo>
                  <a:pt x="176771" y="83303"/>
                </a:lnTo>
                <a:lnTo>
                  <a:pt x="142479" y="111235"/>
                </a:lnTo>
                <a:lnTo>
                  <a:pt x="111235" y="142479"/>
                </a:lnTo>
                <a:lnTo>
                  <a:pt x="83303" y="176771"/>
                </a:lnTo>
                <a:lnTo>
                  <a:pt x="58946" y="213849"/>
                </a:lnTo>
                <a:lnTo>
                  <a:pt x="38427" y="253448"/>
                </a:lnTo>
                <a:lnTo>
                  <a:pt x="22010" y="295306"/>
                </a:lnTo>
                <a:lnTo>
                  <a:pt x="9958" y="339159"/>
                </a:lnTo>
                <a:lnTo>
                  <a:pt x="2533" y="384745"/>
                </a:lnTo>
                <a:lnTo>
                  <a:pt x="0" y="431800"/>
                </a:lnTo>
                <a:lnTo>
                  <a:pt x="2533" y="478854"/>
                </a:lnTo>
                <a:lnTo>
                  <a:pt x="9958" y="524440"/>
                </a:lnTo>
                <a:lnTo>
                  <a:pt x="22010" y="568293"/>
                </a:lnTo>
                <a:lnTo>
                  <a:pt x="38427" y="610151"/>
                </a:lnTo>
                <a:lnTo>
                  <a:pt x="58946" y="649750"/>
                </a:lnTo>
                <a:lnTo>
                  <a:pt x="83303" y="686828"/>
                </a:lnTo>
                <a:lnTo>
                  <a:pt x="111235" y="721120"/>
                </a:lnTo>
                <a:lnTo>
                  <a:pt x="142479" y="752364"/>
                </a:lnTo>
                <a:lnTo>
                  <a:pt x="176771" y="780296"/>
                </a:lnTo>
                <a:lnTo>
                  <a:pt x="213849" y="804653"/>
                </a:lnTo>
                <a:lnTo>
                  <a:pt x="253448" y="825172"/>
                </a:lnTo>
                <a:lnTo>
                  <a:pt x="295306" y="841589"/>
                </a:lnTo>
                <a:lnTo>
                  <a:pt x="339159" y="853641"/>
                </a:lnTo>
                <a:lnTo>
                  <a:pt x="384745" y="861066"/>
                </a:lnTo>
                <a:lnTo>
                  <a:pt x="431800" y="863600"/>
                </a:lnTo>
                <a:lnTo>
                  <a:pt x="478854" y="861066"/>
                </a:lnTo>
                <a:lnTo>
                  <a:pt x="524440" y="853641"/>
                </a:lnTo>
                <a:lnTo>
                  <a:pt x="568293" y="841589"/>
                </a:lnTo>
                <a:lnTo>
                  <a:pt x="610151" y="825172"/>
                </a:lnTo>
                <a:lnTo>
                  <a:pt x="649750" y="804653"/>
                </a:lnTo>
                <a:lnTo>
                  <a:pt x="686828" y="780296"/>
                </a:lnTo>
                <a:lnTo>
                  <a:pt x="721120" y="752364"/>
                </a:lnTo>
                <a:lnTo>
                  <a:pt x="752364" y="721120"/>
                </a:lnTo>
                <a:lnTo>
                  <a:pt x="780296" y="686828"/>
                </a:lnTo>
                <a:lnTo>
                  <a:pt x="804653" y="649750"/>
                </a:lnTo>
                <a:lnTo>
                  <a:pt x="825172" y="610151"/>
                </a:lnTo>
                <a:lnTo>
                  <a:pt x="841589" y="568293"/>
                </a:lnTo>
                <a:lnTo>
                  <a:pt x="853641" y="524440"/>
                </a:lnTo>
                <a:lnTo>
                  <a:pt x="861066" y="478854"/>
                </a:lnTo>
                <a:lnTo>
                  <a:pt x="863600" y="431800"/>
                </a:lnTo>
                <a:lnTo>
                  <a:pt x="861066" y="384745"/>
                </a:lnTo>
                <a:lnTo>
                  <a:pt x="853641" y="339159"/>
                </a:lnTo>
                <a:lnTo>
                  <a:pt x="841589" y="295306"/>
                </a:lnTo>
                <a:lnTo>
                  <a:pt x="825172" y="253448"/>
                </a:lnTo>
                <a:lnTo>
                  <a:pt x="804653" y="213849"/>
                </a:lnTo>
                <a:lnTo>
                  <a:pt x="780296" y="176771"/>
                </a:lnTo>
                <a:lnTo>
                  <a:pt x="752364" y="142479"/>
                </a:lnTo>
                <a:lnTo>
                  <a:pt x="721120" y="111235"/>
                </a:lnTo>
                <a:lnTo>
                  <a:pt x="686828" y="83303"/>
                </a:lnTo>
                <a:lnTo>
                  <a:pt x="649750" y="58946"/>
                </a:lnTo>
                <a:lnTo>
                  <a:pt x="610151" y="38427"/>
                </a:lnTo>
                <a:lnTo>
                  <a:pt x="568293" y="22010"/>
                </a:lnTo>
                <a:lnTo>
                  <a:pt x="524440" y="9958"/>
                </a:lnTo>
                <a:lnTo>
                  <a:pt x="478854" y="2533"/>
                </a:lnTo>
                <a:lnTo>
                  <a:pt x="431800" y="0"/>
                </a:lnTo>
                <a:close/>
              </a:path>
            </a:pathLst>
          </a:custGeom>
          <a:solidFill>
            <a:srgbClr val="E4ECF7"/>
          </a:solidFill>
        </p:spPr>
        <p:txBody>
          <a:bodyPr wrap="square" lIns="0" tIns="0" rIns="0" bIns="0" rtlCol="0"/>
          <a:lstStyle/>
          <a:p>
            <a:endParaRPr/>
          </a:p>
        </p:txBody>
      </p:sp>
      <p:sp>
        <p:nvSpPr>
          <p:cNvPr id="22" name="object 22"/>
          <p:cNvSpPr txBox="1"/>
          <p:nvPr/>
        </p:nvSpPr>
        <p:spPr>
          <a:xfrm>
            <a:off x="5535979" y="3758228"/>
            <a:ext cx="3569921" cy="2003112"/>
          </a:xfrm>
          <a:prstGeom prst="rect">
            <a:avLst/>
          </a:prstGeom>
        </p:spPr>
        <p:txBody>
          <a:bodyPr vert="horz" wrap="square" lIns="0" tIns="12700" rIns="0" bIns="0" rtlCol="0">
            <a:spAutoFit/>
          </a:bodyPr>
          <a:lstStyle/>
          <a:p>
            <a:pPr marL="215900" marR="5080" indent="-203200">
              <a:lnSpc>
                <a:spcPct val="116799"/>
              </a:lnSpc>
              <a:spcBef>
                <a:spcPts val="100"/>
              </a:spcBef>
              <a:buClr>
                <a:srgbClr val="00529B"/>
              </a:buClr>
              <a:buSzPct val="154166"/>
              <a:buFont typeface="Arial"/>
              <a:buChar char="•"/>
              <a:tabLst>
                <a:tab pos="215900" algn="l"/>
              </a:tabLst>
            </a:pPr>
            <a:r>
              <a:rPr lang="ka-GE" sz="1200" b="1" dirty="0">
                <a:solidFill>
                  <a:srgbClr val="57585B"/>
                </a:solidFill>
                <a:latin typeface="Arial"/>
                <a:cs typeface="Arial"/>
              </a:rPr>
              <a:t>ყველა მსხვილი კომპანია </a:t>
            </a:r>
            <a:r>
              <a:rPr lang="ka-GE" sz="1200" dirty="0">
                <a:solidFill>
                  <a:srgbClr val="57585B"/>
                </a:solidFill>
                <a:latin typeface="Arial"/>
                <a:cs typeface="Arial"/>
              </a:rPr>
              <a:t>(რომლებიც 3-იდან 2 კრიტერიუმს აკმაყოფილებს: </a:t>
            </a:r>
            <a:r>
              <a:rPr lang="ka-GE" sz="1200" b="1" dirty="0">
                <a:solidFill>
                  <a:srgbClr val="57585B"/>
                </a:solidFill>
                <a:latin typeface="Arial"/>
                <a:cs typeface="Arial"/>
              </a:rPr>
              <a:t>&gt;250 დასაქმებული</a:t>
            </a:r>
            <a:r>
              <a:rPr lang="ka-GE" sz="1200" dirty="0">
                <a:solidFill>
                  <a:srgbClr val="57585B"/>
                </a:solidFill>
                <a:latin typeface="Arial"/>
                <a:cs typeface="Arial"/>
              </a:rPr>
              <a:t>, ჯამური აქტივები &gt; 43 </a:t>
            </a:r>
            <a:r>
              <a:rPr lang="ka-GE" sz="1200" dirty="0" err="1">
                <a:solidFill>
                  <a:srgbClr val="57585B"/>
                </a:solidFill>
                <a:latin typeface="Arial"/>
                <a:cs typeface="Arial"/>
              </a:rPr>
              <a:t>მლნ.ევრო</a:t>
            </a:r>
            <a:r>
              <a:rPr lang="ka-GE" sz="1200" dirty="0">
                <a:solidFill>
                  <a:srgbClr val="57585B"/>
                </a:solidFill>
                <a:latin typeface="Arial"/>
                <a:cs typeface="Arial"/>
              </a:rPr>
              <a:t> ან ბრუნვა &gt;50 </a:t>
            </a:r>
            <a:r>
              <a:rPr lang="ka-GE" sz="1200" dirty="0" err="1">
                <a:solidFill>
                  <a:srgbClr val="57585B"/>
                </a:solidFill>
                <a:latin typeface="Arial"/>
                <a:cs typeface="Arial"/>
              </a:rPr>
              <a:t>მლნ.ევრო</a:t>
            </a:r>
            <a:r>
              <a:rPr lang="ka-GE" sz="1200" dirty="0">
                <a:solidFill>
                  <a:srgbClr val="57585B"/>
                </a:solidFill>
                <a:latin typeface="Arial"/>
                <a:cs typeface="Arial"/>
              </a:rPr>
              <a:t>)</a:t>
            </a:r>
          </a:p>
          <a:p>
            <a:pPr marL="215900" marR="200660" indent="-203200">
              <a:lnSpc>
                <a:spcPct val="114900"/>
              </a:lnSpc>
              <a:spcBef>
                <a:spcPts val="509"/>
              </a:spcBef>
              <a:buClr>
                <a:srgbClr val="00529B"/>
              </a:buClr>
              <a:buSzPct val="154166"/>
              <a:buFont typeface="Arial"/>
              <a:buChar char="•"/>
              <a:tabLst>
                <a:tab pos="215900" algn="l"/>
              </a:tabLst>
            </a:pPr>
            <a:r>
              <a:rPr lang="ka-GE" sz="1200" b="1" dirty="0" smtClean="0">
                <a:solidFill>
                  <a:srgbClr val="57585B"/>
                </a:solidFill>
                <a:latin typeface="Arial"/>
                <a:cs typeface="Arial"/>
              </a:rPr>
              <a:t>ყველა </a:t>
            </a:r>
            <a:r>
              <a:rPr lang="ka-GE" sz="1200" b="1" dirty="0">
                <a:solidFill>
                  <a:srgbClr val="57585B"/>
                </a:solidFill>
                <a:latin typeface="Arial"/>
                <a:cs typeface="Arial"/>
              </a:rPr>
              <a:t>კომპანია </a:t>
            </a:r>
            <a:r>
              <a:rPr lang="ka-GE" sz="1200" dirty="0">
                <a:solidFill>
                  <a:srgbClr val="57585B"/>
                </a:solidFill>
                <a:latin typeface="Arial"/>
                <a:cs typeface="Arial"/>
              </a:rPr>
              <a:t>(მ.შ. </a:t>
            </a:r>
            <a:r>
              <a:rPr lang="ka-GE" sz="1200" dirty="0" err="1">
                <a:solidFill>
                  <a:srgbClr val="57585B"/>
                </a:solidFill>
                <a:latin typeface="Arial"/>
                <a:cs typeface="Arial"/>
              </a:rPr>
              <a:t>არაევროკავშირის</a:t>
            </a:r>
            <a:r>
              <a:rPr lang="ka-GE" sz="1200" dirty="0">
                <a:solidFill>
                  <a:srgbClr val="57585B"/>
                </a:solidFill>
                <a:latin typeface="Arial"/>
                <a:cs typeface="Arial"/>
              </a:rPr>
              <a:t> კომპანიები), </a:t>
            </a:r>
            <a:r>
              <a:rPr lang="ka-GE" sz="1200" b="1" dirty="0">
                <a:solidFill>
                  <a:srgbClr val="57585B"/>
                </a:solidFill>
                <a:latin typeface="Arial"/>
                <a:cs typeface="Arial"/>
              </a:rPr>
              <a:t>რომელთა ფასიანი ქაღალდებიც ევროკავშირის მიერ რეგულირებულ ბაზრებზეა რეგისტრირებული</a:t>
            </a:r>
            <a:r>
              <a:rPr lang="ka-GE" sz="1200" dirty="0">
                <a:solidFill>
                  <a:srgbClr val="57585B"/>
                </a:solidFill>
                <a:latin typeface="Arial"/>
                <a:cs typeface="Arial"/>
              </a:rPr>
              <a:t> (და &gt;10 დასაქმებული)</a:t>
            </a:r>
          </a:p>
        </p:txBody>
      </p:sp>
      <p:sp>
        <p:nvSpPr>
          <p:cNvPr id="23" name="object 23"/>
          <p:cNvSpPr txBox="1"/>
          <p:nvPr/>
        </p:nvSpPr>
        <p:spPr>
          <a:xfrm>
            <a:off x="7880000" y="2166776"/>
            <a:ext cx="814923" cy="334707"/>
          </a:xfrm>
          <a:prstGeom prst="rect">
            <a:avLst/>
          </a:prstGeom>
        </p:spPr>
        <p:txBody>
          <a:bodyPr vert="horz" wrap="square" lIns="0" tIns="11430" rIns="0" bIns="0" rtlCol="0">
            <a:spAutoFit/>
          </a:bodyPr>
          <a:lstStyle/>
          <a:p>
            <a:pPr marR="1905" algn="ctr">
              <a:lnSpc>
                <a:spcPct val="100000"/>
              </a:lnSpc>
              <a:spcBef>
                <a:spcPts val="90"/>
              </a:spcBef>
            </a:pPr>
            <a:r>
              <a:rPr lang="ka-GE" sz="1050" b="1" dirty="0">
                <a:solidFill>
                  <a:srgbClr val="57585B"/>
                </a:solidFill>
                <a:latin typeface="Arial"/>
                <a:cs typeface="Arial"/>
              </a:rPr>
              <a:t>49,000</a:t>
            </a:r>
          </a:p>
          <a:p>
            <a:pPr algn="ctr">
              <a:lnSpc>
                <a:spcPct val="100000"/>
              </a:lnSpc>
              <a:spcBef>
                <a:spcPts val="25"/>
              </a:spcBef>
            </a:pPr>
            <a:r>
              <a:rPr lang="ka-GE" sz="1050" b="1" dirty="0" smtClean="0">
                <a:solidFill>
                  <a:srgbClr val="57585B"/>
                </a:solidFill>
                <a:latin typeface="Arial"/>
                <a:cs typeface="Arial"/>
              </a:rPr>
              <a:t>კომპანია</a:t>
            </a:r>
            <a:endParaRPr lang="ka-GE" sz="1050" b="1" dirty="0">
              <a:solidFill>
                <a:srgbClr val="57585B"/>
              </a:solidFill>
              <a:latin typeface="Arial"/>
              <a:cs typeface="Aria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4684"/>
            <a:ext cx="9885891" cy="538609"/>
          </a:xfrm>
          <a:prstGeom prst="rect">
            <a:avLst/>
          </a:prstGeom>
          <a:noFill/>
        </p:spPr>
        <p:txBody>
          <a:bodyPr vert="horz" wrap="square" lIns="640080" tIns="45720" rIns="0" bIns="0" rtlCol="0">
            <a:spAutoFit/>
          </a:bodyPr>
          <a:lstStyle/>
          <a:p>
            <a:pPr>
              <a:lnSpc>
                <a:spcPct val="100000"/>
              </a:lnSpc>
              <a:spcBef>
                <a:spcPts val="105"/>
              </a:spcBef>
            </a:pPr>
            <a:r>
              <a:rPr lang="ka-GE" sz="3200">
                <a:solidFill>
                  <a:schemeClr val="accent2">
                    <a:lumMod val="75000"/>
                  </a:schemeClr>
                </a:solidFill>
                <a:latin typeface="Franklin Gothic Demi Cond" panose="020B0706030402020204" pitchFamily="34" charset="0"/>
              </a:rPr>
              <a:t>CSRD: </a:t>
            </a:r>
            <a:r>
              <a:rPr lang="ka-GE" sz="3200" b="1">
                <a:solidFill>
                  <a:schemeClr val="accent2">
                    <a:lumMod val="75000"/>
                  </a:schemeClr>
                </a:solidFill>
                <a:latin typeface="Franklin Gothic Demi Cond" panose="020B0706030402020204" pitchFamily="34" charset="0"/>
              </a:rPr>
              <a:t>ძირითადი ელემენტები</a:t>
            </a:r>
          </a:p>
        </p:txBody>
      </p:sp>
      <p:sp>
        <p:nvSpPr>
          <p:cNvPr id="3" name="object 3"/>
          <p:cNvSpPr txBox="1"/>
          <p:nvPr/>
        </p:nvSpPr>
        <p:spPr>
          <a:xfrm>
            <a:off x="369342" y="926189"/>
            <a:ext cx="6285457" cy="5641929"/>
          </a:xfrm>
          <a:prstGeom prst="rect">
            <a:avLst/>
          </a:prstGeom>
        </p:spPr>
        <p:txBody>
          <a:bodyPr vert="horz" wrap="square" lIns="0" tIns="24765" rIns="0" bIns="0" rtlCol="0">
            <a:spAutoFit/>
          </a:bodyPr>
          <a:lstStyle/>
          <a:p>
            <a:pPr marL="297180" marR="5080" indent="-285115">
              <a:spcBef>
                <a:spcPts val="600"/>
              </a:spcBef>
              <a:buClr>
                <a:srgbClr val="1A595A"/>
              </a:buClr>
              <a:buSzPct val="150000"/>
              <a:buFont typeface="Arial"/>
              <a:buChar char="•"/>
              <a:tabLst>
                <a:tab pos="297180" algn="l"/>
              </a:tabLst>
            </a:pPr>
            <a:r>
              <a:rPr lang="ka-GE" sz="1500" dirty="0">
                <a:solidFill>
                  <a:srgbClr val="404040"/>
                </a:solidFill>
                <a:latin typeface="Franklin Gothic Book"/>
                <a:cs typeface="Franklin Gothic Book"/>
              </a:rPr>
              <a:t>ESG საკითხების გასაჯაროებას ფინანსურ ანგარიშგებასთან აკავშირებს: „მდგრადობის ანგარიში“ მენეჯმენტის ანგარიშში უნდა შევიდეს.</a:t>
            </a:r>
          </a:p>
          <a:p>
            <a:pPr marL="576263" marR="12700" lvl="1" indent="-293688">
              <a:spcBef>
                <a:spcPts val="600"/>
              </a:spcBef>
              <a:buClr>
                <a:srgbClr val="1A595A"/>
              </a:buClr>
              <a:buSzPct val="80000"/>
              <a:buFontTx/>
              <a:buChar char="►"/>
              <a:tabLst>
                <a:tab pos="576263" algn="l"/>
                <a:tab pos="874713" algn="l"/>
              </a:tabLst>
            </a:pPr>
            <a:r>
              <a:rPr lang="ka-GE" sz="1500" dirty="0">
                <a:solidFill>
                  <a:srgbClr val="404040"/>
                </a:solidFill>
                <a:latin typeface="Franklin Gothic Book"/>
                <a:cs typeface="Franklin Gothic Book"/>
              </a:rPr>
              <a:t>სულ მცირე, გაშუქებული უნდა იყოს, მდგრადობის ფაქტორები რა ზემოქმედებას ახდენს: i) ბიზნესმოდელზე, </a:t>
            </a:r>
            <a:r>
              <a:rPr lang="ka-GE" sz="1500" dirty="0" err="1">
                <a:solidFill>
                  <a:srgbClr val="404040"/>
                </a:solidFill>
                <a:latin typeface="Franklin Gothic Book"/>
                <a:cs typeface="Franklin Gothic Book"/>
              </a:rPr>
              <a:t>ii</a:t>
            </a:r>
            <a:r>
              <a:rPr lang="ka-GE" sz="1500" dirty="0">
                <a:solidFill>
                  <a:srgbClr val="404040"/>
                </a:solidFill>
                <a:latin typeface="Franklin Gothic Book"/>
                <a:cs typeface="Franklin Gothic Book"/>
              </a:rPr>
              <a:t>) პოლიტიკის მიმართულებებზე, მათ შორის კომპლექსური შემოწმების პროცესებზე, </a:t>
            </a:r>
            <a:r>
              <a:rPr lang="ka-GE" sz="1500" dirty="0" err="1">
                <a:solidFill>
                  <a:srgbClr val="404040"/>
                </a:solidFill>
                <a:latin typeface="Franklin Gothic Book"/>
                <a:cs typeface="Franklin Gothic Book"/>
              </a:rPr>
              <a:t>iii</a:t>
            </a:r>
            <a:r>
              <a:rPr lang="ka-GE" sz="1500" dirty="0">
                <a:solidFill>
                  <a:srgbClr val="404040"/>
                </a:solidFill>
                <a:latin typeface="Franklin Gothic Book"/>
                <a:cs typeface="Franklin Gothic Book"/>
              </a:rPr>
              <a:t>) პოლიტიკის შედეგზე; </a:t>
            </a:r>
            <a:r>
              <a:rPr lang="ka-GE" sz="1500" dirty="0" err="1">
                <a:solidFill>
                  <a:srgbClr val="404040"/>
                </a:solidFill>
                <a:latin typeface="Franklin Gothic Book"/>
                <a:cs typeface="Franklin Gothic Book"/>
              </a:rPr>
              <a:t>iv</a:t>
            </a:r>
            <a:r>
              <a:rPr lang="ka-GE" sz="1500" dirty="0">
                <a:solidFill>
                  <a:srgbClr val="404040"/>
                </a:solidFill>
                <a:latin typeface="Franklin Gothic Book"/>
                <a:cs typeface="Franklin Gothic Book"/>
              </a:rPr>
              <a:t>) რისკებსა და რისკების მართვაზე; v) ეფექტიანობის საკვანძო ინდიკატორებზე, რომლებიც კონკრეტულ ბიზნესს ეხება.</a:t>
            </a:r>
          </a:p>
          <a:p>
            <a:pPr marL="297180" marR="113030" indent="-285115">
              <a:spcBef>
                <a:spcPts val="600"/>
              </a:spcBef>
              <a:buClr>
                <a:srgbClr val="1A595A"/>
              </a:buClr>
              <a:buSzPct val="150000"/>
              <a:buFont typeface="Arial"/>
              <a:buChar char="•"/>
              <a:tabLst>
                <a:tab pos="297180" algn="l"/>
              </a:tabLst>
            </a:pPr>
            <a:r>
              <a:rPr lang="ka-GE" sz="1500" dirty="0">
                <a:solidFill>
                  <a:srgbClr val="404040"/>
                </a:solidFill>
                <a:latin typeface="Franklin Gothic Book"/>
                <a:cs typeface="Franklin Gothic Book"/>
              </a:rPr>
              <a:t>ანგარიშგება მოხდება </a:t>
            </a:r>
            <a:r>
              <a:rPr lang="ka-GE" sz="1500" b="1" u="sng" dirty="0">
                <a:solidFill>
                  <a:srgbClr val="404040"/>
                </a:solidFill>
                <a:latin typeface="Franklin Gothic Book"/>
                <a:cs typeface="Franklin Gothic Book"/>
              </a:rPr>
              <a:t>ESRS</a:t>
            </a:r>
            <a:r>
              <a:rPr lang="ka-GE" sz="1500" dirty="0">
                <a:solidFill>
                  <a:srgbClr val="404040"/>
                </a:solidFill>
                <a:latin typeface="Franklin Gothic Book"/>
                <a:cs typeface="Franklin Gothic Book"/>
              </a:rPr>
              <a:t>-ის მიხედვით, მდგრადობის საკითხებზე ანგარიშგების ახალი სტანდარტებით, რაც ანგარიშით მოსარგებლეებს მათი ზემოქმედებისა და ESG მაჩვენებლების თაობაზე ერთიან სურათს შეუქმნის.</a:t>
            </a:r>
          </a:p>
          <a:p>
            <a:pPr marL="297180" marR="83820" indent="-285115">
              <a:spcBef>
                <a:spcPts val="600"/>
              </a:spcBef>
              <a:buClr>
                <a:srgbClr val="1A595A"/>
              </a:buClr>
              <a:buSzPct val="150000"/>
              <a:buFont typeface="Arial"/>
              <a:buChar char="•"/>
              <a:tabLst>
                <a:tab pos="297180" algn="l"/>
              </a:tabLst>
            </a:pPr>
            <a:r>
              <a:rPr lang="ka-GE" sz="1500" dirty="0">
                <a:solidFill>
                  <a:srgbClr val="404040"/>
                </a:solidFill>
                <a:latin typeface="Franklin Gothic Book"/>
                <a:cs typeface="Franklin Gothic Book"/>
              </a:rPr>
              <a:t>იყენებს </a:t>
            </a:r>
            <a:r>
              <a:rPr lang="ka-GE" sz="1500" dirty="0" err="1">
                <a:solidFill>
                  <a:srgbClr val="404040"/>
                </a:solidFill>
                <a:latin typeface="Franklin Gothic Book"/>
                <a:cs typeface="Franklin Gothic Book"/>
              </a:rPr>
              <a:t>ორმაგმნიშვნელოვან</a:t>
            </a:r>
            <a:r>
              <a:rPr lang="ka-GE" sz="1500" dirty="0">
                <a:solidFill>
                  <a:srgbClr val="404040"/>
                </a:solidFill>
                <a:latin typeface="Franklin Gothic Book"/>
                <a:cs typeface="Franklin Gothic Book"/>
              </a:rPr>
              <a:t> მიდგომას - ანუ სუბიექტებმა ანგარიშში არა მხოლოდ ის უნდა ასახონ, მდგრადობის პრობლემები (მაგ., მდგრადობის რისკები, როგორიცაა კლიმატური რისკები) მათ ბიზნესმოდელზე რა გავლენას ახდენს („ფინანსური მნიშვნელოვნება“), არამედ ისიც, მათი ბიზნესსაქმიანობა ადამიანსა და გარემოზე როგორ ზემოქმედებს („ზემოქმედების მნიშვნელოვნება“).</a:t>
            </a:r>
          </a:p>
          <a:p>
            <a:pPr marL="297180" marR="83820" indent="-285115">
              <a:spcBef>
                <a:spcPts val="600"/>
              </a:spcBef>
              <a:buClr>
                <a:srgbClr val="1A595A"/>
              </a:buClr>
              <a:buSzPct val="150000"/>
              <a:buFont typeface="Arial"/>
              <a:buChar char="•"/>
              <a:tabLst>
                <a:tab pos="297180" algn="l"/>
              </a:tabLst>
            </a:pPr>
            <a:r>
              <a:rPr lang="ka-GE" sz="1500" dirty="0">
                <a:solidFill>
                  <a:srgbClr val="404040"/>
                </a:solidFill>
              </a:rPr>
              <a:t>მოითხოვს გარდამავალი პერიოდის გეგმას იმის უზრუნველსაყოფად, რომ მისი ბიზნესმოდელი და სტრატეგია თავსებადია მდგრად ეკონომიკაზე გადასვლასთან.</a:t>
            </a:r>
          </a:p>
        </p:txBody>
      </p:sp>
      <p:sp>
        <p:nvSpPr>
          <p:cNvPr id="4" name="object 4"/>
          <p:cNvSpPr txBox="1">
            <a:spLocks noGrp="1"/>
          </p:cNvSpPr>
          <p:nvPr>
            <p:ph sz="half" idx="3"/>
          </p:nvPr>
        </p:nvSpPr>
        <p:spPr>
          <a:xfrm>
            <a:off x="6997700" y="926189"/>
            <a:ext cx="5067300" cy="5641929"/>
          </a:xfrm>
          <a:prstGeom prst="rect">
            <a:avLst/>
          </a:prstGeom>
          <a:solidFill>
            <a:schemeClr val="bg1"/>
          </a:solidFill>
        </p:spPr>
        <p:txBody>
          <a:bodyPr vert="horz" wrap="square" lIns="0" tIns="24765" rIns="0" bIns="0" rtlCol="0">
            <a:spAutoFit/>
          </a:bodyPr>
          <a:lstStyle/>
          <a:p>
            <a:pPr marL="297180" marR="5080" indent="-285115">
              <a:spcBef>
                <a:spcPts val="600"/>
              </a:spcBef>
              <a:buSzPct val="150000"/>
              <a:buFont typeface="Arial"/>
              <a:buChar char="•"/>
              <a:tabLst>
                <a:tab pos="297180" algn="l"/>
              </a:tabLst>
            </a:pPr>
            <a:r>
              <a:rPr lang="ka-GE" sz="1500" dirty="0">
                <a:solidFill>
                  <a:srgbClr val="404040"/>
                </a:solidFill>
              </a:rPr>
              <a:t>მოითხოვს ინფორმაციის გასაჯაროებას კომპლექსური შემოწმების შედეგების/ ღირებულებათა ჯაჭვში არსებული მდგრადობის რისკების შესახებ, ანუ საწარმოს ღირებულებათა ჯაჭვის როგორც ზედა რგოლებთან (ანუ მომწოდებლებთან), ასევე ქვედა რგოლებთან (ანუ მომხმარებლებთან) დაკავშირებული მდგრადობის რისკების შესახებ.</a:t>
            </a:r>
          </a:p>
          <a:p>
            <a:pPr marL="372745" indent="-283845">
              <a:spcBef>
                <a:spcPts val="600"/>
              </a:spcBef>
              <a:buSzPct val="150000"/>
              <a:buFont typeface="Arial"/>
              <a:buChar char="•"/>
              <a:tabLst>
                <a:tab pos="372745" algn="l"/>
              </a:tabLst>
            </a:pPr>
            <a:r>
              <a:rPr lang="ka-GE" sz="1500" dirty="0">
                <a:solidFill>
                  <a:srgbClr val="404040"/>
                </a:solidFill>
              </a:rPr>
              <a:t>მდგრადობის საკითხებზე ანგარიშგებასთან დაკავშირებით აუდიტის მოთხოვნას აწესებს</a:t>
            </a:r>
          </a:p>
          <a:p>
            <a:pPr marL="739775" marR="234315" lvl="1" indent="-336550">
              <a:spcBef>
                <a:spcPts val="600"/>
              </a:spcBef>
              <a:buSzPct val="120000"/>
              <a:buFont typeface="Courier New"/>
              <a:buChar char="o"/>
              <a:tabLst>
                <a:tab pos="993775" algn="l"/>
              </a:tabLst>
            </a:pPr>
            <a:r>
              <a:rPr lang="ka-GE" sz="1500" dirty="0">
                <a:solidFill>
                  <a:srgbClr val="404040"/>
                </a:solidFill>
                <a:latin typeface="Franklin Gothic Book"/>
                <a:cs typeface="Franklin Gothic Book"/>
              </a:rPr>
              <a:t>„შეზღუდული გარანტია“: მეორე მხარე ადასტურებს, რომ მისი ყურადღება არ მიუპყრია რაიმეს, რაც მიანიშნებდა, რომ წარმოდგენილი ინფორმაცია არსებითად არასწორია.</a:t>
            </a:r>
          </a:p>
          <a:p>
            <a:pPr marL="739775" lvl="1" indent="-336550">
              <a:spcBef>
                <a:spcPts val="600"/>
              </a:spcBef>
              <a:buSzPct val="120000"/>
              <a:buFont typeface="Courier New"/>
              <a:buChar char="o"/>
              <a:tabLst>
                <a:tab pos="993140" algn="l"/>
              </a:tabLst>
            </a:pPr>
            <a:r>
              <a:rPr lang="ka-GE" sz="1500" dirty="0">
                <a:solidFill>
                  <a:srgbClr val="404040"/>
                </a:solidFill>
              </a:rPr>
              <a:t>მოსალოდნელია, რომ 2028 წლისათვის ევროკომისია მოითხოვს „გონივრული გარანტიას“, ანუ ძირითად მოთხოვნებთან შესაბამისობის გადამოწმებას.</a:t>
            </a:r>
          </a:p>
          <a:p>
            <a:pPr marL="297180" marR="5080" indent="-285115">
              <a:spcBef>
                <a:spcPts val="600"/>
              </a:spcBef>
              <a:buSzPct val="150000"/>
              <a:buFont typeface="Arial"/>
              <a:buChar char="•"/>
              <a:tabLst>
                <a:tab pos="297180" algn="l"/>
              </a:tabLst>
            </a:pPr>
            <a:r>
              <a:rPr lang="ka-GE" sz="1500" dirty="0">
                <a:solidFill>
                  <a:srgbClr val="404040"/>
                </a:solidFill>
              </a:rPr>
              <a:t>ხელს უწყობს </a:t>
            </a:r>
            <a:r>
              <a:rPr lang="ka-GE" sz="1500" dirty="0" err="1">
                <a:solidFill>
                  <a:srgbClr val="404040"/>
                </a:solidFill>
              </a:rPr>
              <a:t>დიგიტალიზაციას</a:t>
            </a:r>
            <a:r>
              <a:rPr lang="ka-GE" sz="1500" dirty="0">
                <a:solidFill>
                  <a:srgbClr val="404040"/>
                </a:solidFill>
              </a:rPr>
              <a:t> - ითხოვს, რომ ფინანსური ანგარიშები და მენეჯმენტის ანგარიში იყოს ერთ, XHTML ფორმატში, ციფრული ტაქსონომიის შესაბამისად მონიშნული, რათა ინფორმაცია იყოს მარტივი და ხელმისაწვდომი.</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080" y="0"/>
            <a:ext cx="10628841" cy="600164"/>
          </a:xfrm>
          <a:prstGeom prst="rect">
            <a:avLst/>
          </a:prstGeom>
        </p:spPr>
        <p:txBody>
          <a:bodyPr vert="horz" wrap="square" lIns="640080" tIns="45720" rIns="0" bIns="0" rtlCol="0">
            <a:spAutoFit/>
          </a:bodyPr>
          <a:lstStyle/>
          <a:p>
            <a:pPr>
              <a:lnSpc>
                <a:spcPct val="100000"/>
              </a:lnSpc>
              <a:spcBef>
                <a:spcPts val="105"/>
              </a:spcBef>
            </a:pPr>
            <a:r>
              <a:rPr lang="ka-GE">
                <a:latin typeface="Franklin Gothic Demi Cond" panose="020B0706030402020204" pitchFamily="34" charset="0"/>
              </a:rPr>
              <a:t>CSRD: </a:t>
            </a:r>
            <a:r>
              <a:rPr lang="ka-GE" b="1">
                <a:latin typeface="Franklin Gothic Demi Cond" panose="020B0706030402020204" pitchFamily="34" charset="0"/>
              </a:rPr>
              <a:t>ვის ეხება?</a:t>
            </a:r>
          </a:p>
        </p:txBody>
      </p:sp>
      <p:sp>
        <p:nvSpPr>
          <p:cNvPr id="6" name="object 6"/>
          <p:cNvSpPr txBox="1"/>
          <p:nvPr/>
        </p:nvSpPr>
        <p:spPr>
          <a:xfrm>
            <a:off x="473708" y="5987364"/>
            <a:ext cx="10601327" cy="705962"/>
          </a:xfrm>
          <a:prstGeom prst="rect">
            <a:avLst/>
          </a:prstGeom>
          <a:solidFill>
            <a:schemeClr val="bg1"/>
          </a:solidFill>
        </p:spPr>
        <p:txBody>
          <a:bodyPr vert="horz" wrap="square" lIns="0" tIns="13335" rIns="0" bIns="0" rtlCol="0">
            <a:spAutoFit/>
          </a:bodyPr>
          <a:lstStyle/>
          <a:p>
            <a:pPr>
              <a:lnSpc>
                <a:spcPct val="100000"/>
              </a:lnSpc>
              <a:spcBef>
                <a:spcPts val="105"/>
              </a:spcBef>
            </a:pPr>
            <a:r>
              <a:rPr lang="ka-GE" sz="1500" dirty="0">
                <a:solidFill>
                  <a:srgbClr val="404040"/>
                </a:solidFill>
                <a:latin typeface="Franklin Gothic Book"/>
                <a:cs typeface="Franklin Gothic Book"/>
              </a:rPr>
              <a:t>დირექტივა </a:t>
            </a:r>
            <a:r>
              <a:rPr lang="ka-GE" sz="1500" dirty="0">
                <a:solidFill>
                  <a:srgbClr val="8BC81D"/>
                </a:solidFill>
                <a:latin typeface="Franklin Gothic Book"/>
                <a:cs typeface="Franklin Gothic Book"/>
              </a:rPr>
              <a:t>არ </a:t>
            </a:r>
            <a:r>
              <a:rPr lang="ka-GE" sz="1500" dirty="0">
                <a:solidFill>
                  <a:srgbClr val="2C2C2D"/>
                </a:solidFill>
                <a:latin typeface="Franklin Gothic Book"/>
                <a:cs typeface="Franklin Gothic Book"/>
              </a:rPr>
              <a:t>შეეხება </a:t>
            </a:r>
            <a:r>
              <a:rPr lang="ka-GE" sz="1500" dirty="0" err="1">
                <a:solidFill>
                  <a:srgbClr val="8BC81D"/>
                </a:solidFill>
                <a:latin typeface="Franklin Gothic Book"/>
                <a:cs typeface="Franklin Gothic Book"/>
              </a:rPr>
              <a:t>მიკრობიზნესებს</a:t>
            </a:r>
            <a:r>
              <a:rPr lang="ka-GE" sz="1500" dirty="0">
                <a:solidFill>
                  <a:srgbClr val="8BC81D"/>
                </a:solidFill>
                <a:latin typeface="Franklin Gothic Book"/>
                <a:cs typeface="Franklin Gothic Book"/>
              </a:rPr>
              <a:t>, </a:t>
            </a:r>
            <a:r>
              <a:rPr lang="ka-GE" sz="1500" dirty="0">
                <a:solidFill>
                  <a:srgbClr val="404040"/>
                </a:solidFill>
                <a:latin typeface="Franklin Gothic Book"/>
                <a:cs typeface="Franklin Gothic Book"/>
              </a:rPr>
              <a:t>რომლებიც ქვემოთ მოცემული </a:t>
            </a:r>
            <a:r>
              <a:rPr lang="ka-GE" sz="1500" dirty="0">
                <a:solidFill>
                  <a:srgbClr val="8BC81D"/>
                </a:solidFill>
                <a:latin typeface="Franklin Gothic Book"/>
                <a:cs typeface="Franklin Gothic Book"/>
              </a:rPr>
              <a:t>კრიტერიუმებიდან ორს მაინც არ აკმაყოფილებს: </a:t>
            </a:r>
            <a:r>
              <a:rPr lang="ka-GE" sz="1500" dirty="0">
                <a:solidFill>
                  <a:srgbClr val="333333"/>
                </a:solidFill>
                <a:latin typeface="Arial"/>
                <a:cs typeface="Arial"/>
              </a:rPr>
              <a:t>ჯამური ბალანსი შეადგენს 350 000€-ს, სუფთა ბრუნვა შეადგენს </a:t>
            </a:r>
            <a:r>
              <a:rPr lang="ka-GE" sz="1500" u="sng" dirty="0">
                <a:solidFill>
                  <a:srgbClr val="333333"/>
                </a:solidFill>
                <a:uFill>
                  <a:solidFill>
                    <a:srgbClr val="00519B"/>
                  </a:solidFill>
                </a:uFill>
                <a:latin typeface="Arial"/>
                <a:cs typeface="Arial"/>
              </a:rPr>
              <a:t>700 000 €-ს; დასაქმებულთა საშუალო რაოდენობა შეადგენს 10-ს</a:t>
            </a:r>
            <a:r>
              <a:rPr lang="ka-GE" sz="1500" u="sng" dirty="0">
                <a:solidFill>
                  <a:srgbClr val="2C2C2D"/>
                </a:solidFill>
                <a:uFill>
                  <a:solidFill>
                    <a:srgbClr val="00519B"/>
                  </a:solidFill>
                </a:uFill>
                <a:latin typeface="Franklin Gothic Book"/>
                <a:cs typeface="Franklin Gothic Book"/>
              </a:rPr>
              <a:t>.****</a:t>
            </a:r>
          </a:p>
        </p:txBody>
      </p:sp>
      <p:graphicFrame>
        <p:nvGraphicFramePr>
          <p:cNvPr id="7" name="object 7"/>
          <p:cNvGraphicFramePr>
            <a:graphicFrameLocks noGrp="1"/>
          </p:cNvGraphicFramePr>
          <p:nvPr>
            <p:extLst>
              <p:ext uri="{D42A27DB-BD31-4B8C-83A1-F6EECF244321}">
                <p14:modId xmlns:p14="http://schemas.microsoft.com/office/powerpoint/2010/main" val="366376689"/>
              </p:ext>
            </p:extLst>
          </p:nvPr>
        </p:nvGraphicFramePr>
        <p:xfrm>
          <a:off x="418887" y="1073188"/>
          <a:ext cx="10656148" cy="4892040"/>
        </p:xfrm>
        <a:graphic>
          <a:graphicData uri="http://schemas.openxmlformats.org/drawingml/2006/table">
            <a:tbl>
              <a:tblPr firstRow="1" bandRow="1">
                <a:tableStyleId>{2D5ABB26-0587-4C30-8999-92F81FD0307C}</a:tableStyleId>
              </a:tblPr>
              <a:tblGrid>
                <a:gridCol w="2397755">
                  <a:extLst>
                    <a:ext uri="{9D8B030D-6E8A-4147-A177-3AD203B41FA5}">
                      <a16:colId xmlns:a16="http://schemas.microsoft.com/office/drawing/2014/main" val="20000"/>
                    </a:ext>
                  </a:extLst>
                </a:gridCol>
                <a:gridCol w="8258393">
                  <a:extLst>
                    <a:ext uri="{9D8B030D-6E8A-4147-A177-3AD203B41FA5}">
                      <a16:colId xmlns:a16="http://schemas.microsoft.com/office/drawing/2014/main" val="20001"/>
                    </a:ext>
                  </a:extLst>
                </a:gridCol>
              </a:tblGrid>
              <a:tr h="2337435">
                <a:tc>
                  <a:txBody>
                    <a:bodyPr/>
                    <a:lstStyle/>
                    <a:p>
                      <a:pPr algn="l" rtl="0">
                        <a:lnSpc>
                          <a:spcPct val="100000"/>
                        </a:lnSpc>
                      </a:pPr>
                      <a:endParaRPr sz="1500" dirty="0">
                        <a:latin typeface="+mn-lt"/>
                        <a:cs typeface="Times New Roman"/>
                      </a:endParaRPr>
                    </a:p>
                    <a:p>
                      <a:pPr algn="l" rtl="0">
                        <a:lnSpc>
                          <a:spcPct val="100000"/>
                        </a:lnSpc>
                      </a:pPr>
                      <a:endParaRPr sz="1500" dirty="0">
                        <a:latin typeface="+mn-lt"/>
                        <a:cs typeface="Times New Roman"/>
                      </a:endParaRPr>
                    </a:p>
                    <a:p>
                      <a:pPr algn="l" rtl="0">
                        <a:lnSpc>
                          <a:spcPct val="100000"/>
                        </a:lnSpc>
                      </a:pPr>
                      <a:endParaRPr sz="1500" dirty="0">
                        <a:latin typeface="+mn-lt"/>
                        <a:cs typeface="Times New Roman"/>
                      </a:endParaRPr>
                    </a:p>
                    <a:p>
                      <a:pPr algn="l" rtl="0">
                        <a:lnSpc>
                          <a:spcPct val="100000"/>
                        </a:lnSpc>
                        <a:spcBef>
                          <a:spcPts val="45"/>
                        </a:spcBef>
                      </a:pPr>
                      <a:endParaRPr sz="1500" dirty="0">
                        <a:latin typeface="+mn-lt"/>
                        <a:cs typeface="Times New Roman"/>
                      </a:endParaRPr>
                    </a:p>
                    <a:p>
                      <a:pPr marL="92710">
                        <a:lnSpc>
                          <a:spcPct val="100000"/>
                        </a:lnSpc>
                      </a:pPr>
                      <a:r>
                        <a:rPr lang="ka-GE" sz="1500" dirty="0">
                          <a:latin typeface="+mn-lt"/>
                          <a:cs typeface="Franklin Gothic Book"/>
                        </a:rPr>
                        <a:t>ევროკავშირის საწარმოები</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6E9"/>
                    </a:solidFill>
                  </a:tcPr>
                </a:tc>
                <a:tc>
                  <a:txBody>
                    <a:bodyPr/>
                    <a:lstStyle/>
                    <a:p>
                      <a:pPr marL="357505" indent="-172085">
                        <a:lnSpc>
                          <a:spcPts val="1710"/>
                        </a:lnSpc>
                        <a:spcBef>
                          <a:spcPts val="285"/>
                        </a:spcBef>
                        <a:buFont typeface="Arial"/>
                        <a:buChar char="•"/>
                        <a:tabLst>
                          <a:tab pos="357505" algn="l"/>
                        </a:tabLst>
                      </a:pPr>
                      <a:r>
                        <a:rPr lang="ka-GE" sz="1500" dirty="0">
                          <a:latin typeface="+mn-lt"/>
                          <a:cs typeface="Franklin Gothic Book"/>
                        </a:rPr>
                        <a:t>მსხვილი საწარმოები ბუღალტრული აღრიცხვის დირექტივის განსაზღვრების შესაბამისად:</a:t>
                      </a:r>
                    </a:p>
                    <a:p>
                      <a:pPr marL="988694" marR="85090" lvl="1" indent="-264795">
                        <a:lnSpc>
                          <a:spcPts val="1680"/>
                        </a:lnSpc>
                        <a:spcBef>
                          <a:spcPts val="80"/>
                        </a:spcBef>
                        <a:buFont typeface="Arial"/>
                        <a:buChar char="•"/>
                        <a:tabLst>
                          <a:tab pos="988694" algn="l"/>
                        </a:tabLst>
                      </a:pPr>
                      <a:r>
                        <a:rPr lang="ka-GE" sz="1500" dirty="0">
                          <a:latin typeface="+mn-lt"/>
                          <a:cs typeface="Franklin Gothic Book"/>
                        </a:rPr>
                        <a:t>შემდეგი სამი კრიტერიუმიდან მინიმუმ ორს აჭარბებს:  (i) ჯამური ბალანსი შეადგენს 20 მლნ. ევროს; (</a:t>
                      </a:r>
                      <a:r>
                        <a:rPr lang="ka-GE" sz="1500" dirty="0" err="1">
                          <a:latin typeface="+mn-lt"/>
                          <a:cs typeface="Franklin Gothic Book"/>
                        </a:rPr>
                        <a:t>ii</a:t>
                      </a:r>
                      <a:r>
                        <a:rPr lang="ka-GE" sz="1500" dirty="0">
                          <a:latin typeface="+mn-lt"/>
                          <a:cs typeface="Franklin Gothic Book"/>
                        </a:rPr>
                        <a:t>) სუფთა ბრუნვა შეადგენს 40 </a:t>
                      </a:r>
                      <a:r>
                        <a:rPr lang="ka-GE" sz="1500" dirty="0" err="1">
                          <a:latin typeface="+mn-lt"/>
                          <a:cs typeface="Franklin Gothic Book"/>
                        </a:rPr>
                        <a:t>მლნ.ევროს</a:t>
                      </a:r>
                      <a:r>
                        <a:rPr lang="ka-GE" sz="1500" dirty="0">
                          <a:latin typeface="+mn-lt"/>
                          <a:cs typeface="Franklin Gothic Book"/>
                        </a:rPr>
                        <a:t>; და (</a:t>
                      </a:r>
                      <a:r>
                        <a:rPr lang="ka-GE" sz="1500" dirty="0" err="1">
                          <a:latin typeface="+mn-lt"/>
                          <a:cs typeface="Franklin Gothic Book"/>
                        </a:rPr>
                        <a:t>iii</a:t>
                      </a:r>
                      <a:r>
                        <a:rPr lang="ka-GE" sz="1500" dirty="0">
                          <a:latin typeface="+mn-lt"/>
                          <a:cs typeface="Franklin Gothic Book"/>
                        </a:rPr>
                        <a:t>) ფინანსური წლის განმავლობაში დასაქმებულთა საშუალო რაოდენობა 250-ს უტოლდება.</a:t>
                      </a:r>
                    </a:p>
                    <a:p>
                      <a:pPr lvl="1" algn="l" rtl="0">
                        <a:lnSpc>
                          <a:spcPct val="100000"/>
                        </a:lnSpc>
                        <a:spcBef>
                          <a:spcPts val="20"/>
                        </a:spcBef>
                        <a:buFont typeface="Arial"/>
                        <a:buChar char="•"/>
                      </a:pPr>
                      <a:endParaRPr sz="1500" dirty="0">
                        <a:latin typeface="+mn-lt"/>
                        <a:cs typeface="Times New Roman"/>
                      </a:endParaRPr>
                    </a:p>
                    <a:p>
                      <a:pPr marL="358775" marR="404495" indent="-172720">
                        <a:lnSpc>
                          <a:spcPts val="1680"/>
                        </a:lnSpc>
                        <a:buFont typeface="Arial"/>
                        <a:buChar char="•"/>
                        <a:tabLst>
                          <a:tab pos="358775" algn="l"/>
                        </a:tabLst>
                      </a:pPr>
                      <a:r>
                        <a:rPr lang="ka-GE" sz="1500" dirty="0">
                          <a:latin typeface="+mn-lt"/>
                          <a:cs typeface="Franklin Gothic Book"/>
                        </a:rPr>
                        <a:t>მცირე და საშუალო ზომის საწარმოები, რომელთა ფასიანი ქაღალდებიც ევროკავშირის ბაზრებზეა რეგისტრირებული, გასაჯაროების გამარტივებულ მოთხოვნებს ექვემდებარება.</a:t>
                      </a:r>
                    </a:p>
                    <a:p>
                      <a:pPr algn="l" rtl="0">
                        <a:lnSpc>
                          <a:spcPct val="100000"/>
                        </a:lnSpc>
                        <a:spcBef>
                          <a:spcPts val="20"/>
                        </a:spcBef>
                        <a:buFont typeface="Arial"/>
                        <a:buChar char="•"/>
                      </a:pPr>
                      <a:endParaRPr sz="1500" dirty="0">
                        <a:latin typeface="+mn-lt"/>
                        <a:cs typeface="Times New Roman"/>
                      </a:endParaRPr>
                    </a:p>
                    <a:p>
                      <a:pPr marL="358775" marR="169545" indent="-172720">
                        <a:lnSpc>
                          <a:spcPts val="1680"/>
                        </a:lnSpc>
                        <a:buFont typeface="Arial"/>
                        <a:buChar char="•"/>
                        <a:tabLst>
                          <a:tab pos="358775" algn="l"/>
                        </a:tabLst>
                      </a:pPr>
                      <a:r>
                        <a:rPr lang="ka-GE" sz="1500" dirty="0">
                          <a:latin typeface="+mn-lt"/>
                          <a:cs typeface="Franklin Gothic Book"/>
                        </a:rPr>
                        <a:t>„მსხვილი“ ჯგუფების* შემთხვევაში, ევროკავშირში ბაზირებული მშობელი კომპანია მოამზადებს მდგრადობის ერთიან ანგარიშს.</a:t>
                      </a:r>
                    </a:p>
                  </a:txBody>
                  <a:tcPr marL="0" marR="0" marT="361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6E9"/>
                    </a:solidFill>
                  </a:tcPr>
                </a:tc>
                <a:extLst>
                  <a:ext uri="{0D108BD9-81ED-4DB2-BD59-A6C34878D82A}">
                    <a16:rowId xmlns:a16="http://schemas.microsoft.com/office/drawing/2014/main" val="10000"/>
                  </a:ext>
                </a:extLst>
              </a:tr>
              <a:tr h="2011045">
                <a:tc>
                  <a:txBody>
                    <a:bodyPr/>
                    <a:lstStyle/>
                    <a:p>
                      <a:pPr algn="l" rtl="0">
                        <a:lnSpc>
                          <a:spcPct val="100000"/>
                        </a:lnSpc>
                      </a:pPr>
                      <a:endParaRPr sz="1500">
                        <a:latin typeface="+mn-lt"/>
                        <a:cs typeface="Times New Roman"/>
                      </a:endParaRPr>
                    </a:p>
                    <a:p>
                      <a:pPr algn="l" rtl="0">
                        <a:lnSpc>
                          <a:spcPct val="100000"/>
                        </a:lnSpc>
                      </a:pPr>
                      <a:endParaRPr sz="1500">
                        <a:latin typeface="+mn-lt"/>
                        <a:cs typeface="Times New Roman"/>
                      </a:endParaRPr>
                    </a:p>
                    <a:p>
                      <a:pPr algn="l" rtl="0">
                        <a:lnSpc>
                          <a:spcPct val="100000"/>
                        </a:lnSpc>
                      </a:pPr>
                      <a:endParaRPr sz="1500">
                        <a:latin typeface="+mn-lt"/>
                        <a:cs typeface="Times New Roman"/>
                      </a:endParaRPr>
                    </a:p>
                    <a:p>
                      <a:pPr algn="l" rtl="0">
                        <a:lnSpc>
                          <a:spcPct val="100000"/>
                        </a:lnSpc>
                        <a:spcBef>
                          <a:spcPts val="30"/>
                        </a:spcBef>
                      </a:pPr>
                      <a:endParaRPr sz="1500">
                        <a:latin typeface="+mn-lt"/>
                        <a:cs typeface="Times New Roman"/>
                      </a:endParaRPr>
                    </a:p>
                    <a:p>
                      <a:pPr marL="92710">
                        <a:lnSpc>
                          <a:spcPct val="100000"/>
                        </a:lnSpc>
                      </a:pPr>
                      <a:r>
                        <a:rPr lang="ka-GE" sz="1500">
                          <a:latin typeface="+mn-lt"/>
                          <a:cs typeface="Franklin Gothic Book"/>
                        </a:rPr>
                        <a:t>არაევროკავშირის საწარმოები</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4"/>
                    </a:solidFill>
                  </a:tcPr>
                </a:tc>
                <a:tc>
                  <a:txBody>
                    <a:bodyPr/>
                    <a:lstStyle/>
                    <a:p>
                      <a:pPr algn="l" rtl="0">
                        <a:lnSpc>
                          <a:spcPct val="100000"/>
                        </a:lnSpc>
                        <a:spcBef>
                          <a:spcPts val="30"/>
                        </a:spcBef>
                      </a:pPr>
                      <a:endParaRPr sz="1500" dirty="0">
                        <a:latin typeface="+mn-lt"/>
                        <a:cs typeface="Times New Roman"/>
                      </a:endParaRPr>
                    </a:p>
                    <a:p>
                      <a:pPr marL="266700" marR="119380" indent="-173355">
                        <a:lnSpc>
                          <a:spcPts val="1680"/>
                        </a:lnSpc>
                        <a:spcBef>
                          <a:spcPts val="5"/>
                        </a:spcBef>
                        <a:buFont typeface="Arial"/>
                        <a:buChar char="•"/>
                        <a:tabLst>
                          <a:tab pos="266700" algn="l"/>
                        </a:tabLst>
                      </a:pPr>
                      <a:r>
                        <a:rPr lang="ka-GE" sz="1500" dirty="0" err="1">
                          <a:latin typeface="+mn-lt"/>
                          <a:cs typeface="Franklin Gothic Book"/>
                        </a:rPr>
                        <a:t>არაევროკავშირის</a:t>
                      </a:r>
                      <a:r>
                        <a:rPr lang="ka-GE" sz="1500" dirty="0">
                          <a:latin typeface="+mn-lt"/>
                          <a:cs typeface="Franklin Gothic Book"/>
                        </a:rPr>
                        <a:t> ჯგუფების (ანუ ჯგუფების, რომელთა მშობელი კომპანია ევროკავშირის კანონმდებლობას არ ექვემდებარება) მშობელი კომპანიები, ან შვილობილი კომპანიები, რომლებიც ევროკავშირში არსებითად არის წარმოდგენილი, კერძოდ:</a:t>
                      </a:r>
                    </a:p>
                    <a:p>
                      <a:pPr algn="l" rtl="0">
                        <a:lnSpc>
                          <a:spcPct val="100000"/>
                        </a:lnSpc>
                        <a:spcBef>
                          <a:spcPts val="15"/>
                        </a:spcBef>
                        <a:buFont typeface="Arial"/>
                        <a:buChar char="•"/>
                      </a:pPr>
                      <a:endParaRPr sz="1500" dirty="0">
                        <a:latin typeface="+mn-lt"/>
                        <a:cs typeface="Times New Roman"/>
                      </a:endParaRPr>
                    </a:p>
                    <a:p>
                      <a:pPr marL="805815" marR="167005" lvl="1" indent="273050">
                        <a:lnSpc>
                          <a:spcPts val="1680"/>
                        </a:lnSpc>
                        <a:buAutoNum type="romanLcParenR"/>
                        <a:tabLst>
                          <a:tab pos="1078865" algn="l"/>
                        </a:tabLst>
                      </a:pPr>
                      <a:r>
                        <a:rPr lang="ka-GE" sz="1500" dirty="0">
                          <a:latin typeface="+mn-lt"/>
                          <a:cs typeface="Franklin Gothic Book"/>
                        </a:rPr>
                        <a:t>მნიშვნელოვანი ოპერაციები: ბოლო ორი ფინანსური წლის განმავლობაში ევროკავშირის ტერიტორიაზე წმინდა ბრუნვა 150 მლნ. ევროს აღემატებოდა.</a:t>
                      </a:r>
                    </a:p>
                    <a:p>
                      <a:pPr marL="805815" marR="260985" lvl="1" indent="273050">
                        <a:lnSpc>
                          <a:spcPts val="1680"/>
                        </a:lnSpc>
                        <a:spcBef>
                          <a:spcPts val="10"/>
                        </a:spcBef>
                        <a:buFont typeface="Franklin Gothic Book"/>
                        <a:buAutoNum type="romanLcParenR"/>
                        <a:tabLst>
                          <a:tab pos="1078865" algn="l"/>
                        </a:tabLst>
                      </a:pPr>
                      <a:r>
                        <a:rPr lang="ka-GE" sz="1500" dirty="0">
                          <a:latin typeface="+mn-lt"/>
                          <a:cs typeface="Franklin Gothic Book"/>
                        </a:rPr>
                        <a:t>ევროკავშირში წარმოდგენილმა ფილიალმა წინა ფინანსურ წელში 40 მილიონ ევროზე მეტი გამოიმუშავა.</a:t>
                      </a: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4"/>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72600" cy="1031051"/>
          </a:xfrm>
          <a:prstGeom prst="rect">
            <a:avLst/>
          </a:prstGeom>
        </p:spPr>
        <p:txBody>
          <a:bodyPr vert="horz" wrap="square" lIns="640080" tIns="45720" rIns="0" bIns="0" rtlCol="0">
            <a:spAutoFit/>
          </a:bodyPr>
          <a:lstStyle/>
          <a:p>
            <a:pPr marL="1270">
              <a:lnSpc>
                <a:spcPct val="100000"/>
              </a:lnSpc>
              <a:spcBef>
                <a:spcPts val="105"/>
              </a:spcBef>
            </a:pPr>
            <a:r>
              <a:rPr lang="ka-GE" sz="3200" b="1" dirty="0">
                <a:latin typeface="Franklin Gothic Demi Cond" panose="020B0706030402020204" pitchFamily="34" charset="0"/>
              </a:rPr>
              <a:t>მდგრადობის საკითხებზე ანგარიშგების ევროპული სტანდარტები (ESRS)</a:t>
            </a:r>
          </a:p>
        </p:txBody>
      </p:sp>
      <p:sp>
        <p:nvSpPr>
          <p:cNvPr id="3" name="object 3"/>
          <p:cNvSpPr txBox="1"/>
          <p:nvPr/>
        </p:nvSpPr>
        <p:spPr>
          <a:xfrm>
            <a:off x="575735" y="1742122"/>
            <a:ext cx="9308422" cy="3706143"/>
          </a:xfrm>
          <a:prstGeom prst="rect">
            <a:avLst/>
          </a:prstGeom>
        </p:spPr>
        <p:txBody>
          <a:bodyPr vert="horz" wrap="square" lIns="0" tIns="12700" rIns="0" bIns="0" rtlCol="0">
            <a:spAutoFit/>
          </a:bodyPr>
          <a:lstStyle/>
          <a:p>
            <a:pPr marL="266700" marR="95885" indent="-254000">
              <a:lnSpc>
                <a:spcPct val="100000"/>
              </a:lnSpc>
              <a:spcBef>
                <a:spcPts val="1200"/>
              </a:spcBef>
              <a:spcAft>
                <a:spcPts val="1200"/>
              </a:spcAft>
              <a:buClr>
                <a:srgbClr val="1A595A"/>
              </a:buClr>
              <a:buSzPct val="120000"/>
              <a:buFont typeface="Arial"/>
              <a:buChar char="•"/>
              <a:tabLst>
                <a:tab pos="266700" algn="l"/>
              </a:tabLst>
            </a:pPr>
            <a:r>
              <a:rPr lang="ka-GE" dirty="0">
                <a:solidFill>
                  <a:srgbClr val="404040"/>
                </a:solidFill>
                <a:latin typeface="Franklin Gothic Book"/>
                <a:cs typeface="Franklin Gothic Book"/>
              </a:rPr>
              <a:t>მდგრადობის საკითხებზე ანგარიშგების ევროპული სტანდარტები (ESRS) CSRD-ის ფარგლებში ინფორმაციის გასაჯაროების დეტალურ მოთხოვნებს ადგენს.</a:t>
            </a:r>
          </a:p>
          <a:p>
            <a:pPr marL="266700" marR="5080" indent="-254000">
              <a:lnSpc>
                <a:spcPct val="100000"/>
              </a:lnSpc>
              <a:spcBef>
                <a:spcPts val="1200"/>
              </a:spcBef>
              <a:spcAft>
                <a:spcPts val="1200"/>
              </a:spcAft>
              <a:buClr>
                <a:srgbClr val="1A595A"/>
              </a:buClr>
              <a:buSzPct val="120000"/>
              <a:buFont typeface="Arial"/>
              <a:buChar char="•"/>
              <a:tabLst>
                <a:tab pos="266700" algn="l"/>
              </a:tabLst>
            </a:pPr>
            <a:r>
              <a:rPr lang="ka-GE" dirty="0">
                <a:solidFill>
                  <a:srgbClr val="404040"/>
                </a:solidFill>
                <a:latin typeface="Franklin Gothic Book"/>
                <a:cs typeface="Franklin Gothic Book"/>
              </a:rPr>
              <a:t>შემუშავებულია ფინანსური ანგარიშგების მრჩეველთა ევროპული ჯგუფის (EFRAG) მიერ. სტანდარტები მორგებულია ევროკავშირის პოლიტიკას,  საერთაშორისო სტანდარტიზაციის ინიციატივებს ეფუძნება და წვლილი შეაქვს მათში.</a:t>
            </a:r>
          </a:p>
          <a:p>
            <a:pPr marL="812165" marR="617220" lvl="1" indent="-342900">
              <a:spcBef>
                <a:spcPts val="1200"/>
              </a:spcBef>
              <a:spcAft>
                <a:spcPts val="1200"/>
              </a:spcAft>
              <a:buClr>
                <a:srgbClr val="1A595A"/>
              </a:buClr>
              <a:buSzPct val="80000"/>
              <a:buFont typeface="Franklin Gothic Book" panose="020B0503020102020204" pitchFamily="34" charset="0"/>
              <a:buChar char="►"/>
              <a:tabLst>
                <a:tab pos="297180" algn="l"/>
              </a:tabLst>
            </a:pPr>
            <a:r>
              <a:rPr lang="ka-GE" b="1" dirty="0">
                <a:solidFill>
                  <a:srgbClr val="404040"/>
                </a:solidFill>
                <a:latin typeface="Franklin Gothic Book"/>
                <a:cs typeface="Franklin Gothic Book"/>
              </a:rPr>
              <a:t>მიზანი: </a:t>
            </a:r>
            <a:r>
              <a:rPr lang="ka-GE" dirty="0">
                <a:solidFill>
                  <a:srgbClr val="404040"/>
                </a:solidFill>
                <a:latin typeface="Franklin Gothic Book"/>
                <a:cs typeface="Franklin Gothic Book"/>
              </a:rPr>
              <a:t>საერთო, თანმიმდევრული სტანდარტების უზრუნველყოფა, რათა ევროკავშირის ტერიტორიაზე ESG ანგარიშგება უფრო ზუსტი, თანმიმდევრული, თანაზომადი და სტანდარტიზებული გახდეს, ფინანსური აღრიცხვიანობისა და ანგარიშგების მსგავსად.</a:t>
            </a:r>
          </a:p>
          <a:p>
            <a:pPr marL="812800" lvl="1" indent="-342900">
              <a:spcBef>
                <a:spcPts val="1200"/>
              </a:spcBef>
              <a:spcAft>
                <a:spcPts val="1200"/>
              </a:spcAft>
              <a:buClr>
                <a:srgbClr val="1A595A"/>
              </a:buClr>
              <a:buSzPct val="80000"/>
              <a:buFont typeface="Franklin Gothic Book" panose="020B0503020102020204" pitchFamily="34" charset="0"/>
              <a:buChar char="►"/>
              <a:tabLst>
                <a:tab pos="297180" algn="l"/>
              </a:tabLst>
            </a:pPr>
            <a:r>
              <a:rPr lang="ka-GE" b="1" dirty="0">
                <a:solidFill>
                  <a:srgbClr val="404040"/>
                </a:solidFill>
                <a:latin typeface="Franklin Gothic Book"/>
                <a:cs typeface="Franklin Gothic Book"/>
              </a:rPr>
              <a:t>მოქმედების სფერო: </a:t>
            </a:r>
            <a:r>
              <a:rPr lang="ka-GE" dirty="0">
                <a:solidFill>
                  <a:srgbClr val="404040"/>
                </a:solidFill>
                <a:latin typeface="Franklin Gothic Book"/>
                <a:cs typeface="Franklin Gothic Book"/>
              </a:rPr>
              <a:t>ESRS შეეხება CSRD-ს დაქვემდებარებულ სუბიექტებს.</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10578664" cy="1523494"/>
          </a:xfrm>
          <a:prstGeom prst="rect">
            <a:avLst/>
          </a:prstGeom>
        </p:spPr>
        <p:txBody>
          <a:bodyPr vert="horz" wrap="square" lIns="640080" tIns="45720" rIns="0" bIns="0" rtlCol="0">
            <a:spAutoFit/>
          </a:bodyPr>
          <a:lstStyle/>
          <a:p>
            <a:pPr marL="12700">
              <a:lnSpc>
                <a:spcPct val="100000"/>
              </a:lnSpc>
              <a:spcBef>
                <a:spcPts val="0"/>
              </a:spcBef>
            </a:pPr>
            <a:r>
              <a:rPr lang="ka-GE" sz="3200" b="1" dirty="0">
                <a:latin typeface="+mn-lt"/>
              </a:rPr>
              <a:t>პასუხისმგებლიანი ინვესტირება - </a:t>
            </a:r>
            <a:r>
              <a:rPr lang="ka-GE" sz="3200" b="1" dirty="0" smtClean="0">
                <a:latin typeface="+mn-lt"/>
              </a:rPr>
              <a:t>ESG-სთან </a:t>
            </a:r>
            <a:r>
              <a:rPr lang="ka-GE" sz="3200" b="1" dirty="0">
                <a:latin typeface="+mn-lt"/>
              </a:rPr>
              <a:t>დაკავშირებული მნიშვნელოვანი ფაქტორები</a:t>
            </a:r>
          </a:p>
        </p:txBody>
      </p:sp>
      <p:graphicFrame>
        <p:nvGraphicFramePr>
          <p:cNvPr id="3" name="object 3"/>
          <p:cNvGraphicFramePr>
            <a:graphicFrameLocks noGrp="1"/>
          </p:cNvGraphicFramePr>
          <p:nvPr>
            <p:extLst>
              <p:ext uri="{D42A27DB-BD31-4B8C-83A1-F6EECF244321}">
                <p14:modId xmlns:p14="http://schemas.microsoft.com/office/powerpoint/2010/main" val="3583099261"/>
              </p:ext>
            </p:extLst>
          </p:nvPr>
        </p:nvGraphicFramePr>
        <p:xfrm>
          <a:off x="539749" y="1782162"/>
          <a:ext cx="11378981" cy="4666619"/>
        </p:xfrm>
        <a:graphic>
          <a:graphicData uri="http://schemas.openxmlformats.org/drawingml/2006/table">
            <a:tbl>
              <a:tblPr firstRow="1" bandRow="1">
                <a:tableStyleId>{2D5ABB26-0587-4C30-8999-92F81FD0307C}</a:tableStyleId>
              </a:tblPr>
              <a:tblGrid>
                <a:gridCol w="3764237">
                  <a:extLst>
                    <a:ext uri="{9D8B030D-6E8A-4147-A177-3AD203B41FA5}">
                      <a16:colId xmlns:a16="http://schemas.microsoft.com/office/drawing/2014/main" val="20000"/>
                    </a:ext>
                  </a:extLst>
                </a:gridCol>
                <a:gridCol w="3604517">
                  <a:extLst>
                    <a:ext uri="{9D8B030D-6E8A-4147-A177-3AD203B41FA5}">
                      <a16:colId xmlns:a16="http://schemas.microsoft.com/office/drawing/2014/main" val="20001"/>
                    </a:ext>
                  </a:extLst>
                </a:gridCol>
                <a:gridCol w="4010227">
                  <a:extLst>
                    <a:ext uri="{9D8B030D-6E8A-4147-A177-3AD203B41FA5}">
                      <a16:colId xmlns:a16="http://schemas.microsoft.com/office/drawing/2014/main" val="20002"/>
                    </a:ext>
                  </a:extLst>
                </a:gridCol>
              </a:tblGrid>
              <a:tr h="433629">
                <a:tc>
                  <a:txBody>
                    <a:bodyPr/>
                    <a:lstStyle/>
                    <a:p>
                      <a:pPr marL="269875" algn="ctr">
                        <a:lnSpc>
                          <a:spcPct val="100000"/>
                        </a:lnSpc>
                        <a:spcBef>
                          <a:spcPts val="600"/>
                        </a:spcBef>
                        <a:spcAft>
                          <a:spcPts val="600"/>
                        </a:spcAft>
                      </a:pPr>
                      <a:r>
                        <a:rPr lang="ka-GE" sz="1800" b="1">
                          <a:solidFill>
                            <a:schemeClr val="bg1"/>
                          </a:solidFill>
                          <a:latin typeface="Franklin Gothic Book"/>
                          <a:cs typeface="Franklin Gothic Book"/>
                        </a:rPr>
                        <a:t>გარემოს დაცვა (E)</a:t>
                      </a:r>
                    </a:p>
                  </a:txBody>
                  <a:tcPr marL="0" marR="0" marT="3683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246C8F"/>
                    </a:solidFill>
                  </a:tcPr>
                </a:tc>
                <a:tc>
                  <a:txBody>
                    <a:bodyPr/>
                    <a:lstStyle/>
                    <a:p>
                      <a:pPr marL="27940" algn="ctr">
                        <a:lnSpc>
                          <a:spcPct val="100000"/>
                        </a:lnSpc>
                        <a:spcBef>
                          <a:spcPts val="600"/>
                        </a:spcBef>
                        <a:spcAft>
                          <a:spcPts val="600"/>
                        </a:spcAft>
                      </a:pPr>
                      <a:r>
                        <a:rPr lang="ka-GE" sz="1800" b="1">
                          <a:solidFill>
                            <a:schemeClr val="bg1"/>
                          </a:solidFill>
                          <a:latin typeface="Franklin Gothic Book"/>
                          <a:cs typeface="Franklin Gothic Book"/>
                        </a:rPr>
                        <a:t>სოციალური (S)</a:t>
                      </a:r>
                    </a:p>
                  </a:txBody>
                  <a:tcPr marL="0" marR="0" marT="3683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246C8F"/>
                    </a:solidFill>
                  </a:tcPr>
                </a:tc>
                <a:tc>
                  <a:txBody>
                    <a:bodyPr/>
                    <a:lstStyle/>
                    <a:p>
                      <a:pPr marR="232410" algn="ctr">
                        <a:lnSpc>
                          <a:spcPct val="100000"/>
                        </a:lnSpc>
                        <a:spcBef>
                          <a:spcPts val="600"/>
                        </a:spcBef>
                        <a:spcAft>
                          <a:spcPts val="600"/>
                        </a:spcAft>
                      </a:pPr>
                      <a:r>
                        <a:rPr lang="ka-GE" sz="1800" b="1">
                          <a:solidFill>
                            <a:schemeClr val="bg1"/>
                          </a:solidFill>
                          <a:latin typeface="Franklin Gothic Book"/>
                          <a:cs typeface="Franklin Gothic Book"/>
                        </a:rPr>
                        <a:t>მმართველობა (G)</a:t>
                      </a:r>
                    </a:p>
                  </a:txBody>
                  <a:tcPr marL="0" marR="0" marT="3683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246C8F"/>
                    </a:solidFill>
                  </a:tcPr>
                </a:tc>
                <a:extLst>
                  <a:ext uri="{0D108BD9-81ED-4DB2-BD59-A6C34878D82A}">
                    <a16:rowId xmlns:a16="http://schemas.microsoft.com/office/drawing/2014/main" val="10000"/>
                  </a:ext>
                </a:extLst>
              </a:tr>
              <a:tr h="493157">
                <a:tc>
                  <a:txBody>
                    <a:bodyPr/>
                    <a:lstStyle/>
                    <a:p>
                      <a:pPr marL="260350" algn="ctr">
                        <a:lnSpc>
                          <a:spcPct val="100000"/>
                        </a:lnSpc>
                        <a:spcBef>
                          <a:spcPts val="600"/>
                        </a:spcBef>
                        <a:spcAft>
                          <a:spcPts val="600"/>
                        </a:spcAft>
                      </a:pPr>
                      <a:r>
                        <a:rPr lang="ka-GE" sz="1800">
                          <a:solidFill>
                            <a:srgbClr val="404040"/>
                          </a:solidFill>
                          <a:latin typeface="Franklin Gothic Book"/>
                          <a:cs typeface="Franklin Gothic Book"/>
                        </a:rPr>
                        <a:t>ენერგოეფექტიანობა</a:t>
                      </a:r>
                    </a:p>
                  </a:txBody>
                  <a:tcPr marL="0" marR="0" marT="37465"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26034" algn="ctr">
                        <a:lnSpc>
                          <a:spcPct val="100000"/>
                        </a:lnSpc>
                        <a:spcBef>
                          <a:spcPts val="600"/>
                        </a:spcBef>
                        <a:spcAft>
                          <a:spcPts val="600"/>
                        </a:spcAft>
                      </a:pPr>
                      <a:r>
                        <a:rPr lang="ka-GE" sz="1800">
                          <a:solidFill>
                            <a:srgbClr val="404040"/>
                          </a:solidFill>
                          <a:latin typeface="Franklin Gothic Book"/>
                          <a:cs typeface="Franklin Gothic Book"/>
                        </a:rPr>
                        <a:t>დასაქმებულთა კომპენსაცია</a:t>
                      </a:r>
                    </a:p>
                  </a:txBody>
                  <a:tcPr marL="0" marR="0" marT="37465"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R="236854" algn="ctr">
                        <a:lnSpc>
                          <a:spcPct val="100000"/>
                        </a:lnSpc>
                        <a:spcBef>
                          <a:spcPts val="600"/>
                        </a:spcBef>
                        <a:spcAft>
                          <a:spcPts val="600"/>
                        </a:spcAft>
                      </a:pPr>
                      <a:r>
                        <a:rPr lang="ka-GE" sz="1800">
                          <a:solidFill>
                            <a:srgbClr val="404040"/>
                          </a:solidFill>
                          <a:latin typeface="Franklin Gothic Book"/>
                          <a:cs typeface="Franklin Gothic Book"/>
                        </a:rPr>
                        <a:t>მმართველობის დამოუკიდებლობა</a:t>
                      </a:r>
                    </a:p>
                  </a:txBody>
                  <a:tcPr marL="0" marR="0" marT="37465"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1"/>
                  </a:ext>
                </a:extLst>
              </a:tr>
              <a:tr h="493157">
                <a:tc>
                  <a:txBody>
                    <a:bodyPr/>
                    <a:lstStyle/>
                    <a:p>
                      <a:pPr marL="269240" algn="ctr">
                        <a:lnSpc>
                          <a:spcPct val="100000"/>
                        </a:lnSpc>
                        <a:spcBef>
                          <a:spcPts val="600"/>
                        </a:spcBef>
                        <a:spcAft>
                          <a:spcPts val="600"/>
                        </a:spcAft>
                      </a:pPr>
                      <a:r>
                        <a:rPr lang="ka-GE" sz="1800">
                          <a:solidFill>
                            <a:srgbClr val="404040"/>
                          </a:solidFill>
                          <a:latin typeface="Franklin Gothic Book"/>
                          <a:cs typeface="Franklin Gothic Book"/>
                        </a:rPr>
                        <a:t>ნახშირბადის გაფრქვევები</a:t>
                      </a:r>
                    </a:p>
                  </a:txBody>
                  <a:tcPr marL="0" marR="0" marT="3810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L="28575" algn="ctr">
                        <a:lnSpc>
                          <a:spcPct val="100000"/>
                        </a:lnSpc>
                        <a:spcBef>
                          <a:spcPts val="600"/>
                        </a:spcBef>
                        <a:spcAft>
                          <a:spcPts val="600"/>
                        </a:spcAft>
                      </a:pPr>
                      <a:r>
                        <a:rPr lang="ka-GE" sz="1800">
                          <a:solidFill>
                            <a:srgbClr val="404040"/>
                          </a:solidFill>
                          <a:latin typeface="Franklin Gothic Book"/>
                          <a:cs typeface="Franklin Gothic Book"/>
                        </a:rPr>
                        <a:t>სარგებელი</a:t>
                      </a:r>
                    </a:p>
                  </a:txBody>
                  <a:tcPr marL="0" marR="0" marT="3810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R="226060" algn="ctr">
                        <a:lnSpc>
                          <a:spcPct val="100000"/>
                        </a:lnSpc>
                        <a:spcBef>
                          <a:spcPts val="600"/>
                        </a:spcBef>
                        <a:spcAft>
                          <a:spcPts val="600"/>
                        </a:spcAft>
                      </a:pPr>
                      <a:r>
                        <a:rPr lang="ka-GE" sz="1800">
                          <a:solidFill>
                            <a:srgbClr val="404040"/>
                          </a:solidFill>
                          <a:latin typeface="Franklin Gothic Book"/>
                          <a:cs typeface="Franklin Gothic Book"/>
                        </a:rPr>
                        <a:t>დირექტორის საზღაური</a:t>
                      </a:r>
                    </a:p>
                  </a:txBody>
                  <a:tcPr marL="0" marR="0" marT="3810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93157">
                <a:tc>
                  <a:txBody>
                    <a:bodyPr/>
                    <a:lstStyle/>
                    <a:p>
                      <a:pPr marL="261620" algn="ctr">
                        <a:lnSpc>
                          <a:spcPct val="100000"/>
                        </a:lnSpc>
                        <a:spcBef>
                          <a:spcPts val="600"/>
                        </a:spcBef>
                        <a:spcAft>
                          <a:spcPts val="600"/>
                        </a:spcAft>
                      </a:pPr>
                      <a:r>
                        <a:rPr lang="ka-GE" sz="1800">
                          <a:solidFill>
                            <a:srgbClr val="404040"/>
                          </a:solidFill>
                          <a:latin typeface="Franklin Gothic Book"/>
                          <a:cs typeface="Franklin Gothic Book"/>
                        </a:rPr>
                        <a:t>სათბურის აირების გაფრქვევები</a:t>
                      </a:r>
                    </a:p>
                  </a:txBody>
                  <a:tcPr marL="0" marR="0" marT="3810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24765" algn="ctr">
                        <a:lnSpc>
                          <a:spcPct val="100000"/>
                        </a:lnSpc>
                        <a:spcBef>
                          <a:spcPts val="600"/>
                        </a:spcBef>
                        <a:spcAft>
                          <a:spcPts val="600"/>
                        </a:spcAft>
                      </a:pPr>
                      <a:r>
                        <a:rPr lang="ka-GE" sz="1800">
                          <a:solidFill>
                            <a:srgbClr val="404040"/>
                          </a:solidFill>
                          <a:latin typeface="Franklin Gothic Book"/>
                          <a:cs typeface="Franklin Gothic Book"/>
                        </a:rPr>
                        <a:t>კადრების დენადობა</a:t>
                      </a:r>
                    </a:p>
                  </a:txBody>
                  <a:tcPr marL="0" marR="0" marT="3810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R="221615" algn="ctr">
                        <a:lnSpc>
                          <a:spcPct val="100000"/>
                        </a:lnSpc>
                        <a:spcBef>
                          <a:spcPts val="600"/>
                        </a:spcBef>
                        <a:spcAft>
                          <a:spcPts val="600"/>
                        </a:spcAft>
                      </a:pPr>
                      <a:r>
                        <a:rPr lang="ka-GE" sz="1800">
                          <a:solidFill>
                            <a:srgbClr val="404040"/>
                          </a:solidFill>
                          <a:latin typeface="Franklin Gothic Book"/>
                          <a:cs typeface="Franklin Gothic Book"/>
                        </a:rPr>
                        <a:t>აქციონერების კენჭისყრა</a:t>
                      </a:r>
                    </a:p>
                  </a:txBody>
                  <a:tcPr marL="0" marR="0" marT="3810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3"/>
                  </a:ext>
                </a:extLst>
              </a:tr>
              <a:tr h="493157">
                <a:tc>
                  <a:txBody>
                    <a:bodyPr/>
                    <a:lstStyle/>
                    <a:p>
                      <a:pPr marL="269240" algn="ctr">
                        <a:lnSpc>
                          <a:spcPct val="100000"/>
                        </a:lnSpc>
                        <a:spcBef>
                          <a:spcPts val="600"/>
                        </a:spcBef>
                        <a:spcAft>
                          <a:spcPts val="600"/>
                        </a:spcAft>
                      </a:pPr>
                      <a:r>
                        <a:rPr lang="ka-GE" sz="1800" dirty="0">
                          <a:solidFill>
                            <a:srgbClr val="404040"/>
                          </a:solidFill>
                          <a:latin typeface="Franklin Gothic Book"/>
                          <a:cs typeface="Franklin Gothic Book"/>
                        </a:rPr>
                        <a:t>ბიომრავალფეროვნება</a:t>
                      </a:r>
                    </a:p>
                  </a:txBody>
                  <a:tcPr marL="0" marR="0" marT="3937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L="24765" algn="ctr">
                        <a:lnSpc>
                          <a:spcPct val="100000"/>
                        </a:lnSpc>
                        <a:spcBef>
                          <a:spcPts val="600"/>
                        </a:spcBef>
                        <a:spcAft>
                          <a:spcPts val="600"/>
                        </a:spcAft>
                      </a:pPr>
                      <a:r>
                        <a:rPr lang="ka-GE" sz="1800">
                          <a:solidFill>
                            <a:srgbClr val="404040"/>
                          </a:solidFill>
                          <a:latin typeface="Franklin Gothic Book"/>
                          <a:cs typeface="Franklin Gothic Book"/>
                        </a:rPr>
                        <a:t>დასაქმებულთა ჯანმრთელობა</a:t>
                      </a:r>
                    </a:p>
                  </a:txBody>
                  <a:tcPr marL="0" marR="0" marT="3937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R="231775" algn="ctr">
                        <a:lnSpc>
                          <a:spcPct val="100000"/>
                        </a:lnSpc>
                        <a:spcBef>
                          <a:spcPts val="600"/>
                        </a:spcBef>
                        <a:spcAft>
                          <a:spcPts val="600"/>
                        </a:spcAft>
                      </a:pPr>
                      <a:r>
                        <a:rPr lang="ka-GE" sz="1800">
                          <a:solidFill>
                            <a:srgbClr val="404040"/>
                          </a:solidFill>
                          <a:latin typeface="Franklin Gothic Book"/>
                          <a:cs typeface="Franklin Gothic Book"/>
                        </a:rPr>
                        <a:t>დავების რისკები</a:t>
                      </a:r>
                    </a:p>
                  </a:txBody>
                  <a:tcPr marL="0" marR="0" marT="3937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3157">
                <a:tc>
                  <a:txBody>
                    <a:bodyPr/>
                    <a:lstStyle/>
                    <a:p>
                      <a:pPr marL="273685" algn="ctr">
                        <a:lnSpc>
                          <a:spcPct val="100000"/>
                        </a:lnSpc>
                        <a:spcBef>
                          <a:spcPts val="600"/>
                        </a:spcBef>
                        <a:spcAft>
                          <a:spcPts val="600"/>
                        </a:spcAft>
                      </a:pPr>
                      <a:r>
                        <a:rPr lang="ka-GE" sz="1800">
                          <a:solidFill>
                            <a:srgbClr val="404040"/>
                          </a:solidFill>
                          <a:latin typeface="Franklin Gothic Book"/>
                          <a:cs typeface="Franklin Gothic Book"/>
                        </a:rPr>
                        <a:t>წყალმოხმარება</a:t>
                      </a:r>
                    </a:p>
                  </a:txBody>
                  <a:tcPr marL="0" marR="0" marT="3937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22860" algn="ctr">
                        <a:lnSpc>
                          <a:spcPct val="100000"/>
                        </a:lnSpc>
                        <a:spcBef>
                          <a:spcPts val="600"/>
                        </a:spcBef>
                        <a:spcAft>
                          <a:spcPts val="600"/>
                        </a:spcAft>
                      </a:pPr>
                      <a:r>
                        <a:rPr lang="ka-GE" sz="1800">
                          <a:solidFill>
                            <a:srgbClr val="404040"/>
                          </a:solidFill>
                          <a:latin typeface="Franklin Gothic Book"/>
                          <a:cs typeface="Franklin Gothic Book"/>
                        </a:rPr>
                        <a:t>უსაფრთხოების ზომები და სამიზნეები</a:t>
                      </a:r>
                    </a:p>
                  </a:txBody>
                  <a:tcPr marL="0" marR="0" marT="3937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R="227329" algn="ctr">
                        <a:lnSpc>
                          <a:spcPct val="100000"/>
                        </a:lnSpc>
                        <a:spcBef>
                          <a:spcPts val="600"/>
                        </a:spcBef>
                        <a:spcAft>
                          <a:spcPts val="600"/>
                        </a:spcAft>
                      </a:pPr>
                      <a:r>
                        <a:rPr lang="ka-GE" sz="1800" dirty="0">
                          <a:solidFill>
                            <a:srgbClr val="404040"/>
                          </a:solidFill>
                          <a:latin typeface="Franklin Gothic Book"/>
                          <a:cs typeface="Franklin Gothic Book"/>
                        </a:rPr>
                        <a:t>ანტიკორუფციული/ </a:t>
                      </a:r>
                      <a:r>
                        <a:rPr lang="ka-GE" sz="1800" dirty="0" err="1">
                          <a:solidFill>
                            <a:srgbClr val="404040"/>
                          </a:solidFill>
                          <a:latin typeface="Franklin Gothic Book"/>
                          <a:cs typeface="Franklin Gothic Book"/>
                        </a:rPr>
                        <a:t>ქრთამსაწინააღმდეგო</a:t>
                      </a:r>
                      <a:r>
                        <a:rPr lang="ka-GE" sz="1800" dirty="0">
                          <a:solidFill>
                            <a:srgbClr val="404040"/>
                          </a:solidFill>
                          <a:latin typeface="Franklin Gothic Book"/>
                          <a:cs typeface="Franklin Gothic Book"/>
                        </a:rPr>
                        <a:t> პოლიტიკა</a:t>
                      </a:r>
                    </a:p>
                  </a:txBody>
                  <a:tcPr marL="0" marR="0" marT="3937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5"/>
                  </a:ext>
                </a:extLst>
              </a:tr>
              <a:tr h="493157">
                <a:tc>
                  <a:txBody>
                    <a:bodyPr/>
                    <a:lstStyle/>
                    <a:p>
                      <a:pPr marL="262255" algn="ctr">
                        <a:lnSpc>
                          <a:spcPct val="100000"/>
                        </a:lnSpc>
                        <a:spcBef>
                          <a:spcPts val="600"/>
                        </a:spcBef>
                        <a:spcAft>
                          <a:spcPts val="600"/>
                        </a:spcAft>
                      </a:pPr>
                      <a:r>
                        <a:rPr lang="ka-GE" sz="1800">
                          <a:solidFill>
                            <a:srgbClr val="404040"/>
                          </a:solidFill>
                          <a:latin typeface="Franklin Gothic Book"/>
                          <a:cs typeface="Franklin Gothic Book"/>
                        </a:rPr>
                        <a:t>ბუნებრივი რესურსების მოხმარება</a:t>
                      </a:r>
                    </a:p>
                  </a:txBody>
                  <a:tcPr marL="0" marR="0" marT="4064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L="24765" algn="ctr">
                        <a:lnSpc>
                          <a:spcPct val="100000"/>
                        </a:lnSpc>
                        <a:spcBef>
                          <a:spcPts val="600"/>
                        </a:spcBef>
                        <a:spcAft>
                          <a:spcPts val="600"/>
                        </a:spcAft>
                      </a:pPr>
                      <a:r>
                        <a:rPr lang="ka-GE" sz="1800">
                          <a:solidFill>
                            <a:srgbClr val="404040"/>
                          </a:solidFill>
                          <a:latin typeface="Franklin Gothic Book"/>
                          <a:cs typeface="Franklin Gothic Book"/>
                        </a:rPr>
                        <a:t>ტრენინგი </a:t>
                      </a:r>
                    </a:p>
                  </a:txBody>
                  <a:tcPr marL="0" marR="0" marT="4064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R="228600" algn="ctr">
                        <a:lnSpc>
                          <a:spcPct val="100000"/>
                        </a:lnSpc>
                        <a:spcBef>
                          <a:spcPts val="600"/>
                        </a:spcBef>
                        <a:spcAft>
                          <a:spcPts val="600"/>
                        </a:spcAft>
                      </a:pPr>
                      <a:r>
                        <a:rPr lang="ka-GE" sz="1800">
                          <a:solidFill>
                            <a:srgbClr val="404040"/>
                          </a:solidFill>
                          <a:latin typeface="Franklin Gothic Book"/>
                          <a:cs typeface="Franklin Gothic Book"/>
                        </a:rPr>
                        <a:t>ქცევის კოდექსი</a:t>
                      </a:r>
                    </a:p>
                  </a:txBody>
                  <a:tcPr marL="0" marR="0" marT="4064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3157">
                <a:tc>
                  <a:txBody>
                    <a:bodyPr/>
                    <a:lstStyle/>
                    <a:p>
                      <a:pPr marL="268605" algn="ctr">
                        <a:lnSpc>
                          <a:spcPct val="100000"/>
                        </a:lnSpc>
                        <a:spcBef>
                          <a:spcPts val="600"/>
                        </a:spcBef>
                        <a:spcAft>
                          <a:spcPts val="600"/>
                        </a:spcAft>
                      </a:pPr>
                      <a:r>
                        <a:rPr lang="ka-GE" sz="1800">
                          <a:solidFill>
                            <a:srgbClr val="404040"/>
                          </a:solidFill>
                          <a:latin typeface="Franklin Gothic Book"/>
                          <a:cs typeface="Franklin Gothic Book"/>
                        </a:rPr>
                        <a:t>რეციკლირების პრაქტიკა</a:t>
                      </a:r>
                    </a:p>
                  </a:txBody>
                  <a:tcPr marL="0" marR="0" marT="40640"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13970" algn="ctr">
                        <a:lnSpc>
                          <a:spcPct val="100000"/>
                        </a:lnSpc>
                        <a:spcBef>
                          <a:spcPts val="600"/>
                        </a:spcBef>
                        <a:spcAft>
                          <a:spcPts val="600"/>
                        </a:spcAft>
                      </a:pPr>
                      <a:r>
                        <a:rPr lang="ka-GE" sz="1800">
                          <a:solidFill>
                            <a:srgbClr val="404040"/>
                          </a:solidFill>
                          <a:latin typeface="Franklin Gothic Book"/>
                          <a:cs typeface="Franklin Gothic Book"/>
                        </a:rPr>
                        <a:t>მრავალფეროვნება და სამიზნეები</a:t>
                      </a:r>
                    </a:p>
                  </a:txBody>
                  <a:tcPr marL="0" marR="0" marT="40640"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R="243840" algn="ctr">
                        <a:lnSpc>
                          <a:spcPct val="100000"/>
                        </a:lnSpc>
                        <a:spcBef>
                          <a:spcPts val="600"/>
                        </a:spcBef>
                        <a:spcAft>
                          <a:spcPts val="600"/>
                        </a:spcAft>
                      </a:pPr>
                      <a:r>
                        <a:rPr lang="ka-GE" sz="1800">
                          <a:solidFill>
                            <a:srgbClr val="404040"/>
                          </a:solidFill>
                          <a:latin typeface="Franklin Gothic Book"/>
                          <a:cs typeface="Franklin Gothic Book"/>
                        </a:rPr>
                        <a:t>გამჭვირვალეობის პოლიტიკა</a:t>
                      </a:r>
                    </a:p>
                  </a:txBody>
                  <a:tcPr marL="0" marR="0" marT="40640"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7"/>
                  </a:ext>
                </a:extLst>
              </a:tr>
              <a:tr h="493157">
                <a:tc>
                  <a:txBody>
                    <a:bodyPr/>
                    <a:lstStyle/>
                    <a:p>
                      <a:pPr marL="280035" algn="ctr">
                        <a:lnSpc>
                          <a:spcPct val="100000"/>
                        </a:lnSpc>
                        <a:spcBef>
                          <a:spcPts val="600"/>
                        </a:spcBef>
                        <a:spcAft>
                          <a:spcPts val="600"/>
                        </a:spcAft>
                      </a:pPr>
                      <a:r>
                        <a:rPr lang="ka-GE" sz="1800">
                          <a:solidFill>
                            <a:srgbClr val="404040"/>
                          </a:solidFill>
                          <a:latin typeface="Franklin Gothic Book"/>
                          <a:cs typeface="Franklin Gothic Book"/>
                        </a:rPr>
                        <a:t>ნარჩენების განთავსება</a:t>
                      </a:r>
                    </a:p>
                  </a:txBody>
                  <a:tcPr marL="0" marR="0" marT="41275" marB="0" anchor="ctr">
                    <a:lnL w="12700" cap="flat" cmpd="sng" algn="ctr">
                      <a:solidFill>
                        <a:srgbClr val="246C8F"/>
                      </a:solidFill>
                      <a:prstDash val="solid"/>
                      <a:round/>
                      <a:headEnd type="none" w="med" len="med"/>
                      <a:tailEnd type="none" w="med" len="me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L="32384" algn="ctr">
                        <a:lnSpc>
                          <a:spcPct val="100000"/>
                        </a:lnSpc>
                        <a:spcBef>
                          <a:spcPts val="600"/>
                        </a:spcBef>
                        <a:spcAft>
                          <a:spcPts val="600"/>
                        </a:spcAft>
                      </a:pPr>
                      <a:r>
                        <a:rPr lang="ka-GE" sz="1800" dirty="0">
                          <a:solidFill>
                            <a:srgbClr val="404040"/>
                          </a:solidFill>
                          <a:latin typeface="Franklin Gothic Book"/>
                          <a:cs typeface="Franklin Gothic Book"/>
                        </a:rPr>
                        <a:t>ადგილობრივი მოსახლეობის მხარდაჭერა</a:t>
                      </a:r>
                    </a:p>
                  </a:txBody>
                  <a:tcPr marL="0" marR="0" marT="41275" marB="0" anchor="ct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tcPr>
                </a:tc>
                <a:tc>
                  <a:txBody>
                    <a:bodyPr/>
                    <a:lstStyle/>
                    <a:p>
                      <a:pPr marR="228600" algn="ctr">
                        <a:lnSpc>
                          <a:spcPct val="100000"/>
                        </a:lnSpc>
                        <a:spcBef>
                          <a:spcPts val="600"/>
                        </a:spcBef>
                        <a:spcAft>
                          <a:spcPts val="600"/>
                        </a:spcAft>
                      </a:pPr>
                      <a:r>
                        <a:rPr lang="ka-GE" sz="1800" dirty="0">
                          <a:solidFill>
                            <a:srgbClr val="404040"/>
                          </a:solidFill>
                          <a:latin typeface="Franklin Gothic Book"/>
                          <a:cs typeface="Franklin Gothic Book"/>
                        </a:rPr>
                        <a:t>მომწოდებლების კოდექსი</a:t>
                      </a:r>
                    </a:p>
                  </a:txBody>
                  <a:tcPr marL="0" marR="0" marT="41275" marB="0" anchor="ctr">
                    <a:lnR w="12700" cap="flat" cmpd="sng" algn="ctr">
                      <a:solidFill>
                        <a:srgbClr val="246C8F"/>
                      </a:solidFill>
                      <a:prstDash val="solid"/>
                      <a:round/>
                      <a:headEnd type="none" w="med" len="med"/>
                      <a:tailEnd type="none" w="med" len="me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object 4"/>
          <p:cNvSpPr txBox="1"/>
          <p:nvPr/>
        </p:nvSpPr>
        <p:spPr>
          <a:xfrm>
            <a:off x="8814681" y="6519507"/>
            <a:ext cx="2098675" cy="208279"/>
          </a:xfrm>
          <a:prstGeom prst="rect">
            <a:avLst/>
          </a:prstGeom>
        </p:spPr>
        <p:txBody>
          <a:bodyPr vert="horz" wrap="square" lIns="0" tIns="12700" rIns="0" bIns="0" rtlCol="0">
            <a:spAutoFit/>
          </a:bodyPr>
          <a:lstStyle/>
          <a:p>
            <a:pPr marL="12700">
              <a:lnSpc>
                <a:spcPct val="100000"/>
              </a:lnSpc>
              <a:spcBef>
                <a:spcPts val="100"/>
              </a:spcBef>
            </a:pPr>
            <a:r>
              <a:rPr lang="ka-GE" sz="1200" dirty="0">
                <a:solidFill>
                  <a:srgbClr val="57585B"/>
                </a:solidFill>
                <a:latin typeface="Arial"/>
                <a:cs typeface="Arial"/>
              </a:rPr>
              <a:t>(წყარო: PRI – </a:t>
            </a:r>
            <a:r>
              <a:rPr lang="ka-GE" sz="1200" dirty="0" err="1">
                <a:solidFill>
                  <a:srgbClr val="57585B"/>
                </a:solidFill>
                <a:latin typeface="Arial"/>
                <a:cs typeface="Arial"/>
              </a:rPr>
              <a:t>Global</a:t>
            </a:r>
            <a:r>
              <a:rPr lang="ka-GE" sz="1200" dirty="0">
                <a:solidFill>
                  <a:srgbClr val="57585B"/>
                </a:solidFill>
                <a:latin typeface="Arial"/>
                <a:cs typeface="Arial"/>
              </a:rPr>
              <a:t> </a:t>
            </a:r>
            <a:r>
              <a:rPr lang="ka-GE" sz="1200" dirty="0" err="1">
                <a:solidFill>
                  <a:srgbClr val="57585B"/>
                </a:solidFill>
                <a:latin typeface="Arial"/>
                <a:cs typeface="Arial"/>
              </a:rPr>
              <a:t>Sustain</a:t>
            </a:r>
            <a:r>
              <a:rPr lang="ka-GE" sz="1200" dirty="0">
                <a:solidFill>
                  <a:srgbClr val="57585B"/>
                </a:solidFill>
                <a:latin typeface="Arial"/>
                <a:cs typeface="Arial"/>
              </a:rPr>
              <a: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457266" cy="538609"/>
          </a:xfrm>
          <a:prstGeom prst="rect">
            <a:avLst/>
          </a:prstGeom>
        </p:spPr>
        <p:txBody>
          <a:bodyPr vert="horz" wrap="square" lIns="640080" tIns="45720" rIns="0" bIns="0" rtlCol="0">
            <a:spAutoFit/>
          </a:bodyPr>
          <a:lstStyle/>
          <a:p>
            <a:pPr>
              <a:lnSpc>
                <a:spcPct val="100000"/>
              </a:lnSpc>
              <a:spcBef>
                <a:spcPts val="105"/>
              </a:spcBef>
            </a:pPr>
            <a:r>
              <a:rPr lang="ka-GE" sz="3200" dirty="0"/>
              <a:t>ESRS: </a:t>
            </a:r>
            <a:r>
              <a:rPr lang="ka-GE" sz="3200" b="1" dirty="0"/>
              <a:t>ძირითადი ელემენტები და მოთხოვნები</a:t>
            </a:r>
          </a:p>
        </p:txBody>
      </p:sp>
      <p:sp>
        <p:nvSpPr>
          <p:cNvPr id="4" name="object 4"/>
          <p:cNvSpPr txBox="1"/>
          <p:nvPr/>
        </p:nvSpPr>
        <p:spPr>
          <a:xfrm>
            <a:off x="515254" y="1203671"/>
            <a:ext cx="3585322" cy="5002652"/>
          </a:xfrm>
          <a:prstGeom prst="rect">
            <a:avLst/>
          </a:prstGeom>
        </p:spPr>
        <p:txBody>
          <a:bodyPr vert="horz" wrap="square" lIns="0" tIns="107950" rIns="0" bIns="0" rtlCol="0" anchor="ctr" anchorCtr="0">
            <a:spAutoFit/>
          </a:bodyPr>
          <a:lstStyle/>
          <a:p>
            <a:pPr marL="297814" marR="234950" indent="-285750">
              <a:buClr>
                <a:srgbClr val="1A595A"/>
              </a:buClr>
              <a:buSzPct val="100000"/>
              <a:buFont typeface="Franklin Gothic Book" panose="020B0503020102020204" pitchFamily="34" charset="0"/>
              <a:buChar char="─"/>
              <a:tabLst>
                <a:tab pos="205104" algn="l"/>
              </a:tabLst>
            </a:pPr>
            <a:r>
              <a:rPr lang="ka-GE" sz="1600" dirty="0">
                <a:solidFill>
                  <a:srgbClr val="404040"/>
                </a:solidFill>
                <a:latin typeface="Franklin Gothic Book"/>
                <a:cs typeface="Franklin Gothic Book"/>
              </a:rPr>
              <a:t>ESRS ინფორმაციის გასაჯაროების სამ შრეს უნდა შეიცავდეს:</a:t>
            </a:r>
          </a:p>
          <a:p>
            <a:pPr marL="1028700" lvl="1" indent="-342900">
              <a:lnSpc>
                <a:spcPct val="100000"/>
              </a:lnSpc>
              <a:buAutoNum type="romanLcParenR"/>
              <a:tabLst>
                <a:tab pos="1028700" algn="l"/>
              </a:tabLst>
            </a:pPr>
            <a:r>
              <a:rPr lang="ka-GE" sz="1600" dirty="0">
                <a:solidFill>
                  <a:srgbClr val="404040"/>
                </a:solidFill>
                <a:latin typeface="Franklin Gothic Book"/>
                <a:cs typeface="Franklin Gothic Book"/>
              </a:rPr>
              <a:t>ყველა დარგზე მორგებულს</a:t>
            </a:r>
          </a:p>
          <a:p>
            <a:pPr marL="1028700" lvl="1" indent="-342900">
              <a:lnSpc>
                <a:spcPct val="100000"/>
              </a:lnSpc>
              <a:spcBef>
                <a:spcPts val="5"/>
              </a:spcBef>
              <a:buAutoNum type="romanLcParenR"/>
              <a:tabLst>
                <a:tab pos="1028700" algn="l"/>
              </a:tabLst>
            </a:pPr>
            <a:r>
              <a:rPr lang="ka-GE" sz="1600" dirty="0">
                <a:solidFill>
                  <a:srgbClr val="404040"/>
                </a:solidFill>
                <a:latin typeface="Franklin Gothic Book"/>
                <a:cs typeface="Franklin Gothic Book"/>
              </a:rPr>
              <a:t>დარგობრივს</a:t>
            </a:r>
          </a:p>
          <a:p>
            <a:pPr marL="1028700" lvl="1" indent="-342900">
              <a:lnSpc>
                <a:spcPct val="100000"/>
              </a:lnSpc>
              <a:spcBef>
                <a:spcPts val="5"/>
              </a:spcBef>
              <a:buAutoNum type="romanLcParenR"/>
              <a:tabLst>
                <a:tab pos="1028700" algn="l"/>
              </a:tabLst>
            </a:pPr>
            <a:r>
              <a:rPr lang="ka-GE" sz="1600" dirty="0">
                <a:solidFill>
                  <a:srgbClr val="404040"/>
                </a:solidFill>
                <a:latin typeface="Franklin Gothic Book"/>
                <a:cs typeface="Franklin Gothic Book"/>
              </a:rPr>
              <a:t>ორგანიზაციულს</a:t>
            </a:r>
          </a:p>
          <a:p>
            <a:pPr marL="297814" marR="234950" indent="-285750">
              <a:spcBef>
                <a:spcPts val="1200"/>
              </a:spcBef>
              <a:buClr>
                <a:srgbClr val="1A595A"/>
              </a:buClr>
              <a:buSzPct val="100000"/>
              <a:buFont typeface="Franklin Gothic Book" panose="020B0503020102020204" pitchFamily="34" charset="0"/>
              <a:buChar char="─"/>
              <a:tabLst>
                <a:tab pos="205104" algn="l"/>
              </a:tabLst>
            </a:pPr>
            <a:r>
              <a:rPr lang="ka-GE" sz="1600" dirty="0">
                <a:solidFill>
                  <a:srgbClr val="404040"/>
                </a:solidFill>
                <a:latin typeface="Franklin Gothic Book"/>
                <a:cs typeface="Franklin Gothic Book"/>
              </a:rPr>
              <a:t>ESRS-ის უახლესი ვერსია 12 </a:t>
            </a:r>
            <a:r>
              <a:rPr lang="ka-GE" sz="1600" dirty="0" err="1">
                <a:solidFill>
                  <a:srgbClr val="404040"/>
                </a:solidFill>
                <a:latin typeface="Franklin Gothic Book"/>
                <a:cs typeface="Franklin Gothic Book"/>
              </a:rPr>
              <a:t>არადარგობრივ</a:t>
            </a:r>
            <a:r>
              <a:rPr lang="ka-GE" sz="1600" dirty="0">
                <a:solidFill>
                  <a:srgbClr val="404040"/>
                </a:solidFill>
                <a:latin typeface="Franklin Gothic Book"/>
                <a:cs typeface="Franklin Gothic Book"/>
              </a:rPr>
              <a:t> სტანდარტს შეიცავს.</a:t>
            </a:r>
          </a:p>
          <a:p>
            <a:pPr marL="297814" marR="234950" indent="-285750">
              <a:spcBef>
                <a:spcPts val="1200"/>
              </a:spcBef>
              <a:buClr>
                <a:srgbClr val="1A595A"/>
              </a:buClr>
              <a:buSzPct val="100000"/>
              <a:buFont typeface="Franklin Gothic Book" panose="020B0503020102020204" pitchFamily="34" charset="0"/>
              <a:buChar char="─"/>
              <a:tabLst>
                <a:tab pos="205104" algn="l"/>
              </a:tabLst>
            </a:pPr>
            <a:r>
              <a:rPr lang="ka-GE" sz="1600" dirty="0">
                <a:solidFill>
                  <a:srgbClr val="404040"/>
                </a:solidFill>
                <a:latin typeface="Franklin Gothic Book"/>
                <a:cs typeface="Franklin Gothic Book"/>
              </a:rPr>
              <a:t>ESRS-ის პირველი </a:t>
            </a:r>
            <a:r>
              <a:rPr lang="ka-GE" sz="1600" dirty="0" err="1">
                <a:solidFill>
                  <a:srgbClr val="404040"/>
                </a:solidFill>
                <a:latin typeface="Franklin Gothic Book"/>
                <a:cs typeface="Franklin Gothic Book"/>
              </a:rPr>
              <a:t>არადარგობრივი</a:t>
            </a:r>
            <a:r>
              <a:rPr lang="ka-GE" sz="1600" dirty="0">
                <a:solidFill>
                  <a:srgbClr val="404040"/>
                </a:solidFill>
                <a:latin typeface="Franklin Gothic Book"/>
                <a:cs typeface="Franklin Gothic Book"/>
              </a:rPr>
              <a:t> პაკეტი სავალდებულო 2024 წლიდან, CSRD-სთან ერთად გახდება.</a:t>
            </a:r>
          </a:p>
          <a:p>
            <a:pPr marL="297814" marR="234950" indent="-285750">
              <a:spcBef>
                <a:spcPts val="1200"/>
              </a:spcBef>
              <a:buClr>
                <a:srgbClr val="1A595A"/>
              </a:buClr>
              <a:buSzPct val="100000"/>
              <a:buFont typeface="Franklin Gothic Book" panose="020B0503020102020204" pitchFamily="34" charset="0"/>
              <a:buChar char="─"/>
              <a:tabLst>
                <a:tab pos="205104" algn="l"/>
              </a:tabLst>
            </a:pPr>
            <a:r>
              <a:rPr lang="ka-GE" sz="1600" dirty="0">
                <a:solidFill>
                  <a:srgbClr val="404040"/>
                </a:solidFill>
                <a:latin typeface="Franklin Gothic Book"/>
                <a:cs typeface="Franklin Gothic Book"/>
              </a:rPr>
              <a:t>41 შერჩეული დარგის დარგობრივი სტანდარტების შემოღება 2024, 2025 და 2026 წლებშია მოსალოდნელი.</a:t>
            </a:r>
          </a:p>
        </p:txBody>
      </p:sp>
      <p:sp>
        <p:nvSpPr>
          <p:cNvPr id="6" name="Rectangle 5"/>
          <p:cNvSpPr/>
          <p:nvPr/>
        </p:nvSpPr>
        <p:spPr>
          <a:xfrm>
            <a:off x="4427997" y="1119692"/>
            <a:ext cx="6096000" cy="369332"/>
          </a:xfrm>
          <a:prstGeom prst="rect">
            <a:avLst/>
          </a:prstGeom>
        </p:spPr>
        <p:txBody>
          <a:bodyPr>
            <a:spAutoFit/>
          </a:bodyPr>
          <a:lstStyle/>
          <a:p>
            <a:pPr>
              <a:lnSpc>
                <a:spcPct val="100000"/>
              </a:lnSpc>
              <a:spcBef>
                <a:spcPts val="850"/>
              </a:spcBef>
            </a:pPr>
            <a:r>
              <a:rPr lang="ka-GE" b="1" dirty="0">
                <a:solidFill>
                  <a:srgbClr val="404040"/>
                </a:solidFill>
                <a:cs typeface="Franklin Gothic Book"/>
              </a:rPr>
              <a:t>სტანდარტების არსებული პროექტი</a:t>
            </a:r>
          </a:p>
        </p:txBody>
      </p:sp>
      <p:graphicFrame>
        <p:nvGraphicFramePr>
          <p:cNvPr id="9" name="object 3"/>
          <p:cNvGraphicFramePr>
            <a:graphicFrameLocks noGrp="1"/>
          </p:cNvGraphicFramePr>
          <p:nvPr>
            <p:extLst>
              <p:ext uri="{D42A27DB-BD31-4B8C-83A1-F6EECF244321}">
                <p14:modId xmlns:p14="http://schemas.microsoft.com/office/powerpoint/2010/main" val="2551886786"/>
              </p:ext>
            </p:extLst>
          </p:nvPr>
        </p:nvGraphicFramePr>
        <p:xfrm>
          <a:off x="4394200" y="1492507"/>
          <a:ext cx="7473043" cy="5068570"/>
        </p:xfrm>
        <a:graphic>
          <a:graphicData uri="http://schemas.openxmlformats.org/drawingml/2006/table">
            <a:tbl>
              <a:tblPr firstRow="1" bandRow="1">
                <a:tableStyleId>{2D5ABB26-0587-4C30-8999-92F81FD0307C}</a:tableStyleId>
              </a:tblPr>
              <a:tblGrid>
                <a:gridCol w="2474987">
                  <a:extLst>
                    <a:ext uri="{9D8B030D-6E8A-4147-A177-3AD203B41FA5}">
                      <a16:colId xmlns:a16="http://schemas.microsoft.com/office/drawing/2014/main" val="20000"/>
                    </a:ext>
                  </a:extLst>
                </a:gridCol>
                <a:gridCol w="4998056">
                  <a:extLst>
                    <a:ext uri="{9D8B030D-6E8A-4147-A177-3AD203B41FA5}">
                      <a16:colId xmlns:a16="http://schemas.microsoft.com/office/drawing/2014/main" val="20001"/>
                    </a:ext>
                  </a:extLst>
                </a:gridCol>
              </a:tblGrid>
              <a:tr h="644660">
                <a:tc>
                  <a:txBody>
                    <a:bodyPr/>
                    <a:lstStyle/>
                    <a:p>
                      <a:pPr marL="95885" marR="479425">
                        <a:lnSpc>
                          <a:spcPts val="1680"/>
                        </a:lnSpc>
                        <a:spcBef>
                          <a:spcPts val="400"/>
                        </a:spcBef>
                      </a:pPr>
                      <a:r>
                        <a:rPr lang="ka-GE" sz="1600" dirty="0">
                          <a:solidFill>
                            <a:srgbClr val="404040"/>
                          </a:solidFill>
                          <a:latin typeface="Franklin Gothic Book"/>
                          <a:cs typeface="Franklin Gothic Book"/>
                        </a:rPr>
                        <a:t>მრავალმხრივი სტანდარტები</a:t>
                      </a:r>
                    </a:p>
                    <a:p>
                      <a:pPr marL="95885" marR="288925">
                        <a:lnSpc>
                          <a:spcPts val="1680"/>
                        </a:lnSpc>
                        <a:spcBef>
                          <a:spcPts val="5"/>
                        </a:spcBef>
                      </a:pPr>
                      <a:r>
                        <a:rPr lang="ka-GE" sz="1600" dirty="0">
                          <a:solidFill>
                            <a:srgbClr val="404040"/>
                          </a:solidFill>
                          <a:latin typeface="Franklin Gothic Book"/>
                          <a:cs typeface="Franklin Gothic Book"/>
                        </a:rPr>
                        <a:t>(სავალდებულო, ფარავს მდგრადობის ყველა საკითხს)</a:t>
                      </a:r>
                    </a:p>
                  </a:txBody>
                  <a:tcPr marL="0" marR="0" marT="50800" marB="0">
                    <a:lnT w="12700">
                      <a:solidFill>
                        <a:srgbClr val="00529B"/>
                      </a:solidFill>
                      <a:prstDash val="solid"/>
                    </a:lnT>
                    <a:lnB w="12700">
                      <a:solidFill>
                        <a:srgbClr val="00529B"/>
                      </a:solidFill>
                      <a:prstDash val="solid"/>
                    </a:lnB>
                    <a:solidFill>
                      <a:schemeClr val="bg1"/>
                    </a:solidFill>
                  </a:tcPr>
                </a:tc>
                <a:tc>
                  <a:txBody>
                    <a:bodyPr/>
                    <a:lstStyle/>
                    <a:p>
                      <a:pPr marL="178435">
                        <a:lnSpc>
                          <a:spcPct val="100000"/>
                        </a:lnSpc>
                        <a:spcBef>
                          <a:spcPts val="295"/>
                        </a:spcBef>
                      </a:pPr>
                      <a:r>
                        <a:rPr lang="ka-GE" sz="1600">
                          <a:solidFill>
                            <a:srgbClr val="404040"/>
                          </a:solidFill>
                          <a:latin typeface="Franklin Gothic Book"/>
                          <a:cs typeface="Franklin Gothic Book"/>
                        </a:rPr>
                        <a:t>ESRS 1: ზოგადი პრინციპები</a:t>
                      </a:r>
                    </a:p>
                    <a:p>
                      <a:pPr marL="178435" marR="634365">
                        <a:lnSpc>
                          <a:spcPts val="1680"/>
                        </a:lnSpc>
                      </a:pPr>
                      <a:r>
                        <a:rPr lang="ka-GE" sz="1600">
                          <a:solidFill>
                            <a:srgbClr val="404040"/>
                          </a:solidFill>
                          <a:latin typeface="Franklin Gothic Book"/>
                          <a:cs typeface="Franklin Gothic Book"/>
                        </a:rPr>
                        <a:t>ESRS 2: ზოგადი, სტრატეგია, მმართველობა და მნიშვნელოვნების შეფასება</a:t>
                      </a:r>
                    </a:p>
                  </a:txBody>
                  <a:tcPr marL="0" marR="0" marT="37465" marB="0" anchor="ctr">
                    <a:lnT w="12700">
                      <a:solidFill>
                        <a:srgbClr val="00529B"/>
                      </a:solidFill>
                      <a:prstDash val="solid"/>
                    </a:lnT>
                    <a:lnB w="12700">
                      <a:solidFill>
                        <a:srgbClr val="00529B"/>
                      </a:solidFill>
                      <a:prstDash val="solid"/>
                    </a:lnB>
                    <a:solidFill>
                      <a:schemeClr val="bg1"/>
                    </a:solidFill>
                  </a:tcPr>
                </a:tc>
                <a:extLst>
                  <a:ext uri="{0D108BD9-81ED-4DB2-BD59-A6C34878D82A}">
                    <a16:rowId xmlns:a16="http://schemas.microsoft.com/office/drawing/2014/main" val="10000"/>
                  </a:ext>
                </a:extLst>
              </a:tr>
              <a:tr h="2333233">
                <a:tc>
                  <a:txBody>
                    <a:bodyPr/>
                    <a:lstStyle/>
                    <a:p>
                      <a:pPr marL="95885" marR="170815">
                        <a:lnSpc>
                          <a:spcPts val="1680"/>
                        </a:lnSpc>
                        <a:spcBef>
                          <a:spcPts val="415"/>
                        </a:spcBef>
                      </a:pPr>
                      <a:r>
                        <a:rPr lang="ka-GE" sz="1600" dirty="0">
                          <a:solidFill>
                            <a:srgbClr val="404040"/>
                          </a:solidFill>
                          <a:latin typeface="Franklin Gothic Book"/>
                          <a:cs typeface="Franklin Gothic Book"/>
                        </a:rPr>
                        <a:t>თემატური სტანდარტები (როცა მნიშვნელოვანია)</a:t>
                      </a:r>
                    </a:p>
                  </a:txBody>
                  <a:tcPr marL="0" marR="0" marT="52705" marB="0">
                    <a:lnT w="12700">
                      <a:solidFill>
                        <a:srgbClr val="00529B"/>
                      </a:solidFill>
                      <a:prstDash val="solid"/>
                    </a:lnT>
                    <a:lnB w="12700">
                      <a:solidFill>
                        <a:srgbClr val="00529B"/>
                      </a:solidFill>
                      <a:prstDash val="solid"/>
                    </a:lnB>
                    <a:solidFill>
                      <a:srgbClr val="00529B">
                        <a:alpha val="19999"/>
                      </a:srgbClr>
                    </a:solidFill>
                  </a:tcPr>
                </a:tc>
                <a:tc>
                  <a:txBody>
                    <a:bodyPr/>
                    <a:lstStyle/>
                    <a:p>
                      <a:pPr marL="178435">
                        <a:lnSpc>
                          <a:spcPts val="1710"/>
                        </a:lnSpc>
                        <a:spcBef>
                          <a:spcPts val="310"/>
                        </a:spcBef>
                      </a:pPr>
                      <a:r>
                        <a:rPr lang="ka-GE" sz="1600" dirty="0">
                          <a:solidFill>
                            <a:srgbClr val="404040"/>
                          </a:solidFill>
                          <a:latin typeface="Franklin Gothic Book"/>
                          <a:cs typeface="Franklin Gothic Book"/>
                        </a:rPr>
                        <a:t>გარემოს დაცვა:</a:t>
                      </a:r>
                    </a:p>
                    <a:p>
                      <a:pPr marL="635635" marR="1505585">
                        <a:lnSpc>
                          <a:spcPts val="1680"/>
                        </a:lnSpc>
                        <a:spcBef>
                          <a:spcPts val="80"/>
                        </a:spcBef>
                      </a:pPr>
                      <a:r>
                        <a:rPr lang="ka-GE" sz="1600" dirty="0">
                          <a:solidFill>
                            <a:srgbClr val="404040"/>
                          </a:solidFill>
                          <a:latin typeface="Franklin Gothic Book"/>
                          <a:cs typeface="Franklin Gothic Book"/>
                        </a:rPr>
                        <a:t>ESRS E1: კლიმატის ცვლილება ESRS E2: დაბინძურება</a:t>
                      </a:r>
                    </a:p>
                    <a:p>
                      <a:pPr marL="635635" marR="547370">
                        <a:lnSpc>
                          <a:spcPts val="1680"/>
                        </a:lnSpc>
                      </a:pPr>
                      <a:r>
                        <a:rPr lang="ka-GE" sz="1600" dirty="0">
                          <a:solidFill>
                            <a:srgbClr val="404040"/>
                          </a:solidFill>
                          <a:latin typeface="Franklin Gothic Book"/>
                          <a:cs typeface="Franklin Gothic Book"/>
                        </a:rPr>
                        <a:t>ESRS E3: წყლისა და ზღვის რესურსები </a:t>
                      </a:r>
                    </a:p>
                    <a:p>
                      <a:pPr marL="635635" marR="547370">
                        <a:lnSpc>
                          <a:spcPts val="1680"/>
                        </a:lnSpc>
                      </a:pPr>
                      <a:r>
                        <a:rPr lang="ka-GE" sz="1600" dirty="0">
                          <a:solidFill>
                            <a:srgbClr val="404040"/>
                          </a:solidFill>
                          <a:latin typeface="Franklin Gothic Book"/>
                          <a:cs typeface="Franklin Gothic Book"/>
                        </a:rPr>
                        <a:t>ESRS E4: ბიომრავალფეროვნება და ეკოსისტემები </a:t>
                      </a:r>
                    </a:p>
                    <a:p>
                      <a:pPr marL="635635" marR="547370">
                        <a:lnSpc>
                          <a:spcPts val="1680"/>
                        </a:lnSpc>
                      </a:pPr>
                      <a:r>
                        <a:rPr lang="ka-GE" sz="1600" dirty="0">
                          <a:solidFill>
                            <a:srgbClr val="404040"/>
                          </a:solidFill>
                          <a:latin typeface="Franklin Gothic Book"/>
                          <a:cs typeface="Franklin Gothic Book"/>
                        </a:rPr>
                        <a:t>ESRS E5: რესურსების მოხმარება და ცირკულარული ეკონომიკა</a:t>
                      </a:r>
                    </a:p>
                    <a:p>
                      <a:pPr marL="178435">
                        <a:lnSpc>
                          <a:spcPts val="1614"/>
                        </a:lnSpc>
                      </a:pPr>
                      <a:r>
                        <a:rPr lang="ka-GE" sz="1600" dirty="0">
                          <a:solidFill>
                            <a:srgbClr val="404040"/>
                          </a:solidFill>
                          <a:latin typeface="Franklin Gothic Book"/>
                          <a:cs typeface="Franklin Gothic Book"/>
                        </a:rPr>
                        <a:t>სოციალური:</a:t>
                      </a:r>
                    </a:p>
                    <a:p>
                      <a:pPr marL="635635">
                        <a:lnSpc>
                          <a:spcPts val="1680"/>
                        </a:lnSpc>
                      </a:pPr>
                      <a:r>
                        <a:rPr lang="ka-GE" sz="1600" dirty="0">
                          <a:solidFill>
                            <a:srgbClr val="404040"/>
                          </a:solidFill>
                          <a:latin typeface="Franklin Gothic Book"/>
                          <a:cs typeface="Franklin Gothic Book"/>
                        </a:rPr>
                        <a:t>ESRS S1: საკუთარი მუშახელი</a:t>
                      </a:r>
                    </a:p>
                    <a:p>
                      <a:pPr marL="635635" marR="692785">
                        <a:lnSpc>
                          <a:spcPts val="1680"/>
                        </a:lnSpc>
                        <a:spcBef>
                          <a:spcPts val="80"/>
                        </a:spcBef>
                      </a:pPr>
                      <a:r>
                        <a:rPr lang="ka-GE" sz="1600" dirty="0">
                          <a:solidFill>
                            <a:srgbClr val="404040"/>
                          </a:solidFill>
                          <a:latin typeface="Franklin Gothic Book"/>
                          <a:cs typeface="Franklin Gothic Book"/>
                        </a:rPr>
                        <a:t>ESRS S2: ღირებულებათა ჯაჭვის მუშახელი </a:t>
                      </a:r>
                      <a:br>
                        <a:rPr lang="ka-GE" sz="1600" dirty="0">
                          <a:solidFill>
                            <a:srgbClr val="404040"/>
                          </a:solidFill>
                          <a:latin typeface="Franklin Gothic Book"/>
                          <a:cs typeface="Franklin Gothic Book"/>
                        </a:rPr>
                      </a:br>
                      <a:r>
                        <a:rPr lang="ka-GE" sz="1600" dirty="0">
                          <a:solidFill>
                            <a:srgbClr val="404040"/>
                          </a:solidFill>
                          <a:latin typeface="Franklin Gothic Book"/>
                          <a:cs typeface="Franklin Gothic Book"/>
                        </a:rPr>
                        <a:t>ESRS S3: ზემოქმედებული მოსახლეობა </a:t>
                      </a:r>
                    </a:p>
                    <a:p>
                      <a:pPr marL="635635" marR="692785">
                        <a:lnSpc>
                          <a:spcPts val="1680"/>
                        </a:lnSpc>
                        <a:spcBef>
                          <a:spcPts val="80"/>
                        </a:spcBef>
                      </a:pPr>
                      <a:r>
                        <a:rPr lang="ka-GE" sz="1600" dirty="0">
                          <a:solidFill>
                            <a:srgbClr val="404040"/>
                          </a:solidFill>
                          <a:latin typeface="Franklin Gothic Book"/>
                          <a:cs typeface="Franklin Gothic Book"/>
                        </a:rPr>
                        <a:t>ESRS S4: მომხმარებლები და საბოლოო მომხმარებლები</a:t>
                      </a:r>
                    </a:p>
                    <a:p>
                      <a:pPr marL="178435">
                        <a:lnSpc>
                          <a:spcPts val="1614"/>
                        </a:lnSpc>
                      </a:pPr>
                      <a:r>
                        <a:rPr lang="ka-GE" sz="1600" dirty="0">
                          <a:solidFill>
                            <a:srgbClr val="404040"/>
                          </a:solidFill>
                          <a:latin typeface="Franklin Gothic Book"/>
                          <a:cs typeface="Franklin Gothic Book"/>
                        </a:rPr>
                        <a:t>მმართველობა</a:t>
                      </a:r>
                    </a:p>
                    <a:p>
                      <a:pPr marL="635635">
                        <a:lnSpc>
                          <a:spcPts val="1710"/>
                        </a:lnSpc>
                      </a:pPr>
                      <a:r>
                        <a:rPr lang="ka-GE" sz="1600" dirty="0">
                          <a:solidFill>
                            <a:srgbClr val="404040"/>
                          </a:solidFill>
                          <a:latin typeface="Franklin Gothic Book"/>
                          <a:cs typeface="Franklin Gothic Book"/>
                        </a:rPr>
                        <a:t>ESRS G1: ბიზნესის წარმოება</a:t>
                      </a:r>
                    </a:p>
                  </a:txBody>
                  <a:tcPr marL="0" marR="0" marT="39370" marB="0">
                    <a:lnT w="12700">
                      <a:solidFill>
                        <a:srgbClr val="00529B"/>
                      </a:solidFill>
                      <a:prstDash val="solid"/>
                    </a:lnT>
                    <a:lnB w="12700">
                      <a:solidFill>
                        <a:srgbClr val="00529B"/>
                      </a:solidFill>
                      <a:prstDash val="solid"/>
                    </a:lnB>
                    <a:solidFill>
                      <a:srgbClr val="00529B">
                        <a:alpha val="19999"/>
                      </a:srgb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515368" cy="507831"/>
          </a:xfrm>
          <a:prstGeom prst="rect">
            <a:avLst/>
          </a:prstGeom>
        </p:spPr>
        <p:txBody>
          <a:bodyPr vert="horz" wrap="square" lIns="640080" tIns="45720" rIns="0" bIns="0" rtlCol="0">
            <a:spAutoFit/>
          </a:bodyPr>
          <a:lstStyle/>
          <a:p>
            <a:pPr>
              <a:lnSpc>
                <a:spcPct val="100000"/>
              </a:lnSpc>
              <a:spcBef>
                <a:spcPts val="105"/>
              </a:spcBef>
            </a:pPr>
            <a:r>
              <a:rPr lang="ka-GE" sz="3000" b="1" dirty="0">
                <a:latin typeface="Franklin Gothic Demi Cond" panose="020B0706030402020204" pitchFamily="34" charset="0"/>
              </a:rPr>
              <a:t>CSRD-ის ურთიერთქმედება ტაქსონომიის რეჟიმთან</a:t>
            </a:r>
          </a:p>
        </p:txBody>
      </p:sp>
      <p:sp>
        <p:nvSpPr>
          <p:cNvPr id="3" name="object 3"/>
          <p:cNvSpPr/>
          <p:nvPr/>
        </p:nvSpPr>
        <p:spPr>
          <a:xfrm>
            <a:off x="0" y="576026"/>
            <a:ext cx="8051800" cy="436880"/>
          </a:xfrm>
          <a:custGeom>
            <a:avLst/>
            <a:gdLst/>
            <a:ahLst/>
            <a:cxnLst/>
            <a:rect l="l" t="t" r="r" b="b"/>
            <a:pathLst>
              <a:path w="6431280" h="436880">
                <a:moveTo>
                  <a:pt x="6140196" y="0"/>
                </a:moveTo>
                <a:lnTo>
                  <a:pt x="0" y="0"/>
                </a:lnTo>
                <a:lnTo>
                  <a:pt x="0" y="436879"/>
                </a:lnTo>
                <a:lnTo>
                  <a:pt x="6140196" y="436879"/>
                </a:lnTo>
                <a:lnTo>
                  <a:pt x="6192524" y="433360"/>
                </a:lnTo>
                <a:lnTo>
                  <a:pt x="6241773" y="423214"/>
                </a:lnTo>
                <a:lnTo>
                  <a:pt x="6287120" y="407058"/>
                </a:lnTo>
                <a:lnTo>
                  <a:pt x="6327746" y="385508"/>
                </a:lnTo>
                <a:lnTo>
                  <a:pt x="6362827" y="359181"/>
                </a:lnTo>
                <a:lnTo>
                  <a:pt x="6391543" y="328694"/>
                </a:lnTo>
                <a:lnTo>
                  <a:pt x="6413071" y="294664"/>
                </a:lnTo>
                <a:lnTo>
                  <a:pt x="6426590" y="257707"/>
                </a:lnTo>
                <a:lnTo>
                  <a:pt x="6431280" y="218439"/>
                </a:lnTo>
                <a:lnTo>
                  <a:pt x="6426590" y="179172"/>
                </a:lnTo>
                <a:lnTo>
                  <a:pt x="6413071" y="142215"/>
                </a:lnTo>
                <a:lnTo>
                  <a:pt x="6391543" y="108185"/>
                </a:lnTo>
                <a:lnTo>
                  <a:pt x="6362827" y="77698"/>
                </a:lnTo>
                <a:lnTo>
                  <a:pt x="6327746" y="51371"/>
                </a:lnTo>
                <a:lnTo>
                  <a:pt x="6287120" y="29821"/>
                </a:lnTo>
                <a:lnTo>
                  <a:pt x="6241773" y="13665"/>
                </a:lnTo>
                <a:lnTo>
                  <a:pt x="6192524" y="3519"/>
                </a:lnTo>
                <a:lnTo>
                  <a:pt x="6140196" y="0"/>
                </a:lnTo>
                <a:close/>
              </a:path>
            </a:pathLst>
          </a:custGeom>
          <a:solidFill>
            <a:srgbClr val="246C8F"/>
          </a:solidFill>
        </p:spPr>
        <p:txBody>
          <a:bodyPr wrap="square" lIns="640080" tIns="0" rIns="0" bIns="0" rtlCol="0" anchor="ctr"/>
          <a:lstStyle/>
          <a:p>
            <a:pPr>
              <a:lnSpc>
                <a:spcPct val="100000"/>
              </a:lnSpc>
              <a:spcBef>
                <a:spcPts val="120"/>
              </a:spcBef>
            </a:pPr>
            <a:r>
              <a:rPr lang="ka-GE" b="1" dirty="0">
                <a:solidFill>
                  <a:srgbClr val="FFFFFF"/>
                </a:solidFill>
                <a:latin typeface="Arial"/>
                <a:cs typeface="Arial"/>
              </a:rPr>
              <a:t>ტაქსონომიის რეგულაცია და დელეგირებული რეგულაცია 2021/2178</a:t>
            </a:r>
          </a:p>
        </p:txBody>
      </p:sp>
      <p:sp>
        <p:nvSpPr>
          <p:cNvPr id="4" name="object 4"/>
          <p:cNvSpPr txBox="1"/>
          <p:nvPr/>
        </p:nvSpPr>
        <p:spPr>
          <a:xfrm>
            <a:off x="535574" y="1164134"/>
            <a:ext cx="11237326" cy="5447645"/>
          </a:xfrm>
          <a:prstGeom prst="rect">
            <a:avLst/>
          </a:prstGeom>
          <a:solidFill>
            <a:schemeClr val="bg1"/>
          </a:solidFill>
        </p:spPr>
        <p:txBody>
          <a:bodyPr vert="horz" wrap="square" lIns="0" tIns="15240" rIns="0" bIns="0" rtlCol="0">
            <a:spAutoFit/>
          </a:bodyPr>
          <a:lstStyle/>
          <a:p>
            <a:pPr marL="226060" indent="-213360">
              <a:lnSpc>
                <a:spcPct val="100000"/>
              </a:lnSpc>
              <a:spcBef>
                <a:spcPts val="600"/>
              </a:spcBef>
              <a:spcAft>
                <a:spcPts val="600"/>
              </a:spcAft>
              <a:buClr>
                <a:srgbClr val="1A595A"/>
              </a:buClr>
              <a:buChar char="–"/>
              <a:tabLst>
                <a:tab pos="226060" algn="l"/>
              </a:tabLst>
            </a:pPr>
            <a:r>
              <a:rPr lang="ka-GE" sz="1600" dirty="0">
                <a:solidFill>
                  <a:srgbClr val="404040"/>
                </a:solidFill>
                <a:latin typeface="Arial"/>
                <a:cs typeface="Arial"/>
              </a:rPr>
              <a:t>ტაქსონომიის რეგულაცია ვრცელდება ყველა სუბიექტზე, რომელიც </a:t>
            </a:r>
            <a:r>
              <a:rPr lang="ka-GE" sz="1600" dirty="0" err="1">
                <a:solidFill>
                  <a:srgbClr val="404040"/>
                </a:solidFill>
                <a:latin typeface="Arial"/>
                <a:cs typeface="Arial"/>
              </a:rPr>
              <a:t>არაფინანსურ</a:t>
            </a:r>
            <a:r>
              <a:rPr lang="ka-GE" sz="1600" dirty="0">
                <a:solidFill>
                  <a:srgbClr val="404040"/>
                </a:solidFill>
                <a:latin typeface="Arial"/>
                <a:cs typeface="Arial"/>
              </a:rPr>
              <a:t> ანგარიშგებას ახორციელებს (და დანარჩენებს).</a:t>
            </a:r>
          </a:p>
          <a:p>
            <a:pPr marL="226060" marR="38735" indent="-213995">
              <a:lnSpc>
                <a:spcPct val="100000"/>
              </a:lnSpc>
              <a:spcBef>
                <a:spcPts val="600"/>
              </a:spcBef>
              <a:spcAft>
                <a:spcPts val="600"/>
              </a:spcAft>
              <a:buChar char="–"/>
              <a:tabLst>
                <a:tab pos="226060" algn="l"/>
              </a:tabLst>
            </a:pPr>
            <a:r>
              <a:rPr lang="ka-GE" sz="1600" dirty="0">
                <a:solidFill>
                  <a:srgbClr val="404040"/>
                </a:solidFill>
                <a:latin typeface="Arial"/>
                <a:cs typeface="Arial"/>
              </a:rPr>
              <a:t>იგი ადგენს დამატებით მოთხოვნებს, რომლებიც </a:t>
            </a:r>
            <a:r>
              <a:rPr lang="ka-GE" sz="1600" b="1" dirty="0" err="1">
                <a:solidFill>
                  <a:srgbClr val="404040"/>
                </a:solidFill>
                <a:latin typeface="Arial"/>
                <a:cs typeface="Arial"/>
              </a:rPr>
              <a:t>არაფინანსურ</a:t>
            </a:r>
            <a:r>
              <a:rPr lang="ka-GE" sz="1600" b="1" dirty="0">
                <a:solidFill>
                  <a:srgbClr val="404040"/>
                </a:solidFill>
                <a:latin typeface="Arial"/>
                <a:cs typeface="Arial"/>
              </a:rPr>
              <a:t> ანგარიშგებას დაქვემდებარებულ სუბიექტებს</a:t>
            </a:r>
            <a:r>
              <a:rPr lang="ka-GE" sz="1600" dirty="0">
                <a:solidFill>
                  <a:srgbClr val="404040"/>
                </a:solidFill>
                <a:latin typeface="Arial"/>
                <a:cs typeface="Arial"/>
              </a:rPr>
              <a:t> </a:t>
            </a:r>
            <a:r>
              <a:rPr lang="ka-GE" sz="1600" b="1" dirty="0">
                <a:solidFill>
                  <a:srgbClr val="404040"/>
                </a:solidFill>
                <a:latin typeface="Arial"/>
                <a:cs typeface="Arial"/>
              </a:rPr>
              <a:t>ავალდებულებს გაასაჯაროონ, მათი საქმიანობა როგორ და რამდენად წარმოადგენს ეკოლოგიურად მდგრად ეკონომიკურ საქმიანობას </a:t>
            </a:r>
            <a:r>
              <a:rPr lang="ka-GE" sz="1600" dirty="0">
                <a:solidFill>
                  <a:srgbClr val="404040"/>
                </a:solidFill>
                <a:latin typeface="Arial"/>
                <a:cs typeface="Arial"/>
              </a:rPr>
              <a:t>(მუხლი 8(1)).</a:t>
            </a:r>
          </a:p>
          <a:p>
            <a:pPr marL="226060" indent="-213360">
              <a:lnSpc>
                <a:spcPct val="100000"/>
              </a:lnSpc>
              <a:spcBef>
                <a:spcPts val="600"/>
              </a:spcBef>
              <a:spcAft>
                <a:spcPts val="600"/>
              </a:spcAft>
              <a:buChar char="–"/>
              <a:tabLst>
                <a:tab pos="226060" algn="l"/>
              </a:tabLst>
            </a:pPr>
            <a:r>
              <a:rPr lang="ka-GE" sz="1600" i="1" dirty="0">
                <a:solidFill>
                  <a:srgbClr val="404040"/>
                </a:solidFill>
                <a:latin typeface="Arial"/>
                <a:cs typeface="Arial"/>
              </a:rPr>
              <a:t>არაფინანსური სუბიექტების შემთხვევაში</a:t>
            </a:r>
            <a:r>
              <a:rPr lang="ka-GE" sz="1600" dirty="0">
                <a:solidFill>
                  <a:srgbClr val="404040"/>
                </a:solidFill>
                <a:latin typeface="Arial"/>
                <a:cs typeface="Arial"/>
              </a:rPr>
              <a:t>, ინფორმაცია უნდა შეიცავდეს:</a:t>
            </a:r>
          </a:p>
          <a:p>
            <a:pPr marL="480059" marR="336550" lvl="1" indent="-121920">
              <a:lnSpc>
                <a:spcPct val="100000"/>
              </a:lnSpc>
              <a:spcBef>
                <a:spcPts val="600"/>
              </a:spcBef>
              <a:buClr>
                <a:srgbClr val="1A595A"/>
              </a:buClr>
              <a:buFont typeface="Arial"/>
              <a:buChar char="•"/>
              <a:tabLst>
                <a:tab pos="480059" algn="l"/>
              </a:tabLst>
            </a:pPr>
            <a:r>
              <a:rPr lang="ka-GE" sz="1600" b="1" dirty="0">
                <a:solidFill>
                  <a:srgbClr val="404040"/>
                </a:solidFill>
                <a:latin typeface="Arial"/>
                <a:cs typeface="Arial"/>
              </a:rPr>
              <a:t>მათი ბრუნვის წილს, რომელიც ეკოლოგიურად მდგრადად კვალიფიცირებულ ეკონომიკურ საქმიანობასთან დაკავშირებული პროდუქტებიდან / მომსახურებიდან მიიღება;</a:t>
            </a:r>
          </a:p>
          <a:p>
            <a:pPr marL="480059" marR="466725" lvl="1" indent="-121920">
              <a:lnSpc>
                <a:spcPct val="100000"/>
              </a:lnSpc>
              <a:spcBef>
                <a:spcPts val="600"/>
              </a:spcBef>
              <a:spcAft>
                <a:spcPts val="600"/>
              </a:spcAft>
              <a:buClr>
                <a:srgbClr val="1A595A"/>
              </a:buClr>
              <a:buFont typeface="Arial"/>
              <a:buChar char="•"/>
              <a:tabLst>
                <a:tab pos="480059" algn="l"/>
              </a:tabLst>
            </a:pPr>
            <a:r>
              <a:rPr lang="ka-GE" sz="1600" b="1" dirty="0">
                <a:solidFill>
                  <a:srgbClr val="404040"/>
                </a:solidFill>
                <a:latin typeface="Arial"/>
                <a:cs typeface="Arial"/>
              </a:rPr>
              <a:t>მათი </a:t>
            </a:r>
            <a:r>
              <a:rPr lang="ka-GE" sz="1600" b="1" dirty="0" err="1">
                <a:solidFill>
                  <a:srgbClr val="404040"/>
                </a:solidFill>
                <a:latin typeface="Arial"/>
                <a:cs typeface="Arial"/>
              </a:rPr>
              <a:t>კაპიტალდანახარჯებისა</a:t>
            </a:r>
            <a:r>
              <a:rPr lang="ka-GE" sz="1600" b="1" dirty="0">
                <a:solidFill>
                  <a:srgbClr val="404040"/>
                </a:solidFill>
                <a:latin typeface="Arial"/>
                <a:cs typeface="Arial"/>
              </a:rPr>
              <a:t> და საოპერაციო ხარჯების წილს, რომელიც ეკოლოგიურად მდგრადად კვალიფიცირებულ ეკონომიკურ საქმიანობასთან დაკავშირებულ აქტივებს ან პროცესებს ეხება (მუხლი 8(2)).</a:t>
            </a:r>
          </a:p>
          <a:p>
            <a:pPr marL="226060" marR="294005" indent="-213995">
              <a:lnSpc>
                <a:spcPct val="100000"/>
              </a:lnSpc>
              <a:spcBef>
                <a:spcPts val="600"/>
              </a:spcBef>
              <a:spcAft>
                <a:spcPts val="600"/>
              </a:spcAft>
              <a:buChar char="–"/>
              <a:tabLst>
                <a:tab pos="226060" algn="l"/>
              </a:tabLst>
            </a:pPr>
            <a:r>
              <a:rPr lang="ka-GE" sz="1600" dirty="0">
                <a:solidFill>
                  <a:srgbClr val="404040"/>
                </a:solidFill>
                <a:latin typeface="Arial"/>
                <a:cs typeface="Arial"/>
              </a:rPr>
              <a:t>დელეგირებული რეგულაცია 2021/2178 განსაზღვრავს ეფექტიანობის საკვანძო ინდიკატორებს (KPI) ფინანსური სუბიექტებისათვის (როგორიცაა საკრედიტო ინსტიტუტები, აქტივების მენეჯერები, საინვესტიციო ფირმები და სადაზღვევო კომპანიები).</a:t>
            </a:r>
          </a:p>
          <a:p>
            <a:pPr marL="226060" indent="-213360">
              <a:lnSpc>
                <a:spcPct val="100000"/>
              </a:lnSpc>
              <a:spcBef>
                <a:spcPts val="600"/>
              </a:spcBef>
              <a:spcAft>
                <a:spcPts val="600"/>
              </a:spcAft>
              <a:buChar char="–"/>
              <a:tabLst>
                <a:tab pos="226060" algn="l"/>
              </a:tabLst>
            </a:pPr>
            <a:r>
              <a:rPr lang="ka-GE" sz="1600" dirty="0">
                <a:solidFill>
                  <a:srgbClr val="404040"/>
                </a:solidFill>
                <a:latin typeface="Arial"/>
                <a:cs typeface="Arial"/>
              </a:rPr>
              <a:t>დელეგირებული რეგულაცია ასევე განსაზღვრავს ყველა სუბიექტის მიერ </a:t>
            </a:r>
            <a:r>
              <a:rPr lang="ka-GE" sz="1600" dirty="0" err="1">
                <a:solidFill>
                  <a:srgbClr val="404040"/>
                </a:solidFill>
                <a:latin typeface="Arial"/>
                <a:cs typeface="Arial"/>
              </a:rPr>
              <a:t>გასასაჯაროებელი</a:t>
            </a:r>
            <a:r>
              <a:rPr lang="ka-GE" sz="1600" dirty="0">
                <a:solidFill>
                  <a:srgbClr val="404040"/>
                </a:solidFill>
                <a:latin typeface="Arial"/>
                <a:cs typeface="Arial"/>
              </a:rPr>
              <a:t> ინფორმაციის შინაარსსა და ფორმატს, ასევე მეთოდოლოგიას, რომელიც გასაჯაროების თაობაზე ზემოაღნიშნულ მე-8 მუხლთან შესაბამისობას უზრუნველყოფს.</a:t>
            </a:r>
          </a:p>
          <a:p>
            <a:pPr marL="226060" marR="5080" indent="-213995">
              <a:lnSpc>
                <a:spcPct val="100000"/>
              </a:lnSpc>
              <a:spcBef>
                <a:spcPts val="600"/>
              </a:spcBef>
              <a:spcAft>
                <a:spcPts val="600"/>
              </a:spcAft>
              <a:buChar char="–"/>
              <a:tabLst>
                <a:tab pos="226060" algn="l"/>
              </a:tabLst>
            </a:pPr>
            <a:r>
              <a:rPr lang="ka-GE" sz="1600" dirty="0" smtClean="0">
                <a:solidFill>
                  <a:srgbClr val="404040"/>
                </a:solidFill>
                <a:latin typeface="Arial"/>
                <a:cs typeface="Arial"/>
              </a:rPr>
              <a:t>დელეგირებული </a:t>
            </a:r>
            <a:r>
              <a:rPr lang="ka-GE" sz="1600" dirty="0">
                <a:solidFill>
                  <a:srgbClr val="404040"/>
                </a:solidFill>
                <a:latin typeface="Arial"/>
                <a:cs typeface="Arial"/>
              </a:rPr>
              <a:t>რეგულაცია ავსებს CSRD-ს, რადგანაც იგი ორი დირექტივის მიერ ტაქსონომიის თაობაზე ანგარიშგების მოთხოვნებისათვის საერთო ათვლის წერტილს იძლევა.</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29057" cy="997709"/>
          </a:xfrm>
          <a:prstGeom prst="rect">
            <a:avLst/>
          </a:prstGeom>
        </p:spPr>
        <p:txBody>
          <a:bodyPr vert="horz" wrap="square" lIns="640080" tIns="12700" rIns="0" bIns="0" rtlCol="0">
            <a:spAutoFit/>
          </a:bodyPr>
          <a:lstStyle/>
          <a:p>
            <a:pPr marL="12700">
              <a:lnSpc>
                <a:spcPct val="100000"/>
              </a:lnSpc>
              <a:spcBef>
                <a:spcPts val="100"/>
              </a:spcBef>
            </a:pPr>
            <a:r>
              <a:rPr lang="ka-GE" sz="3200" b="1" dirty="0">
                <a:latin typeface="Franklin Gothic Demi Cond" panose="020B0706030402020204" pitchFamily="34" charset="0"/>
              </a:rPr>
              <a:t>დირექტივა კორპორაციული მდგრადობის კომპლექსური შემოწმების თაობაზე (CSDDD)</a:t>
            </a:r>
          </a:p>
        </p:txBody>
      </p:sp>
      <p:sp>
        <p:nvSpPr>
          <p:cNvPr id="3" name="object 3"/>
          <p:cNvSpPr txBox="1"/>
          <p:nvPr/>
        </p:nvSpPr>
        <p:spPr>
          <a:xfrm>
            <a:off x="615043" y="1205491"/>
            <a:ext cx="10116457" cy="5652509"/>
          </a:xfrm>
          <a:prstGeom prst="rect">
            <a:avLst/>
          </a:prstGeom>
          <a:solidFill>
            <a:schemeClr val="bg1"/>
          </a:solidFill>
        </p:spPr>
        <p:txBody>
          <a:bodyPr vert="horz" wrap="square" lIns="0" tIns="13970" rIns="0" bIns="0" rtlCol="0">
            <a:spAutoFit/>
          </a:bodyPr>
          <a:lstStyle/>
          <a:p>
            <a:pPr marL="12065" marR="23495">
              <a:lnSpc>
                <a:spcPct val="99000"/>
              </a:lnSpc>
              <a:spcBef>
                <a:spcPts val="110"/>
              </a:spcBef>
              <a:buClr>
                <a:srgbClr val="1A595A"/>
              </a:buClr>
              <a:tabLst>
                <a:tab pos="297180" algn="l"/>
              </a:tabLst>
            </a:pPr>
            <a:r>
              <a:rPr lang="ka-GE" sz="1600" dirty="0">
                <a:solidFill>
                  <a:srgbClr val="404040"/>
                </a:solidFill>
                <a:latin typeface="Franklin Gothic Book"/>
                <a:cs typeface="Franklin Gothic Book"/>
              </a:rPr>
              <a:t>კომპანიებისაგან კომპლექსური შემოწმების ჩატარებას ითხოვს, რათა გამოავლინონ, თავიდან აიცილონ, შეარბილონ და გაითვალისწინონ კომპანიების, მათი შვილობილების და მათი ღირებულებათა ჯაჭვის ოპერაციების ფაქტობრივი და შესაძლო უარყოფითი ზემოქმედება ადამიანის უფლებებსა და გარემო ფაქტორებზე</a:t>
            </a:r>
          </a:p>
          <a:p>
            <a:pPr marL="298450" indent="-285750">
              <a:lnSpc>
                <a:spcPct val="100000"/>
              </a:lnSpc>
              <a:spcBef>
                <a:spcPts val="1225"/>
              </a:spcBef>
              <a:buClr>
                <a:srgbClr val="1A595A"/>
              </a:buClr>
              <a:buSzPct val="80000"/>
              <a:buFont typeface="Franklin Gothic Book" panose="020B0503020102020204" pitchFamily="34" charset="0"/>
              <a:buChar char="►"/>
            </a:pPr>
            <a:r>
              <a:rPr lang="ka-GE" sz="1600" b="1" dirty="0">
                <a:solidFill>
                  <a:srgbClr val="404040"/>
                </a:solidFill>
                <a:latin typeface="Franklin Gothic Book"/>
                <a:cs typeface="Franklin Gothic Book"/>
              </a:rPr>
              <a:t>მიზანი:</a:t>
            </a:r>
          </a:p>
          <a:p>
            <a:pPr marL="480059" lvl="1" indent="-284480">
              <a:lnSpc>
                <a:spcPct val="100000"/>
              </a:lnSpc>
              <a:spcBef>
                <a:spcPts val="1220"/>
              </a:spcBef>
              <a:buClr>
                <a:srgbClr val="1A595A"/>
              </a:buClr>
              <a:buFont typeface="Arial"/>
              <a:buChar char="•"/>
              <a:tabLst>
                <a:tab pos="480059" algn="l"/>
              </a:tabLst>
            </a:pPr>
            <a:r>
              <a:rPr lang="ka-GE" sz="1600" dirty="0">
                <a:solidFill>
                  <a:srgbClr val="404040"/>
                </a:solidFill>
                <a:latin typeface="Franklin Gothic Book"/>
                <a:cs typeface="Franklin Gothic Book"/>
              </a:rPr>
              <a:t>უარყოფითი ზემოქმედების თაობაზე კორპორაციული ანგარიშვალდებულების გაზრდა.</a:t>
            </a:r>
          </a:p>
          <a:p>
            <a:pPr marL="480059" marR="304165" lvl="1" indent="-284480" algn="just">
              <a:lnSpc>
                <a:spcPct val="101299"/>
              </a:lnSpc>
              <a:spcBef>
                <a:spcPts val="1125"/>
              </a:spcBef>
              <a:buClr>
                <a:srgbClr val="1A595A"/>
              </a:buClr>
              <a:buFont typeface="Arial"/>
              <a:buChar char="•"/>
              <a:tabLst>
                <a:tab pos="480059" algn="l"/>
              </a:tabLst>
            </a:pPr>
            <a:r>
              <a:rPr lang="ka-GE" sz="1600" dirty="0">
                <a:solidFill>
                  <a:srgbClr val="404040"/>
                </a:solidFill>
                <a:latin typeface="Franklin Gothic Book"/>
                <a:cs typeface="Franklin Gothic Book"/>
              </a:rPr>
              <a:t>კომპლექსური შემოწმების თაობაზე მოთხოვნების დანაწევრების თავიდან აცილება და ბიზნესის </a:t>
            </a:r>
            <a:r>
              <a:rPr lang="ka-GE" sz="1600" dirty="0" err="1">
                <a:solidFill>
                  <a:srgbClr val="404040"/>
                </a:solidFill>
                <a:latin typeface="Franklin Gothic Book"/>
                <a:cs typeface="Franklin Gothic Book"/>
              </a:rPr>
              <a:t>პასუხისმგებლიანად</a:t>
            </a:r>
            <a:r>
              <a:rPr lang="ka-GE" sz="1600" dirty="0">
                <a:solidFill>
                  <a:srgbClr val="404040"/>
                </a:solidFill>
                <a:latin typeface="Franklin Gothic Book"/>
                <a:cs typeface="Franklin Gothic Book"/>
              </a:rPr>
              <a:t> წარმოების საერთაშორისო სტანდარტებთან შესაბამისობის უზრუნველყოფა (როგორიცაა მაგ., UNGP ან OECD სახელმძღვანელო მითითებები). ამან ასევე ბიზნესისა და დაინტერესებული მხარეებისათვის სამართლებრივი </a:t>
            </a:r>
            <a:r>
              <a:rPr lang="ka-GE" sz="1600" dirty="0" err="1">
                <a:solidFill>
                  <a:srgbClr val="404040"/>
                </a:solidFill>
                <a:latin typeface="Franklin Gothic Book"/>
                <a:cs typeface="Franklin Gothic Book"/>
              </a:rPr>
              <a:t>ცალსახობა</a:t>
            </a:r>
            <a:r>
              <a:rPr lang="ka-GE" sz="1600" dirty="0">
                <a:solidFill>
                  <a:srgbClr val="404040"/>
                </a:solidFill>
                <a:latin typeface="Franklin Gothic Book"/>
                <a:cs typeface="Franklin Gothic Book"/>
              </a:rPr>
              <a:t> უნდა გაზარდოს.</a:t>
            </a:r>
          </a:p>
          <a:p>
            <a:pPr marL="480059" marR="304165" lvl="1" indent="-284480" algn="just">
              <a:lnSpc>
                <a:spcPct val="101299"/>
              </a:lnSpc>
              <a:spcBef>
                <a:spcPts val="1125"/>
              </a:spcBef>
              <a:buClr>
                <a:srgbClr val="1A595A"/>
              </a:buClr>
              <a:buFont typeface="Arial"/>
              <a:buChar char="•"/>
              <a:tabLst>
                <a:tab pos="480059" algn="l"/>
              </a:tabLst>
            </a:pPr>
            <a:r>
              <a:rPr lang="ka-GE" sz="1600" dirty="0">
                <a:solidFill>
                  <a:srgbClr val="404040"/>
                </a:solidFill>
                <a:latin typeface="Franklin Gothic Book"/>
                <a:cs typeface="Franklin Gothic Book"/>
              </a:rPr>
              <a:t>მავნე ზემოქმედებით დაზარალებულთა პრობლემების მოგვარების ერთნაირი ღონისძიებების შემოღება ევროკავშირის წევრ ქვეყნებში. </a:t>
            </a:r>
          </a:p>
          <a:p>
            <a:pPr marL="298450" marR="241935" lvl="1" indent="-285750">
              <a:spcBef>
                <a:spcPts val="1225"/>
              </a:spcBef>
              <a:buClr>
                <a:srgbClr val="1A595A"/>
              </a:buClr>
              <a:buSzPct val="80000"/>
              <a:buFont typeface="Franklin Gothic Book" panose="020B0503020102020204" pitchFamily="34" charset="0"/>
              <a:buChar char="►"/>
              <a:tabLst>
                <a:tab pos="479425" algn="l"/>
              </a:tabLst>
            </a:pPr>
            <a:r>
              <a:rPr lang="ka-GE" sz="1600" b="1" dirty="0">
                <a:solidFill>
                  <a:srgbClr val="404040"/>
                </a:solidFill>
                <a:latin typeface="Franklin Gothic Book"/>
                <a:cs typeface="Franklin Gothic Book"/>
              </a:rPr>
              <a:t>მოსალოდნელი ზემოქმედება:</a:t>
            </a:r>
          </a:p>
          <a:p>
            <a:pPr marL="368300" marR="313690" lvl="1" indent="-172720" algn="just">
              <a:lnSpc>
                <a:spcPct val="101299"/>
              </a:lnSpc>
              <a:spcBef>
                <a:spcPts val="1200"/>
              </a:spcBef>
              <a:buClr>
                <a:srgbClr val="1A595A"/>
              </a:buClr>
              <a:buFont typeface="Arial"/>
              <a:buChar char="•"/>
              <a:tabLst>
                <a:tab pos="368300" algn="l"/>
              </a:tabLst>
            </a:pPr>
            <a:r>
              <a:rPr lang="ka-GE" sz="1600" dirty="0">
                <a:solidFill>
                  <a:srgbClr val="404040"/>
                </a:solidFill>
                <a:latin typeface="Franklin Gothic Book"/>
                <a:cs typeface="Franklin Gothic Book"/>
              </a:rPr>
              <a:t>კორპორაციული მმართველობის მეთოდების გაუმჯობესება: გარემო ფაქტორებთან და ადამიანის უფლებებთან დაკავშირებული მავნე ზემოქმედებისა და რისკების გამოვლენის, მართვისა და შერბილების მექანიზმები.</a:t>
            </a:r>
          </a:p>
          <a:p>
            <a:pPr marL="368300" marR="5080" lvl="1" indent="-172720">
              <a:lnSpc>
                <a:spcPts val="1680"/>
              </a:lnSpc>
              <a:spcBef>
                <a:spcPts val="1330"/>
              </a:spcBef>
              <a:buClr>
                <a:srgbClr val="1A595A"/>
              </a:buClr>
              <a:buFont typeface="Arial"/>
              <a:buChar char="•"/>
              <a:tabLst>
                <a:tab pos="368300" algn="l"/>
              </a:tabLst>
            </a:pPr>
            <a:r>
              <a:rPr lang="ka-GE" sz="1600" dirty="0">
                <a:solidFill>
                  <a:srgbClr val="404040"/>
                </a:solidFill>
                <a:latin typeface="Franklin Gothic Book"/>
                <a:cs typeface="Franklin Gothic Book"/>
              </a:rPr>
              <a:t>ღირებულებათა ჯაჭვების მავნე ზემოქმედების გამოვლენის ხელშეწყობა, რადგან კომპანიების მზარდი რაოდენობა ასეთ მონაცემებს აქვეყნებს.</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45168" cy="538609"/>
          </a:xfrm>
          <a:prstGeom prst="rect">
            <a:avLst/>
          </a:prstGeom>
        </p:spPr>
        <p:txBody>
          <a:bodyPr vert="horz" wrap="square" lIns="640080" tIns="45720" rIns="0" bIns="0" rtlCol="0">
            <a:spAutoFit/>
          </a:bodyPr>
          <a:lstStyle/>
          <a:p>
            <a:pPr>
              <a:lnSpc>
                <a:spcPct val="100000"/>
              </a:lnSpc>
              <a:spcBef>
                <a:spcPts val="105"/>
              </a:spcBef>
            </a:pPr>
            <a:r>
              <a:rPr lang="ka-GE" sz="3200" b="1" dirty="0">
                <a:solidFill>
                  <a:schemeClr val="accent2">
                    <a:lumMod val="75000"/>
                  </a:schemeClr>
                </a:solidFill>
                <a:latin typeface="Franklin Gothic Demi Cond" panose="020B0706030402020204" pitchFamily="34" charset="0"/>
              </a:rPr>
              <a:t>CSDDD: ძირითადი ელემენტები</a:t>
            </a:r>
          </a:p>
        </p:txBody>
      </p:sp>
      <p:sp>
        <p:nvSpPr>
          <p:cNvPr id="3" name="object 3"/>
          <p:cNvSpPr txBox="1"/>
          <p:nvPr/>
        </p:nvSpPr>
        <p:spPr>
          <a:xfrm>
            <a:off x="485521" y="1260919"/>
            <a:ext cx="5115179" cy="4752583"/>
          </a:xfrm>
          <a:prstGeom prst="rect">
            <a:avLst/>
          </a:prstGeom>
        </p:spPr>
        <p:txBody>
          <a:bodyPr vert="horz" wrap="square" lIns="0" tIns="12700" rIns="0" bIns="0" rtlCol="0">
            <a:spAutoFit/>
          </a:bodyPr>
          <a:lstStyle/>
          <a:p>
            <a:pPr marL="297180" marR="19685" indent="-285115">
              <a:lnSpc>
                <a:spcPct val="100000"/>
              </a:lnSpc>
              <a:spcBef>
                <a:spcPts val="100"/>
              </a:spcBef>
              <a:buClr>
                <a:srgbClr val="1A595A"/>
              </a:buClr>
              <a:buFont typeface="Arial"/>
              <a:buChar char="•"/>
              <a:tabLst>
                <a:tab pos="297180" algn="l"/>
              </a:tabLst>
            </a:pPr>
            <a:r>
              <a:rPr lang="ka-GE" sz="1600" b="1" dirty="0">
                <a:solidFill>
                  <a:srgbClr val="404040"/>
                </a:solidFill>
                <a:latin typeface="Franklin Gothic Book"/>
                <a:cs typeface="Franklin Gothic Book"/>
              </a:rPr>
              <a:t>კომპლექსური შემოწმების პოლიტიკა</a:t>
            </a:r>
            <a:r>
              <a:rPr lang="ka-GE" sz="1600" dirty="0">
                <a:solidFill>
                  <a:srgbClr val="404040"/>
                </a:solidFill>
                <a:latin typeface="Franklin Gothic Book"/>
                <a:cs typeface="Franklin Gothic Book"/>
              </a:rPr>
              <a:t> - კომპანიებმა უნდა გამოაქვეყნონ თავიანთი კომპლექსური შემოწმების პოლიტიკა, რომელიც ყოველწლიურად უნდა განახლდეს.</a:t>
            </a:r>
          </a:p>
          <a:p>
            <a:pPr marL="297180" marR="101600" indent="-285115">
              <a:lnSpc>
                <a:spcPct val="100000"/>
              </a:lnSpc>
              <a:spcBef>
                <a:spcPts val="1215"/>
              </a:spcBef>
              <a:buClr>
                <a:srgbClr val="1A595A"/>
              </a:buClr>
              <a:buFont typeface="Arial"/>
              <a:buChar char="•"/>
              <a:tabLst>
                <a:tab pos="297180" algn="l"/>
              </a:tabLst>
            </a:pPr>
            <a:r>
              <a:rPr lang="ka-GE" sz="1600" b="1" dirty="0">
                <a:solidFill>
                  <a:srgbClr val="404040"/>
                </a:solidFill>
                <a:latin typeface="Franklin Gothic Book"/>
                <a:cs typeface="Franklin Gothic Book"/>
              </a:rPr>
              <a:t>კომპლექსური შემოწმების ღონისძიებები</a:t>
            </a:r>
            <a:r>
              <a:rPr lang="ka-GE" sz="1600" dirty="0">
                <a:solidFill>
                  <a:srgbClr val="404040"/>
                </a:solidFill>
                <a:latin typeface="Franklin Gothic Book"/>
                <a:cs typeface="Franklin Gothic Book"/>
              </a:rPr>
              <a:t> – კომპანიებმა უნდა განახორციელონ კომპლექსური შემოწმების ღონისძიებები, რომლებიც მათ საქმიანობის მთლიანი ჯაჭვის შესაძლო მავნე ზემოქმედებას გამოავლენს, ასევე უნდა განსაზღვროს ამ ზემოქმედების თავიდან აცილების ან აღმოფხვრის ღონისძიებები.</a:t>
            </a:r>
          </a:p>
          <a:p>
            <a:pPr marL="297180" marR="5080" indent="-285115">
              <a:lnSpc>
                <a:spcPct val="100000"/>
              </a:lnSpc>
              <a:spcBef>
                <a:spcPts val="1220"/>
              </a:spcBef>
              <a:buClr>
                <a:srgbClr val="1A595A"/>
              </a:buClr>
              <a:buFont typeface="Arial"/>
              <a:buChar char="•"/>
              <a:tabLst>
                <a:tab pos="297180" algn="l"/>
              </a:tabLst>
            </a:pPr>
            <a:r>
              <a:rPr lang="ka-GE" sz="1600" b="1" dirty="0">
                <a:solidFill>
                  <a:srgbClr val="404040"/>
                </a:solidFill>
                <a:latin typeface="Franklin Gothic Book"/>
                <a:cs typeface="Franklin Gothic Book"/>
              </a:rPr>
              <a:t>საზედამხედველო ორგანოები</a:t>
            </a:r>
            <a:r>
              <a:rPr lang="ka-GE" sz="1600" dirty="0">
                <a:solidFill>
                  <a:srgbClr val="404040"/>
                </a:solidFill>
                <a:latin typeface="Franklin Gothic Book"/>
                <a:cs typeface="Franklin Gothic Book"/>
              </a:rPr>
              <a:t> - წევრი სახელმწიფოები დანიშნავენ ორგანოს, რომელიც პასუხისმგებელი იქნება ზედამხედველობასა და ეფექტიანი, პროპორციული და შემაკავებელი სანქციების, მათ შორის ჯარიმების დაწესებაზე და შესაბამისობის უზრუნველყოფის ბრძანებების გაცემაზე.</a:t>
            </a:r>
          </a:p>
        </p:txBody>
      </p:sp>
      <p:sp>
        <p:nvSpPr>
          <p:cNvPr id="4" name="object 4"/>
          <p:cNvSpPr txBox="1"/>
          <p:nvPr/>
        </p:nvSpPr>
        <p:spPr>
          <a:xfrm>
            <a:off x="6210300" y="1260919"/>
            <a:ext cx="4775200" cy="4352474"/>
          </a:xfrm>
          <a:prstGeom prst="rect">
            <a:avLst/>
          </a:prstGeom>
          <a:solidFill>
            <a:schemeClr val="bg1"/>
          </a:solidFill>
        </p:spPr>
        <p:txBody>
          <a:bodyPr vert="horz" wrap="square" lIns="0" tIns="12700" rIns="0" bIns="0" rtlCol="0">
            <a:spAutoFit/>
          </a:bodyPr>
          <a:lstStyle/>
          <a:p>
            <a:pPr marL="297180" marR="194310" indent="-285115">
              <a:lnSpc>
                <a:spcPct val="100000"/>
              </a:lnSpc>
              <a:spcBef>
                <a:spcPts val="100"/>
              </a:spcBef>
              <a:buClr>
                <a:srgbClr val="1A595A"/>
              </a:buClr>
              <a:buFont typeface="Arial"/>
              <a:buChar char="•"/>
              <a:tabLst>
                <a:tab pos="297180" algn="l"/>
              </a:tabLst>
            </a:pPr>
            <a:r>
              <a:rPr lang="ka-GE" sz="1600" b="1" dirty="0">
                <a:solidFill>
                  <a:srgbClr val="404040"/>
                </a:solidFill>
                <a:cs typeface="Franklin Gothic Book"/>
              </a:rPr>
              <a:t>სამოქალაქო პასუხისმგებლობა</a:t>
            </a:r>
            <a:r>
              <a:rPr lang="ka-GE" sz="1600" dirty="0">
                <a:solidFill>
                  <a:srgbClr val="404040"/>
                </a:solidFill>
                <a:cs typeface="Franklin Gothic Book"/>
              </a:rPr>
              <a:t> - წევრი სახელმწიფოები უზრუნველყოფენ მსხვერპლთა კომპენსაციას კომპლექსური შემოწმების ვალდებულებების შეუსრულებლობით გამოწვეული ზიანის გამო.</a:t>
            </a:r>
          </a:p>
          <a:p>
            <a:pPr marL="297180" marR="5080" indent="-285115">
              <a:lnSpc>
                <a:spcPct val="100099"/>
              </a:lnSpc>
              <a:spcBef>
                <a:spcPts val="1210"/>
              </a:spcBef>
              <a:buClr>
                <a:srgbClr val="1A595A"/>
              </a:buClr>
              <a:buFont typeface="Arial"/>
              <a:buChar char="•"/>
              <a:tabLst>
                <a:tab pos="297180" algn="l"/>
              </a:tabLst>
            </a:pPr>
            <a:r>
              <a:rPr lang="ka-GE" sz="1600" b="1" dirty="0">
                <a:solidFill>
                  <a:srgbClr val="404040"/>
                </a:solidFill>
              </a:rPr>
              <a:t>გარდამავალი გეგმები</a:t>
            </a:r>
            <a:r>
              <a:rPr lang="ka-GE" sz="1600" dirty="0">
                <a:solidFill>
                  <a:srgbClr val="404040"/>
                </a:solidFill>
              </a:rPr>
              <a:t> - მოითხოვება გეგმის გასაჯაროება, რომელიც მოიცავს </a:t>
            </a:r>
            <a:r>
              <a:rPr lang="ka-GE" sz="1600" i="1" dirty="0">
                <a:solidFill>
                  <a:srgbClr val="404040"/>
                </a:solidFill>
              </a:rPr>
              <a:t>განხორციელების ქმედებებსა და მათთან დაკავშირებულ ფინანსურ და საინვესტიციო გეგმებს</a:t>
            </a:r>
            <a:r>
              <a:rPr lang="ka-GE" sz="1600" dirty="0">
                <a:solidFill>
                  <a:srgbClr val="404040"/>
                </a:solidFill>
              </a:rPr>
              <a:t>, რათა კომპანიის ბიზნესმოდელი და სტრატეგია </a:t>
            </a:r>
            <a:r>
              <a:rPr lang="ka-GE" sz="1600" i="1" dirty="0">
                <a:solidFill>
                  <a:srgbClr val="404040"/>
                </a:solidFill>
              </a:rPr>
              <a:t>თავსებადი </a:t>
            </a:r>
            <a:r>
              <a:rPr lang="ka-GE" sz="1600" dirty="0">
                <a:solidFill>
                  <a:srgbClr val="404040"/>
                </a:solidFill>
              </a:rPr>
              <a:t>იყოს მდგრად ეკონომიკაზე </a:t>
            </a:r>
            <a:r>
              <a:rPr lang="ka-GE" sz="1600" i="1" dirty="0">
                <a:solidFill>
                  <a:srgbClr val="404040"/>
                </a:solidFill>
              </a:rPr>
              <a:t>გადასვლასთან</a:t>
            </a:r>
            <a:r>
              <a:rPr lang="ka-GE" sz="1600" dirty="0">
                <a:solidFill>
                  <a:srgbClr val="404040"/>
                </a:solidFill>
              </a:rPr>
              <a:t> და გლობალური დათბობის 1.5ºC ნიშნულზე შენარჩუნებასთან</a:t>
            </a:r>
            <a:r>
              <a:rPr lang="ka-GE" sz="1600" dirty="0" smtClean="0">
                <a:solidFill>
                  <a:srgbClr val="404040"/>
                </a:solidFill>
              </a:rPr>
              <a:t>, </a:t>
            </a:r>
            <a:r>
              <a:rPr lang="ka-GE" sz="1600" i="1" dirty="0" smtClean="0">
                <a:solidFill>
                  <a:srgbClr val="404040"/>
                </a:solidFill>
              </a:rPr>
              <a:t>პარიზის </a:t>
            </a:r>
            <a:r>
              <a:rPr lang="ka-GE" sz="1600" i="1" dirty="0">
                <a:solidFill>
                  <a:srgbClr val="404040"/>
                </a:solidFill>
              </a:rPr>
              <a:t>შეთანხმებასთან </a:t>
            </a:r>
            <a:r>
              <a:rPr lang="ka-GE" sz="1600" dirty="0">
                <a:solidFill>
                  <a:srgbClr val="404040"/>
                </a:solidFill>
              </a:rPr>
              <a:t>და 2050 წლისთვის </a:t>
            </a:r>
            <a:r>
              <a:rPr lang="ka-GE" sz="1600" dirty="0" err="1">
                <a:solidFill>
                  <a:srgbClr val="404040"/>
                </a:solidFill>
              </a:rPr>
              <a:t>კლიმატნეიტრალობის</a:t>
            </a:r>
            <a:r>
              <a:rPr lang="ka-GE" sz="1600" dirty="0">
                <a:solidFill>
                  <a:srgbClr val="404040"/>
                </a:solidFill>
              </a:rPr>
              <a:t> მიღწევის ამოცანასთან შესაბამისობის უზრუნველსაყოფად.</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0"/>
            <a:ext cx="9345168" cy="538609"/>
          </a:xfrm>
          <a:prstGeom prst="rect">
            <a:avLst/>
          </a:prstGeom>
        </p:spPr>
        <p:txBody>
          <a:bodyPr vert="horz" wrap="square" lIns="640080" tIns="45720" rIns="0" bIns="0" rtlCol="0">
            <a:spAutoFit/>
          </a:bodyPr>
          <a:lstStyle/>
          <a:p>
            <a:pPr>
              <a:lnSpc>
                <a:spcPct val="100000"/>
              </a:lnSpc>
              <a:spcBef>
                <a:spcPts val="105"/>
              </a:spcBef>
            </a:pPr>
            <a:r>
              <a:rPr lang="ka-GE" sz="3200" dirty="0">
                <a:latin typeface="Franklin Gothic Demi Cond" panose="020B0706030402020204" pitchFamily="34" charset="0"/>
              </a:rPr>
              <a:t>CSDDD: </a:t>
            </a:r>
            <a:r>
              <a:rPr lang="ka-GE" sz="3200" b="1" dirty="0">
                <a:latin typeface="Franklin Gothic Demi Cond" panose="020B0706030402020204" pitchFamily="34" charset="0"/>
              </a:rPr>
              <a:t>ვის ეხება?</a:t>
            </a:r>
          </a:p>
        </p:txBody>
      </p:sp>
      <p:sp>
        <p:nvSpPr>
          <p:cNvPr id="3" name="object 3"/>
          <p:cNvSpPr txBox="1"/>
          <p:nvPr/>
        </p:nvSpPr>
        <p:spPr>
          <a:xfrm>
            <a:off x="2052066" y="1534122"/>
            <a:ext cx="2536825" cy="288925"/>
          </a:xfrm>
          <a:prstGeom prst="rect">
            <a:avLst/>
          </a:prstGeom>
        </p:spPr>
        <p:txBody>
          <a:bodyPr vert="horz" wrap="square" lIns="0" tIns="0" rIns="0" bIns="0" rtlCol="0">
            <a:spAutoFit/>
          </a:bodyPr>
          <a:lstStyle/>
          <a:p>
            <a:pPr>
              <a:lnSpc>
                <a:spcPts val="2235"/>
              </a:lnSpc>
              <a:tabLst>
                <a:tab pos="283845" algn="l"/>
              </a:tabLst>
            </a:pPr>
            <a:r>
              <a:rPr lang="ka-GE" sz="2000">
                <a:solidFill>
                  <a:srgbClr val="00529B"/>
                </a:solidFill>
                <a:latin typeface="Arial"/>
                <a:cs typeface="Arial"/>
              </a:rPr>
              <a:t>•	</a:t>
            </a:r>
            <a:r>
              <a:rPr lang="ka-GE" sz="2000">
                <a:solidFill>
                  <a:srgbClr val="2C2C2D"/>
                </a:solidFill>
                <a:latin typeface="Franklin Gothic Book"/>
                <a:cs typeface="Franklin Gothic Book"/>
              </a:rPr>
              <a:t>Companies within CS</a:t>
            </a:r>
          </a:p>
        </p:txBody>
      </p:sp>
      <p:sp>
        <p:nvSpPr>
          <p:cNvPr id="4" name="object 4"/>
          <p:cNvSpPr txBox="1"/>
          <p:nvPr/>
        </p:nvSpPr>
        <p:spPr>
          <a:xfrm>
            <a:off x="4586291" y="1534122"/>
            <a:ext cx="1295400" cy="288925"/>
          </a:xfrm>
          <a:prstGeom prst="rect">
            <a:avLst/>
          </a:prstGeom>
        </p:spPr>
        <p:txBody>
          <a:bodyPr vert="horz" wrap="square" lIns="0" tIns="0" rIns="0" bIns="0" rtlCol="0">
            <a:spAutoFit/>
          </a:bodyPr>
          <a:lstStyle/>
          <a:p>
            <a:pPr>
              <a:lnSpc>
                <a:spcPts val="2235"/>
              </a:lnSpc>
            </a:pPr>
            <a:r>
              <a:rPr lang="ka-GE" sz="2000">
                <a:solidFill>
                  <a:srgbClr val="2C2C2D"/>
                </a:solidFill>
                <a:latin typeface="Franklin Gothic Book"/>
                <a:cs typeface="Franklin Gothic Book"/>
              </a:rPr>
              <a:t>DD’s scope:</a:t>
            </a:r>
          </a:p>
        </p:txBody>
      </p:sp>
      <p:graphicFrame>
        <p:nvGraphicFramePr>
          <p:cNvPr id="5" name="object 5"/>
          <p:cNvGraphicFramePr>
            <a:graphicFrameLocks noGrp="1"/>
          </p:cNvGraphicFramePr>
          <p:nvPr>
            <p:extLst>
              <p:ext uri="{D42A27DB-BD31-4B8C-83A1-F6EECF244321}">
                <p14:modId xmlns:p14="http://schemas.microsoft.com/office/powerpoint/2010/main" val="2695505377"/>
              </p:ext>
            </p:extLst>
          </p:nvPr>
        </p:nvGraphicFramePr>
        <p:xfrm>
          <a:off x="570212" y="1207135"/>
          <a:ext cx="10161287" cy="4899025"/>
        </p:xfrm>
        <a:graphic>
          <a:graphicData uri="http://schemas.openxmlformats.org/drawingml/2006/table">
            <a:tbl>
              <a:tblPr firstRow="1" bandRow="1">
                <a:tableStyleId>{2D5ABB26-0587-4C30-8999-92F81FD0307C}</a:tableStyleId>
              </a:tblPr>
              <a:tblGrid>
                <a:gridCol w="4674888">
                  <a:extLst>
                    <a:ext uri="{9D8B030D-6E8A-4147-A177-3AD203B41FA5}">
                      <a16:colId xmlns:a16="http://schemas.microsoft.com/office/drawing/2014/main" val="20000"/>
                    </a:ext>
                  </a:extLst>
                </a:gridCol>
                <a:gridCol w="5486399">
                  <a:extLst>
                    <a:ext uri="{9D8B030D-6E8A-4147-A177-3AD203B41FA5}">
                      <a16:colId xmlns:a16="http://schemas.microsoft.com/office/drawing/2014/main" val="20001"/>
                    </a:ext>
                  </a:extLst>
                </a:gridCol>
              </a:tblGrid>
              <a:tr h="470536">
                <a:tc>
                  <a:txBody>
                    <a:bodyPr/>
                    <a:lstStyle/>
                    <a:p>
                      <a:pPr algn="ctr">
                        <a:lnSpc>
                          <a:spcPct val="100000"/>
                        </a:lnSpc>
                        <a:spcBef>
                          <a:spcPts val="285"/>
                        </a:spcBef>
                      </a:pPr>
                      <a:r>
                        <a:rPr lang="ka-GE" sz="1600" b="1" dirty="0">
                          <a:solidFill>
                            <a:schemeClr val="bg1"/>
                          </a:solidFill>
                          <a:latin typeface="Franklin Gothic Book"/>
                          <a:cs typeface="Franklin Gothic Book"/>
                        </a:rPr>
                        <a:t>ევროკავშირის მსხვილი შეზღუდული პასუხისმგებლობის კომპანიები</a:t>
                      </a:r>
                    </a:p>
                  </a:txBody>
                  <a:tcPr marL="0" marR="0" marT="3619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46C8F"/>
                    </a:solidFill>
                  </a:tcPr>
                </a:tc>
                <a:tc>
                  <a:txBody>
                    <a:bodyPr/>
                    <a:lstStyle/>
                    <a:p>
                      <a:pPr marL="3175" algn="ctr">
                        <a:lnSpc>
                          <a:spcPct val="100000"/>
                        </a:lnSpc>
                        <a:spcBef>
                          <a:spcPts val="285"/>
                        </a:spcBef>
                      </a:pPr>
                      <a:r>
                        <a:rPr lang="ka-GE" sz="1600" b="1">
                          <a:solidFill>
                            <a:schemeClr val="bg1"/>
                          </a:solidFill>
                          <a:latin typeface="Franklin Gothic Book"/>
                          <a:cs typeface="Franklin Gothic Book"/>
                        </a:rPr>
                        <a:t>არაევროკავშირის კომპანიები</a:t>
                      </a:r>
                    </a:p>
                  </a:txBody>
                  <a:tcPr marL="0" marR="0" marT="36195"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246C8F"/>
                    </a:solidFill>
                  </a:tcPr>
                </a:tc>
                <a:extLst>
                  <a:ext uri="{0D108BD9-81ED-4DB2-BD59-A6C34878D82A}">
                    <a16:rowId xmlns:a16="http://schemas.microsoft.com/office/drawing/2014/main" val="10000"/>
                  </a:ext>
                </a:extLst>
              </a:tr>
              <a:tr h="4070985">
                <a:tc>
                  <a:txBody>
                    <a:bodyPr/>
                    <a:lstStyle/>
                    <a:p>
                      <a:pPr marL="91440" marR="316865">
                        <a:lnSpc>
                          <a:spcPts val="1680"/>
                        </a:lnSpc>
                        <a:spcBef>
                          <a:spcPts val="395"/>
                        </a:spcBef>
                      </a:pPr>
                      <a:r>
                        <a:rPr lang="ka-GE" sz="1600" dirty="0">
                          <a:solidFill>
                            <a:srgbClr val="404040"/>
                          </a:solidFill>
                          <a:latin typeface="Franklin Gothic Book"/>
                          <a:cs typeface="Franklin Gothic Book"/>
                        </a:rPr>
                        <a:t>თანამშრომლებისა და ბრუნვის კრიტერიუმების მიხედვით (CSRD-ის შესაბამისად):</a:t>
                      </a:r>
                    </a:p>
                    <a:p>
                      <a:pPr algn="l" rtl="0">
                        <a:lnSpc>
                          <a:spcPct val="100000"/>
                        </a:lnSpc>
                        <a:spcBef>
                          <a:spcPts val="20"/>
                        </a:spcBef>
                      </a:pPr>
                      <a:endParaRPr sz="1600" dirty="0">
                        <a:solidFill>
                          <a:srgbClr val="404040"/>
                        </a:solidFill>
                        <a:latin typeface="Times New Roman"/>
                        <a:cs typeface="Times New Roman"/>
                      </a:endParaRPr>
                    </a:p>
                    <a:p>
                      <a:pPr marL="91440" marR="177165">
                        <a:lnSpc>
                          <a:spcPts val="1680"/>
                        </a:lnSpc>
                      </a:pPr>
                      <a:r>
                        <a:rPr lang="ka-GE" sz="1600" dirty="0">
                          <a:solidFill>
                            <a:srgbClr val="404040"/>
                          </a:solidFill>
                          <a:latin typeface="Franklin Gothic Book"/>
                          <a:cs typeface="Franklin Gothic Book"/>
                        </a:rPr>
                        <a:t>ჯგუფი 1: 500+ თანამშრომელი და სუფთა ბრუნვა 150 მლნ. ევრო+ მსოფლიო მასშტაბით.</a:t>
                      </a:r>
                    </a:p>
                    <a:p>
                      <a:pPr algn="l" rtl="0">
                        <a:lnSpc>
                          <a:spcPct val="100000"/>
                        </a:lnSpc>
                        <a:spcBef>
                          <a:spcPts val="25"/>
                        </a:spcBef>
                      </a:pPr>
                      <a:endParaRPr sz="1600" dirty="0">
                        <a:solidFill>
                          <a:srgbClr val="404040"/>
                        </a:solidFill>
                        <a:latin typeface="Times New Roman"/>
                        <a:cs typeface="Times New Roman"/>
                      </a:endParaRPr>
                    </a:p>
                    <a:p>
                      <a:pPr marL="91440" marR="237490">
                        <a:lnSpc>
                          <a:spcPct val="96800"/>
                        </a:lnSpc>
                      </a:pPr>
                      <a:r>
                        <a:rPr lang="ka-GE" sz="1600" dirty="0">
                          <a:solidFill>
                            <a:srgbClr val="404040"/>
                          </a:solidFill>
                          <a:latin typeface="Franklin Gothic Book"/>
                          <a:cs typeface="Franklin Gothic Book"/>
                        </a:rPr>
                        <a:t>ჯგუფი 2: 250+ თანამშრომელი და სუფთა ბრუნვა 40 მლნ. ევრო+ მსოფლიო მასშტაბით, საქმიანობს დიდი ზემოქმედების მქონე დარგებში.</a:t>
                      </a:r>
                    </a:p>
                    <a:p>
                      <a:pPr algn="l" rtl="0">
                        <a:lnSpc>
                          <a:spcPct val="100000"/>
                        </a:lnSpc>
                      </a:pPr>
                      <a:endParaRPr sz="1600" dirty="0">
                        <a:solidFill>
                          <a:srgbClr val="404040"/>
                        </a:solidFill>
                        <a:latin typeface="Times New Roman"/>
                        <a:cs typeface="Times New Roman"/>
                      </a:endParaRPr>
                    </a:p>
                    <a:p>
                      <a:pPr marL="375920" indent="-284480">
                        <a:lnSpc>
                          <a:spcPct val="100000"/>
                        </a:lnSpc>
                        <a:buFont typeface="Arial"/>
                        <a:buChar char="•"/>
                        <a:tabLst>
                          <a:tab pos="375920" algn="l"/>
                        </a:tabLst>
                      </a:pPr>
                      <a:r>
                        <a:rPr lang="ka-GE" sz="1600" dirty="0">
                          <a:solidFill>
                            <a:srgbClr val="404040"/>
                          </a:solidFill>
                          <a:latin typeface="Franklin Gothic Book"/>
                          <a:cs typeface="Franklin Gothic Book"/>
                        </a:rPr>
                        <a:t>შეფასებით, მოიცავს ევროკავშირის დაახლ. 13000 კომპანიას.</a:t>
                      </a:r>
                    </a:p>
                  </a:txBody>
                  <a:tcPr marL="0" marR="0" marT="50165"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20000"/>
                        <a:lumOff val="80000"/>
                      </a:schemeClr>
                    </a:solidFill>
                  </a:tcPr>
                </a:tc>
                <a:tc>
                  <a:txBody>
                    <a:bodyPr/>
                    <a:lstStyle/>
                    <a:p>
                      <a:pPr marL="95250">
                        <a:lnSpc>
                          <a:spcPts val="1710"/>
                        </a:lnSpc>
                        <a:spcBef>
                          <a:spcPts val="290"/>
                        </a:spcBef>
                      </a:pPr>
                      <a:r>
                        <a:rPr lang="ka-GE" sz="1600" dirty="0">
                          <a:solidFill>
                            <a:srgbClr val="404040"/>
                          </a:solidFill>
                          <a:latin typeface="Franklin Gothic Book"/>
                          <a:cs typeface="Franklin Gothic Book"/>
                        </a:rPr>
                        <a:t>მესამე ქვეყნის კომპანიები, რომლებიც ევროკავშირში საქმიანობს და  რომელთა ბრუნვა 1 და 2 ჯგუფებისთვის დადგენილ ზღურბლს შეესაბამება.</a:t>
                      </a:r>
                    </a:p>
                    <a:p>
                      <a:pPr algn="l" rtl="0">
                        <a:lnSpc>
                          <a:spcPct val="100000"/>
                        </a:lnSpc>
                        <a:spcBef>
                          <a:spcPts val="5"/>
                        </a:spcBef>
                      </a:pPr>
                      <a:endParaRPr sz="1600" dirty="0">
                        <a:solidFill>
                          <a:srgbClr val="404040"/>
                        </a:solidFill>
                        <a:latin typeface="Times New Roman"/>
                        <a:cs typeface="Times New Roman"/>
                      </a:endParaRPr>
                    </a:p>
                    <a:p>
                      <a:pPr marL="379730" marR="381635" indent="-285115" algn="just">
                        <a:lnSpc>
                          <a:spcPts val="1680"/>
                        </a:lnSpc>
                        <a:buFont typeface="Arial"/>
                        <a:buChar char="•"/>
                        <a:tabLst>
                          <a:tab pos="379730" algn="l"/>
                        </a:tabLst>
                      </a:pPr>
                      <a:r>
                        <a:rPr lang="ka-GE" sz="1600" dirty="0">
                          <a:solidFill>
                            <a:srgbClr val="404040"/>
                          </a:solidFill>
                          <a:latin typeface="Franklin Gothic Book"/>
                          <a:cs typeface="Franklin Gothic Book"/>
                        </a:rPr>
                        <a:t>ბრუნვას ადგილი უნდა ჰქონდეს ევროკავშირში, რათა მესამე ქვეყნების კომპანიებს დირექტივა უფრო მეტად არ შეეხოს. </a:t>
                      </a:r>
                    </a:p>
                    <a:p>
                      <a:pPr algn="l" rtl="0">
                        <a:lnSpc>
                          <a:spcPct val="100000"/>
                        </a:lnSpc>
                        <a:spcBef>
                          <a:spcPts val="30"/>
                        </a:spcBef>
                        <a:buFont typeface="Arial"/>
                        <a:buChar char="•"/>
                      </a:pPr>
                      <a:endParaRPr sz="1600" dirty="0" smtClean="0">
                        <a:solidFill>
                          <a:srgbClr val="404040"/>
                        </a:solidFill>
                        <a:latin typeface="Times New Roman"/>
                        <a:cs typeface="Times New Roman"/>
                      </a:endParaRPr>
                    </a:p>
                    <a:p>
                      <a:pPr marL="379730" indent="-284480" algn="l">
                        <a:lnSpc>
                          <a:spcPts val="1714"/>
                        </a:lnSpc>
                        <a:buFont typeface="Arial"/>
                        <a:buChar char="•"/>
                        <a:tabLst>
                          <a:tab pos="379730" algn="l"/>
                        </a:tabLst>
                      </a:pPr>
                      <a:r>
                        <a:rPr lang="ka-GE" sz="1600" dirty="0" smtClean="0">
                          <a:solidFill>
                            <a:srgbClr val="404040"/>
                          </a:solidFill>
                          <a:latin typeface="Franklin Gothic Book"/>
                          <a:cs typeface="Franklin Gothic Book"/>
                        </a:rPr>
                        <a:t>დაქვემდებარებულმა </a:t>
                      </a:r>
                      <a:r>
                        <a:rPr lang="ka-GE" sz="1600" dirty="0">
                          <a:solidFill>
                            <a:srgbClr val="404040"/>
                          </a:solidFill>
                          <a:latin typeface="Franklin Gothic Book"/>
                          <a:cs typeface="Franklin Gothic Book"/>
                        </a:rPr>
                        <a:t>მესამე ქვეყნის კომპანიებმა უნდა დანიშნონ ევროკავშირში ბაზირებული წარმომადგენელი:</a:t>
                      </a:r>
                    </a:p>
                    <a:p>
                      <a:pPr marL="836930" marR="779780" lvl="1" indent="-285115" algn="l">
                        <a:lnSpc>
                          <a:spcPts val="1680"/>
                        </a:lnSpc>
                        <a:spcBef>
                          <a:spcPts val="600"/>
                        </a:spcBef>
                        <a:buFont typeface="Arial"/>
                        <a:buChar char="•"/>
                        <a:tabLst>
                          <a:tab pos="836930" algn="l"/>
                        </a:tabLst>
                      </a:pPr>
                      <a:r>
                        <a:rPr lang="ka-GE" sz="1600" dirty="0">
                          <a:solidFill>
                            <a:srgbClr val="404040"/>
                          </a:solidFill>
                          <a:latin typeface="Franklin Gothic Book"/>
                          <a:cs typeface="Franklin Gothic Book"/>
                        </a:rPr>
                        <a:t>რათა ზედამხედველობის ორგანოებისგან შეტყობინებები მიიღოს.</a:t>
                      </a:r>
                    </a:p>
                    <a:p>
                      <a:pPr marL="836930" marR="132715" lvl="1" indent="-285115" algn="l">
                        <a:lnSpc>
                          <a:spcPts val="1680"/>
                        </a:lnSpc>
                        <a:spcBef>
                          <a:spcPts val="600"/>
                        </a:spcBef>
                        <a:buFont typeface="Arial"/>
                        <a:buChar char="•"/>
                        <a:tabLst>
                          <a:tab pos="836930" algn="l"/>
                        </a:tabLst>
                      </a:pPr>
                      <a:r>
                        <a:rPr lang="ka-GE" sz="1600" dirty="0">
                          <a:solidFill>
                            <a:srgbClr val="404040"/>
                          </a:solidFill>
                          <a:latin typeface="Franklin Gothic Book"/>
                          <a:cs typeface="Franklin Gothic Book"/>
                        </a:rPr>
                        <a:t>რათა ზედამხედველობის ორგანოებთან შესაბამისობისა და აღსრულების საკითხებზე ითანამშრომლოს (მუხლი 16).</a:t>
                      </a:r>
                    </a:p>
                    <a:p>
                      <a:pPr lvl="1" algn="l" rtl="0">
                        <a:lnSpc>
                          <a:spcPct val="100000"/>
                        </a:lnSpc>
                        <a:spcBef>
                          <a:spcPts val="35"/>
                        </a:spcBef>
                        <a:buFont typeface="Arial"/>
                        <a:buChar char="•"/>
                      </a:pPr>
                      <a:endParaRPr sz="1600" dirty="0">
                        <a:solidFill>
                          <a:srgbClr val="404040"/>
                        </a:solidFill>
                        <a:latin typeface="Times New Roman"/>
                        <a:cs typeface="Times New Roman"/>
                      </a:endParaRPr>
                    </a:p>
                    <a:p>
                      <a:pPr marL="379730" marR="335915" indent="-285115" algn="just">
                        <a:lnSpc>
                          <a:spcPts val="1680"/>
                        </a:lnSpc>
                        <a:buFont typeface="Arial"/>
                        <a:buChar char="•"/>
                        <a:tabLst>
                          <a:tab pos="379730" algn="l"/>
                        </a:tabLst>
                      </a:pPr>
                      <a:r>
                        <a:rPr lang="ka-GE" sz="1600" dirty="0">
                          <a:solidFill>
                            <a:srgbClr val="404040"/>
                          </a:solidFill>
                          <a:latin typeface="Franklin Gothic Book"/>
                          <a:cs typeface="Franklin Gothic Book"/>
                        </a:rPr>
                        <a:t>შეფასებით, მოიცავს დაახლ. 4000 მესამე ქვეყნის კომპანიას.</a:t>
                      </a:r>
                    </a:p>
                  </a:txBody>
                  <a:tcPr marL="0" marR="0" marT="3683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6" name="object 6"/>
          <p:cNvSpPr txBox="1"/>
          <p:nvPr/>
        </p:nvSpPr>
        <p:spPr>
          <a:xfrm>
            <a:off x="8153401" y="6106160"/>
            <a:ext cx="2794000" cy="234680"/>
          </a:xfrm>
          <a:prstGeom prst="rect">
            <a:avLst/>
          </a:prstGeom>
        </p:spPr>
        <p:txBody>
          <a:bodyPr vert="horz" wrap="square" lIns="0" tIns="11430" rIns="0" bIns="0" rtlCol="0">
            <a:spAutoFit/>
          </a:bodyPr>
          <a:lstStyle/>
          <a:p>
            <a:pPr marL="12700">
              <a:lnSpc>
                <a:spcPct val="100000"/>
              </a:lnSpc>
              <a:spcBef>
                <a:spcPts val="90"/>
              </a:spcBef>
            </a:pPr>
            <a:r>
              <a:rPr lang="ka-GE" sz="1450" u="sng" dirty="0">
                <a:solidFill>
                  <a:srgbClr val="404040"/>
                </a:solidFill>
                <a:uFill>
                  <a:solidFill>
                    <a:srgbClr val="00529B"/>
                  </a:solidFill>
                </a:uFill>
                <a:latin typeface="Arial"/>
                <a:cs typeface="Arial"/>
              </a:rPr>
              <a:t>ევროსაბჭოს CSDD-ის ტექსტი</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51482" y="6102649"/>
            <a:ext cx="2888617" cy="184666"/>
          </a:xfrm>
          <a:prstGeom prst="rect">
            <a:avLst/>
          </a:prstGeom>
        </p:spPr>
        <p:txBody>
          <a:bodyPr vert="horz" wrap="square" lIns="0" tIns="15240" rIns="0" bIns="0" rtlCol="0">
            <a:spAutoFit/>
          </a:bodyPr>
          <a:lstStyle/>
          <a:p>
            <a:pPr marL="38100">
              <a:lnSpc>
                <a:spcPct val="100000"/>
              </a:lnSpc>
              <a:spcBef>
                <a:spcPts val="120"/>
              </a:spcBef>
            </a:pPr>
            <a:r>
              <a:rPr lang="ka-GE" sz="1100" b="1" dirty="0">
                <a:solidFill>
                  <a:srgbClr val="404040"/>
                </a:solidFill>
                <a:latin typeface="Calibri"/>
                <a:cs typeface="Calibri"/>
              </a:rPr>
              <a:t>ევროკავშირის ტაქსონომია, SFDR, CSRD</a:t>
            </a:r>
          </a:p>
        </p:txBody>
      </p:sp>
      <p:sp>
        <p:nvSpPr>
          <p:cNvPr id="4" name="object 4"/>
          <p:cNvSpPr txBox="1"/>
          <p:nvPr/>
        </p:nvSpPr>
        <p:spPr>
          <a:xfrm>
            <a:off x="604746" y="531446"/>
            <a:ext cx="4842691" cy="431800"/>
          </a:xfrm>
          <a:prstGeom prst="rect">
            <a:avLst/>
          </a:prstGeom>
        </p:spPr>
        <p:txBody>
          <a:bodyPr vert="horz" wrap="square" lIns="0" tIns="11430" rIns="0" bIns="0" rtlCol="0">
            <a:spAutoFit/>
          </a:bodyPr>
          <a:lstStyle/>
          <a:p>
            <a:pPr marL="12700">
              <a:lnSpc>
                <a:spcPts val="1510"/>
              </a:lnSpc>
              <a:spcBef>
                <a:spcPts val="90"/>
              </a:spcBef>
            </a:pPr>
            <a:r>
              <a:rPr lang="ka-GE" sz="1450" dirty="0">
                <a:solidFill>
                  <a:srgbClr val="00529B"/>
                </a:solidFill>
                <a:latin typeface="Franklin Gothic Medium"/>
                <a:cs typeface="Franklin Gothic Medium"/>
              </a:rPr>
              <a:t>ძირითადი სტანდარტების/ მითითებების ჩამონათვალი</a:t>
            </a:r>
          </a:p>
          <a:p>
            <a:pPr marL="18415">
              <a:lnSpc>
                <a:spcPts val="1689"/>
              </a:lnSpc>
            </a:pPr>
            <a:endParaRPr sz="1600" dirty="0">
              <a:latin typeface="Franklin Gothic Book"/>
              <a:cs typeface="Franklin Gothic Book"/>
            </a:endParaRPr>
          </a:p>
        </p:txBody>
      </p:sp>
      <p:graphicFrame>
        <p:nvGraphicFramePr>
          <p:cNvPr id="5" name="object 5"/>
          <p:cNvGraphicFramePr>
            <a:graphicFrameLocks noGrp="1"/>
          </p:cNvGraphicFramePr>
          <p:nvPr>
            <p:extLst>
              <p:ext uri="{D42A27DB-BD31-4B8C-83A1-F6EECF244321}">
                <p14:modId xmlns:p14="http://schemas.microsoft.com/office/powerpoint/2010/main" val="3861000111"/>
              </p:ext>
            </p:extLst>
          </p:nvPr>
        </p:nvGraphicFramePr>
        <p:xfrm>
          <a:off x="171654" y="942770"/>
          <a:ext cx="5575300" cy="4994275"/>
        </p:xfrm>
        <a:graphic>
          <a:graphicData uri="http://schemas.openxmlformats.org/drawingml/2006/table">
            <a:tbl>
              <a:tblPr firstRow="1" bandRow="1">
                <a:tableStyleId>{2D5ABB26-0587-4C30-8999-92F81FD0307C}</a:tableStyleId>
              </a:tblPr>
              <a:tblGrid>
                <a:gridCol w="387146">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698954">
                  <a:extLst>
                    <a:ext uri="{9D8B030D-6E8A-4147-A177-3AD203B41FA5}">
                      <a16:colId xmlns:a16="http://schemas.microsoft.com/office/drawing/2014/main" val="20002"/>
                    </a:ext>
                  </a:extLst>
                </a:gridCol>
              </a:tblGrid>
              <a:tr h="396875">
                <a:tc>
                  <a:txBody>
                    <a:bodyPr/>
                    <a:lstStyle/>
                    <a:p>
                      <a:pPr marR="88265" algn="r">
                        <a:lnSpc>
                          <a:spcPct val="100000"/>
                        </a:lnSpc>
                        <a:spcBef>
                          <a:spcPts val="200"/>
                        </a:spcBef>
                      </a:pPr>
                      <a:r>
                        <a:rPr lang="ka-GE" sz="1200">
                          <a:solidFill>
                            <a:srgbClr val="00529B"/>
                          </a:solidFill>
                          <a:latin typeface="Franklin Gothic Book" panose="020B0503020102020204" pitchFamily="34" charset="0"/>
                          <a:cs typeface="Franklin Gothic Medium"/>
                        </a:rPr>
                        <a:t>#</a:t>
                      </a:r>
                    </a:p>
                  </a:txBody>
                  <a:tcPr marL="0" marR="0" marT="25400" marB="0" anchor="ctr">
                    <a:lnT w="38100">
                      <a:solidFill>
                        <a:srgbClr val="85BB24"/>
                      </a:solidFill>
                      <a:prstDash val="solid"/>
                    </a:lnT>
                    <a:lnB w="9525">
                      <a:solidFill>
                        <a:srgbClr val="A6A6A6"/>
                      </a:solidFill>
                      <a:prstDash val="solid"/>
                    </a:lnB>
                  </a:tcPr>
                </a:tc>
                <a:tc>
                  <a:txBody>
                    <a:bodyPr/>
                    <a:lstStyle/>
                    <a:p>
                      <a:pPr marL="163195">
                        <a:lnSpc>
                          <a:spcPct val="100000"/>
                        </a:lnSpc>
                        <a:spcBef>
                          <a:spcPts val="200"/>
                        </a:spcBef>
                      </a:pPr>
                      <a:r>
                        <a:rPr lang="ka-GE" sz="1200">
                          <a:solidFill>
                            <a:srgbClr val="00529B"/>
                          </a:solidFill>
                          <a:latin typeface="Franklin Gothic Book" panose="020B0503020102020204" pitchFamily="34" charset="0"/>
                          <a:cs typeface="Franklin Gothic Medium"/>
                        </a:rPr>
                        <a:t>ორგანიზაცია</a:t>
                      </a:r>
                    </a:p>
                  </a:txBody>
                  <a:tcPr marL="0" marR="0" marT="25400" marB="0" anchor="ctr">
                    <a:lnT w="38100">
                      <a:solidFill>
                        <a:srgbClr val="85BB24"/>
                      </a:solidFill>
                      <a:prstDash val="solid"/>
                    </a:lnT>
                    <a:lnB w="9525">
                      <a:solidFill>
                        <a:srgbClr val="A6A6A6"/>
                      </a:solidFill>
                      <a:prstDash val="solid"/>
                    </a:lnB>
                  </a:tcPr>
                </a:tc>
                <a:tc>
                  <a:txBody>
                    <a:bodyPr/>
                    <a:lstStyle/>
                    <a:p>
                      <a:pPr marL="73025">
                        <a:lnSpc>
                          <a:spcPct val="100000"/>
                        </a:lnSpc>
                        <a:spcBef>
                          <a:spcPts val="200"/>
                        </a:spcBef>
                      </a:pPr>
                      <a:r>
                        <a:rPr lang="ka-GE" sz="1200">
                          <a:solidFill>
                            <a:srgbClr val="00529B"/>
                          </a:solidFill>
                          <a:latin typeface="Franklin Gothic Book" panose="020B0503020102020204" pitchFamily="34" charset="0"/>
                          <a:cs typeface="Franklin Gothic Medium"/>
                        </a:rPr>
                        <a:t>ინიციატივა / დოკუმენტი</a:t>
                      </a:r>
                    </a:p>
                  </a:txBody>
                  <a:tcPr marL="0" marR="0" marT="25400" marB="0" anchor="ctr">
                    <a:lnT w="38100">
                      <a:solidFill>
                        <a:srgbClr val="85BB24"/>
                      </a:solidFill>
                      <a:prstDash val="solid"/>
                    </a:lnT>
                    <a:lnB w="9525">
                      <a:solidFill>
                        <a:srgbClr val="A6A6A6"/>
                      </a:solidFill>
                      <a:prstDash val="solid"/>
                    </a:lnB>
                  </a:tcPr>
                </a:tc>
                <a:extLst>
                  <a:ext uri="{0D108BD9-81ED-4DB2-BD59-A6C34878D82A}">
                    <a16:rowId xmlns:a16="http://schemas.microsoft.com/office/drawing/2014/main" val="10000"/>
                  </a:ext>
                </a:extLst>
              </a:tr>
              <a:tr h="510540">
                <a:tc>
                  <a:txBody>
                    <a:bodyPr/>
                    <a:lstStyle/>
                    <a:p>
                      <a:pPr marR="106680" algn="r">
                        <a:lnSpc>
                          <a:spcPct val="100000"/>
                        </a:lnSpc>
                        <a:spcBef>
                          <a:spcPts val="325"/>
                        </a:spcBef>
                      </a:pPr>
                      <a:r>
                        <a:rPr lang="ka-GE" sz="1200">
                          <a:solidFill>
                            <a:srgbClr val="171717"/>
                          </a:solidFill>
                          <a:latin typeface="Franklin Gothic Book" panose="020B0503020102020204" pitchFamily="34" charset="0"/>
                          <a:cs typeface="Franklin Gothic Medium"/>
                        </a:rPr>
                        <a:t>1</a:t>
                      </a:r>
                    </a:p>
                  </a:txBody>
                  <a:tcPr marL="0" marR="0" marT="41275" marB="0" anchor="ctr">
                    <a:lnT w="9525">
                      <a:solidFill>
                        <a:srgbClr val="A6A6A6"/>
                      </a:solidFill>
                      <a:prstDash val="solid"/>
                    </a:lnT>
                    <a:lnB w="9525">
                      <a:solidFill>
                        <a:srgbClr val="A6A6A6"/>
                      </a:solidFill>
                      <a:prstDash val="solid"/>
                    </a:lnB>
                  </a:tcPr>
                </a:tc>
                <a:tc>
                  <a:txBody>
                    <a:bodyPr/>
                    <a:lstStyle/>
                    <a:p>
                      <a:pPr marL="95885">
                        <a:lnSpc>
                          <a:spcPct val="100000"/>
                        </a:lnSpc>
                        <a:spcBef>
                          <a:spcPts val="325"/>
                        </a:spcBef>
                      </a:pPr>
                      <a:r>
                        <a:rPr lang="ka-GE" sz="1200" dirty="0">
                          <a:solidFill>
                            <a:srgbClr val="404040"/>
                          </a:solidFill>
                          <a:latin typeface="Franklin Gothic Book" panose="020B0503020102020204" pitchFamily="34" charset="0"/>
                          <a:cs typeface="Franklin Gothic Medium"/>
                        </a:rPr>
                        <a:t>ფინანსური ანგარიშგების მრჩეველთა ევროპული ჯგუფი</a:t>
                      </a:r>
                    </a:p>
                  </a:txBody>
                  <a:tcPr marL="0" marR="0" marT="41275" marB="0" anchor="ctr">
                    <a:lnT w="9525">
                      <a:solidFill>
                        <a:srgbClr val="A6A6A6"/>
                      </a:solidFill>
                      <a:prstDash val="solid"/>
                    </a:lnT>
                    <a:lnB w="9525">
                      <a:solidFill>
                        <a:srgbClr val="A6A6A6"/>
                      </a:solidFill>
                      <a:prstDash val="solid"/>
                    </a:lnB>
                  </a:tcPr>
                </a:tc>
                <a:tc>
                  <a:txBody>
                    <a:bodyPr/>
                    <a:lstStyle/>
                    <a:p>
                      <a:pPr marL="5715">
                        <a:lnSpc>
                          <a:spcPct val="100000"/>
                        </a:lnSpc>
                        <a:spcBef>
                          <a:spcPts val="325"/>
                        </a:spcBef>
                      </a:pPr>
                      <a:r>
                        <a:rPr lang="ka-GE" sz="1200" baseline="0" dirty="0">
                          <a:solidFill>
                            <a:srgbClr val="404040"/>
                          </a:solidFill>
                          <a:latin typeface="Franklin Gothic Book" panose="020B0503020102020204" pitchFamily="34" charset="0"/>
                          <a:cs typeface="Franklin Gothic Medium"/>
                        </a:rPr>
                        <a:t>მდგრადობის საკითხებზე ანგარიშგების ევროპული სტანდარტების პროექტი</a:t>
                      </a:r>
                    </a:p>
                  </a:txBody>
                  <a:tcPr marL="0" marR="0" marT="41275"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1"/>
                  </a:ext>
                </a:extLst>
              </a:tr>
              <a:tr h="510540">
                <a:tc>
                  <a:txBody>
                    <a:bodyPr/>
                    <a:lstStyle/>
                    <a:p>
                      <a:pPr marR="106045" algn="r">
                        <a:lnSpc>
                          <a:spcPct val="100000"/>
                        </a:lnSpc>
                        <a:spcBef>
                          <a:spcPts val="330"/>
                        </a:spcBef>
                      </a:pPr>
                      <a:r>
                        <a:rPr lang="ka-GE" sz="1200">
                          <a:solidFill>
                            <a:srgbClr val="171717"/>
                          </a:solidFill>
                          <a:latin typeface="Franklin Gothic Book" panose="020B0503020102020204" pitchFamily="34" charset="0"/>
                          <a:cs typeface="Franklin Gothic Medium"/>
                        </a:rPr>
                        <a:t>2</a:t>
                      </a:r>
                    </a:p>
                  </a:txBody>
                  <a:tcPr marL="0" marR="0" marT="4191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30"/>
                        </a:spcBef>
                      </a:pPr>
                      <a:r>
                        <a:rPr lang="ka-GE" sz="1200" dirty="0">
                          <a:solidFill>
                            <a:srgbClr val="404040"/>
                          </a:solidFill>
                          <a:latin typeface="Franklin Gothic Book" panose="020B0503020102020204" pitchFamily="34" charset="0"/>
                          <a:cs typeface="Franklin Gothic Medium"/>
                        </a:rPr>
                        <a:t>მდგრადობის საერთაშორისო სტანდარტების საბჭო (ISSB)</a:t>
                      </a:r>
                    </a:p>
                  </a:txBody>
                  <a:tcPr marL="0" marR="0" marT="41910" marB="0" anchor="ctr">
                    <a:lnT w="9525">
                      <a:solidFill>
                        <a:srgbClr val="A6A6A6"/>
                      </a:solidFill>
                      <a:prstDash val="solid"/>
                    </a:lnT>
                    <a:lnB w="9525">
                      <a:solidFill>
                        <a:srgbClr val="A6A6A6"/>
                      </a:solidFill>
                      <a:prstDash val="solid"/>
                    </a:lnB>
                  </a:tcPr>
                </a:tc>
                <a:tc>
                  <a:txBody>
                    <a:bodyPr/>
                    <a:lstStyle/>
                    <a:p>
                      <a:pPr marL="5715">
                        <a:lnSpc>
                          <a:spcPct val="100000"/>
                        </a:lnSpc>
                        <a:spcBef>
                          <a:spcPts val="330"/>
                        </a:spcBef>
                      </a:pPr>
                      <a:r>
                        <a:rPr lang="ka-GE" sz="1200" baseline="0" dirty="0">
                          <a:solidFill>
                            <a:srgbClr val="404040"/>
                          </a:solidFill>
                          <a:latin typeface="Franklin Gothic Book" panose="020B0503020102020204" pitchFamily="34" charset="0"/>
                          <a:cs typeface="Franklin Gothic Medium"/>
                        </a:rPr>
                        <a:t>კლიმატთან დაკავშირებული ინფორმაციის გასაჯაროებისა და ინფორმაციის გასაჯაროების ზოგადი მოთხოვნების </a:t>
                      </a:r>
                      <a:r>
                        <a:rPr lang="ka-GE" sz="1200" baseline="0" dirty="0" smtClean="0">
                          <a:solidFill>
                            <a:srgbClr val="404040"/>
                          </a:solidFill>
                          <a:latin typeface="Franklin Gothic Book" panose="020B0503020102020204" pitchFamily="34" charset="0"/>
                          <a:cs typeface="Franklin Gothic Medium"/>
                        </a:rPr>
                        <a:t>პროტოტიპი</a:t>
                      </a:r>
                      <a:endParaRPr lang="ka-GE" sz="1200" baseline="0" dirty="0">
                        <a:solidFill>
                          <a:srgbClr val="404040"/>
                        </a:solidFill>
                        <a:latin typeface="Franklin Gothic Book" panose="020B0503020102020204" pitchFamily="34" charset="0"/>
                        <a:cs typeface="Franklin Gothic Medium"/>
                      </a:endParaRPr>
                    </a:p>
                  </a:txBody>
                  <a:tcPr marL="0" marR="0" marT="4191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2"/>
                  </a:ext>
                </a:extLst>
              </a:tr>
              <a:tr h="364490">
                <a:tc>
                  <a:txBody>
                    <a:bodyPr/>
                    <a:lstStyle/>
                    <a:p>
                      <a:pPr marR="106680" algn="r">
                        <a:lnSpc>
                          <a:spcPct val="100000"/>
                        </a:lnSpc>
                        <a:spcBef>
                          <a:spcPts val="335"/>
                        </a:spcBef>
                      </a:pPr>
                      <a:r>
                        <a:rPr lang="ka-GE" sz="1200" dirty="0">
                          <a:solidFill>
                            <a:srgbClr val="171717"/>
                          </a:solidFill>
                          <a:latin typeface="Franklin Gothic Book" panose="020B0503020102020204" pitchFamily="34" charset="0"/>
                          <a:cs typeface="Franklin Gothic Medium"/>
                        </a:rPr>
                        <a:t>3</a:t>
                      </a:r>
                    </a:p>
                  </a:txBody>
                  <a:tcPr marL="0" marR="0" marT="42545" marB="0" anchor="ctr">
                    <a:lnT w="9525">
                      <a:solidFill>
                        <a:srgbClr val="A6A6A6"/>
                      </a:solidFill>
                      <a:prstDash val="solid"/>
                    </a:lnT>
                    <a:lnB w="9525">
                      <a:solidFill>
                        <a:srgbClr val="A6A6A6"/>
                      </a:solidFill>
                      <a:prstDash val="solid"/>
                    </a:lnB>
                  </a:tcPr>
                </a:tc>
                <a:tc>
                  <a:txBody>
                    <a:bodyPr/>
                    <a:lstStyle/>
                    <a:p>
                      <a:pPr marL="95885">
                        <a:lnSpc>
                          <a:spcPct val="100000"/>
                        </a:lnSpc>
                        <a:spcBef>
                          <a:spcPts val="335"/>
                        </a:spcBef>
                      </a:pPr>
                      <a:r>
                        <a:rPr lang="ka-GE" sz="1200" dirty="0">
                          <a:solidFill>
                            <a:srgbClr val="404040"/>
                          </a:solidFill>
                          <a:latin typeface="Franklin Gothic Book" panose="020B0503020102020204" pitchFamily="34" charset="0"/>
                          <a:cs typeface="Franklin Gothic Medium"/>
                        </a:rPr>
                        <a:t>კლიმატთან დაკავშირებული ფინანსური ინფორმაციის მაუწყებელი ანალიტიკური ჯგუფი (TCFD)</a:t>
                      </a:r>
                    </a:p>
                  </a:txBody>
                  <a:tcPr marL="0" marR="0" marT="42545" marB="0" anchor="ctr">
                    <a:lnT w="9525">
                      <a:solidFill>
                        <a:srgbClr val="A6A6A6"/>
                      </a:solidFill>
                      <a:prstDash val="solid"/>
                    </a:lnT>
                    <a:lnB w="9525">
                      <a:solidFill>
                        <a:srgbClr val="A6A6A6"/>
                      </a:solidFill>
                      <a:prstDash val="solid"/>
                    </a:lnB>
                  </a:tcPr>
                </a:tc>
                <a:tc>
                  <a:txBody>
                    <a:bodyPr/>
                    <a:lstStyle/>
                    <a:p>
                      <a:pPr marL="5715">
                        <a:lnSpc>
                          <a:spcPct val="100000"/>
                        </a:lnSpc>
                        <a:spcBef>
                          <a:spcPts val="335"/>
                        </a:spcBef>
                      </a:pPr>
                      <a:r>
                        <a:rPr lang="ka-GE" sz="1200" baseline="0" dirty="0">
                          <a:solidFill>
                            <a:srgbClr val="404040"/>
                          </a:solidFill>
                          <a:latin typeface="Franklin Gothic Book" panose="020B0503020102020204" pitchFamily="34" charset="0"/>
                          <a:cs typeface="Franklin Gothic Medium"/>
                        </a:rPr>
                        <a:t>TCFD რეკომენდაციები</a:t>
                      </a:r>
                    </a:p>
                  </a:txBody>
                  <a:tcPr marL="0" marR="0" marT="42545"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3"/>
                  </a:ext>
                </a:extLst>
              </a:tr>
              <a:tr h="219075">
                <a:tc>
                  <a:txBody>
                    <a:bodyPr/>
                    <a:lstStyle/>
                    <a:p>
                      <a:pPr marR="106045" algn="r">
                        <a:lnSpc>
                          <a:spcPct val="100000"/>
                        </a:lnSpc>
                        <a:spcBef>
                          <a:spcPts val="340"/>
                        </a:spcBef>
                      </a:pPr>
                      <a:r>
                        <a:rPr lang="ka-GE" sz="1200">
                          <a:solidFill>
                            <a:srgbClr val="171717"/>
                          </a:solidFill>
                          <a:latin typeface="Franklin Gothic Book" panose="020B0503020102020204" pitchFamily="34" charset="0"/>
                          <a:cs typeface="Franklin Gothic Medium"/>
                        </a:rPr>
                        <a:t>4</a:t>
                      </a:r>
                    </a:p>
                  </a:txBody>
                  <a:tcPr marL="0" marR="0" marT="4318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40"/>
                        </a:spcBef>
                      </a:pPr>
                      <a:r>
                        <a:rPr lang="ka-GE" sz="1200">
                          <a:solidFill>
                            <a:srgbClr val="404040"/>
                          </a:solidFill>
                          <a:latin typeface="Franklin Gothic Book" panose="020B0503020102020204" pitchFamily="34" charset="0"/>
                          <a:cs typeface="Franklin Gothic Medium"/>
                        </a:rPr>
                        <a:t>ანგარიშგების გლობალური ინიციატივა (GRI)</a:t>
                      </a:r>
                    </a:p>
                  </a:txBody>
                  <a:tcPr marL="0" marR="0" marT="43180" marB="0" anchor="ctr">
                    <a:lnT w="9525">
                      <a:solidFill>
                        <a:srgbClr val="A6A6A6"/>
                      </a:solidFill>
                      <a:prstDash val="solid"/>
                    </a:lnT>
                    <a:lnB w="9525">
                      <a:solidFill>
                        <a:srgbClr val="A6A6A6"/>
                      </a:solidFill>
                      <a:prstDash val="solid"/>
                    </a:lnB>
                  </a:tcPr>
                </a:tc>
                <a:tc>
                  <a:txBody>
                    <a:bodyPr/>
                    <a:lstStyle/>
                    <a:p>
                      <a:pPr marL="5715">
                        <a:lnSpc>
                          <a:spcPct val="100000"/>
                        </a:lnSpc>
                        <a:spcBef>
                          <a:spcPts val="340"/>
                        </a:spcBef>
                      </a:pPr>
                      <a:r>
                        <a:rPr lang="ka-GE" sz="1200" baseline="0" dirty="0">
                          <a:solidFill>
                            <a:srgbClr val="404040"/>
                          </a:solidFill>
                          <a:latin typeface="Franklin Gothic Book" panose="020B0503020102020204" pitchFamily="34" charset="0"/>
                          <a:cs typeface="Franklin Gothic Medium"/>
                        </a:rPr>
                        <a:t>GRI სტანდარტები</a:t>
                      </a:r>
                    </a:p>
                  </a:txBody>
                  <a:tcPr marL="0" marR="0" marT="4318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4"/>
                  </a:ext>
                </a:extLst>
              </a:tr>
              <a:tr h="364490">
                <a:tc>
                  <a:txBody>
                    <a:bodyPr/>
                    <a:lstStyle/>
                    <a:p>
                      <a:pPr marR="106680" algn="r">
                        <a:lnSpc>
                          <a:spcPct val="100000"/>
                        </a:lnSpc>
                        <a:spcBef>
                          <a:spcPts val="345"/>
                        </a:spcBef>
                      </a:pPr>
                      <a:r>
                        <a:rPr lang="ka-GE" sz="1200">
                          <a:solidFill>
                            <a:srgbClr val="171717"/>
                          </a:solidFill>
                          <a:latin typeface="Franklin Gothic Book" panose="020B0503020102020204" pitchFamily="34" charset="0"/>
                          <a:cs typeface="Franklin Gothic Medium"/>
                        </a:rPr>
                        <a:t>5</a:t>
                      </a:r>
                    </a:p>
                  </a:txBody>
                  <a:tcPr marL="0" marR="0" marT="43815" marB="0" anchor="ctr">
                    <a:lnT w="9525">
                      <a:solidFill>
                        <a:srgbClr val="A6A6A6"/>
                      </a:solidFill>
                      <a:prstDash val="solid"/>
                    </a:lnT>
                    <a:lnB w="9525">
                      <a:solidFill>
                        <a:srgbClr val="A6A6A6"/>
                      </a:solidFill>
                      <a:prstDash val="solid"/>
                    </a:lnB>
                  </a:tcPr>
                </a:tc>
                <a:tc>
                  <a:txBody>
                    <a:bodyPr/>
                    <a:lstStyle/>
                    <a:p>
                      <a:pPr marL="95885">
                        <a:lnSpc>
                          <a:spcPct val="100000"/>
                        </a:lnSpc>
                        <a:spcBef>
                          <a:spcPts val="345"/>
                        </a:spcBef>
                      </a:pPr>
                      <a:r>
                        <a:rPr lang="ka-GE" sz="1200" dirty="0">
                          <a:solidFill>
                            <a:srgbClr val="404040"/>
                          </a:solidFill>
                          <a:latin typeface="Franklin Gothic Book" panose="020B0503020102020204" pitchFamily="34" charset="0"/>
                          <a:cs typeface="Franklin Gothic Medium"/>
                        </a:rPr>
                        <a:t>ღირებულებაზე ანგარიშგების ფონდი</a:t>
                      </a:r>
                    </a:p>
                  </a:txBody>
                  <a:tcPr marL="0" marR="0" marT="43815" marB="0" anchor="ctr">
                    <a:lnT w="9525">
                      <a:solidFill>
                        <a:srgbClr val="A6A6A6"/>
                      </a:solidFill>
                      <a:prstDash val="solid"/>
                    </a:lnT>
                    <a:lnB w="9525">
                      <a:solidFill>
                        <a:srgbClr val="A6A6A6"/>
                      </a:solidFill>
                      <a:prstDash val="solid"/>
                    </a:lnB>
                  </a:tcPr>
                </a:tc>
                <a:tc>
                  <a:txBody>
                    <a:bodyPr/>
                    <a:lstStyle/>
                    <a:p>
                      <a:pPr marL="5715">
                        <a:lnSpc>
                          <a:spcPct val="100000"/>
                        </a:lnSpc>
                        <a:spcBef>
                          <a:spcPts val="345"/>
                        </a:spcBef>
                      </a:pPr>
                      <a:r>
                        <a:rPr lang="ka-GE" sz="1200" baseline="0" dirty="0">
                          <a:solidFill>
                            <a:srgbClr val="404040"/>
                          </a:solidFill>
                          <a:latin typeface="Franklin Gothic Book" panose="020B0503020102020204" pitchFamily="34" charset="0"/>
                          <a:cs typeface="Franklin Gothic Medium"/>
                        </a:rPr>
                        <a:t>სათანადო დარგობრივი SASB სტანდარტები</a:t>
                      </a:r>
                    </a:p>
                  </a:txBody>
                  <a:tcPr marL="0" marR="0" marT="43815"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5"/>
                  </a:ext>
                </a:extLst>
              </a:tr>
              <a:tr h="218440">
                <a:tc>
                  <a:txBody>
                    <a:bodyPr/>
                    <a:lstStyle/>
                    <a:p>
                      <a:pPr marR="106680" algn="r">
                        <a:lnSpc>
                          <a:spcPct val="100000"/>
                        </a:lnSpc>
                        <a:spcBef>
                          <a:spcPts val="350"/>
                        </a:spcBef>
                      </a:pPr>
                      <a:r>
                        <a:rPr lang="ka-GE" sz="1200">
                          <a:solidFill>
                            <a:srgbClr val="171717"/>
                          </a:solidFill>
                          <a:latin typeface="Franklin Gothic Book" panose="020B0503020102020204" pitchFamily="34" charset="0"/>
                          <a:cs typeface="Franklin Gothic Medium"/>
                        </a:rPr>
                        <a:t>6</a:t>
                      </a:r>
                    </a:p>
                  </a:txBody>
                  <a:tcPr marL="0" marR="0" marT="4445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50"/>
                        </a:spcBef>
                      </a:pPr>
                      <a:r>
                        <a:rPr lang="ka-GE" sz="1200">
                          <a:solidFill>
                            <a:srgbClr val="404040"/>
                          </a:solidFill>
                          <a:latin typeface="Franklin Gothic Book" panose="020B0503020102020204" pitchFamily="34" charset="0"/>
                          <a:cs typeface="Franklin Gothic Medium"/>
                        </a:rPr>
                        <a:t>კლიმატური ინფორმაციის გასაჯაროების სტანდარტების საბჭო (CDSB)</a:t>
                      </a:r>
                    </a:p>
                  </a:txBody>
                  <a:tcPr marL="0" marR="0" marT="44450" marB="0" anchor="ctr">
                    <a:lnT w="9525">
                      <a:solidFill>
                        <a:srgbClr val="A6A6A6"/>
                      </a:solidFill>
                      <a:prstDash val="solid"/>
                    </a:lnT>
                    <a:lnB w="9525">
                      <a:solidFill>
                        <a:srgbClr val="A6A6A6"/>
                      </a:solidFill>
                      <a:prstDash val="solid"/>
                    </a:lnB>
                  </a:tcPr>
                </a:tc>
                <a:tc>
                  <a:txBody>
                    <a:bodyPr/>
                    <a:lstStyle/>
                    <a:p>
                      <a:pPr marL="5715">
                        <a:lnSpc>
                          <a:spcPct val="100000"/>
                        </a:lnSpc>
                        <a:spcBef>
                          <a:spcPts val="350"/>
                        </a:spcBef>
                      </a:pPr>
                      <a:r>
                        <a:rPr lang="ka-GE" sz="1200" baseline="0" dirty="0">
                          <a:solidFill>
                            <a:srgbClr val="404040"/>
                          </a:solidFill>
                          <a:latin typeface="Franklin Gothic Book" panose="020B0503020102020204" pitchFamily="34" charset="0"/>
                          <a:cs typeface="Franklin Gothic Medium"/>
                        </a:rPr>
                        <a:t>CDSB ჩარჩო</a:t>
                      </a:r>
                    </a:p>
                  </a:txBody>
                  <a:tcPr marL="0" marR="0" marT="4445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6"/>
                  </a:ext>
                </a:extLst>
              </a:tr>
              <a:tr h="219075">
                <a:tc>
                  <a:txBody>
                    <a:bodyPr/>
                    <a:lstStyle/>
                    <a:p>
                      <a:pPr marR="106680" algn="r">
                        <a:lnSpc>
                          <a:spcPct val="100000"/>
                        </a:lnSpc>
                        <a:spcBef>
                          <a:spcPts val="350"/>
                        </a:spcBef>
                      </a:pPr>
                      <a:r>
                        <a:rPr lang="ka-GE" sz="1200">
                          <a:solidFill>
                            <a:srgbClr val="171717"/>
                          </a:solidFill>
                          <a:latin typeface="Franklin Gothic Book" panose="020B0503020102020204" pitchFamily="34" charset="0"/>
                          <a:cs typeface="Franklin Gothic Medium"/>
                        </a:rPr>
                        <a:t>7</a:t>
                      </a:r>
                    </a:p>
                  </a:txBody>
                  <a:tcPr marL="0" marR="0" marT="4445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50"/>
                        </a:spcBef>
                      </a:pPr>
                      <a:r>
                        <a:rPr lang="ka-GE" sz="1200" dirty="0">
                          <a:solidFill>
                            <a:srgbClr val="404040"/>
                          </a:solidFill>
                          <a:latin typeface="Franklin Gothic Book" panose="020B0503020102020204" pitchFamily="34" charset="0"/>
                          <a:cs typeface="Franklin Gothic Medium"/>
                        </a:rPr>
                        <a:t>CDP</a:t>
                      </a:r>
                    </a:p>
                  </a:txBody>
                  <a:tcPr marL="0" marR="0" marT="44450" marB="0" anchor="ctr">
                    <a:lnT w="9525">
                      <a:solidFill>
                        <a:srgbClr val="A6A6A6"/>
                      </a:solidFill>
                      <a:prstDash val="solid"/>
                    </a:lnT>
                    <a:lnB w="9525">
                      <a:solidFill>
                        <a:srgbClr val="A6A6A6"/>
                      </a:solidFill>
                      <a:prstDash val="solid"/>
                    </a:lnB>
                  </a:tcPr>
                </a:tc>
                <a:tc>
                  <a:txBody>
                    <a:bodyPr/>
                    <a:lstStyle/>
                    <a:p>
                      <a:pPr marL="5715">
                        <a:lnSpc>
                          <a:spcPct val="100000"/>
                        </a:lnSpc>
                        <a:spcBef>
                          <a:spcPts val="350"/>
                        </a:spcBef>
                      </a:pPr>
                      <a:r>
                        <a:rPr lang="ka-GE" sz="1200" baseline="0" dirty="0">
                          <a:solidFill>
                            <a:srgbClr val="404040"/>
                          </a:solidFill>
                          <a:latin typeface="Franklin Gothic Book" panose="020B0503020102020204" pitchFamily="34" charset="0"/>
                          <a:cs typeface="Franklin Gothic Medium"/>
                        </a:rPr>
                        <a:t>CDP მონაცემები</a:t>
                      </a:r>
                    </a:p>
                  </a:txBody>
                  <a:tcPr marL="0" marR="0" marT="4445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7"/>
                  </a:ext>
                </a:extLst>
              </a:tr>
              <a:tr h="218440">
                <a:tc>
                  <a:txBody>
                    <a:bodyPr/>
                    <a:lstStyle/>
                    <a:p>
                      <a:pPr marR="106045" algn="r">
                        <a:lnSpc>
                          <a:spcPct val="100000"/>
                        </a:lnSpc>
                        <a:spcBef>
                          <a:spcPts val="350"/>
                        </a:spcBef>
                      </a:pPr>
                      <a:r>
                        <a:rPr lang="ka-GE" sz="1200">
                          <a:solidFill>
                            <a:srgbClr val="171717"/>
                          </a:solidFill>
                          <a:latin typeface="Franklin Gothic Book" panose="020B0503020102020204" pitchFamily="34" charset="0"/>
                          <a:cs typeface="Franklin Gothic Medium"/>
                        </a:rPr>
                        <a:t>8</a:t>
                      </a:r>
                    </a:p>
                  </a:txBody>
                  <a:tcPr marL="0" marR="0" marT="44450" marB="0" anchor="ctr">
                    <a:lnT w="9525">
                      <a:solidFill>
                        <a:srgbClr val="A6A6A6"/>
                      </a:solidFill>
                      <a:prstDash val="solid"/>
                    </a:lnT>
                    <a:lnB w="9525">
                      <a:solidFill>
                        <a:srgbClr val="A6A6A6"/>
                      </a:solidFill>
                      <a:prstDash val="solid"/>
                    </a:lnB>
                  </a:tcPr>
                </a:tc>
                <a:tc>
                  <a:txBody>
                    <a:bodyPr/>
                    <a:lstStyle/>
                    <a:p>
                      <a:pPr marL="95885">
                        <a:lnSpc>
                          <a:spcPct val="100000"/>
                        </a:lnSpc>
                        <a:spcBef>
                          <a:spcPts val="350"/>
                        </a:spcBef>
                      </a:pPr>
                      <a:r>
                        <a:rPr lang="ka-GE" sz="1200" dirty="0" err="1">
                          <a:solidFill>
                            <a:srgbClr val="404040"/>
                          </a:solidFill>
                          <a:latin typeface="Franklin Gothic Book" panose="020B0503020102020204" pitchFamily="34" charset="0"/>
                          <a:cs typeface="Franklin Gothic Medium"/>
                        </a:rPr>
                        <a:t>ზღურბლური</a:t>
                      </a:r>
                      <a:r>
                        <a:rPr lang="ka-GE" sz="1200" dirty="0">
                          <a:solidFill>
                            <a:srgbClr val="404040"/>
                          </a:solidFill>
                          <a:latin typeface="Franklin Gothic Book" panose="020B0503020102020204" pitchFamily="34" charset="0"/>
                          <a:cs typeface="Franklin Gothic Medium"/>
                        </a:rPr>
                        <a:t> მაჩვენებლების დადგენის მსოფლიო </a:t>
                      </a:r>
                      <a:r>
                        <a:rPr lang="ka-GE" sz="1200" dirty="0" smtClean="0">
                          <a:solidFill>
                            <a:srgbClr val="404040"/>
                          </a:solidFill>
                          <a:latin typeface="Franklin Gothic Book" panose="020B0503020102020204" pitchFamily="34" charset="0"/>
                          <a:cs typeface="Franklin Gothic Medium"/>
                        </a:rPr>
                        <a:t>ალიანსი (WBA)</a:t>
                      </a:r>
                      <a:endParaRPr lang="ka-GE" sz="1200" dirty="0">
                        <a:solidFill>
                          <a:srgbClr val="404040"/>
                        </a:solidFill>
                        <a:latin typeface="Franklin Gothic Book" panose="020B0503020102020204" pitchFamily="34" charset="0"/>
                        <a:cs typeface="Franklin Gothic Medium"/>
                      </a:endParaRPr>
                    </a:p>
                  </a:txBody>
                  <a:tcPr marL="0" marR="0" marT="44450" marB="0" anchor="ctr">
                    <a:lnT w="9525">
                      <a:solidFill>
                        <a:srgbClr val="A6A6A6"/>
                      </a:solidFill>
                      <a:prstDash val="solid"/>
                    </a:lnT>
                    <a:lnB w="9525">
                      <a:solidFill>
                        <a:srgbClr val="A6A6A6"/>
                      </a:solidFill>
                      <a:prstDash val="solid"/>
                    </a:lnB>
                  </a:tcPr>
                </a:tc>
                <a:tc>
                  <a:txBody>
                    <a:bodyPr/>
                    <a:lstStyle/>
                    <a:p>
                      <a:pPr marL="5715">
                        <a:lnSpc>
                          <a:spcPct val="100000"/>
                        </a:lnSpc>
                        <a:spcBef>
                          <a:spcPts val="350"/>
                        </a:spcBef>
                      </a:pPr>
                      <a:r>
                        <a:rPr lang="ka-GE" sz="1200" baseline="0" dirty="0">
                          <a:solidFill>
                            <a:srgbClr val="404040"/>
                          </a:solidFill>
                          <a:latin typeface="Franklin Gothic Book" panose="020B0503020102020204" pitchFamily="34" charset="0"/>
                          <a:cs typeface="Franklin Gothic Medium"/>
                        </a:rPr>
                        <a:t>WBA </a:t>
                      </a:r>
                      <a:r>
                        <a:rPr lang="ka-GE" sz="1200" baseline="0" dirty="0" err="1">
                          <a:solidFill>
                            <a:srgbClr val="404040"/>
                          </a:solidFill>
                          <a:latin typeface="Franklin Gothic Book" panose="020B0503020102020204" pitchFamily="34" charset="0"/>
                          <a:cs typeface="Franklin Gothic Medium"/>
                        </a:rPr>
                        <a:t>ზღურბლური</a:t>
                      </a:r>
                      <a:r>
                        <a:rPr lang="ka-GE" sz="1200" baseline="0" dirty="0">
                          <a:solidFill>
                            <a:srgbClr val="404040"/>
                          </a:solidFill>
                          <a:latin typeface="Franklin Gothic Book" panose="020B0503020102020204" pitchFamily="34" charset="0"/>
                          <a:cs typeface="Franklin Gothic Medium"/>
                        </a:rPr>
                        <a:t> მაჩვენებლები</a:t>
                      </a:r>
                    </a:p>
                  </a:txBody>
                  <a:tcPr marL="0" marR="0" marT="44450"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8"/>
                  </a:ext>
                </a:extLst>
              </a:tr>
              <a:tr h="218440">
                <a:tc>
                  <a:txBody>
                    <a:bodyPr/>
                    <a:lstStyle/>
                    <a:p>
                      <a:pPr marR="106045" algn="r">
                        <a:lnSpc>
                          <a:spcPct val="100000"/>
                        </a:lnSpc>
                        <a:spcBef>
                          <a:spcPts val="355"/>
                        </a:spcBef>
                      </a:pPr>
                      <a:r>
                        <a:rPr lang="ka-GE" sz="1200">
                          <a:solidFill>
                            <a:srgbClr val="171717"/>
                          </a:solidFill>
                          <a:latin typeface="Franklin Gothic Book" panose="020B0503020102020204" pitchFamily="34" charset="0"/>
                          <a:cs typeface="Franklin Gothic Medium"/>
                        </a:rPr>
                        <a:t>9</a:t>
                      </a:r>
                    </a:p>
                  </a:txBody>
                  <a:tcPr marL="0" marR="0" marT="45085" marB="0" anchor="ctr">
                    <a:lnT w="9525">
                      <a:solidFill>
                        <a:srgbClr val="A6A6A6"/>
                      </a:solidFill>
                      <a:prstDash val="solid"/>
                    </a:lnT>
                    <a:lnB w="9525">
                      <a:solidFill>
                        <a:srgbClr val="A6A6A6"/>
                      </a:solidFill>
                      <a:prstDash val="solid"/>
                    </a:lnB>
                  </a:tcPr>
                </a:tc>
                <a:tc>
                  <a:txBody>
                    <a:bodyPr/>
                    <a:lstStyle/>
                    <a:p>
                      <a:pPr marL="95885">
                        <a:lnSpc>
                          <a:spcPct val="100000"/>
                        </a:lnSpc>
                        <a:spcBef>
                          <a:spcPts val="355"/>
                        </a:spcBef>
                      </a:pPr>
                      <a:r>
                        <a:rPr lang="ka-GE" sz="1200" dirty="0">
                          <a:solidFill>
                            <a:srgbClr val="404040"/>
                          </a:solidFill>
                          <a:latin typeface="Franklin Gothic Book" panose="020B0503020102020204" pitchFamily="34" charset="0"/>
                          <a:cs typeface="Franklin Gothic Medium"/>
                        </a:rPr>
                        <a:t>სათბურის აირების პროტოკოლი</a:t>
                      </a:r>
                    </a:p>
                  </a:txBody>
                  <a:tcPr marL="0" marR="0" marT="45085" marB="0" anchor="ctr">
                    <a:lnT w="9525">
                      <a:solidFill>
                        <a:srgbClr val="A6A6A6"/>
                      </a:solidFill>
                      <a:prstDash val="solid"/>
                    </a:lnT>
                    <a:lnB w="9525">
                      <a:solidFill>
                        <a:srgbClr val="A6A6A6"/>
                      </a:solidFill>
                      <a:prstDash val="solid"/>
                    </a:lnB>
                  </a:tcPr>
                </a:tc>
                <a:tc>
                  <a:txBody>
                    <a:bodyPr/>
                    <a:lstStyle/>
                    <a:p>
                      <a:pPr marL="5715">
                        <a:lnSpc>
                          <a:spcPct val="100000"/>
                        </a:lnSpc>
                        <a:spcBef>
                          <a:spcPts val="355"/>
                        </a:spcBef>
                      </a:pPr>
                      <a:r>
                        <a:rPr lang="ka-GE" sz="1200" baseline="0" dirty="0">
                          <a:solidFill>
                            <a:srgbClr val="404040"/>
                          </a:solidFill>
                          <a:latin typeface="Franklin Gothic Book" panose="020B0503020102020204" pitchFamily="34" charset="0"/>
                          <a:cs typeface="Franklin Gothic Medium"/>
                        </a:rPr>
                        <a:t>სათბურის აირების პროტოკოლი</a:t>
                      </a:r>
                    </a:p>
                  </a:txBody>
                  <a:tcPr marL="0" marR="0" marT="45085" marB="0" anchor="ctr">
                    <a:lnT w="9525">
                      <a:solidFill>
                        <a:srgbClr val="A6A6A6"/>
                      </a:solidFill>
                      <a:prstDash val="solid"/>
                    </a:lnT>
                    <a:lnB w="9525">
                      <a:solidFill>
                        <a:srgbClr val="A6A6A6"/>
                      </a:solidFill>
                      <a:prstDash val="solid"/>
                    </a:lnB>
                  </a:tcPr>
                </a:tc>
                <a:extLst>
                  <a:ext uri="{0D108BD9-81ED-4DB2-BD59-A6C34878D82A}">
                    <a16:rowId xmlns:a16="http://schemas.microsoft.com/office/drawing/2014/main" val="10009"/>
                  </a:ext>
                </a:extLst>
              </a:tr>
            </a:tbl>
          </a:graphicData>
        </a:graphic>
      </p:graphicFrame>
      <p:graphicFrame>
        <p:nvGraphicFramePr>
          <p:cNvPr id="6" name="object 6"/>
          <p:cNvGraphicFramePr>
            <a:graphicFrameLocks noGrp="1"/>
          </p:cNvGraphicFramePr>
          <p:nvPr>
            <p:extLst>
              <p:ext uri="{D42A27DB-BD31-4B8C-83A1-F6EECF244321}">
                <p14:modId xmlns:p14="http://schemas.microsoft.com/office/powerpoint/2010/main" val="2040262758"/>
              </p:ext>
            </p:extLst>
          </p:nvPr>
        </p:nvGraphicFramePr>
        <p:xfrm>
          <a:off x="5854167" y="950546"/>
          <a:ext cx="5494019" cy="5227631"/>
        </p:xfrm>
        <a:graphic>
          <a:graphicData uri="http://schemas.openxmlformats.org/drawingml/2006/table">
            <a:tbl>
              <a:tblPr firstRow="1" bandRow="1">
                <a:tableStyleId>{2D5ABB26-0587-4C30-8999-92F81FD0307C}</a:tableStyleId>
              </a:tblPr>
              <a:tblGrid>
                <a:gridCol w="431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081019">
                  <a:extLst>
                    <a:ext uri="{9D8B030D-6E8A-4147-A177-3AD203B41FA5}">
                      <a16:colId xmlns:a16="http://schemas.microsoft.com/office/drawing/2014/main" val="20002"/>
                    </a:ext>
                  </a:extLst>
                </a:gridCol>
              </a:tblGrid>
              <a:tr h="226244">
                <a:tc>
                  <a:txBody>
                    <a:bodyPr/>
                    <a:lstStyle/>
                    <a:p>
                      <a:pPr marL="144780">
                        <a:lnSpc>
                          <a:spcPct val="100000"/>
                        </a:lnSpc>
                        <a:spcBef>
                          <a:spcPts val="200"/>
                        </a:spcBef>
                      </a:pPr>
                      <a:r>
                        <a:rPr lang="ka-GE" sz="1200">
                          <a:solidFill>
                            <a:srgbClr val="00529B"/>
                          </a:solidFill>
                          <a:latin typeface="Franklin Gothic Book" panose="020B0503020102020204" pitchFamily="34" charset="0"/>
                          <a:cs typeface="Franklin Gothic Medium"/>
                        </a:rPr>
                        <a:t>#</a:t>
                      </a:r>
                    </a:p>
                  </a:txBody>
                  <a:tcPr marL="0" marR="0" marT="25400" marB="0">
                    <a:lnT w="38100">
                      <a:solidFill>
                        <a:srgbClr val="85BB24"/>
                      </a:solidFill>
                      <a:prstDash val="solid"/>
                    </a:lnT>
                    <a:lnB w="9525">
                      <a:solidFill>
                        <a:srgbClr val="A6A6A6"/>
                      </a:solidFill>
                      <a:prstDash val="solid"/>
                    </a:lnB>
                    <a:solidFill>
                      <a:schemeClr val="bg1"/>
                    </a:solidFill>
                  </a:tcPr>
                </a:tc>
                <a:tc>
                  <a:txBody>
                    <a:bodyPr/>
                    <a:lstStyle/>
                    <a:p>
                      <a:pPr marL="151765">
                        <a:lnSpc>
                          <a:spcPct val="100000"/>
                        </a:lnSpc>
                        <a:spcBef>
                          <a:spcPts val="200"/>
                        </a:spcBef>
                      </a:pPr>
                      <a:r>
                        <a:rPr lang="ka-GE" sz="1200" dirty="0">
                          <a:solidFill>
                            <a:srgbClr val="00529B"/>
                          </a:solidFill>
                          <a:latin typeface="Franklin Gothic Book" panose="020B0503020102020204" pitchFamily="34" charset="0"/>
                          <a:cs typeface="Franklin Gothic Medium"/>
                        </a:rPr>
                        <a:t>ორგანიზაცია</a:t>
                      </a:r>
                    </a:p>
                  </a:txBody>
                  <a:tcPr marL="0" marR="0" marT="25400" marB="0">
                    <a:lnT w="38100">
                      <a:solidFill>
                        <a:srgbClr val="85BB24"/>
                      </a:solidFill>
                      <a:prstDash val="solid"/>
                    </a:lnT>
                    <a:lnB w="9525">
                      <a:solidFill>
                        <a:srgbClr val="A6A6A6"/>
                      </a:solidFill>
                      <a:prstDash val="solid"/>
                    </a:lnB>
                    <a:solidFill>
                      <a:schemeClr val="bg1"/>
                    </a:solidFill>
                  </a:tcPr>
                </a:tc>
                <a:tc>
                  <a:txBody>
                    <a:bodyPr/>
                    <a:lstStyle/>
                    <a:p>
                      <a:pPr marL="153670">
                        <a:lnSpc>
                          <a:spcPct val="100000"/>
                        </a:lnSpc>
                        <a:spcBef>
                          <a:spcPts val="200"/>
                        </a:spcBef>
                      </a:pPr>
                      <a:r>
                        <a:rPr lang="ka-GE" sz="1200">
                          <a:solidFill>
                            <a:srgbClr val="00529B"/>
                          </a:solidFill>
                          <a:latin typeface="Franklin Gothic Book" panose="020B0503020102020204" pitchFamily="34" charset="0"/>
                          <a:cs typeface="Franklin Gothic Medium"/>
                        </a:rPr>
                        <a:t>დოკუმენტი</a:t>
                      </a:r>
                    </a:p>
                  </a:txBody>
                  <a:tcPr marL="0" marR="0" marT="25400" marB="0">
                    <a:lnT w="38100">
                      <a:solidFill>
                        <a:srgbClr val="85BB24"/>
                      </a:solidFill>
                      <a:prstDash val="solid"/>
                    </a:lnT>
                    <a:lnB w="9525">
                      <a:solidFill>
                        <a:srgbClr val="A6A6A6"/>
                      </a:solidFill>
                      <a:prstDash val="solid"/>
                    </a:lnB>
                    <a:solidFill>
                      <a:schemeClr val="bg1"/>
                    </a:solidFill>
                  </a:tcPr>
                </a:tc>
                <a:extLst>
                  <a:ext uri="{0D108BD9-81ED-4DB2-BD59-A6C34878D82A}">
                    <a16:rowId xmlns:a16="http://schemas.microsoft.com/office/drawing/2014/main" val="10000"/>
                  </a:ext>
                </a:extLst>
              </a:tr>
              <a:tr h="342900">
                <a:tc>
                  <a:txBody>
                    <a:bodyPr/>
                    <a:lstStyle/>
                    <a:p>
                      <a:pPr marL="158750">
                        <a:lnSpc>
                          <a:spcPct val="100000"/>
                        </a:lnSpc>
                        <a:spcBef>
                          <a:spcPts val="320"/>
                        </a:spcBef>
                      </a:pPr>
                      <a:r>
                        <a:rPr lang="ka-GE" sz="1200">
                          <a:solidFill>
                            <a:srgbClr val="171717"/>
                          </a:solidFill>
                          <a:latin typeface="Franklin Gothic Book" panose="020B0503020102020204" pitchFamily="34" charset="0"/>
                          <a:cs typeface="Franklin Gothic Medium"/>
                        </a:rPr>
                        <a:t>10</a:t>
                      </a:r>
                    </a:p>
                  </a:txBody>
                  <a:tcPr marL="0" marR="0" marT="40640" marB="0">
                    <a:lnT w="9525">
                      <a:solidFill>
                        <a:srgbClr val="A6A6A6"/>
                      </a:solidFill>
                      <a:prstDash val="solid"/>
                    </a:lnT>
                    <a:lnB w="9525">
                      <a:solidFill>
                        <a:srgbClr val="A6A6A6"/>
                      </a:solidFill>
                      <a:prstDash val="solid"/>
                    </a:lnB>
                    <a:solidFill>
                      <a:schemeClr val="bg1"/>
                    </a:solidFill>
                  </a:tcPr>
                </a:tc>
                <a:tc>
                  <a:txBody>
                    <a:bodyPr/>
                    <a:lstStyle/>
                    <a:p>
                      <a:pPr marL="84455">
                        <a:lnSpc>
                          <a:spcPct val="100000"/>
                        </a:lnSpc>
                        <a:spcBef>
                          <a:spcPts val="320"/>
                        </a:spcBef>
                      </a:pPr>
                      <a:r>
                        <a:rPr lang="ka-GE" sz="1200" dirty="0">
                          <a:solidFill>
                            <a:srgbClr val="404040"/>
                          </a:solidFill>
                          <a:latin typeface="Franklin Gothic Book" panose="020B0503020102020204" pitchFamily="34" charset="0"/>
                          <a:cs typeface="Franklin Gothic Medium"/>
                        </a:rPr>
                        <a:t>ევროკავშირი</a:t>
                      </a:r>
                    </a:p>
                  </a:txBody>
                  <a:tcPr marL="0" marR="0" marT="40640" marB="0">
                    <a:lnT w="9525">
                      <a:solidFill>
                        <a:srgbClr val="A6A6A6"/>
                      </a:solidFill>
                      <a:prstDash val="solid"/>
                    </a:lnT>
                    <a:lnB w="9525">
                      <a:solidFill>
                        <a:srgbClr val="A6A6A6"/>
                      </a:solidFill>
                      <a:prstDash val="solid"/>
                    </a:lnB>
                    <a:solidFill>
                      <a:schemeClr val="bg1"/>
                    </a:solidFill>
                  </a:tcPr>
                </a:tc>
                <a:tc>
                  <a:txBody>
                    <a:bodyPr/>
                    <a:lstStyle/>
                    <a:p>
                      <a:pPr marL="86360">
                        <a:lnSpc>
                          <a:spcPct val="100000"/>
                        </a:lnSpc>
                        <a:spcBef>
                          <a:spcPts val="320"/>
                        </a:spcBef>
                      </a:pPr>
                      <a:r>
                        <a:rPr lang="ka-GE" sz="1200" dirty="0">
                          <a:solidFill>
                            <a:srgbClr val="404040"/>
                          </a:solidFill>
                          <a:latin typeface="Franklin Gothic Book" panose="020B0503020102020204" pitchFamily="34" charset="0"/>
                          <a:cs typeface="Franklin Gothic Medium"/>
                        </a:rPr>
                        <a:t>ანგარიშგების დირექტივა/ კორპორაციული მდგრადობის თაობაზე ანგარიშგების </a:t>
                      </a:r>
                      <a:r>
                        <a:rPr lang="ka-GE" sz="1200" dirty="0" smtClean="0">
                          <a:solidFill>
                            <a:srgbClr val="404040"/>
                          </a:solidFill>
                          <a:latin typeface="Franklin Gothic Book" panose="020B0503020102020204" pitchFamily="34" charset="0"/>
                          <a:cs typeface="Franklin Gothic Medium"/>
                        </a:rPr>
                        <a:t>დირექტივა</a:t>
                      </a:r>
                      <a:endParaRPr lang="ka-GE" sz="1200" dirty="0">
                        <a:solidFill>
                          <a:srgbClr val="404040"/>
                        </a:solidFill>
                        <a:latin typeface="Franklin Gothic Book" panose="020B0503020102020204" pitchFamily="34" charset="0"/>
                        <a:cs typeface="Franklin Gothic Medium"/>
                      </a:endParaRPr>
                    </a:p>
                  </a:txBody>
                  <a:tcPr marL="0" marR="0" marT="40640" marB="0">
                    <a:lnT w="9525">
                      <a:solidFill>
                        <a:srgbClr val="A6A6A6"/>
                      </a:solidFill>
                      <a:prstDash val="solid"/>
                    </a:lnT>
                    <a:lnB w="9525">
                      <a:solidFill>
                        <a:srgbClr val="A6A6A6"/>
                      </a:solidFill>
                      <a:prstDash val="solid"/>
                    </a:lnB>
                    <a:solidFill>
                      <a:schemeClr val="bg1"/>
                    </a:solidFill>
                  </a:tcPr>
                </a:tc>
                <a:extLst>
                  <a:ext uri="{0D108BD9-81ED-4DB2-BD59-A6C34878D82A}">
                    <a16:rowId xmlns:a16="http://schemas.microsoft.com/office/drawing/2014/main" val="10001"/>
                  </a:ext>
                </a:extLst>
              </a:tr>
              <a:tr h="342900">
                <a:tc>
                  <a:txBody>
                    <a:bodyPr/>
                    <a:lstStyle/>
                    <a:p>
                      <a:pPr marL="158750">
                        <a:lnSpc>
                          <a:spcPct val="100000"/>
                        </a:lnSpc>
                        <a:spcBef>
                          <a:spcPts val="325"/>
                        </a:spcBef>
                      </a:pPr>
                      <a:r>
                        <a:rPr lang="ka-GE" sz="1200">
                          <a:solidFill>
                            <a:srgbClr val="171717"/>
                          </a:solidFill>
                          <a:latin typeface="Franklin Gothic Book" panose="020B0503020102020204" pitchFamily="34" charset="0"/>
                          <a:cs typeface="Franklin Gothic Medium"/>
                        </a:rPr>
                        <a:t>11</a:t>
                      </a:r>
                    </a:p>
                  </a:txBody>
                  <a:tcPr marL="0" marR="0" marT="41275" marB="0">
                    <a:lnT w="9525">
                      <a:solidFill>
                        <a:srgbClr val="A6A6A6"/>
                      </a:solidFill>
                      <a:prstDash val="solid"/>
                    </a:lnT>
                    <a:lnB w="9525">
                      <a:solidFill>
                        <a:srgbClr val="A6A6A6"/>
                      </a:solidFill>
                      <a:prstDash val="solid"/>
                    </a:lnB>
                    <a:solidFill>
                      <a:schemeClr val="bg1"/>
                    </a:solidFill>
                  </a:tcPr>
                </a:tc>
                <a:tc>
                  <a:txBody>
                    <a:bodyPr/>
                    <a:lstStyle/>
                    <a:p>
                      <a:pPr marL="84455">
                        <a:lnSpc>
                          <a:spcPct val="100000"/>
                        </a:lnSpc>
                        <a:spcBef>
                          <a:spcPts val="325"/>
                        </a:spcBef>
                      </a:pPr>
                      <a:r>
                        <a:rPr lang="ka-GE" sz="1200" dirty="0">
                          <a:solidFill>
                            <a:srgbClr val="404040"/>
                          </a:solidFill>
                          <a:latin typeface="Franklin Gothic Book" panose="020B0503020102020204" pitchFamily="34" charset="0"/>
                          <a:cs typeface="Franklin Gothic Medium"/>
                        </a:rPr>
                        <a:t>ევროკავშირი</a:t>
                      </a:r>
                    </a:p>
                  </a:txBody>
                  <a:tcPr marL="0" marR="0" marT="41275" marB="0">
                    <a:lnT w="9525">
                      <a:solidFill>
                        <a:srgbClr val="A6A6A6"/>
                      </a:solidFill>
                      <a:prstDash val="solid"/>
                    </a:lnT>
                    <a:lnB w="9525">
                      <a:solidFill>
                        <a:srgbClr val="A6A6A6"/>
                      </a:solidFill>
                      <a:prstDash val="solid"/>
                    </a:lnB>
                    <a:solidFill>
                      <a:schemeClr val="bg1"/>
                    </a:solidFill>
                  </a:tcPr>
                </a:tc>
                <a:tc>
                  <a:txBody>
                    <a:bodyPr/>
                    <a:lstStyle/>
                    <a:p>
                      <a:pPr marL="86360">
                        <a:lnSpc>
                          <a:spcPct val="100000"/>
                        </a:lnSpc>
                        <a:spcBef>
                          <a:spcPts val="325"/>
                        </a:spcBef>
                      </a:pPr>
                      <a:r>
                        <a:rPr lang="ka-GE" sz="1200" b="1" dirty="0">
                          <a:solidFill>
                            <a:srgbClr val="404040"/>
                          </a:solidFill>
                          <a:latin typeface="Franklin Gothic Book" panose="020B0503020102020204" pitchFamily="34" charset="0"/>
                          <a:cs typeface="Franklin Gothic Medium"/>
                        </a:rPr>
                        <a:t>მდგრადი დაფინანსების შესახებ ინფორმაციის გასაჯაროების</a:t>
                      </a:r>
                      <a:r>
                        <a:rPr lang="ka-GE" sz="1200" dirty="0">
                          <a:solidFill>
                            <a:srgbClr val="404040"/>
                          </a:solidFill>
                          <a:latin typeface="Franklin Gothic Book" panose="020B0503020102020204" pitchFamily="34" charset="0"/>
                          <a:cs typeface="Franklin Gothic Medium"/>
                        </a:rPr>
                        <a:t> რეგულაცია (დელეგირებული აქტების ჩათვლით</a:t>
                      </a:r>
                      <a:r>
                        <a:rPr lang="ka-GE" sz="1200" dirty="0" smtClean="0">
                          <a:solidFill>
                            <a:srgbClr val="404040"/>
                          </a:solidFill>
                          <a:latin typeface="Franklin Gothic Book" panose="020B0503020102020204" pitchFamily="34" charset="0"/>
                          <a:cs typeface="Franklin Gothic Medium"/>
                        </a:rPr>
                        <a:t>)</a:t>
                      </a:r>
                      <a:endParaRPr lang="ka-GE" sz="1200" dirty="0">
                        <a:solidFill>
                          <a:srgbClr val="404040"/>
                        </a:solidFill>
                        <a:latin typeface="Franklin Gothic Book" panose="020B0503020102020204" pitchFamily="34" charset="0"/>
                        <a:cs typeface="Franklin Gothic Medium"/>
                      </a:endParaRPr>
                    </a:p>
                  </a:txBody>
                  <a:tcPr marL="0" marR="0" marT="41275" marB="0">
                    <a:lnT w="9525">
                      <a:solidFill>
                        <a:srgbClr val="A6A6A6"/>
                      </a:solidFill>
                      <a:prstDash val="solid"/>
                    </a:lnT>
                    <a:lnB w="9525">
                      <a:solidFill>
                        <a:srgbClr val="A6A6A6"/>
                      </a:solidFill>
                      <a:prstDash val="solid"/>
                    </a:lnB>
                    <a:solidFill>
                      <a:schemeClr val="bg1"/>
                    </a:solidFill>
                  </a:tcPr>
                </a:tc>
                <a:extLst>
                  <a:ext uri="{0D108BD9-81ED-4DB2-BD59-A6C34878D82A}">
                    <a16:rowId xmlns:a16="http://schemas.microsoft.com/office/drawing/2014/main" val="10002"/>
                  </a:ext>
                </a:extLst>
              </a:tr>
              <a:tr h="342900">
                <a:tc>
                  <a:txBody>
                    <a:bodyPr/>
                    <a:lstStyle/>
                    <a:p>
                      <a:pPr marL="158750">
                        <a:lnSpc>
                          <a:spcPct val="100000"/>
                        </a:lnSpc>
                        <a:spcBef>
                          <a:spcPts val="330"/>
                        </a:spcBef>
                      </a:pPr>
                      <a:r>
                        <a:rPr lang="ka-GE" sz="1200">
                          <a:solidFill>
                            <a:srgbClr val="171717"/>
                          </a:solidFill>
                          <a:latin typeface="Franklin Gothic Book" panose="020B0503020102020204" pitchFamily="34" charset="0"/>
                          <a:cs typeface="Franklin Gothic Medium"/>
                        </a:rPr>
                        <a:t>12</a:t>
                      </a:r>
                    </a:p>
                  </a:txBody>
                  <a:tcPr marL="0" marR="0" marT="41910" marB="0">
                    <a:lnT w="9525">
                      <a:solidFill>
                        <a:srgbClr val="A6A6A6"/>
                      </a:solidFill>
                      <a:prstDash val="solid"/>
                    </a:lnT>
                    <a:lnB w="9525">
                      <a:solidFill>
                        <a:srgbClr val="A6A6A6"/>
                      </a:solidFill>
                      <a:prstDash val="solid"/>
                    </a:lnB>
                    <a:solidFill>
                      <a:schemeClr val="bg1"/>
                    </a:solidFill>
                  </a:tcPr>
                </a:tc>
                <a:tc>
                  <a:txBody>
                    <a:bodyPr/>
                    <a:lstStyle/>
                    <a:p>
                      <a:pPr marL="84455">
                        <a:lnSpc>
                          <a:spcPct val="100000"/>
                        </a:lnSpc>
                        <a:spcBef>
                          <a:spcPts val="330"/>
                        </a:spcBef>
                      </a:pPr>
                      <a:r>
                        <a:rPr lang="ka-GE" sz="1200">
                          <a:solidFill>
                            <a:srgbClr val="404040"/>
                          </a:solidFill>
                          <a:latin typeface="Franklin Gothic Book" panose="020B0503020102020204" pitchFamily="34" charset="0"/>
                          <a:cs typeface="Franklin Gothic Medium"/>
                        </a:rPr>
                        <a:t>ევროკავშირი</a:t>
                      </a:r>
                    </a:p>
                  </a:txBody>
                  <a:tcPr marL="0" marR="0" marT="41910" marB="0">
                    <a:lnT w="9525">
                      <a:solidFill>
                        <a:srgbClr val="A6A6A6"/>
                      </a:solidFill>
                      <a:prstDash val="solid"/>
                    </a:lnT>
                    <a:lnB w="9525">
                      <a:solidFill>
                        <a:srgbClr val="A6A6A6"/>
                      </a:solidFill>
                      <a:prstDash val="solid"/>
                    </a:lnB>
                    <a:solidFill>
                      <a:schemeClr val="bg1"/>
                    </a:solidFill>
                  </a:tcPr>
                </a:tc>
                <a:tc>
                  <a:txBody>
                    <a:bodyPr/>
                    <a:lstStyle/>
                    <a:p>
                      <a:pPr marL="86360" marR="111125">
                        <a:lnSpc>
                          <a:spcPct val="102200"/>
                        </a:lnSpc>
                        <a:spcBef>
                          <a:spcPts val="305"/>
                        </a:spcBef>
                      </a:pPr>
                      <a:r>
                        <a:rPr lang="ka-GE" sz="1200" dirty="0">
                          <a:solidFill>
                            <a:srgbClr val="404040"/>
                          </a:solidFill>
                          <a:latin typeface="Franklin Gothic Book" panose="020B0503020102020204" pitchFamily="34" charset="0"/>
                          <a:cs typeface="Franklin Gothic Medium"/>
                        </a:rPr>
                        <a:t>ტაქსონომიის რეგულაცია (მ.შ. დელეგირებული აქტები)</a:t>
                      </a:r>
                    </a:p>
                  </a:txBody>
                  <a:tcPr marL="0" marR="0" marT="38735" marB="0">
                    <a:lnT w="9525">
                      <a:solidFill>
                        <a:srgbClr val="A6A6A6"/>
                      </a:solidFill>
                      <a:prstDash val="solid"/>
                    </a:lnT>
                    <a:lnB w="9525">
                      <a:solidFill>
                        <a:srgbClr val="A6A6A6"/>
                      </a:solidFill>
                      <a:prstDash val="solid"/>
                    </a:lnB>
                    <a:solidFill>
                      <a:schemeClr val="bg1"/>
                    </a:solidFill>
                  </a:tcPr>
                </a:tc>
                <a:extLst>
                  <a:ext uri="{0D108BD9-81ED-4DB2-BD59-A6C34878D82A}">
                    <a16:rowId xmlns:a16="http://schemas.microsoft.com/office/drawing/2014/main" val="10003"/>
                  </a:ext>
                </a:extLst>
              </a:tr>
              <a:tr h="205104">
                <a:tc>
                  <a:txBody>
                    <a:bodyPr/>
                    <a:lstStyle/>
                    <a:p>
                      <a:pPr marL="158750">
                        <a:lnSpc>
                          <a:spcPct val="100000"/>
                        </a:lnSpc>
                        <a:spcBef>
                          <a:spcPts val="335"/>
                        </a:spcBef>
                      </a:pPr>
                      <a:r>
                        <a:rPr lang="ka-GE" sz="1200">
                          <a:solidFill>
                            <a:srgbClr val="171717"/>
                          </a:solidFill>
                          <a:latin typeface="Franklin Gothic Book" panose="020B0503020102020204" pitchFamily="34" charset="0"/>
                          <a:cs typeface="Franklin Gothic Medium"/>
                        </a:rPr>
                        <a:t>13</a:t>
                      </a:r>
                    </a:p>
                  </a:txBody>
                  <a:tcPr marL="0" marR="0" marT="42545" marB="0">
                    <a:lnT w="9525">
                      <a:solidFill>
                        <a:srgbClr val="A6A6A6"/>
                      </a:solidFill>
                      <a:prstDash val="solid"/>
                    </a:lnT>
                    <a:lnB w="9525">
                      <a:solidFill>
                        <a:srgbClr val="A6A6A6"/>
                      </a:solidFill>
                      <a:prstDash val="solid"/>
                    </a:lnB>
                    <a:solidFill>
                      <a:schemeClr val="bg1"/>
                    </a:solidFill>
                  </a:tcPr>
                </a:tc>
                <a:tc>
                  <a:txBody>
                    <a:bodyPr/>
                    <a:lstStyle/>
                    <a:p>
                      <a:pPr marL="84455">
                        <a:lnSpc>
                          <a:spcPct val="100000"/>
                        </a:lnSpc>
                        <a:spcBef>
                          <a:spcPts val="335"/>
                        </a:spcBef>
                      </a:pPr>
                      <a:r>
                        <a:rPr lang="ka-GE" sz="1200" dirty="0">
                          <a:solidFill>
                            <a:srgbClr val="404040"/>
                          </a:solidFill>
                          <a:latin typeface="Franklin Gothic Book" panose="020B0503020102020204" pitchFamily="34" charset="0"/>
                          <a:cs typeface="Franklin Gothic Medium"/>
                        </a:rPr>
                        <a:t>ევროკავშირი</a:t>
                      </a:r>
                    </a:p>
                  </a:txBody>
                  <a:tcPr marL="0" marR="0" marT="42545" marB="0">
                    <a:lnT w="9525">
                      <a:solidFill>
                        <a:srgbClr val="A6A6A6"/>
                      </a:solidFill>
                      <a:prstDash val="solid"/>
                    </a:lnT>
                    <a:lnB w="9525">
                      <a:solidFill>
                        <a:srgbClr val="A6A6A6"/>
                      </a:solidFill>
                      <a:prstDash val="solid"/>
                    </a:lnB>
                    <a:solidFill>
                      <a:schemeClr val="bg1"/>
                    </a:solidFill>
                  </a:tcPr>
                </a:tc>
                <a:tc>
                  <a:txBody>
                    <a:bodyPr/>
                    <a:lstStyle/>
                    <a:p>
                      <a:pPr marL="86360">
                        <a:lnSpc>
                          <a:spcPct val="100000"/>
                        </a:lnSpc>
                        <a:spcBef>
                          <a:spcPts val="335"/>
                        </a:spcBef>
                      </a:pPr>
                      <a:r>
                        <a:rPr lang="ka-GE" sz="1200" dirty="0">
                          <a:solidFill>
                            <a:srgbClr val="404040"/>
                          </a:solidFill>
                          <a:latin typeface="Franklin Gothic Book" panose="020B0503020102020204" pitchFamily="34" charset="0"/>
                          <a:cs typeface="Franklin Gothic Medium"/>
                        </a:rPr>
                        <a:t>რეგულაცია კონფლიქტური მინერალების შესახებ</a:t>
                      </a:r>
                    </a:p>
                  </a:txBody>
                  <a:tcPr marL="0" marR="0" marT="42545" marB="0">
                    <a:lnT w="9525">
                      <a:solidFill>
                        <a:srgbClr val="A6A6A6"/>
                      </a:solidFill>
                      <a:prstDash val="solid"/>
                    </a:lnT>
                    <a:lnB w="9525">
                      <a:solidFill>
                        <a:srgbClr val="A6A6A6"/>
                      </a:solidFill>
                      <a:prstDash val="solid"/>
                    </a:lnB>
                    <a:solidFill>
                      <a:schemeClr val="bg1"/>
                    </a:solidFill>
                  </a:tcPr>
                </a:tc>
                <a:extLst>
                  <a:ext uri="{0D108BD9-81ED-4DB2-BD59-A6C34878D82A}">
                    <a16:rowId xmlns:a16="http://schemas.microsoft.com/office/drawing/2014/main" val="10004"/>
                  </a:ext>
                </a:extLst>
              </a:tr>
              <a:tr h="480059">
                <a:tc>
                  <a:txBody>
                    <a:bodyPr/>
                    <a:lstStyle/>
                    <a:p>
                      <a:pPr marL="158750">
                        <a:lnSpc>
                          <a:spcPct val="100000"/>
                        </a:lnSpc>
                        <a:spcBef>
                          <a:spcPts val="335"/>
                        </a:spcBef>
                      </a:pPr>
                      <a:r>
                        <a:rPr lang="ka-GE" sz="1200" dirty="0">
                          <a:solidFill>
                            <a:srgbClr val="171717"/>
                          </a:solidFill>
                          <a:latin typeface="Franklin Gothic Book" panose="020B0503020102020204" pitchFamily="34" charset="0"/>
                          <a:cs typeface="Franklin Gothic Medium"/>
                        </a:rPr>
                        <a:t>14</a:t>
                      </a:r>
                    </a:p>
                  </a:txBody>
                  <a:tcPr marL="0" marR="0" marT="42545" marB="0">
                    <a:lnT w="9525">
                      <a:solidFill>
                        <a:srgbClr val="A6A6A6"/>
                      </a:solidFill>
                      <a:prstDash val="solid"/>
                    </a:lnT>
                    <a:lnB w="9525">
                      <a:solidFill>
                        <a:srgbClr val="A6A6A6"/>
                      </a:solidFill>
                      <a:prstDash val="solid"/>
                    </a:lnB>
                    <a:solidFill>
                      <a:schemeClr val="bg1"/>
                    </a:solidFill>
                  </a:tcPr>
                </a:tc>
                <a:tc>
                  <a:txBody>
                    <a:bodyPr/>
                    <a:lstStyle/>
                    <a:p>
                      <a:pPr marL="84455">
                        <a:lnSpc>
                          <a:spcPct val="100000"/>
                        </a:lnSpc>
                        <a:spcBef>
                          <a:spcPts val="335"/>
                        </a:spcBef>
                      </a:pPr>
                      <a:r>
                        <a:rPr lang="ka-GE" sz="1200">
                          <a:solidFill>
                            <a:srgbClr val="404040"/>
                          </a:solidFill>
                          <a:latin typeface="Franklin Gothic Book" panose="020B0503020102020204" pitchFamily="34" charset="0"/>
                          <a:cs typeface="Franklin Gothic Medium"/>
                        </a:rPr>
                        <a:t>Shift და Mazars</a:t>
                      </a:r>
                    </a:p>
                  </a:txBody>
                  <a:tcPr marL="0" marR="0" marT="42545" marB="0">
                    <a:lnT w="9525">
                      <a:solidFill>
                        <a:srgbClr val="A6A6A6"/>
                      </a:solidFill>
                      <a:prstDash val="solid"/>
                    </a:lnT>
                    <a:lnB w="9525">
                      <a:solidFill>
                        <a:srgbClr val="A6A6A6"/>
                      </a:solidFill>
                      <a:prstDash val="solid"/>
                    </a:lnB>
                    <a:solidFill>
                      <a:schemeClr val="bg1"/>
                    </a:solidFill>
                  </a:tcPr>
                </a:tc>
                <a:tc>
                  <a:txBody>
                    <a:bodyPr/>
                    <a:lstStyle/>
                    <a:p>
                      <a:pPr marL="86360">
                        <a:lnSpc>
                          <a:spcPct val="106000"/>
                        </a:lnSpc>
                        <a:spcBef>
                          <a:spcPts val="275"/>
                        </a:spcBef>
                      </a:pPr>
                      <a:r>
                        <a:rPr lang="ka-GE" sz="1200" dirty="0">
                          <a:solidFill>
                            <a:srgbClr val="404040"/>
                          </a:solidFill>
                          <a:latin typeface="Franklin Gothic Book" panose="020B0503020102020204" pitchFamily="34" charset="0"/>
                          <a:cs typeface="Franklin Gothic Medium"/>
                        </a:rPr>
                        <a:t>გაეროს სახელმძღვანელო პრინციპები ბიზნესისა და ადამიანის უფლებებზე ანგარიშგების თაობაზე და უზრუნველყოფის ჩარჩო</a:t>
                      </a:r>
                    </a:p>
                  </a:txBody>
                  <a:tcPr marL="0" marR="0" marT="34925" marB="0">
                    <a:lnT w="9525">
                      <a:solidFill>
                        <a:srgbClr val="A6A6A6"/>
                      </a:solidFill>
                      <a:prstDash val="solid"/>
                    </a:lnT>
                    <a:lnB w="9525">
                      <a:solidFill>
                        <a:srgbClr val="A6A6A6"/>
                      </a:solidFill>
                      <a:prstDash val="solid"/>
                    </a:lnB>
                    <a:solidFill>
                      <a:schemeClr val="bg1"/>
                    </a:solidFill>
                  </a:tcPr>
                </a:tc>
                <a:extLst>
                  <a:ext uri="{0D108BD9-81ED-4DB2-BD59-A6C34878D82A}">
                    <a16:rowId xmlns:a16="http://schemas.microsoft.com/office/drawing/2014/main" val="10005"/>
                  </a:ext>
                </a:extLst>
              </a:tr>
              <a:tr h="342265">
                <a:tc>
                  <a:txBody>
                    <a:bodyPr/>
                    <a:lstStyle/>
                    <a:p>
                      <a:pPr marL="158750">
                        <a:lnSpc>
                          <a:spcPct val="100000"/>
                        </a:lnSpc>
                        <a:spcBef>
                          <a:spcPts val="340"/>
                        </a:spcBef>
                      </a:pPr>
                      <a:r>
                        <a:rPr lang="ka-GE" sz="1200">
                          <a:solidFill>
                            <a:srgbClr val="171717"/>
                          </a:solidFill>
                          <a:latin typeface="Franklin Gothic Book" panose="020B0503020102020204" pitchFamily="34" charset="0"/>
                          <a:cs typeface="Franklin Gothic Medium"/>
                        </a:rPr>
                        <a:t>15</a:t>
                      </a:r>
                    </a:p>
                  </a:txBody>
                  <a:tcPr marL="0" marR="0" marT="43180" marB="0">
                    <a:lnT w="9525">
                      <a:solidFill>
                        <a:srgbClr val="A6A6A6"/>
                      </a:solidFill>
                      <a:prstDash val="solid"/>
                    </a:lnT>
                    <a:lnB w="9525">
                      <a:solidFill>
                        <a:srgbClr val="A6A6A6"/>
                      </a:solidFill>
                      <a:prstDash val="solid"/>
                    </a:lnB>
                    <a:solidFill>
                      <a:schemeClr val="bg1"/>
                    </a:solidFill>
                  </a:tcPr>
                </a:tc>
                <a:tc>
                  <a:txBody>
                    <a:bodyPr/>
                    <a:lstStyle/>
                    <a:p>
                      <a:pPr marL="84455">
                        <a:lnSpc>
                          <a:spcPct val="100000"/>
                        </a:lnSpc>
                        <a:spcBef>
                          <a:spcPts val="340"/>
                        </a:spcBef>
                      </a:pPr>
                      <a:r>
                        <a:rPr lang="ka-GE" sz="1200" dirty="0">
                          <a:solidFill>
                            <a:srgbClr val="404040"/>
                          </a:solidFill>
                          <a:latin typeface="Franklin Gothic Book" panose="020B0503020102020204" pitchFamily="34" charset="0"/>
                          <a:cs typeface="Franklin Gothic Medium"/>
                        </a:rPr>
                        <a:t>OECD</a:t>
                      </a:r>
                    </a:p>
                  </a:txBody>
                  <a:tcPr marL="0" marR="0" marT="43180" marB="0">
                    <a:lnT w="9525">
                      <a:solidFill>
                        <a:srgbClr val="A6A6A6"/>
                      </a:solidFill>
                      <a:prstDash val="solid"/>
                    </a:lnT>
                    <a:lnB w="9525">
                      <a:solidFill>
                        <a:srgbClr val="A6A6A6"/>
                      </a:solidFill>
                      <a:prstDash val="solid"/>
                    </a:lnB>
                    <a:solidFill>
                      <a:schemeClr val="bg1"/>
                    </a:solidFill>
                  </a:tcPr>
                </a:tc>
                <a:tc>
                  <a:txBody>
                    <a:bodyPr/>
                    <a:lstStyle/>
                    <a:p>
                      <a:pPr marL="86360">
                        <a:lnSpc>
                          <a:spcPct val="100000"/>
                        </a:lnSpc>
                        <a:spcBef>
                          <a:spcPts val="340"/>
                        </a:spcBef>
                      </a:pPr>
                      <a:r>
                        <a:rPr lang="ka-GE" sz="1200" dirty="0">
                          <a:solidFill>
                            <a:srgbClr val="404040"/>
                          </a:solidFill>
                          <a:latin typeface="Franklin Gothic Book" panose="020B0503020102020204" pitchFamily="34" charset="0"/>
                          <a:cs typeface="Franklin Gothic Medium"/>
                        </a:rPr>
                        <a:t>OECD კომპლექსური შემოწმების სახელმძღვანელო ბიზნესის </a:t>
                      </a:r>
                      <a:r>
                        <a:rPr lang="ka-GE" sz="1200" dirty="0" err="1">
                          <a:solidFill>
                            <a:srgbClr val="404040"/>
                          </a:solidFill>
                          <a:latin typeface="Franklin Gothic Book" panose="020B0503020102020204" pitchFamily="34" charset="0"/>
                          <a:cs typeface="Franklin Gothic Medium"/>
                        </a:rPr>
                        <a:t>პასუხისმგებლიანად</a:t>
                      </a:r>
                      <a:r>
                        <a:rPr lang="ka-GE" sz="1200" dirty="0">
                          <a:solidFill>
                            <a:srgbClr val="404040"/>
                          </a:solidFill>
                          <a:latin typeface="Franklin Gothic Book" panose="020B0503020102020204" pitchFamily="34" charset="0"/>
                          <a:cs typeface="Franklin Gothic Medium"/>
                        </a:rPr>
                        <a:t> წარმართვისათვის</a:t>
                      </a:r>
                    </a:p>
                  </a:txBody>
                  <a:tcPr marL="0" marR="0" marT="43180" marB="0">
                    <a:lnT w="9525">
                      <a:solidFill>
                        <a:srgbClr val="A6A6A6"/>
                      </a:solidFill>
                      <a:prstDash val="solid"/>
                    </a:lnT>
                    <a:lnB w="9525">
                      <a:solidFill>
                        <a:srgbClr val="A6A6A6"/>
                      </a:solidFill>
                      <a:prstDash val="solid"/>
                    </a:lnB>
                    <a:solidFill>
                      <a:schemeClr val="bg1"/>
                    </a:solidFill>
                  </a:tcPr>
                </a:tc>
                <a:extLst>
                  <a:ext uri="{0D108BD9-81ED-4DB2-BD59-A6C34878D82A}">
                    <a16:rowId xmlns:a16="http://schemas.microsoft.com/office/drawing/2014/main" val="10006"/>
                  </a:ext>
                </a:extLst>
              </a:tr>
              <a:tr h="342900">
                <a:tc>
                  <a:txBody>
                    <a:bodyPr/>
                    <a:lstStyle/>
                    <a:p>
                      <a:pPr marL="158750">
                        <a:lnSpc>
                          <a:spcPct val="100000"/>
                        </a:lnSpc>
                        <a:spcBef>
                          <a:spcPts val="345"/>
                        </a:spcBef>
                      </a:pPr>
                      <a:r>
                        <a:rPr lang="ka-GE" sz="1200">
                          <a:solidFill>
                            <a:srgbClr val="171717"/>
                          </a:solidFill>
                          <a:latin typeface="Franklin Gothic Book" panose="020B0503020102020204" pitchFamily="34" charset="0"/>
                          <a:cs typeface="Franklin Gothic Medium"/>
                        </a:rPr>
                        <a:t>16</a:t>
                      </a:r>
                    </a:p>
                  </a:txBody>
                  <a:tcPr marL="0" marR="0" marT="43815" marB="0">
                    <a:lnT w="9525">
                      <a:solidFill>
                        <a:srgbClr val="A6A6A6"/>
                      </a:solidFill>
                      <a:prstDash val="solid"/>
                    </a:lnT>
                    <a:lnB w="9525">
                      <a:solidFill>
                        <a:srgbClr val="A6A6A6"/>
                      </a:solidFill>
                      <a:prstDash val="solid"/>
                    </a:lnB>
                    <a:solidFill>
                      <a:schemeClr val="bg1"/>
                    </a:solidFill>
                  </a:tcPr>
                </a:tc>
                <a:tc>
                  <a:txBody>
                    <a:bodyPr/>
                    <a:lstStyle/>
                    <a:p>
                      <a:pPr marL="84455" marR="78740">
                        <a:lnSpc>
                          <a:spcPct val="102299"/>
                        </a:lnSpc>
                        <a:spcBef>
                          <a:spcPts val="325"/>
                        </a:spcBef>
                      </a:pPr>
                      <a:r>
                        <a:rPr lang="ka-GE" sz="1200">
                          <a:solidFill>
                            <a:srgbClr val="404040"/>
                          </a:solidFill>
                          <a:latin typeface="Franklin Gothic Book" panose="020B0503020102020204" pitchFamily="34" charset="0"/>
                          <a:cs typeface="Franklin Gothic Medium"/>
                        </a:rPr>
                        <a:t>მეცნიერებაზე დაფუძნებული სამიზნეების ინიციატივა (SBTi)</a:t>
                      </a:r>
                    </a:p>
                  </a:txBody>
                  <a:tcPr marL="0" marR="0" marT="41275" marB="0">
                    <a:lnT w="9525">
                      <a:solidFill>
                        <a:srgbClr val="A6A6A6"/>
                      </a:solidFill>
                      <a:prstDash val="solid"/>
                    </a:lnT>
                    <a:lnB w="9525">
                      <a:solidFill>
                        <a:srgbClr val="A6A6A6"/>
                      </a:solidFill>
                      <a:prstDash val="solid"/>
                    </a:lnB>
                    <a:solidFill>
                      <a:schemeClr val="bg1"/>
                    </a:solidFill>
                  </a:tcPr>
                </a:tc>
                <a:tc>
                  <a:txBody>
                    <a:bodyPr/>
                    <a:lstStyle/>
                    <a:p>
                      <a:pPr marL="86360">
                        <a:lnSpc>
                          <a:spcPct val="100000"/>
                        </a:lnSpc>
                        <a:spcBef>
                          <a:spcPts val="345"/>
                        </a:spcBef>
                      </a:pPr>
                      <a:r>
                        <a:rPr lang="ka-GE" sz="1200" dirty="0" err="1">
                          <a:solidFill>
                            <a:srgbClr val="404040"/>
                          </a:solidFill>
                          <a:latin typeface="Franklin Gothic Book" panose="020B0503020102020204" pitchFamily="34" charset="0"/>
                          <a:cs typeface="Franklin Gothic Medium"/>
                        </a:rPr>
                        <a:t>SBTi</a:t>
                      </a:r>
                      <a:r>
                        <a:rPr lang="ka-GE" sz="1200" dirty="0">
                          <a:solidFill>
                            <a:srgbClr val="404040"/>
                          </a:solidFill>
                          <a:latin typeface="Franklin Gothic Book" panose="020B0503020102020204" pitchFamily="34" charset="0"/>
                          <a:cs typeface="Franklin Gothic Medium"/>
                        </a:rPr>
                        <a:t> ინსტრუმენტი</a:t>
                      </a:r>
                    </a:p>
                  </a:txBody>
                  <a:tcPr marL="0" marR="0" marT="43815" marB="0">
                    <a:lnT w="9525">
                      <a:solidFill>
                        <a:srgbClr val="A6A6A6"/>
                      </a:solidFill>
                      <a:prstDash val="solid"/>
                    </a:lnT>
                    <a:lnB w="9525">
                      <a:solidFill>
                        <a:srgbClr val="A6A6A6"/>
                      </a:solidFill>
                      <a:prstDash val="solid"/>
                    </a:lnB>
                    <a:solidFill>
                      <a:schemeClr val="bg1"/>
                    </a:solidFill>
                  </a:tcPr>
                </a:tc>
                <a:extLst>
                  <a:ext uri="{0D108BD9-81ED-4DB2-BD59-A6C34878D82A}">
                    <a16:rowId xmlns:a16="http://schemas.microsoft.com/office/drawing/2014/main" val="10007"/>
                  </a:ext>
                </a:extLst>
              </a:tr>
              <a:tr h="480059">
                <a:tc>
                  <a:txBody>
                    <a:bodyPr/>
                    <a:lstStyle/>
                    <a:p>
                      <a:pPr marL="158750">
                        <a:lnSpc>
                          <a:spcPct val="100000"/>
                        </a:lnSpc>
                        <a:spcBef>
                          <a:spcPts val="355"/>
                        </a:spcBef>
                      </a:pPr>
                      <a:r>
                        <a:rPr lang="ka-GE" sz="1200">
                          <a:solidFill>
                            <a:srgbClr val="171717"/>
                          </a:solidFill>
                          <a:latin typeface="Franklin Gothic Book" panose="020B0503020102020204" pitchFamily="34" charset="0"/>
                          <a:cs typeface="Franklin Gothic Medium"/>
                        </a:rPr>
                        <a:t>17</a:t>
                      </a:r>
                    </a:p>
                  </a:txBody>
                  <a:tcPr marL="0" marR="0" marT="45085" marB="0">
                    <a:lnT w="9525">
                      <a:solidFill>
                        <a:srgbClr val="A6A6A6"/>
                      </a:solidFill>
                      <a:prstDash val="solid"/>
                    </a:lnT>
                    <a:lnB w="9525">
                      <a:solidFill>
                        <a:srgbClr val="A6A6A6"/>
                      </a:solidFill>
                      <a:prstDash val="solid"/>
                    </a:lnB>
                    <a:solidFill>
                      <a:schemeClr val="bg1"/>
                    </a:solidFill>
                  </a:tcPr>
                </a:tc>
                <a:tc>
                  <a:txBody>
                    <a:bodyPr/>
                    <a:lstStyle/>
                    <a:p>
                      <a:pPr marL="84455" marR="154940">
                        <a:lnSpc>
                          <a:spcPct val="106000"/>
                        </a:lnSpc>
                        <a:spcBef>
                          <a:spcPts val="290"/>
                        </a:spcBef>
                      </a:pPr>
                      <a:r>
                        <a:rPr lang="ka-GE" sz="1200" dirty="0">
                          <a:solidFill>
                            <a:srgbClr val="404040"/>
                          </a:solidFill>
                          <a:latin typeface="Franklin Gothic Book" panose="020B0503020102020204" pitchFamily="34" charset="0"/>
                          <a:cs typeface="Franklin Gothic Medium"/>
                        </a:rPr>
                        <a:t>პარიზის შეთანხმებასთან კაპიტალის ადაპტაციის შეფასება (PACTA)</a:t>
                      </a:r>
                    </a:p>
                  </a:txBody>
                  <a:tcPr marL="0" marR="0" marT="36830" marB="0">
                    <a:lnT w="9525">
                      <a:solidFill>
                        <a:srgbClr val="A6A6A6"/>
                      </a:solidFill>
                      <a:prstDash val="solid"/>
                    </a:lnT>
                    <a:lnB w="9525">
                      <a:solidFill>
                        <a:srgbClr val="A6A6A6"/>
                      </a:solidFill>
                      <a:prstDash val="solid"/>
                    </a:lnB>
                    <a:solidFill>
                      <a:schemeClr val="bg1"/>
                    </a:solidFill>
                  </a:tcPr>
                </a:tc>
                <a:tc>
                  <a:txBody>
                    <a:bodyPr/>
                    <a:lstStyle/>
                    <a:p>
                      <a:pPr marL="86360">
                        <a:lnSpc>
                          <a:spcPct val="100000"/>
                        </a:lnSpc>
                        <a:spcBef>
                          <a:spcPts val="355"/>
                        </a:spcBef>
                      </a:pPr>
                      <a:r>
                        <a:rPr lang="ka-GE" sz="1200" dirty="0">
                          <a:solidFill>
                            <a:srgbClr val="404040"/>
                          </a:solidFill>
                          <a:latin typeface="Franklin Gothic Book" panose="020B0503020102020204" pitchFamily="34" charset="0"/>
                          <a:cs typeface="Franklin Gothic Medium"/>
                        </a:rPr>
                        <a:t>PACTA ინსტრუმენტი</a:t>
                      </a:r>
                    </a:p>
                  </a:txBody>
                  <a:tcPr marL="0" marR="0" marT="45085" marB="0">
                    <a:lnT w="9525">
                      <a:solidFill>
                        <a:srgbClr val="A6A6A6"/>
                      </a:solidFill>
                      <a:prstDash val="solid"/>
                    </a:lnT>
                    <a:lnB w="9525">
                      <a:solidFill>
                        <a:srgbClr val="A6A6A6"/>
                      </a:solidFill>
                      <a:prstDash val="solid"/>
                    </a:lnB>
                    <a:solidFill>
                      <a:schemeClr val="bg1"/>
                    </a:solidFill>
                  </a:tcPr>
                </a:tc>
                <a:extLst>
                  <a:ext uri="{0D108BD9-81ED-4DB2-BD59-A6C34878D82A}">
                    <a16:rowId xmlns:a16="http://schemas.microsoft.com/office/drawing/2014/main" val="10008"/>
                  </a:ext>
                </a:extLst>
              </a:tr>
            </a:tbl>
          </a:graphicData>
        </a:graphic>
      </p:graphicFrame>
      <p:pic>
        <p:nvPicPr>
          <p:cNvPr id="7" name="object 7"/>
          <p:cNvPicPr/>
          <p:nvPr/>
        </p:nvPicPr>
        <p:blipFill>
          <a:blip r:embed="rId2" cstate="print"/>
          <a:stretch>
            <a:fillRect/>
          </a:stretch>
        </p:blipFill>
        <p:spPr>
          <a:xfrm>
            <a:off x="11465559" y="2573020"/>
            <a:ext cx="345440" cy="345439"/>
          </a:xfrm>
          <a:prstGeom prst="rect">
            <a:avLst/>
          </a:prstGeom>
        </p:spPr>
      </p:pic>
      <p:pic>
        <p:nvPicPr>
          <p:cNvPr id="8" name="object 8"/>
          <p:cNvPicPr/>
          <p:nvPr/>
        </p:nvPicPr>
        <p:blipFill>
          <a:blip r:embed="rId3" cstate="print"/>
          <a:stretch>
            <a:fillRect/>
          </a:stretch>
        </p:blipFill>
        <p:spPr>
          <a:xfrm>
            <a:off x="11455400" y="3162300"/>
            <a:ext cx="345440" cy="345439"/>
          </a:xfrm>
          <a:prstGeom prst="rect">
            <a:avLst/>
          </a:prstGeom>
        </p:spPr>
      </p:pic>
      <p:pic>
        <p:nvPicPr>
          <p:cNvPr id="9" name="object 9"/>
          <p:cNvPicPr/>
          <p:nvPr/>
        </p:nvPicPr>
        <p:blipFill>
          <a:blip r:embed="rId4" cstate="print"/>
          <a:stretch>
            <a:fillRect/>
          </a:stretch>
        </p:blipFill>
        <p:spPr>
          <a:xfrm>
            <a:off x="11516359" y="4168140"/>
            <a:ext cx="345440" cy="355600"/>
          </a:xfrm>
          <a:prstGeom prst="rect">
            <a:avLst/>
          </a:prstGeom>
        </p:spPr>
      </p:pic>
      <p:pic>
        <p:nvPicPr>
          <p:cNvPr id="10" name="object 10"/>
          <p:cNvPicPr/>
          <p:nvPr/>
        </p:nvPicPr>
        <p:blipFill>
          <a:blip r:embed="rId5" cstate="print"/>
          <a:stretch>
            <a:fillRect/>
          </a:stretch>
        </p:blipFill>
        <p:spPr>
          <a:xfrm>
            <a:off x="11455400" y="2217420"/>
            <a:ext cx="711200" cy="287866"/>
          </a:xfrm>
          <a:prstGeom prst="rect">
            <a:avLst/>
          </a:prstGeom>
        </p:spPr>
      </p:pic>
      <p:pic>
        <p:nvPicPr>
          <p:cNvPr id="11" name="object 11"/>
          <p:cNvPicPr/>
          <p:nvPr/>
        </p:nvPicPr>
        <p:blipFill>
          <a:blip r:embed="rId6" cstate="print"/>
          <a:stretch>
            <a:fillRect/>
          </a:stretch>
        </p:blipFill>
        <p:spPr>
          <a:xfrm>
            <a:off x="11437619" y="1892808"/>
            <a:ext cx="592303" cy="206248"/>
          </a:xfrm>
          <a:prstGeom prst="rect">
            <a:avLst/>
          </a:prstGeom>
        </p:spPr>
      </p:pic>
      <p:pic>
        <p:nvPicPr>
          <p:cNvPr id="12" name="object 12"/>
          <p:cNvPicPr/>
          <p:nvPr/>
        </p:nvPicPr>
        <p:blipFill>
          <a:blip r:embed="rId7" cstate="print"/>
          <a:stretch>
            <a:fillRect/>
          </a:stretch>
        </p:blipFill>
        <p:spPr>
          <a:xfrm>
            <a:off x="11465559" y="3660140"/>
            <a:ext cx="345440" cy="345439"/>
          </a:xfrm>
          <a:prstGeom prst="rect">
            <a:avLst/>
          </a:prstGeom>
        </p:spPr>
      </p:pic>
      <p:grpSp>
        <p:nvGrpSpPr>
          <p:cNvPr id="13" name="object 13"/>
          <p:cNvGrpSpPr/>
          <p:nvPr/>
        </p:nvGrpSpPr>
        <p:grpSpPr>
          <a:xfrm>
            <a:off x="2467065" y="6324766"/>
            <a:ext cx="5960744" cy="546328"/>
            <a:chOff x="4013200" y="5628640"/>
            <a:chExt cx="6116320" cy="751840"/>
          </a:xfrm>
        </p:grpSpPr>
        <p:pic>
          <p:nvPicPr>
            <p:cNvPr id="14" name="object 14"/>
            <p:cNvPicPr/>
            <p:nvPr/>
          </p:nvPicPr>
          <p:blipFill>
            <a:blip r:embed="rId8" cstate="print"/>
            <a:stretch>
              <a:fillRect/>
            </a:stretch>
          </p:blipFill>
          <p:spPr>
            <a:xfrm>
              <a:off x="5862320" y="5804658"/>
              <a:ext cx="580571" cy="491242"/>
            </a:xfrm>
            <a:prstGeom prst="rect">
              <a:avLst/>
            </a:prstGeom>
          </p:spPr>
        </p:pic>
        <p:pic>
          <p:nvPicPr>
            <p:cNvPr id="15" name="object 15"/>
            <p:cNvPicPr/>
            <p:nvPr/>
          </p:nvPicPr>
          <p:blipFill>
            <a:blip r:embed="rId9" cstate="print"/>
            <a:stretch>
              <a:fillRect/>
            </a:stretch>
          </p:blipFill>
          <p:spPr>
            <a:xfrm>
              <a:off x="4013200" y="5628640"/>
              <a:ext cx="6116320" cy="751840"/>
            </a:xfrm>
            <a:prstGeom prst="rect">
              <a:avLst/>
            </a:prstGeom>
          </p:spPr>
        </p:pic>
      </p:grpSp>
      <p:sp>
        <p:nvSpPr>
          <p:cNvPr id="16" name="object 16"/>
          <p:cNvSpPr txBox="1">
            <a:spLocks noGrp="1"/>
          </p:cNvSpPr>
          <p:nvPr>
            <p:ph type="title"/>
          </p:nvPr>
        </p:nvSpPr>
        <p:spPr>
          <a:xfrm>
            <a:off x="5479" y="0"/>
            <a:ext cx="8052118" cy="507831"/>
          </a:xfrm>
          <a:prstGeom prst="rect">
            <a:avLst/>
          </a:prstGeom>
        </p:spPr>
        <p:txBody>
          <a:bodyPr vert="horz" wrap="square" lIns="640080" tIns="45720" rIns="0" bIns="0" rtlCol="0">
            <a:spAutoFit/>
          </a:bodyPr>
          <a:lstStyle/>
          <a:p>
            <a:pPr marL="12700">
              <a:lnSpc>
                <a:spcPct val="100000"/>
              </a:lnSpc>
              <a:spcBef>
                <a:spcPts val="105"/>
              </a:spcBef>
              <a:tabLst>
                <a:tab pos="2218055" algn="l"/>
              </a:tabLst>
            </a:pPr>
            <a:r>
              <a:rPr lang="ka-GE" sz="3000" b="1" dirty="0">
                <a:latin typeface="Franklin Gothic Demi Cond" panose="020B0706030402020204" pitchFamily="34" charset="0"/>
              </a:rPr>
              <a:t>შესაბამისი სტანდარტების მიმოხილვა</a:t>
            </a:r>
          </a:p>
        </p:txBody>
      </p:sp>
      <p:pic>
        <p:nvPicPr>
          <p:cNvPr id="17" name="Picture 16"/>
          <p:cNvPicPr>
            <a:picLocks noChangeAspect="1"/>
          </p:cNvPicPr>
          <p:nvPr/>
        </p:nvPicPr>
        <p:blipFill>
          <a:blip r:embed="rId10"/>
          <a:stretch>
            <a:fillRect/>
          </a:stretch>
        </p:blipFill>
        <p:spPr>
          <a:xfrm>
            <a:off x="410995" y="6324766"/>
            <a:ext cx="2056070" cy="507164"/>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56010" y="1507605"/>
            <a:ext cx="1452880" cy="2042160"/>
          </a:xfrm>
          <a:prstGeom prst="rect">
            <a:avLst/>
          </a:prstGeom>
        </p:spPr>
      </p:pic>
      <p:pic>
        <p:nvPicPr>
          <p:cNvPr id="3" name="object 3"/>
          <p:cNvPicPr/>
          <p:nvPr/>
        </p:nvPicPr>
        <p:blipFill>
          <a:blip r:embed="rId3" cstate="print"/>
          <a:stretch>
            <a:fillRect/>
          </a:stretch>
        </p:blipFill>
        <p:spPr>
          <a:xfrm>
            <a:off x="2739992" y="1558405"/>
            <a:ext cx="1412239" cy="1991360"/>
          </a:xfrm>
          <a:prstGeom prst="rect">
            <a:avLst/>
          </a:prstGeom>
        </p:spPr>
      </p:pic>
      <p:pic>
        <p:nvPicPr>
          <p:cNvPr id="4" name="object 4"/>
          <p:cNvPicPr/>
          <p:nvPr/>
        </p:nvPicPr>
        <p:blipFill>
          <a:blip r:embed="rId4" cstate="print"/>
          <a:stretch>
            <a:fillRect/>
          </a:stretch>
        </p:blipFill>
        <p:spPr>
          <a:xfrm>
            <a:off x="4528055" y="1571475"/>
            <a:ext cx="1402079" cy="1991360"/>
          </a:xfrm>
          <a:prstGeom prst="rect">
            <a:avLst/>
          </a:prstGeom>
        </p:spPr>
      </p:pic>
      <p:pic>
        <p:nvPicPr>
          <p:cNvPr id="5" name="object 5"/>
          <p:cNvPicPr/>
          <p:nvPr/>
        </p:nvPicPr>
        <p:blipFill>
          <a:blip r:embed="rId5" cstate="print"/>
          <a:stretch>
            <a:fillRect/>
          </a:stretch>
        </p:blipFill>
        <p:spPr>
          <a:xfrm>
            <a:off x="6305958" y="1519485"/>
            <a:ext cx="1442720" cy="2169044"/>
          </a:xfrm>
          <a:prstGeom prst="rect">
            <a:avLst/>
          </a:prstGeom>
        </p:spPr>
      </p:pic>
      <p:pic>
        <p:nvPicPr>
          <p:cNvPr id="6" name="object 6"/>
          <p:cNvPicPr/>
          <p:nvPr/>
        </p:nvPicPr>
        <p:blipFill>
          <a:blip r:embed="rId6" cstate="print"/>
          <a:stretch>
            <a:fillRect/>
          </a:stretch>
        </p:blipFill>
        <p:spPr>
          <a:xfrm>
            <a:off x="3469760" y="3921089"/>
            <a:ext cx="1513839" cy="2064892"/>
          </a:xfrm>
          <a:prstGeom prst="rect">
            <a:avLst/>
          </a:prstGeom>
        </p:spPr>
      </p:pic>
      <p:pic>
        <p:nvPicPr>
          <p:cNvPr id="7" name="object 7"/>
          <p:cNvPicPr/>
          <p:nvPr/>
        </p:nvPicPr>
        <p:blipFill>
          <a:blip r:embed="rId7" cstate="print"/>
          <a:stretch>
            <a:fillRect/>
          </a:stretch>
        </p:blipFill>
        <p:spPr>
          <a:xfrm>
            <a:off x="5395087" y="3921089"/>
            <a:ext cx="1544320" cy="2164079"/>
          </a:xfrm>
          <a:prstGeom prst="rect">
            <a:avLst/>
          </a:prstGeom>
        </p:spPr>
      </p:pic>
      <p:grpSp>
        <p:nvGrpSpPr>
          <p:cNvPr id="8" name="object 8"/>
          <p:cNvGrpSpPr/>
          <p:nvPr/>
        </p:nvGrpSpPr>
        <p:grpSpPr>
          <a:xfrm>
            <a:off x="7350895" y="4107626"/>
            <a:ext cx="2286000" cy="1615440"/>
            <a:chOff x="2428239" y="3860800"/>
            <a:chExt cx="2286000" cy="1615440"/>
          </a:xfrm>
        </p:grpSpPr>
        <p:pic>
          <p:nvPicPr>
            <p:cNvPr id="9" name="object 9"/>
            <p:cNvPicPr/>
            <p:nvPr/>
          </p:nvPicPr>
          <p:blipFill>
            <a:blip r:embed="rId8" cstate="print"/>
            <a:stretch>
              <a:fillRect/>
            </a:stretch>
          </p:blipFill>
          <p:spPr>
            <a:xfrm>
              <a:off x="2495578" y="3928184"/>
              <a:ext cx="2172765" cy="1487824"/>
            </a:xfrm>
            <a:prstGeom prst="rect">
              <a:avLst/>
            </a:prstGeom>
          </p:spPr>
        </p:pic>
        <p:sp>
          <p:nvSpPr>
            <p:cNvPr id="10" name="object 10"/>
            <p:cNvSpPr/>
            <p:nvPr/>
          </p:nvSpPr>
          <p:spPr>
            <a:xfrm>
              <a:off x="2433319" y="3865880"/>
              <a:ext cx="2275840" cy="1605280"/>
            </a:xfrm>
            <a:custGeom>
              <a:avLst/>
              <a:gdLst/>
              <a:ahLst/>
              <a:cxnLst/>
              <a:rect l="l" t="t" r="r" b="b"/>
              <a:pathLst>
                <a:path w="2275840" h="1605279">
                  <a:moveTo>
                    <a:pt x="0" y="1605280"/>
                  </a:moveTo>
                  <a:lnTo>
                    <a:pt x="2275839" y="1605280"/>
                  </a:lnTo>
                  <a:lnTo>
                    <a:pt x="2275839" y="0"/>
                  </a:lnTo>
                  <a:lnTo>
                    <a:pt x="0" y="0"/>
                  </a:lnTo>
                  <a:lnTo>
                    <a:pt x="0" y="1605280"/>
                  </a:lnTo>
                  <a:close/>
                </a:path>
              </a:pathLst>
            </a:custGeom>
            <a:ln w="10160">
              <a:solidFill>
                <a:srgbClr val="00529B"/>
              </a:solidFill>
            </a:ln>
          </p:spPr>
          <p:txBody>
            <a:bodyPr wrap="square" lIns="0" tIns="0" rIns="0" bIns="0" rtlCol="0"/>
            <a:lstStyle/>
            <a:p>
              <a:endParaRPr/>
            </a:p>
          </p:txBody>
        </p:sp>
      </p:grpSp>
      <p:grpSp>
        <p:nvGrpSpPr>
          <p:cNvPr id="11" name="object 11"/>
          <p:cNvGrpSpPr/>
          <p:nvPr/>
        </p:nvGrpSpPr>
        <p:grpSpPr>
          <a:xfrm>
            <a:off x="8179780" y="1558405"/>
            <a:ext cx="1280160" cy="1908175"/>
            <a:chOff x="8605519" y="3588649"/>
            <a:chExt cx="1280160" cy="1908175"/>
          </a:xfrm>
        </p:grpSpPr>
        <p:pic>
          <p:nvPicPr>
            <p:cNvPr id="12" name="object 12"/>
            <p:cNvPicPr/>
            <p:nvPr/>
          </p:nvPicPr>
          <p:blipFill>
            <a:blip r:embed="rId9" cstate="print"/>
            <a:stretch>
              <a:fillRect/>
            </a:stretch>
          </p:blipFill>
          <p:spPr>
            <a:xfrm>
              <a:off x="8712199" y="3588649"/>
              <a:ext cx="1166368" cy="612066"/>
            </a:xfrm>
            <a:prstGeom prst="rect">
              <a:avLst/>
            </a:prstGeom>
          </p:spPr>
        </p:pic>
        <p:pic>
          <p:nvPicPr>
            <p:cNvPr id="13" name="object 13"/>
            <p:cNvPicPr/>
            <p:nvPr/>
          </p:nvPicPr>
          <p:blipFill>
            <a:blip r:embed="rId10" cstate="print"/>
            <a:stretch>
              <a:fillRect/>
            </a:stretch>
          </p:blipFill>
          <p:spPr>
            <a:xfrm>
              <a:off x="8605519" y="3698239"/>
              <a:ext cx="1280159" cy="1798320"/>
            </a:xfrm>
            <a:prstGeom prst="rect">
              <a:avLst/>
            </a:prstGeom>
          </p:spPr>
        </p:pic>
      </p:grpSp>
      <p:sp>
        <p:nvSpPr>
          <p:cNvPr id="14" name="object 14"/>
          <p:cNvSpPr txBox="1">
            <a:spLocks noGrp="1"/>
          </p:cNvSpPr>
          <p:nvPr>
            <p:ph type="title"/>
          </p:nvPr>
        </p:nvSpPr>
        <p:spPr>
          <a:xfrm>
            <a:off x="1" y="4369"/>
            <a:ext cx="9357360" cy="998350"/>
          </a:xfrm>
          <a:prstGeom prst="rect">
            <a:avLst/>
          </a:prstGeom>
        </p:spPr>
        <p:txBody>
          <a:bodyPr vert="horz" wrap="square" lIns="0" tIns="13335" rIns="0" bIns="0" rtlCol="0">
            <a:spAutoFit/>
          </a:bodyPr>
          <a:lstStyle/>
          <a:p>
            <a:pPr marL="697230">
              <a:lnSpc>
                <a:spcPct val="100000"/>
              </a:lnSpc>
              <a:spcBef>
                <a:spcPts val="105"/>
              </a:spcBef>
            </a:pPr>
            <a:r>
              <a:rPr lang="ka-GE" sz="3200" b="1" dirty="0"/>
              <a:t>ESG ანგარიშგების სახელმძღვანელო - ISSB-ის დაარსება COP 26-ზე</a:t>
            </a:r>
          </a:p>
        </p:txBody>
      </p:sp>
      <p:grpSp>
        <p:nvGrpSpPr>
          <p:cNvPr id="15" name="object 15"/>
          <p:cNvGrpSpPr/>
          <p:nvPr/>
        </p:nvGrpSpPr>
        <p:grpSpPr>
          <a:xfrm>
            <a:off x="787512" y="4028886"/>
            <a:ext cx="2270760" cy="1772920"/>
            <a:chOff x="2336800" y="3769359"/>
            <a:chExt cx="2270760" cy="1772920"/>
          </a:xfrm>
        </p:grpSpPr>
        <p:pic>
          <p:nvPicPr>
            <p:cNvPr id="16" name="object 16"/>
            <p:cNvPicPr/>
            <p:nvPr/>
          </p:nvPicPr>
          <p:blipFill>
            <a:blip r:embed="rId11" cstate="print"/>
            <a:stretch>
              <a:fillRect/>
            </a:stretch>
          </p:blipFill>
          <p:spPr>
            <a:xfrm>
              <a:off x="2336800" y="3769359"/>
              <a:ext cx="2270760" cy="1772920"/>
            </a:xfrm>
            <a:prstGeom prst="rect">
              <a:avLst/>
            </a:prstGeom>
          </p:spPr>
        </p:pic>
        <p:pic>
          <p:nvPicPr>
            <p:cNvPr id="17" name="object 17"/>
            <p:cNvPicPr/>
            <p:nvPr/>
          </p:nvPicPr>
          <p:blipFill>
            <a:blip r:embed="rId12" cstate="print"/>
            <a:stretch>
              <a:fillRect/>
            </a:stretch>
          </p:blipFill>
          <p:spPr>
            <a:xfrm>
              <a:off x="2377440" y="3809999"/>
              <a:ext cx="2133600" cy="1635760"/>
            </a:xfrm>
            <a:prstGeom prst="rect">
              <a:avLst/>
            </a:prstGeom>
          </p:spPr>
        </p:pic>
        <p:sp>
          <p:nvSpPr>
            <p:cNvPr id="18" name="object 18"/>
            <p:cNvSpPr/>
            <p:nvPr/>
          </p:nvSpPr>
          <p:spPr>
            <a:xfrm>
              <a:off x="2372359" y="3804919"/>
              <a:ext cx="2143760" cy="1645920"/>
            </a:xfrm>
            <a:custGeom>
              <a:avLst/>
              <a:gdLst/>
              <a:ahLst/>
              <a:cxnLst/>
              <a:rect l="l" t="t" r="r" b="b"/>
              <a:pathLst>
                <a:path w="2143760" h="1645920">
                  <a:moveTo>
                    <a:pt x="0" y="1645919"/>
                  </a:moveTo>
                  <a:lnTo>
                    <a:pt x="2143760" y="1645919"/>
                  </a:lnTo>
                  <a:lnTo>
                    <a:pt x="2143760" y="0"/>
                  </a:lnTo>
                  <a:lnTo>
                    <a:pt x="0" y="0"/>
                  </a:lnTo>
                  <a:lnTo>
                    <a:pt x="0" y="1645919"/>
                  </a:lnTo>
                  <a:close/>
                </a:path>
              </a:pathLst>
            </a:custGeom>
            <a:ln w="10160">
              <a:solidFill>
                <a:srgbClr val="0079C1"/>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2EC96D-42DC-0561-5C89-DDAFB57A5D9C}"/>
              </a:ext>
            </a:extLst>
          </p:cNvPr>
          <p:cNvSpPr>
            <a:spLocks noGrp="1"/>
          </p:cNvSpPr>
          <p:nvPr>
            <p:ph type="title"/>
          </p:nvPr>
        </p:nvSpPr>
        <p:spPr>
          <a:xfrm>
            <a:off x="0" y="0"/>
            <a:ext cx="9385300" cy="1844675"/>
          </a:xfrm>
        </p:spPr>
        <p:txBody>
          <a:bodyPr/>
          <a:lstStyle/>
          <a:p>
            <a:pPr algn="ctr"/>
            <a:r>
              <a:rPr lang="ka-GE" sz="3200" b="1" dirty="0">
                <a:solidFill>
                  <a:schemeClr val="accent2">
                    <a:lumMod val="75000"/>
                  </a:schemeClr>
                </a:solidFill>
              </a:rPr>
              <a:t>საერთაშორისო საფინანსო ინსტიტუტების გარემოსდაცვითი და სოციალური მოთხოვნები </a:t>
            </a:r>
          </a:p>
        </p:txBody>
      </p:sp>
      <p:pic>
        <p:nvPicPr>
          <p:cNvPr id="8" name="Picture Placeholder 6">
            <a:extLst>
              <a:ext uri="{FF2B5EF4-FFF2-40B4-BE49-F238E27FC236}">
                <a16:creationId xmlns:a16="http://schemas.microsoft.com/office/drawing/2014/main" id="{846D4C30-9808-3E1E-B289-3DCD8BA126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1469937" y="1683210"/>
            <a:ext cx="6445425" cy="4358152"/>
          </a:xfrm>
        </p:spPr>
      </p:pic>
    </p:spTree>
    <p:extLst>
      <p:ext uri="{BB962C8B-B14F-4D97-AF65-F5344CB8AC3E}">
        <p14:creationId xmlns:p14="http://schemas.microsoft.com/office/powerpoint/2010/main" val="121578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EF66D-0E7F-9A03-BF6D-A255AB4EBA49}"/>
              </a:ext>
            </a:extLst>
          </p:cNvPr>
          <p:cNvSpPr>
            <a:spLocks noGrp="1"/>
          </p:cNvSpPr>
          <p:nvPr>
            <p:ph type="title"/>
          </p:nvPr>
        </p:nvSpPr>
        <p:spPr>
          <a:xfrm>
            <a:off x="0" y="0"/>
            <a:ext cx="9372600" cy="736600"/>
          </a:xfrm>
        </p:spPr>
        <p:txBody>
          <a:bodyPr lIns="640080"/>
          <a:lstStyle/>
          <a:p>
            <a:r>
              <a:rPr lang="ka-GE" sz="3200" b="1" dirty="0">
                <a:solidFill>
                  <a:srgbClr val="3F7819"/>
                </a:solidFill>
              </a:rPr>
              <a:t>გარემოსდაცვითი და სოციალური პოლიტიკა (ESP) </a:t>
            </a:r>
          </a:p>
        </p:txBody>
      </p:sp>
      <p:sp>
        <p:nvSpPr>
          <p:cNvPr id="8" name="Text Placeholder 5">
            <a:extLst>
              <a:ext uri="{FF2B5EF4-FFF2-40B4-BE49-F238E27FC236}">
                <a16:creationId xmlns:a16="http://schemas.microsoft.com/office/drawing/2014/main" id="{9795927C-BF6A-20EB-2B1E-1AE53A6C48E7}"/>
              </a:ext>
            </a:extLst>
          </p:cNvPr>
          <p:cNvSpPr>
            <a:spLocks noGrp="1"/>
          </p:cNvSpPr>
          <p:nvPr>
            <p:ph idx="1"/>
          </p:nvPr>
        </p:nvSpPr>
        <p:spPr>
          <a:xfrm>
            <a:off x="558800" y="1155700"/>
            <a:ext cx="9423399" cy="4861950"/>
          </a:xfrm>
        </p:spPr>
        <p:txBody>
          <a:bodyPr/>
          <a:lstStyle/>
          <a:p>
            <a:pPr marL="0" indent="0">
              <a:spcAft>
                <a:spcPts val="544"/>
              </a:spcAft>
              <a:buNone/>
            </a:pPr>
            <a:r>
              <a:rPr lang="ka-GE" dirty="0">
                <a:solidFill>
                  <a:srgbClr val="585858"/>
                </a:solidFill>
                <a:latin typeface="Arial" panose="020B0604020202020204" pitchFamily="34" charset="0"/>
                <a:cs typeface="Arial" panose="020B0604020202020204" pitchFamily="34" charset="0"/>
              </a:rPr>
              <a:t>ESP-ები ბანკებს ეხმარება „ეკოლოგიურად ჯანსაღი და მდგრადი განვითარების“ ხელშეწყობის კუთხით აღებული ვალდებულება თავიანთი საქმიანობის მთლიან სპექტრში შეასრულონ. </a:t>
            </a:r>
          </a:p>
          <a:p>
            <a:pPr marL="0" indent="0">
              <a:spcAft>
                <a:spcPts val="544"/>
              </a:spcAft>
              <a:buNone/>
            </a:pPr>
            <a:r>
              <a:rPr lang="ka-GE" dirty="0">
                <a:solidFill>
                  <a:srgbClr val="585858"/>
                </a:solidFill>
                <a:latin typeface="Arial" panose="020B0604020202020204" pitchFamily="34" charset="0"/>
                <a:cs typeface="Arial" panose="020B0604020202020204" pitchFamily="34" charset="0"/>
              </a:rPr>
              <a:t>გარდა ამისა, ESP:</a:t>
            </a:r>
          </a:p>
          <a:p>
            <a:pPr marL="711129" lvl="1" indent="-311079">
              <a:spcAft>
                <a:spcPts val="544"/>
              </a:spcAft>
              <a:buSzPct val="100000"/>
              <a:buFont typeface="Wingdings" panose="05000000000000000000" pitchFamily="2" charset="2"/>
              <a:buChar char="§"/>
            </a:pPr>
            <a:r>
              <a:rPr lang="ka-GE" sz="1800" dirty="0">
                <a:solidFill>
                  <a:srgbClr val="585858"/>
                </a:solidFill>
                <a:latin typeface="Arial" panose="020B0604020202020204" pitchFamily="34" charset="0"/>
                <a:cs typeface="Arial" panose="020B0604020202020204" pitchFamily="34" charset="0"/>
              </a:rPr>
              <a:t>ეხმარება ბანკებს წინასწარ განსაზღვრონ რისკები და ვალდებულებები, რომლებმაც პროექტის ხარჯებსა და გრაფიკზე შეიძლება მნიშვნელოვანი გავლენა იქონიოს.</a:t>
            </a:r>
          </a:p>
          <a:p>
            <a:pPr marL="711129" lvl="1" indent="-311079">
              <a:spcAft>
                <a:spcPts val="544"/>
              </a:spcAft>
              <a:buSzPct val="100000"/>
              <a:buFont typeface="Wingdings" panose="05000000000000000000" pitchFamily="2" charset="2"/>
              <a:buChar char="§"/>
            </a:pPr>
            <a:r>
              <a:rPr lang="ka-GE" sz="1800" dirty="0">
                <a:solidFill>
                  <a:srgbClr val="585858"/>
                </a:solidFill>
                <a:latin typeface="Arial" panose="020B0604020202020204" pitchFamily="34" charset="0"/>
                <a:cs typeface="Arial" panose="020B0604020202020204" pitchFamily="34" charset="0"/>
              </a:rPr>
              <a:t>იცავს ბანკებს რეპუტაციული რისკისგან, რაც მიიღწევა რისკების პროგნოზირებით და პროექტების იმგვარად შედგენით, რომ გარემოსდაცვითი და სოციალური რისკები სწორად იმართოს და დაინტერესებული მხარეების ჩართვა მოხდეს.</a:t>
            </a:r>
          </a:p>
          <a:p>
            <a:pPr marL="711129" lvl="1" indent="-311079">
              <a:spcAft>
                <a:spcPts val="544"/>
              </a:spcAft>
              <a:buSzPct val="100000"/>
              <a:buFont typeface="Wingdings" panose="05000000000000000000" pitchFamily="2" charset="2"/>
              <a:buChar char="§"/>
            </a:pPr>
            <a:r>
              <a:rPr lang="ka-GE" sz="1800" dirty="0">
                <a:solidFill>
                  <a:srgbClr val="585858"/>
                </a:solidFill>
                <a:latin typeface="Arial" panose="020B0604020202020204" pitchFamily="34" charset="0"/>
                <a:cs typeface="Arial" panose="020B0604020202020204" pitchFamily="34" charset="0"/>
              </a:rPr>
              <a:t>შესაბამისობაშია ბანკის სხვა ვალდებულებებთან, მათ შორის მწვანე გადასვლის, კლიმატის ცვლილების, გენდერულ და </a:t>
            </a:r>
            <a:r>
              <a:rPr lang="ka-GE" sz="1800" dirty="0" err="1">
                <a:solidFill>
                  <a:srgbClr val="585858"/>
                </a:solidFill>
                <a:latin typeface="Arial" panose="020B0604020202020204" pitchFamily="34" charset="0"/>
                <a:cs typeface="Arial" panose="020B0604020202020204" pitchFamily="34" charset="0"/>
              </a:rPr>
              <a:t>ინკლუზიურობის</a:t>
            </a:r>
            <a:r>
              <a:rPr lang="ka-GE" sz="1800" dirty="0">
                <a:solidFill>
                  <a:srgbClr val="585858"/>
                </a:solidFill>
                <a:latin typeface="Arial" panose="020B0604020202020204" pitchFamily="34" charset="0"/>
                <a:cs typeface="Arial" panose="020B0604020202020204" pitchFamily="34" charset="0"/>
              </a:rPr>
              <a:t> საკითხებში.</a:t>
            </a:r>
          </a:p>
          <a:p>
            <a:pPr marL="711129" lvl="1" indent="-311079">
              <a:spcAft>
                <a:spcPts val="544"/>
              </a:spcAft>
              <a:buSzPct val="100000"/>
              <a:buFont typeface="Wingdings" panose="05000000000000000000" pitchFamily="2" charset="2"/>
              <a:buChar char="§"/>
            </a:pPr>
            <a:r>
              <a:rPr lang="ka-GE" sz="1800" dirty="0">
                <a:solidFill>
                  <a:srgbClr val="585858"/>
                </a:solidFill>
                <a:latin typeface="Arial" panose="020B0604020202020204" pitchFamily="34" charset="0"/>
                <a:cs typeface="Arial" panose="020B0604020202020204" pitchFamily="34" charset="0"/>
              </a:rPr>
              <a:t>მდგრადობისადმი მიდგომის კუთხით დამატებით ფაქტორებს ქმნის კლიენტებისათვის, რაც მათთვის მოწინავე საერთაშორისო გამოცდილების გამოყენების ვალდებულების დაკისრებით მიიღწევა.</a:t>
            </a:r>
          </a:p>
        </p:txBody>
      </p:sp>
    </p:spTree>
    <p:extLst>
      <p:ext uri="{BB962C8B-B14F-4D97-AF65-F5344CB8AC3E}">
        <p14:creationId xmlns:p14="http://schemas.microsoft.com/office/powerpoint/2010/main" val="76284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1EF66D-0E7F-9A03-BF6D-A255AB4EBA49}"/>
              </a:ext>
            </a:extLst>
          </p:cNvPr>
          <p:cNvSpPr>
            <a:spLocks noGrp="1"/>
          </p:cNvSpPr>
          <p:nvPr>
            <p:ph type="title"/>
          </p:nvPr>
        </p:nvSpPr>
        <p:spPr>
          <a:xfrm>
            <a:off x="0" y="0"/>
            <a:ext cx="9372600" cy="736600"/>
          </a:xfrm>
        </p:spPr>
        <p:txBody>
          <a:bodyPr lIns="640080"/>
          <a:lstStyle/>
          <a:p>
            <a:r>
              <a:rPr lang="ka-GE" b="1" dirty="0">
                <a:solidFill>
                  <a:srgbClr val="3F7819"/>
                </a:solidFill>
              </a:rPr>
              <a:t>ESP – ძირითადი მოთხოვნები</a:t>
            </a:r>
          </a:p>
        </p:txBody>
      </p:sp>
      <p:pic>
        <p:nvPicPr>
          <p:cNvPr id="9" name="Picture 4" descr="J:\EBRD Policy and Strategy\Policy\2019 ESP Review\Public Consultation\Presentation\Photos\ESP - side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85" y="1054100"/>
            <a:ext cx="3022489" cy="517269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36600" y="2082056"/>
            <a:ext cx="2579860" cy="1982915"/>
          </a:xfrm>
          <a:prstGeom prst="rect">
            <a:avLst/>
          </a:prstGeom>
          <a:solidFill>
            <a:schemeClr val="accent6">
              <a:lumMod val="50000"/>
              <a:alpha val="11000"/>
            </a:schemeClr>
          </a:solidFill>
          <a:effectLst>
            <a:glow rad="63500">
              <a:schemeClr val="accent1">
                <a:satMod val="175000"/>
                <a:alpha val="40000"/>
              </a:schemeClr>
            </a:glow>
          </a:effectLst>
        </p:spPr>
        <p:txBody>
          <a:bodyPr wrap="square" rtlCol="0">
            <a:spAutoFit/>
          </a:bodyPr>
          <a:lstStyle/>
          <a:p>
            <a:pPr lvl="0"/>
            <a:r>
              <a:rPr lang="ka-GE" sz="2177"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გარემოსდაცვითი და სოციალური პოლიტიკა (ESP)</a:t>
            </a:r>
          </a:p>
          <a:p>
            <a:pPr lvl="0"/>
            <a:r>
              <a:rPr lang="ka-GE" sz="2177"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lvl="0"/>
            <a:endParaRPr lang="ka-GE" sz="2177"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GB" sz="1400" dirty="0">
              <a:solidFill>
                <a:schemeClr val="bg1">
                  <a:lumMod val="50000"/>
                </a:schemeClr>
              </a:solidFill>
            </a:endParaRPr>
          </a:p>
        </p:txBody>
      </p:sp>
      <p:sp>
        <p:nvSpPr>
          <p:cNvPr id="13" name="TextBox 12"/>
          <p:cNvSpPr txBox="1"/>
          <p:nvPr/>
        </p:nvSpPr>
        <p:spPr>
          <a:xfrm>
            <a:off x="3637136" y="5292124"/>
            <a:ext cx="6179053" cy="1246495"/>
          </a:xfrm>
          <a:prstGeom prst="rect">
            <a:avLst/>
          </a:prstGeom>
          <a:noFill/>
        </p:spPr>
        <p:txBody>
          <a:bodyPr wrap="square" rtlCol="0">
            <a:spAutoFit/>
          </a:bodyPr>
          <a:lstStyle/>
          <a:p>
            <a:r>
              <a:rPr lang="ka-GE" sz="1500" dirty="0">
                <a:solidFill>
                  <a:srgbClr val="404040"/>
                </a:solidFill>
                <a:latin typeface="Arial" panose="020B0604020202020204" pitchFamily="34" charset="0"/>
                <a:cs typeface="Arial" panose="020B0604020202020204" pitchFamily="34" charset="0"/>
              </a:rPr>
              <a:t>პროექტები იმგვარად არის შემუშავებული, რომ შესაბამისობაში იყოს ევროკავშირის გარემოსდაცვით პრინციპებთან, მეთოდებთან და ძირითად სტანდარტებთან, რომელთა გამოყენებაც პროექტის დონეზე არის შესაძლებელი, მიუხედავად მათი გეოგრაფიული მდებარეობისა. </a:t>
            </a:r>
          </a:p>
        </p:txBody>
      </p:sp>
      <p:graphicFrame>
        <p:nvGraphicFramePr>
          <p:cNvPr id="11" name="Diagram 10"/>
          <p:cNvGraphicFramePr/>
          <p:nvPr>
            <p:extLst>
              <p:ext uri="{D42A27DB-BD31-4B8C-83A1-F6EECF244321}">
                <p14:modId xmlns:p14="http://schemas.microsoft.com/office/powerpoint/2010/main" val="1695758839"/>
              </p:ext>
            </p:extLst>
          </p:nvPr>
        </p:nvGraphicFramePr>
        <p:xfrm>
          <a:off x="515284" y="927100"/>
          <a:ext cx="9911415" cy="479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42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80483" cy="1031051"/>
          </a:xfrm>
          <a:prstGeom prst="rect">
            <a:avLst/>
          </a:prstGeom>
        </p:spPr>
        <p:txBody>
          <a:bodyPr vert="horz" wrap="square" lIns="365760" tIns="45720" rIns="0" bIns="0" rtlCol="0">
            <a:spAutoFit/>
          </a:bodyPr>
          <a:lstStyle/>
          <a:p>
            <a:pPr marL="12700">
              <a:lnSpc>
                <a:spcPct val="100000"/>
              </a:lnSpc>
              <a:spcBef>
                <a:spcPts val="0"/>
              </a:spcBef>
            </a:pPr>
            <a:r>
              <a:rPr lang="ka-GE" sz="3200" b="1" dirty="0">
                <a:latin typeface="+mn-lt"/>
              </a:rPr>
              <a:t>პასუხისმგებლიანი ინვესტირება – </a:t>
            </a:r>
            <a:r>
              <a:rPr lang="ka-GE" sz="3200" b="1" dirty="0" smtClean="0">
                <a:latin typeface="+mn-lt"/>
              </a:rPr>
              <a:t/>
            </a:r>
            <a:br>
              <a:rPr lang="ka-GE" sz="3200" b="1" dirty="0" smtClean="0">
                <a:latin typeface="+mn-lt"/>
              </a:rPr>
            </a:br>
            <a:r>
              <a:rPr lang="ka-GE" sz="3200" b="1" dirty="0" smtClean="0">
                <a:latin typeface="+mn-lt"/>
              </a:rPr>
              <a:t>ESG </a:t>
            </a:r>
            <a:r>
              <a:rPr lang="ka-GE" sz="3200" b="1" dirty="0">
                <a:latin typeface="+mn-lt"/>
              </a:rPr>
              <a:t>ინვესტირების სტრატეგიები</a:t>
            </a:r>
          </a:p>
        </p:txBody>
      </p:sp>
      <p:graphicFrame>
        <p:nvGraphicFramePr>
          <p:cNvPr id="3" name="object 3"/>
          <p:cNvGraphicFramePr>
            <a:graphicFrameLocks noGrp="1"/>
          </p:cNvGraphicFramePr>
          <p:nvPr>
            <p:extLst>
              <p:ext uri="{D42A27DB-BD31-4B8C-83A1-F6EECF244321}">
                <p14:modId xmlns:p14="http://schemas.microsoft.com/office/powerpoint/2010/main" val="1898724519"/>
              </p:ext>
            </p:extLst>
          </p:nvPr>
        </p:nvGraphicFramePr>
        <p:xfrm>
          <a:off x="210276" y="1119104"/>
          <a:ext cx="11866109" cy="5452071"/>
        </p:xfrm>
        <a:graphic>
          <a:graphicData uri="http://schemas.openxmlformats.org/drawingml/2006/table">
            <a:tbl>
              <a:tblPr firstRow="1" bandRow="1">
                <a:tableStyleId>{2D5ABB26-0587-4C30-8999-92F81FD0307C}</a:tableStyleId>
              </a:tblPr>
              <a:tblGrid>
                <a:gridCol w="1911132">
                  <a:extLst>
                    <a:ext uri="{9D8B030D-6E8A-4147-A177-3AD203B41FA5}">
                      <a16:colId xmlns:a16="http://schemas.microsoft.com/office/drawing/2014/main" val="20000"/>
                    </a:ext>
                  </a:extLst>
                </a:gridCol>
                <a:gridCol w="9954977">
                  <a:extLst>
                    <a:ext uri="{9D8B030D-6E8A-4147-A177-3AD203B41FA5}">
                      <a16:colId xmlns:a16="http://schemas.microsoft.com/office/drawing/2014/main" val="20001"/>
                    </a:ext>
                  </a:extLst>
                </a:gridCol>
              </a:tblGrid>
              <a:tr h="389851">
                <a:tc>
                  <a:txBody>
                    <a:bodyPr/>
                    <a:lstStyle/>
                    <a:p>
                      <a:pPr marL="620395">
                        <a:lnSpc>
                          <a:spcPct val="100000"/>
                        </a:lnSpc>
                        <a:spcBef>
                          <a:spcPts val="0"/>
                        </a:spcBef>
                      </a:pPr>
                      <a:r>
                        <a:rPr lang="ka-GE" sz="1500" b="1" dirty="0">
                          <a:solidFill>
                            <a:schemeClr val="bg1"/>
                          </a:solidFill>
                          <a:latin typeface="Franklin Gothic Book"/>
                          <a:cs typeface="Franklin Gothic Book"/>
                        </a:rPr>
                        <a:t>სტრატეგია</a:t>
                      </a:r>
                    </a:p>
                  </a:txBody>
                  <a:tcPr marL="0" marR="0" marT="37465" marB="0" anchor="ctr">
                    <a:lnL w="12700">
                      <a:solidFill>
                        <a:srgbClr val="0079C1"/>
                      </a:solidFill>
                      <a:prstDash val="solid"/>
                    </a:lnL>
                    <a:lnT w="12700">
                      <a:solidFill>
                        <a:srgbClr val="0079C1"/>
                      </a:solidFill>
                      <a:prstDash val="solid"/>
                    </a:lnT>
                    <a:lnB w="12700" cap="flat" cmpd="sng" algn="ctr">
                      <a:solidFill>
                        <a:srgbClr val="246C8F"/>
                      </a:solidFill>
                      <a:prstDash val="solid"/>
                      <a:round/>
                      <a:headEnd type="none" w="med" len="med"/>
                      <a:tailEnd type="none" w="med" len="med"/>
                    </a:lnB>
                    <a:solidFill>
                      <a:srgbClr val="246C8F"/>
                    </a:solidFill>
                  </a:tcPr>
                </a:tc>
                <a:tc>
                  <a:txBody>
                    <a:bodyPr/>
                    <a:lstStyle/>
                    <a:p>
                      <a:pPr marL="69850" algn="ctr">
                        <a:lnSpc>
                          <a:spcPct val="100000"/>
                        </a:lnSpc>
                        <a:spcBef>
                          <a:spcPts val="0"/>
                        </a:spcBef>
                      </a:pPr>
                      <a:r>
                        <a:rPr lang="ka-GE" sz="1500" b="1">
                          <a:solidFill>
                            <a:schemeClr val="bg1"/>
                          </a:solidFill>
                          <a:latin typeface="Franklin Gothic Book"/>
                          <a:cs typeface="Franklin Gothic Book"/>
                        </a:rPr>
                        <a:t>განმარტება</a:t>
                      </a:r>
                    </a:p>
                  </a:txBody>
                  <a:tcPr marL="0" marR="0" marT="37465" marB="0" anchor="ctr">
                    <a:lnR w="12700">
                      <a:solidFill>
                        <a:srgbClr val="0079C1"/>
                      </a:solidFill>
                      <a:prstDash val="solid"/>
                    </a:lnR>
                    <a:lnT w="12700">
                      <a:solidFill>
                        <a:srgbClr val="0079C1"/>
                      </a:solidFill>
                      <a:prstDash val="solid"/>
                    </a:lnT>
                    <a:lnB w="12700" cap="flat" cmpd="sng" algn="ctr">
                      <a:solidFill>
                        <a:srgbClr val="246C8F"/>
                      </a:solidFill>
                      <a:prstDash val="solid"/>
                      <a:round/>
                      <a:headEnd type="none" w="med" len="med"/>
                      <a:tailEnd type="none" w="med" len="med"/>
                    </a:lnB>
                    <a:solidFill>
                      <a:srgbClr val="246C8F"/>
                    </a:solidFill>
                  </a:tcPr>
                </a:tc>
                <a:extLst>
                  <a:ext uri="{0D108BD9-81ED-4DB2-BD59-A6C34878D82A}">
                    <a16:rowId xmlns:a16="http://schemas.microsoft.com/office/drawing/2014/main" val="10000"/>
                  </a:ext>
                </a:extLst>
              </a:tr>
              <a:tr h="485372">
                <a:tc>
                  <a:txBody>
                    <a:bodyPr/>
                    <a:lstStyle/>
                    <a:p>
                      <a:pPr marL="63500" marR="70485" indent="0" algn="l" defTabSz="457200" rtl="0" eaLnBrk="1" latinLnBrk="0" hangingPunct="1">
                        <a:lnSpc>
                          <a:spcPct val="100000"/>
                        </a:lnSpc>
                        <a:spcBef>
                          <a:spcPts val="0"/>
                        </a:spcBef>
                      </a:pPr>
                      <a:r>
                        <a:rPr lang="ka-GE" sz="1500" kern="1200" dirty="0">
                          <a:solidFill>
                            <a:srgbClr val="404040"/>
                          </a:solidFill>
                          <a:latin typeface="Franklin Gothic Book"/>
                          <a:ea typeface="+mn-ea"/>
                          <a:cs typeface="Franklin Gothic Book"/>
                        </a:rPr>
                        <a:t>უარყოფითი</a:t>
                      </a:r>
                    </a:p>
                  </a:txBody>
                  <a:tcPr marL="0" marR="0" marT="160655" marB="0" anchor="ctr">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158115" marR="68580">
                        <a:lnSpc>
                          <a:spcPct val="100000"/>
                        </a:lnSpc>
                        <a:spcBef>
                          <a:spcPts val="0"/>
                        </a:spcBef>
                        <a:tabLst>
                          <a:tab pos="5425440" algn="l"/>
                        </a:tabLst>
                      </a:pPr>
                      <a:r>
                        <a:rPr lang="ka-GE" sz="1500" dirty="0" err="1">
                          <a:solidFill>
                            <a:srgbClr val="404040"/>
                          </a:solidFill>
                          <a:latin typeface="Franklin Gothic Book"/>
                          <a:cs typeface="Franklin Gothic Book"/>
                        </a:rPr>
                        <a:t>გამომრიცხავი</a:t>
                      </a:r>
                      <a:r>
                        <a:rPr lang="ka-GE" sz="1500" dirty="0">
                          <a:solidFill>
                            <a:srgbClr val="404040"/>
                          </a:solidFill>
                          <a:latin typeface="Franklin Gothic Book"/>
                          <a:cs typeface="Franklin Gothic Book"/>
                        </a:rPr>
                        <a:t> გაცხრილვა: გარკვეული დარგების გამორიცხვა ინვესტორის </a:t>
                      </a:r>
                      <a:r>
                        <a:rPr lang="ka-GE" sz="1500" dirty="0" err="1">
                          <a:solidFill>
                            <a:srgbClr val="404040"/>
                          </a:solidFill>
                          <a:latin typeface="Franklin Gothic Book"/>
                          <a:cs typeface="Franklin Gothic Book"/>
                        </a:rPr>
                        <a:t>პორტფელებიდან</a:t>
                      </a:r>
                      <a:r>
                        <a:rPr lang="ka-GE" sz="1500" dirty="0">
                          <a:solidFill>
                            <a:srgbClr val="404040"/>
                          </a:solidFill>
                          <a:latin typeface="Franklin Gothic Book"/>
                          <a:cs typeface="Franklin Gothic Book"/>
                        </a:rPr>
                        <a:t> კონკრეტული ESG კრიტერიუმების საფუძველზე.</a:t>
                      </a:r>
                    </a:p>
                  </a:txBody>
                  <a:tcPr marL="0" marR="0" marT="38100"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1"/>
                  </a:ext>
                </a:extLst>
              </a:tr>
              <a:tr h="485958">
                <a:tc>
                  <a:txBody>
                    <a:bodyPr/>
                    <a:lstStyle/>
                    <a:p>
                      <a:pPr marL="63500" marR="70485" indent="0" algn="l" defTabSz="457200" rtl="0" eaLnBrk="1" latinLnBrk="0" hangingPunct="1">
                        <a:lnSpc>
                          <a:spcPct val="100000"/>
                        </a:lnSpc>
                        <a:spcBef>
                          <a:spcPts val="0"/>
                        </a:spcBef>
                      </a:pPr>
                      <a:r>
                        <a:rPr lang="ka-GE" sz="1500" kern="1200" dirty="0">
                          <a:solidFill>
                            <a:srgbClr val="404040"/>
                          </a:solidFill>
                          <a:latin typeface="Franklin Gothic Book"/>
                          <a:ea typeface="+mn-ea"/>
                          <a:cs typeface="Franklin Gothic Book"/>
                        </a:rPr>
                        <a:t>დადებითი</a:t>
                      </a:r>
                    </a:p>
                  </a:txBody>
                  <a:tcPr marL="0" marR="0" marT="161290" marB="0" anchor="ctr">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tc>
                  <a:txBody>
                    <a:bodyPr/>
                    <a:lstStyle/>
                    <a:p>
                      <a:pPr marL="158115" marR="74930">
                        <a:lnSpc>
                          <a:spcPct val="100000"/>
                        </a:lnSpc>
                        <a:spcBef>
                          <a:spcPts val="0"/>
                        </a:spcBef>
                      </a:pPr>
                      <a:r>
                        <a:rPr lang="ka-GE" sz="1500" dirty="0">
                          <a:solidFill>
                            <a:srgbClr val="404040"/>
                          </a:solidFill>
                          <a:latin typeface="Franklin Gothic Book"/>
                          <a:cs typeface="Franklin Gothic Book"/>
                        </a:rPr>
                        <a:t>კატეგორიაში საუკეთესოს შერჩევა:  ინვესტირება დარგებში, კომპანიებში ან პროექტებში, რომლებიც დარგობრივ ანალოგებთან შედარებით სასურველი ESG მაჩვენებლების გამო შეირჩა.</a:t>
                      </a:r>
                    </a:p>
                  </a:txBody>
                  <a:tcPr marL="0" marR="0" marT="38735"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6072">
                <a:tc>
                  <a:txBody>
                    <a:bodyPr/>
                    <a:lstStyle/>
                    <a:p>
                      <a:pPr marL="63500" marR="70485" indent="0" algn="l" defTabSz="457200" rtl="0" eaLnBrk="1" latinLnBrk="0" hangingPunct="1">
                        <a:lnSpc>
                          <a:spcPct val="100000"/>
                        </a:lnSpc>
                        <a:spcBef>
                          <a:spcPts val="0"/>
                        </a:spcBef>
                      </a:pPr>
                      <a:r>
                        <a:rPr lang="ka-GE" sz="1500" kern="1200" dirty="0">
                          <a:solidFill>
                            <a:srgbClr val="404040"/>
                          </a:solidFill>
                          <a:latin typeface="Franklin Gothic Book"/>
                          <a:ea typeface="+mn-ea"/>
                          <a:cs typeface="Franklin Gothic Book"/>
                        </a:rPr>
                        <a:t>შერჩევა ნორმების საფუძველზე</a:t>
                      </a:r>
                    </a:p>
                  </a:txBody>
                  <a:tcPr marL="0" marR="0" marT="54610" marB="0" anchor="ctr">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158115" marR="74930" algn="just" defTabSz="457200" rtl="0" eaLnBrk="1" latinLnBrk="0" hangingPunct="1">
                        <a:lnSpc>
                          <a:spcPct val="100000"/>
                        </a:lnSpc>
                        <a:spcBef>
                          <a:spcPts val="0"/>
                        </a:spcBef>
                      </a:pPr>
                      <a:r>
                        <a:rPr lang="ka-GE" sz="1500" kern="1200" dirty="0" smtClean="0">
                          <a:solidFill>
                            <a:srgbClr val="404040"/>
                          </a:solidFill>
                          <a:latin typeface="Franklin Gothic Book"/>
                          <a:ea typeface="+mn-ea"/>
                          <a:cs typeface="Franklin Gothic Book"/>
                        </a:rPr>
                        <a:t>ინვესტიციების </a:t>
                      </a:r>
                      <a:r>
                        <a:rPr lang="ka-GE" sz="1500" kern="1200" dirty="0">
                          <a:solidFill>
                            <a:srgbClr val="404040"/>
                          </a:solidFill>
                          <a:latin typeface="Franklin Gothic Book"/>
                          <a:ea typeface="+mn-ea"/>
                          <a:cs typeface="Franklin Gothic Book"/>
                        </a:rPr>
                        <a:t>შერჩევა ბიზნესსაქმიანობის მინიმალური სტანდარტების მიხედვით, რომლებიც საერთაშორისო ნორმებს ეფუძნება.</a:t>
                      </a:r>
                    </a:p>
                  </a:txBody>
                  <a:tcPr marL="0" marR="0" marT="177165" marB="0">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3"/>
                  </a:ext>
                </a:extLst>
              </a:tr>
              <a:tr h="501785">
                <a:tc>
                  <a:txBody>
                    <a:bodyPr/>
                    <a:lstStyle/>
                    <a:p>
                      <a:pPr marL="63500" marR="70485" indent="0" algn="l" defTabSz="457200" rtl="0" eaLnBrk="1" latinLnBrk="0" hangingPunct="1">
                        <a:lnSpc>
                          <a:spcPct val="100000"/>
                        </a:lnSpc>
                        <a:spcBef>
                          <a:spcPts val="0"/>
                        </a:spcBef>
                      </a:pPr>
                      <a:r>
                        <a:rPr lang="ka-GE" sz="1500" kern="1200" dirty="0">
                          <a:solidFill>
                            <a:srgbClr val="404040"/>
                          </a:solidFill>
                          <a:latin typeface="Franklin Gothic Book"/>
                          <a:ea typeface="+mn-ea"/>
                          <a:cs typeface="Franklin Gothic Book"/>
                        </a:rPr>
                        <a:t>ESG ფაქტორების ინტეგრირება</a:t>
                      </a:r>
                    </a:p>
                  </a:txBody>
                  <a:tcPr marL="0" marR="0" marT="55880" marB="0" anchor="ctr">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tc>
                  <a:txBody>
                    <a:bodyPr/>
                    <a:lstStyle/>
                    <a:p>
                      <a:pPr marL="158115" marR="65405">
                        <a:lnSpc>
                          <a:spcPct val="100000"/>
                        </a:lnSpc>
                        <a:spcBef>
                          <a:spcPts val="0"/>
                        </a:spcBef>
                      </a:pPr>
                      <a:r>
                        <a:rPr lang="ka-GE" sz="1500" dirty="0">
                          <a:solidFill>
                            <a:srgbClr val="404040"/>
                          </a:solidFill>
                          <a:latin typeface="Franklin Gothic Book"/>
                          <a:cs typeface="Franklin Gothic Book"/>
                        </a:rPr>
                        <a:t>ინვესტიციების მენეჯერების მიერ ფინანსურ ანალიზში გარემოსდაცვითი, სოციალური და მმართველობის ფაქტორების მეთოდურად და ცხადად ჩართვა.</a:t>
                      </a:r>
                    </a:p>
                  </a:txBody>
                  <a:tcPr marL="0" marR="0" marT="55880"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95448">
                <a:tc>
                  <a:txBody>
                    <a:bodyPr/>
                    <a:lstStyle/>
                    <a:p>
                      <a:pPr marL="63500" marR="70485" indent="0" algn="l" defTabSz="457200" rtl="0" eaLnBrk="1" latinLnBrk="0" hangingPunct="1">
                        <a:lnSpc>
                          <a:spcPct val="100000"/>
                        </a:lnSpc>
                        <a:spcBef>
                          <a:spcPts val="0"/>
                        </a:spcBef>
                      </a:pPr>
                      <a:r>
                        <a:rPr lang="ka-GE" sz="1500" kern="1200" dirty="0">
                          <a:solidFill>
                            <a:srgbClr val="404040"/>
                          </a:solidFill>
                          <a:latin typeface="Franklin Gothic Book"/>
                          <a:ea typeface="+mn-ea"/>
                          <a:cs typeface="Franklin Gothic Book"/>
                        </a:rPr>
                        <a:t>მდგრადობის თემატიკის </a:t>
                      </a:r>
                      <a:r>
                        <a:rPr lang="ka-GE" sz="1500" kern="1200" dirty="0" smtClean="0">
                          <a:solidFill>
                            <a:srgbClr val="404040"/>
                          </a:solidFill>
                          <a:latin typeface="Franklin Gothic Book"/>
                          <a:ea typeface="+mn-ea"/>
                          <a:cs typeface="Franklin Gothic Book"/>
                        </a:rPr>
                        <a:t>ინვესტიცია</a:t>
                      </a:r>
                      <a:endParaRPr lang="ka-GE" sz="1500" kern="1200" dirty="0">
                        <a:solidFill>
                          <a:srgbClr val="404040"/>
                        </a:solidFill>
                        <a:latin typeface="Franklin Gothic Book"/>
                        <a:ea typeface="+mn-ea"/>
                        <a:cs typeface="Franklin Gothic Book"/>
                      </a:endParaRPr>
                    </a:p>
                  </a:txBody>
                  <a:tcPr marL="0" marR="0" marT="57150" marB="0" anchor="ctr">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tc>
                  <a:txBody>
                    <a:bodyPr/>
                    <a:lstStyle/>
                    <a:p>
                      <a:pPr marL="158115">
                        <a:lnSpc>
                          <a:spcPct val="100000"/>
                        </a:lnSpc>
                        <a:spcBef>
                          <a:spcPts val="0"/>
                        </a:spcBef>
                      </a:pPr>
                      <a:r>
                        <a:rPr lang="ka-GE" sz="1500" dirty="0">
                          <a:solidFill>
                            <a:srgbClr val="404040"/>
                          </a:solidFill>
                          <a:latin typeface="Franklin Gothic Book"/>
                          <a:cs typeface="Franklin Gothic Book"/>
                        </a:rPr>
                        <a:t>ინვესტიცია უშუალოდ მდგრადობასთან დაკავშირებულ სფეროებში ან აქტივებში (მაგ., სუფთა ენერგეტიკა, მწვანე ტექნოლოგია, ან მდგრადი სოფლის მეურნეობა).</a:t>
                      </a:r>
                    </a:p>
                    <a:p>
                      <a:pPr marL="158115">
                        <a:lnSpc>
                          <a:spcPct val="100000"/>
                        </a:lnSpc>
                        <a:spcBef>
                          <a:spcPts val="0"/>
                        </a:spcBef>
                      </a:pPr>
                      <a:endParaRPr lang="ka-GE" sz="1500" dirty="0">
                        <a:solidFill>
                          <a:srgbClr val="404040"/>
                        </a:solidFill>
                        <a:latin typeface="Franklin Gothic Book"/>
                        <a:cs typeface="Franklin Gothic Book"/>
                      </a:endParaRPr>
                    </a:p>
                  </a:txBody>
                  <a:tcPr marL="0" marR="0" marT="57150"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rgbClr val="E7EBF4"/>
                    </a:solidFill>
                  </a:tcPr>
                </a:tc>
                <a:extLst>
                  <a:ext uri="{0D108BD9-81ED-4DB2-BD59-A6C34878D82A}">
                    <a16:rowId xmlns:a16="http://schemas.microsoft.com/office/drawing/2014/main" val="10005"/>
                  </a:ext>
                </a:extLst>
              </a:tr>
              <a:tr h="638615">
                <a:tc>
                  <a:txBody>
                    <a:bodyPr/>
                    <a:lstStyle/>
                    <a:p>
                      <a:pPr marL="63500" marR="70485" indent="0" algn="l" defTabSz="457200" rtl="0" eaLnBrk="1" latinLnBrk="0" hangingPunct="1">
                        <a:lnSpc>
                          <a:spcPct val="100000"/>
                        </a:lnSpc>
                        <a:spcBef>
                          <a:spcPts val="0"/>
                        </a:spcBef>
                      </a:pPr>
                      <a:r>
                        <a:rPr lang="ka-GE" sz="1500" kern="1200" dirty="0" smtClean="0">
                          <a:solidFill>
                            <a:srgbClr val="404040"/>
                          </a:solidFill>
                          <a:latin typeface="Franklin Gothic Book"/>
                          <a:ea typeface="+mn-ea"/>
                          <a:cs typeface="Franklin Gothic Book"/>
                        </a:rPr>
                        <a:t>შედეგზე </a:t>
                      </a:r>
                      <a:r>
                        <a:rPr lang="ka-GE" sz="1500" kern="1200" dirty="0">
                          <a:solidFill>
                            <a:srgbClr val="404040"/>
                          </a:solidFill>
                          <a:latin typeface="Franklin Gothic Book"/>
                          <a:ea typeface="+mn-ea"/>
                          <a:cs typeface="Franklin Gothic Book"/>
                        </a:rPr>
                        <a:t>ორიენტირებული ინვესტირება</a:t>
                      </a:r>
                    </a:p>
                  </a:txBody>
                  <a:tcPr marL="0" marR="0" marT="5715" marB="0" anchor="ctr">
                    <a:lnL w="12700">
                      <a:solidFill>
                        <a:srgbClr val="0079C1"/>
                      </a:solidFill>
                      <a:prstDash val="solid"/>
                    </a:lnL>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tc>
                  <a:txBody>
                    <a:bodyPr/>
                    <a:lstStyle/>
                    <a:p>
                      <a:pPr marL="158115" marR="70485" algn="just">
                        <a:lnSpc>
                          <a:spcPct val="100000"/>
                        </a:lnSpc>
                        <a:spcBef>
                          <a:spcPts val="0"/>
                        </a:spcBef>
                      </a:pPr>
                      <a:r>
                        <a:rPr lang="ka-GE" sz="1500" dirty="0">
                          <a:solidFill>
                            <a:srgbClr val="404040"/>
                          </a:solidFill>
                          <a:latin typeface="Franklin Gothic Book"/>
                          <a:cs typeface="Franklin Gothic Book"/>
                        </a:rPr>
                        <a:t>მიზნობრივი ინვესტიციები, </a:t>
                      </a:r>
                      <a:r>
                        <a:rPr lang="ka-GE" sz="1500" kern="1200" dirty="0">
                          <a:solidFill>
                            <a:srgbClr val="404040"/>
                          </a:solidFill>
                          <a:latin typeface="Franklin Gothic Book"/>
                          <a:ea typeface="+mn-ea"/>
                          <a:cs typeface="Franklin Gothic Book"/>
                        </a:rPr>
                        <a:t>ჩვეულებრივ</a:t>
                      </a:r>
                      <a:r>
                        <a:rPr lang="ka-GE" sz="1500" dirty="0">
                          <a:solidFill>
                            <a:srgbClr val="404040"/>
                          </a:solidFill>
                          <a:latin typeface="Franklin Gothic Book"/>
                          <a:cs typeface="Franklin Gothic Book"/>
                        </a:rPr>
                        <a:t> კერძო ბაზრებზე განხორციელებული, რომელთა მიზანია სოციალური ან გარემოსდაცვითი პრობლემების გადაჭრა და რომლებიც მოიცავს სათემო ინვესტიციებს, სადაც კაპიტალი სპეციალურად ტრადიციულად არაუზრუნველყოფილი ინდივიდებზე ან თემებზე მიიმართება, ასევე დაფინანსება, რომელიც ბიზნესებს მკაფიოდ სოციალური ან გარემოსდაცვითი მიზნისთვის ეძლევა.</a:t>
                      </a:r>
                    </a:p>
                  </a:txBody>
                  <a:tcPr marL="0" marR="0" marT="60960" marB="0" anchor="ctr">
                    <a:lnR w="12700">
                      <a:solidFill>
                        <a:srgbClr val="0079C1"/>
                      </a:solidFill>
                      <a:prstDash val="solid"/>
                    </a:lnR>
                    <a:lnT w="12700" cap="flat" cmpd="sng" algn="ctr">
                      <a:solidFill>
                        <a:srgbClr val="246C8F"/>
                      </a:solidFill>
                      <a:prstDash val="solid"/>
                      <a:round/>
                      <a:headEnd type="none" w="med" len="med"/>
                      <a:tailEnd type="none" w="med" len="med"/>
                    </a:lnT>
                    <a:lnB w="12700" cap="flat" cmpd="sng" algn="ctr">
                      <a:solidFill>
                        <a:srgbClr val="246C8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128171">
                <a:tc>
                  <a:txBody>
                    <a:bodyPr/>
                    <a:lstStyle/>
                    <a:p>
                      <a:pPr marL="63500" marR="70485" indent="0" algn="l" defTabSz="457200" rtl="0" eaLnBrk="1" latinLnBrk="0" hangingPunct="1">
                        <a:lnSpc>
                          <a:spcPct val="100000"/>
                        </a:lnSpc>
                        <a:spcBef>
                          <a:spcPts val="0"/>
                        </a:spcBef>
                      </a:pPr>
                      <a:r>
                        <a:rPr lang="ka-GE" sz="1500" kern="1200" dirty="0">
                          <a:solidFill>
                            <a:srgbClr val="404040"/>
                          </a:solidFill>
                          <a:latin typeface="Franklin Gothic Book"/>
                          <a:ea typeface="+mn-ea"/>
                          <a:cs typeface="Franklin Gothic Book"/>
                        </a:rPr>
                        <a:t>კორპორატიული ჩართულობა და აქციონერთა გადაწყვეტილებები</a:t>
                      </a:r>
                    </a:p>
                  </a:txBody>
                  <a:tcPr marL="0" marR="0" marT="62230" marB="0" anchor="ctr">
                    <a:lnL w="12700">
                      <a:solidFill>
                        <a:srgbClr val="0079C1"/>
                      </a:solidFill>
                      <a:prstDash val="solid"/>
                    </a:lnL>
                    <a:lnT w="12700" cap="flat" cmpd="sng" algn="ctr">
                      <a:solidFill>
                        <a:srgbClr val="246C8F"/>
                      </a:solidFill>
                      <a:prstDash val="solid"/>
                      <a:round/>
                      <a:headEnd type="none" w="med" len="med"/>
                      <a:tailEnd type="none" w="med" len="med"/>
                    </a:lnT>
                    <a:lnB w="12700">
                      <a:solidFill>
                        <a:srgbClr val="0079C1"/>
                      </a:solidFill>
                      <a:prstDash val="solid"/>
                    </a:lnB>
                    <a:solidFill>
                      <a:srgbClr val="E7EBF4"/>
                    </a:solidFill>
                  </a:tcPr>
                </a:tc>
                <a:tc>
                  <a:txBody>
                    <a:bodyPr/>
                    <a:lstStyle/>
                    <a:p>
                      <a:pPr marL="158115" marR="69850" algn="just">
                        <a:lnSpc>
                          <a:spcPct val="100000"/>
                        </a:lnSpc>
                        <a:spcBef>
                          <a:spcPts val="0"/>
                        </a:spcBef>
                      </a:pPr>
                      <a:r>
                        <a:rPr lang="ka-GE" sz="1500" dirty="0">
                          <a:solidFill>
                            <a:srgbClr val="404040"/>
                          </a:solidFill>
                          <a:latin typeface="Franklin Gothic Book"/>
                          <a:cs typeface="Franklin Gothic Book"/>
                        </a:rPr>
                        <a:t>აქციონერთა უფლებამოსილების გამოყენება კორპორატიულ ქცევაზე ზეგავლენისათვის, მათ შორის პირდაპირი კორპორატიული ჩართულობით (მაგ., კომპანიის ზედა მმართველობით რგოლთან და/ან დირექტორთა საბჭოსთან კომუნიკაციით), აქციონერთა წინადადებების ინდივიდუალურად ან ერთობლივად წარდგენით და წარმომადგენლის მეშვეობით ხმის მიცემით, რომელიც კომპლექსური ESG სახელმძღვანელო პრინციპებით ხელმძღვანელობს.</a:t>
                      </a:r>
                    </a:p>
                  </a:txBody>
                  <a:tcPr marL="0" marR="0" marT="62230" marB="0" anchor="ctr">
                    <a:lnR w="12700">
                      <a:solidFill>
                        <a:srgbClr val="0079C1"/>
                      </a:solidFill>
                      <a:prstDash val="solid"/>
                    </a:lnR>
                    <a:lnT w="12700" cap="flat" cmpd="sng" algn="ctr">
                      <a:solidFill>
                        <a:srgbClr val="246C8F"/>
                      </a:solidFill>
                      <a:prstDash val="solid"/>
                      <a:round/>
                      <a:headEnd type="none" w="med" len="med"/>
                      <a:tailEnd type="none" w="med" len="med"/>
                    </a:lnT>
                    <a:lnB w="12700">
                      <a:solidFill>
                        <a:srgbClr val="0079C1"/>
                      </a:solidFill>
                      <a:prstDash val="solid"/>
                    </a:lnB>
                    <a:solidFill>
                      <a:srgbClr val="E7EBF4"/>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EBRD Policy and Strategy\Policy\2019 ESP Review\Public Consultation\Presentation\Photos\ESP - Long 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56" y="1280635"/>
            <a:ext cx="8439743" cy="15238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D1C1B5-908D-4F17-AD46-E8765A7559C3}"/>
              </a:ext>
            </a:extLst>
          </p:cNvPr>
          <p:cNvSpPr>
            <a:spLocks noGrp="1"/>
          </p:cNvSpPr>
          <p:nvPr>
            <p:ph type="title"/>
          </p:nvPr>
        </p:nvSpPr>
        <p:spPr>
          <a:xfrm>
            <a:off x="0" y="0"/>
            <a:ext cx="9836223" cy="912492"/>
          </a:xfrm>
        </p:spPr>
        <p:txBody>
          <a:bodyPr lIns="640080">
            <a:noAutofit/>
          </a:bodyPr>
          <a:lstStyle/>
          <a:p>
            <a:r>
              <a:rPr lang="ka-GE" sz="3200" b="1" dirty="0">
                <a:solidFill>
                  <a:schemeClr val="accent2">
                    <a:lumMod val="75000"/>
                  </a:schemeClr>
                </a:solidFill>
              </a:rPr>
              <a:t>გარემოსდაცვითი და სოციალური მოთხოვნები / სტანდარტები</a:t>
            </a:r>
          </a:p>
        </p:txBody>
      </p:sp>
      <p:graphicFrame>
        <p:nvGraphicFramePr>
          <p:cNvPr id="7" name="Diagram 6"/>
          <p:cNvGraphicFramePr/>
          <p:nvPr>
            <p:extLst>
              <p:ext uri="{D42A27DB-BD31-4B8C-83A1-F6EECF244321}">
                <p14:modId xmlns:p14="http://schemas.microsoft.com/office/powerpoint/2010/main" val="1492615577"/>
              </p:ext>
            </p:extLst>
          </p:nvPr>
        </p:nvGraphicFramePr>
        <p:xfrm>
          <a:off x="430320" y="2924944"/>
          <a:ext cx="8567828" cy="3390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833112" y="5785519"/>
            <a:ext cx="6336704" cy="307777"/>
          </a:xfrm>
          <a:prstGeom prst="rect">
            <a:avLst/>
          </a:prstGeom>
          <a:noFill/>
        </p:spPr>
        <p:txBody>
          <a:bodyPr wrap="square" rtlCol="0">
            <a:spAutoFit/>
          </a:bodyPr>
          <a:lstStyle/>
          <a:p>
            <a:pPr algn="ctr"/>
            <a:r>
              <a:rPr lang="ka-GE" sz="1400" b="1">
                <a:solidFill>
                  <a:schemeClr val="accent6"/>
                </a:solidFill>
              </a:rPr>
              <a:t>2 - სამოქმედო მოთხოვნები (PRs)</a:t>
            </a:r>
          </a:p>
        </p:txBody>
      </p:sp>
      <p:sp>
        <p:nvSpPr>
          <p:cNvPr id="8" name="TextBox 7"/>
          <p:cNvSpPr txBox="1"/>
          <p:nvPr/>
        </p:nvSpPr>
        <p:spPr>
          <a:xfrm>
            <a:off x="1776147" y="1341094"/>
            <a:ext cx="6336704" cy="307777"/>
          </a:xfrm>
          <a:prstGeom prst="rect">
            <a:avLst/>
          </a:prstGeom>
          <a:noFill/>
        </p:spPr>
        <p:txBody>
          <a:bodyPr wrap="square" rtlCol="0">
            <a:spAutoFit/>
          </a:bodyPr>
          <a:lstStyle/>
          <a:p>
            <a:pPr algn="ctr"/>
            <a:r>
              <a:rPr lang="ka-GE" sz="1400" b="1">
                <a:solidFill>
                  <a:srgbClr val="005399"/>
                </a:solidFill>
              </a:rPr>
              <a:t>1 - გარემოსდაცვითი და სოციალური პოლიტიკა (ESP)</a:t>
            </a:r>
          </a:p>
        </p:txBody>
      </p:sp>
      <p:grpSp>
        <p:nvGrpSpPr>
          <p:cNvPr id="14" name="Group 13"/>
          <p:cNvGrpSpPr/>
          <p:nvPr/>
        </p:nvGrpSpPr>
        <p:grpSpPr>
          <a:xfrm>
            <a:off x="645220" y="1790528"/>
            <a:ext cx="3024336" cy="648218"/>
            <a:chOff x="5298783" y="644642"/>
            <a:chExt cx="1795787" cy="648217"/>
          </a:xfrm>
        </p:grpSpPr>
        <p:sp>
          <p:nvSpPr>
            <p:cNvPr id="13" name="Rounded Rectangle 12"/>
            <p:cNvSpPr/>
            <p:nvPr/>
          </p:nvSpPr>
          <p:spPr>
            <a:xfrm>
              <a:off x="5508104" y="644642"/>
              <a:ext cx="1377146" cy="504056"/>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10" name="TextBox 9"/>
            <p:cNvSpPr txBox="1"/>
            <p:nvPr/>
          </p:nvSpPr>
          <p:spPr>
            <a:xfrm>
              <a:off x="5298783" y="692696"/>
              <a:ext cx="1795787" cy="600163"/>
            </a:xfrm>
            <a:prstGeom prst="rect">
              <a:avLst/>
            </a:prstGeom>
            <a:noFill/>
          </p:spPr>
          <p:txBody>
            <a:bodyPr wrap="square" rtlCol="0">
              <a:spAutoFit/>
            </a:bodyPr>
            <a:lstStyle>
              <a:defPPr>
                <a:defRPr lang="en-US"/>
              </a:defPPr>
              <a:lvl1pPr algn="ctr">
                <a:defRPr sz="1400">
                  <a:solidFill>
                    <a:schemeClr val="accent6"/>
                  </a:solidFill>
                </a:defRPr>
              </a:lvl1pPr>
            </a:lstStyle>
            <a:p>
              <a:r>
                <a:rPr lang="ka-GE" sz="1100" dirty="0">
                  <a:solidFill>
                    <a:schemeClr val="bg1"/>
                  </a:solidFill>
                </a:rPr>
                <a:t>მიზანი, პრინციპები და </a:t>
              </a:r>
              <a:endParaRPr lang="ka-GE" sz="1100" dirty="0" smtClean="0">
                <a:solidFill>
                  <a:schemeClr val="bg1"/>
                </a:solidFill>
              </a:endParaRPr>
            </a:p>
            <a:p>
              <a:r>
                <a:rPr lang="ka-GE" sz="1100" dirty="0" smtClean="0">
                  <a:solidFill>
                    <a:schemeClr val="bg1"/>
                  </a:solidFill>
                </a:rPr>
                <a:t>ვალდებულებები</a:t>
              </a:r>
              <a:endParaRPr lang="ka-GE" sz="1100" dirty="0">
                <a:solidFill>
                  <a:schemeClr val="bg1"/>
                </a:solidFill>
              </a:endParaRPr>
            </a:p>
            <a:p>
              <a:endParaRPr lang="en-GB" sz="1100" dirty="0">
                <a:solidFill>
                  <a:schemeClr val="bg1"/>
                </a:solidFill>
              </a:endParaRPr>
            </a:p>
          </p:txBody>
        </p:sp>
      </p:grpSp>
      <p:grpSp>
        <p:nvGrpSpPr>
          <p:cNvPr id="15" name="Group 14"/>
          <p:cNvGrpSpPr/>
          <p:nvPr/>
        </p:nvGrpSpPr>
        <p:grpSpPr>
          <a:xfrm>
            <a:off x="3748854" y="1752426"/>
            <a:ext cx="2319291" cy="600164"/>
            <a:chOff x="5508104" y="606542"/>
            <a:chExt cx="1377146" cy="600165"/>
          </a:xfrm>
        </p:grpSpPr>
        <p:sp>
          <p:nvSpPr>
            <p:cNvPr id="16" name="Rounded Rectangle 15"/>
            <p:cNvSpPr/>
            <p:nvPr/>
          </p:nvSpPr>
          <p:spPr>
            <a:xfrm>
              <a:off x="5508104" y="644642"/>
              <a:ext cx="1377146" cy="504056"/>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17" name="TextBox 16"/>
            <p:cNvSpPr txBox="1"/>
            <p:nvPr/>
          </p:nvSpPr>
          <p:spPr>
            <a:xfrm>
              <a:off x="5598079" y="606542"/>
              <a:ext cx="1239949" cy="600165"/>
            </a:xfrm>
            <a:prstGeom prst="rect">
              <a:avLst/>
            </a:prstGeom>
            <a:noFill/>
          </p:spPr>
          <p:txBody>
            <a:bodyPr wrap="square" rtlCol="0">
              <a:spAutoFit/>
            </a:bodyPr>
            <a:lstStyle>
              <a:defPPr>
                <a:defRPr lang="en-US"/>
              </a:defPPr>
              <a:lvl1pPr algn="ctr">
                <a:defRPr sz="1400">
                  <a:solidFill>
                    <a:schemeClr val="accent6"/>
                  </a:solidFill>
                </a:defRPr>
              </a:lvl1pPr>
            </a:lstStyle>
            <a:p>
              <a:r>
                <a:rPr lang="ka-GE" sz="1100" dirty="0">
                  <a:solidFill>
                    <a:schemeClr val="bg1"/>
                  </a:solidFill>
                </a:rPr>
                <a:t>გარემოსდაცვითი და სოციალური საკითხების ინტეგრირება პროექტებში</a:t>
              </a:r>
            </a:p>
            <a:p>
              <a:endParaRPr lang="en-GB" sz="1100" dirty="0">
                <a:solidFill>
                  <a:schemeClr val="bg1"/>
                </a:solidFill>
              </a:endParaRPr>
            </a:p>
          </p:txBody>
        </p:sp>
      </p:grpSp>
      <p:grpSp>
        <p:nvGrpSpPr>
          <p:cNvPr id="18" name="Group 17"/>
          <p:cNvGrpSpPr/>
          <p:nvPr/>
        </p:nvGrpSpPr>
        <p:grpSpPr>
          <a:xfrm>
            <a:off x="6462833" y="1777828"/>
            <a:ext cx="2319291" cy="600164"/>
            <a:chOff x="5350324" y="416408"/>
            <a:chExt cx="1377146" cy="600164"/>
          </a:xfrm>
        </p:grpSpPr>
        <p:sp>
          <p:nvSpPr>
            <p:cNvPr id="19" name="Rounded Rectangle 18"/>
            <p:cNvSpPr/>
            <p:nvPr/>
          </p:nvSpPr>
          <p:spPr>
            <a:xfrm>
              <a:off x="5350324" y="429108"/>
              <a:ext cx="1377146" cy="504056"/>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20" name="TextBox 19"/>
            <p:cNvSpPr txBox="1"/>
            <p:nvPr/>
          </p:nvSpPr>
          <p:spPr>
            <a:xfrm>
              <a:off x="5440299" y="416408"/>
              <a:ext cx="1239949" cy="600164"/>
            </a:xfrm>
            <a:prstGeom prst="rect">
              <a:avLst/>
            </a:prstGeom>
            <a:noFill/>
          </p:spPr>
          <p:txBody>
            <a:bodyPr wrap="square" rtlCol="0">
              <a:spAutoFit/>
            </a:bodyPr>
            <a:lstStyle>
              <a:defPPr>
                <a:defRPr lang="en-US"/>
              </a:defPPr>
              <a:lvl1pPr algn="ctr">
                <a:defRPr sz="1400">
                  <a:solidFill>
                    <a:schemeClr val="accent6"/>
                  </a:solidFill>
                </a:defRPr>
              </a:lvl1pPr>
            </a:lstStyle>
            <a:p>
              <a:pPr lvl="0" fontAlgn="base">
                <a:spcBef>
                  <a:spcPct val="20000"/>
                </a:spcBef>
                <a:spcAft>
                  <a:spcPct val="0"/>
                </a:spcAft>
              </a:pPr>
              <a:r>
                <a:rPr lang="ka-GE" sz="1100" dirty="0">
                  <a:solidFill>
                    <a:schemeClr val="bg1"/>
                  </a:solidFill>
                </a:rPr>
                <a:t>ანგარიშგება და ანგარიშვალდებულება საზოგადოების წინაშე</a:t>
              </a:r>
            </a:p>
            <a:p>
              <a:endParaRPr lang="en-GB" sz="1100" dirty="0">
                <a:solidFill>
                  <a:schemeClr val="bg1"/>
                </a:solidFill>
              </a:endParaRPr>
            </a:p>
          </p:txBody>
        </p:sp>
      </p:grpSp>
      <p:sp>
        <p:nvSpPr>
          <p:cNvPr id="6" name="Right Brace 5"/>
          <p:cNvSpPr/>
          <p:nvPr/>
        </p:nvSpPr>
        <p:spPr>
          <a:xfrm>
            <a:off x="8998148" y="1280635"/>
            <a:ext cx="216024" cy="1523842"/>
          </a:xfrm>
          <a:prstGeom prst="rightBrace">
            <a:avLst/>
          </a:pr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Right Brace 20"/>
          <p:cNvSpPr/>
          <p:nvPr/>
        </p:nvSpPr>
        <p:spPr>
          <a:xfrm>
            <a:off x="9037696" y="2969061"/>
            <a:ext cx="176477" cy="3346355"/>
          </a:xfrm>
          <a:prstGeom prst="rightBrace">
            <a:avLst/>
          </a:pr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rot="5400000">
            <a:off x="8549301" y="1936723"/>
            <a:ext cx="1665969" cy="307777"/>
          </a:xfrm>
          <a:prstGeom prst="rect">
            <a:avLst/>
          </a:prstGeom>
          <a:noFill/>
        </p:spPr>
        <p:txBody>
          <a:bodyPr wrap="none" rtlCol="0">
            <a:spAutoFit/>
          </a:bodyPr>
          <a:lstStyle/>
          <a:p>
            <a:r>
              <a:rPr lang="ka-GE" sz="1400">
                <a:solidFill>
                  <a:schemeClr val="bg1">
                    <a:lumMod val="50000"/>
                  </a:schemeClr>
                </a:solidFill>
              </a:rPr>
              <a:t>ბანკის პასუხისმგებლობა</a:t>
            </a:r>
          </a:p>
        </p:txBody>
      </p:sp>
      <p:sp>
        <p:nvSpPr>
          <p:cNvPr id="22" name="TextBox 21"/>
          <p:cNvSpPr txBox="1"/>
          <p:nvPr/>
        </p:nvSpPr>
        <p:spPr>
          <a:xfrm rot="5400000">
            <a:off x="8514238" y="4488351"/>
            <a:ext cx="1707647" cy="307777"/>
          </a:xfrm>
          <a:prstGeom prst="rect">
            <a:avLst/>
          </a:prstGeom>
          <a:noFill/>
        </p:spPr>
        <p:txBody>
          <a:bodyPr wrap="none" rtlCol="0">
            <a:spAutoFit/>
          </a:bodyPr>
          <a:lstStyle/>
          <a:p>
            <a:r>
              <a:rPr lang="ka-GE" sz="1400">
                <a:solidFill>
                  <a:schemeClr val="bg1">
                    <a:lumMod val="50000"/>
                  </a:schemeClr>
                </a:solidFill>
              </a:rPr>
              <a:t>კლიენტის პასუხისმგებლობა</a:t>
            </a:r>
          </a:p>
        </p:txBody>
      </p:sp>
    </p:spTree>
    <p:extLst>
      <p:ext uri="{BB962C8B-B14F-4D97-AF65-F5344CB8AC3E}">
        <p14:creationId xmlns:p14="http://schemas.microsoft.com/office/powerpoint/2010/main" val="103233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3" grpId="0"/>
      <p:bldP spid="8" grpId="0"/>
      <p:bldP spid="6" grpId="0" animBg="1"/>
      <p:bldP spid="21" grpId="0" animBg="1"/>
      <p:bldP spid="9" grpId="0"/>
      <p:bldP spid="2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0" y="0"/>
            <a:ext cx="9436954" cy="711200"/>
          </a:xfrm>
        </p:spPr>
        <p:txBody>
          <a:bodyPr tIns="45720" rIns="0" bIns="0">
            <a:normAutofit fontScale="90000"/>
          </a:bodyPr>
          <a:lstStyle/>
          <a:p>
            <a:r>
              <a:rPr lang="ka-GE" b="1" dirty="0">
                <a:latin typeface="Franklin Gothic Demi Cond" panose="020B0706030402020204" pitchFamily="34" charset="0"/>
              </a:rPr>
              <a:t>პროექტის ვადები: დამოკიდებულია კატეგორიაზე</a:t>
            </a:r>
          </a:p>
        </p:txBody>
      </p:sp>
      <p:sp>
        <p:nvSpPr>
          <p:cNvPr id="6" name="Text Placeholder 5"/>
          <p:cNvSpPr txBox="1">
            <a:spLocks/>
          </p:cNvSpPr>
          <p:nvPr/>
        </p:nvSpPr>
        <p:spPr>
          <a:xfrm>
            <a:off x="625476" y="1251868"/>
            <a:ext cx="9144424" cy="5215365"/>
          </a:xfrm>
          <a:prstGeom prst="rect">
            <a:avLst/>
          </a:prstGeom>
        </p:spPr>
        <p:txBody>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ka-GE" sz="1600" b="1" dirty="0">
                <a:solidFill>
                  <a:schemeClr val="accent2">
                    <a:lumMod val="75000"/>
                  </a:schemeClr>
                </a:solidFill>
                <a:latin typeface="Arial" panose="020B0604020202020204" pitchFamily="34" charset="0"/>
                <a:cs typeface="Arial" panose="020B0604020202020204" pitchFamily="34" charset="0"/>
              </a:rPr>
              <a:t>კატეგორია A</a:t>
            </a:r>
          </a:p>
          <a:p>
            <a:pPr lvl="1">
              <a:buClr>
                <a:srgbClr val="1A595A"/>
              </a:buClr>
              <a:buSzPct val="120000"/>
            </a:pPr>
            <a:r>
              <a:rPr lang="ka-GE" sz="1600" dirty="0">
                <a:solidFill>
                  <a:srgbClr val="404040"/>
                </a:solidFill>
                <a:latin typeface="Arial" panose="020B0604020202020204" pitchFamily="34" charset="0"/>
                <a:cs typeface="Arial" panose="020B0604020202020204" pitchFamily="34" charset="0"/>
              </a:rPr>
              <a:t>პროექტები, რომლებმაც შეიძლება გამოიწვიოს პოტენციურად მნიშვნელოვანი ზემოქმედება ბუნებრივ და სოციალურ გარემოზე, მათ შორის </a:t>
            </a:r>
            <a:r>
              <a:rPr lang="ka-GE" sz="1600" b="1" dirty="0">
                <a:solidFill>
                  <a:srgbClr val="404040"/>
                </a:solidFill>
                <a:latin typeface="Arial" panose="020B0604020202020204" pitchFamily="34" charset="0"/>
                <a:cs typeface="Arial" panose="020B0604020202020204" pitchFamily="34" charset="0"/>
              </a:rPr>
              <a:t>პირდაპირი და კუმულაციური ზემოქმედება</a:t>
            </a:r>
            <a:r>
              <a:rPr lang="ka-GE" sz="1600" dirty="0">
                <a:solidFill>
                  <a:srgbClr val="404040"/>
                </a:solidFill>
                <a:latin typeface="Arial" panose="020B0604020202020204" pitchFamily="34" charset="0"/>
                <a:cs typeface="Arial" panose="020B0604020202020204" pitchFamily="34" charset="0"/>
              </a:rPr>
              <a:t>, რომელთა გამოვლენა ან შეფასება მარტივი არაა, ხოლო კლიენტს მოეთხოვება ამომწურავი და </a:t>
            </a:r>
            <a:r>
              <a:rPr lang="ka-GE" sz="1600" dirty="0" err="1">
                <a:solidFill>
                  <a:srgbClr val="404040"/>
                </a:solidFill>
                <a:latin typeface="Arial" panose="020B0604020202020204" pitchFamily="34" charset="0"/>
                <a:cs typeface="Arial" panose="020B0604020202020204" pitchFamily="34" charset="0"/>
              </a:rPr>
              <a:t>მონაწილეობითი</a:t>
            </a:r>
            <a:r>
              <a:rPr lang="ka-GE" sz="1600" dirty="0">
                <a:solidFill>
                  <a:srgbClr val="404040"/>
                </a:solidFill>
                <a:latin typeface="Arial" panose="020B0604020202020204" pitchFamily="34" charset="0"/>
                <a:cs typeface="Arial" panose="020B0604020202020204" pitchFamily="34" charset="0"/>
              </a:rPr>
              <a:t> ბსგზშ განახორციელოს. ბსგზშ-ის გასაჯაროება: 60/120 დღე</a:t>
            </a:r>
          </a:p>
          <a:p>
            <a:r>
              <a:rPr lang="ka-GE" sz="1600" b="1" dirty="0">
                <a:solidFill>
                  <a:schemeClr val="accent2">
                    <a:lumMod val="75000"/>
                  </a:schemeClr>
                </a:solidFill>
                <a:latin typeface="Arial" panose="020B0604020202020204" pitchFamily="34" charset="0"/>
                <a:cs typeface="Arial" panose="020B0604020202020204" pitchFamily="34" charset="0"/>
              </a:rPr>
              <a:t>კატეგორია B</a:t>
            </a:r>
          </a:p>
          <a:p>
            <a:pPr lvl="1">
              <a:buClr>
                <a:srgbClr val="1A595A"/>
              </a:buClr>
              <a:buSzPct val="120000"/>
            </a:pPr>
            <a:r>
              <a:rPr lang="ka-GE" sz="1600" dirty="0">
                <a:solidFill>
                  <a:srgbClr val="404040"/>
                </a:solidFill>
                <a:latin typeface="Arial" panose="020B0604020202020204" pitchFamily="34" charset="0"/>
                <a:cs typeface="Arial" panose="020B0604020202020204" pitchFamily="34" charset="0"/>
              </a:rPr>
              <a:t>პროექტები, რომელთა შემთხვევაშიც ბუნებრივ და სოციალურ გარემოზე პოტენციური ზემოქმედება, ჩვეულებრივ, ადგილმდებარეობაზეა დამოკიდებული და/ან მარტივად განისაზღვრება და იმართება შემარბილებელი ღონისძიებების მეშვეობით. გარემოსდაცვითი და სოციალური კომპლექსური შემოწმება: ინდივიდუალურია. </a:t>
            </a:r>
          </a:p>
          <a:p>
            <a:r>
              <a:rPr lang="ka-GE" sz="1600" b="1" dirty="0">
                <a:solidFill>
                  <a:schemeClr val="accent2">
                    <a:lumMod val="75000"/>
                  </a:schemeClr>
                </a:solidFill>
                <a:latin typeface="Arial" panose="020B0604020202020204" pitchFamily="34" charset="0"/>
                <a:cs typeface="Arial" panose="020B0604020202020204" pitchFamily="34" charset="0"/>
              </a:rPr>
              <a:t>კატეგორია C </a:t>
            </a:r>
          </a:p>
          <a:p>
            <a:pPr lvl="1">
              <a:buClr>
                <a:srgbClr val="1A595A"/>
              </a:buClr>
              <a:buSzPct val="120000"/>
            </a:pPr>
            <a:r>
              <a:rPr lang="ka-GE" sz="1600" dirty="0">
                <a:solidFill>
                  <a:srgbClr val="404040"/>
                </a:solidFill>
                <a:latin typeface="Arial" panose="020B0604020202020204" pitchFamily="34" charset="0"/>
                <a:cs typeface="Arial" panose="020B0604020202020204" pitchFamily="34" charset="0"/>
              </a:rPr>
              <a:t>პროექტები, რომელთა უარყოფითი ზემოქმედება ბუნებრივ და სოციალურ გარემოზე მინიმალურია ან ნულოვანია.</a:t>
            </a:r>
          </a:p>
          <a:p>
            <a:pPr>
              <a:spcBef>
                <a:spcPts val="2177"/>
              </a:spcBef>
            </a:pPr>
            <a:r>
              <a:rPr lang="ka-GE" sz="1600" b="1" dirty="0">
                <a:solidFill>
                  <a:schemeClr val="accent2">
                    <a:lumMod val="75000"/>
                  </a:schemeClr>
                </a:solidFill>
                <a:latin typeface="Arial" panose="020B0604020202020204" pitchFamily="34" charset="0"/>
                <a:cs typeface="Arial" panose="020B0604020202020204" pitchFamily="34" charset="0"/>
              </a:rPr>
              <a:t>IESE</a:t>
            </a:r>
            <a:r>
              <a:rPr lang="ka-GE" sz="1600" dirty="0">
                <a:solidFill>
                  <a:schemeClr val="accent2">
                    <a:lumMod val="75000"/>
                  </a:schemeClr>
                </a:solidFill>
                <a:latin typeface="Arial" panose="020B0604020202020204" pitchFamily="34" charset="0"/>
                <a:cs typeface="Arial" panose="020B0604020202020204" pitchFamily="34" charset="0"/>
              </a:rPr>
              <a:t> </a:t>
            </a:r>
            <a:r>
              <a:rPr lang="ka-GE" sz="1600" dirty="0">
                <a:latin typeface="Arial" panose="020B0604020202020204" pitchFamily="34" charset="0"/>
                <a:cs typeface="Arial" panose="020B0604020202020204" pitchFamily="34" charset="0"/>
              </a:rPr>
              <a:t>– </a:t>
            </a:r>
            <a:r>
              <a:rPr lang="ka-GE" sz="1600" dirty="0">
                <a:solidFill>
                  <a:srgbClr val="404040"/>
                </a:solidFill>
                <a:latin typeface="Arial" panose="020B0604020202020204" pitchFamily="34" charset="0"/>
                <a:cs typeface="Arial" panose="020B0604020202020204" pitchFamily="34" charset="0"/>
              </a:rPr>
              <a:t>პირველადი გარემოსდაცვითი და სოციალური ექსპერტიზა: პროექტის კატეგორიისა და შეფასების მასშტაბის დასადგენად</a:t>
            </a:r>
          </a:p>
          <a:p>
            <a:r>
              <a:rPr lang="ka-GE" sz="1600" b="1" dirty="0">
                <a:solidFill>
                  <a:schemeClr val="accent2">
                    <a:lumMod val="75000"/>
                  </a:schemeClr>
                </a:solidFill>
                <a:latin typeface="Arial" panose="020B0604020202020204" pitchFamily="34" charset="0"/>
                <a:cs typeface="Arial" panose="020B0604020202020204" pitchFamily="34" charset="0"/>
              </a:rPr>
              <a:t>FI</a:t>
            </a:r>
            <a:r>
              <a:rPr lang="ka-GE" sz="1600" dirty="0">
                <a:latin typeface="Arial" panose="020B0604020202020204" pitchFamily="34" charset="0"/>
                <a:cs typeface="Arial" panose="020B0604020202020204" pitchFamily="34" charset="0"/>
              </a:rPr>
              <a:t> – </a:t>
            </a:r>
            <a:r>
              <a:rPr lang="ka-GE" sz="1600" dirty="0">
                <a:solidFill>
                  <a:srgbClr val="404040"/>
                </a:solidFill>
                <a:latin typeface="Arial" panose="020B0604020202020204" pitchFamily="34" charset="0"/>
                <a:cs typeface="Arial" panose="020B0604020202020204" pitchFamily="34" charset="0"/>
              </a:rPr>
              <a:t>ფინანსური შუამავლები</a:t>
            </a:r>
          </a:p>
        </p:txBody>
      </p:sp>
      <p:sp>
        <p:nvSpPr>
          <p:cNvPr id="7" name="Text Placeholder 5"/>
          <p:cNvSpPr txBox="1">
            <a:spLocks/>
          </p:cNvSpPr>
          <p:nvPr/>
        </p:nvSpPr>
        <p:spPr>
          <a:xfrm>
            <a:off x="1775520" y="1340768"/>
            <a:ext cx="8435280" cy="1080120"/>
          </a:xfrm>
          <a:prstGeom prst="rect">
            <a:avLst/>
          </a:prstGeom>
        </p:spPr>
        <p:txBody>
          <a:bodyPr/>
          <a:lst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311985092"/>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58843790"/>
              </p:ext>
            </p:extLst>
          </p:nvPr>
        </p:nvGraphicFramePr>
        <p:xfrm>
          <a:off x="543744" y="838200"/>
          <a:ext cx="9197156"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8393247" cy="378000"/>
          </a:xfrm>
        </p:spPr>
        <p:txBody>
          <a:bodyPr lIns="640080">
            <a:noAutofit/>
          </a:bodyPr>
          <a:lstStyle/>
          <a:p>
            <a:r>
              <a:rPr lang="ka-GE" sz="3400" b="1" dirty="0">
                <a:solidFill>
                  <a:schemeClr val="accent2">
                    <a:lumMod val="75000"/>
                  </a:schemeClr>
                </a:solidFill>
              </a:rPr>
              <a:t>PR1 – ძირითადი მოთხოვნები</a:t>
            </a:r>
          </a:p>
        </p:txBody>
      </p:sp>
    </p:spTree>
    <p:extLst>
      <p:ext uri="{BB962C8B-B14F-4D97-AF65-F5344CB8AC3E}">
        <p14:creationId xmlns:p14="http://schemas.microsoft.com/office/powerpoint/2010/main" val="27742615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93247" cy="462767"/>
          </a:xfrm>
        </p:spPr>
        <p:txBody>
          <a:bodyPr lIns="640080">
            <a:noAutofit/>
          </a:bodyPr>
          <a:lstStyle/>
          <a:p>
            <a:r>
              <a:rPr lang="ka-GE" sz="3400" b="1" dirty="0">
                <a:solidFill>
                  <a:schemeClr val="accent2">
                    <a:lumMod val="75000"/>
                  </a:schemeClr>
                </a:solidFill>
              </a:rPr>
              <a:t>PR2 – ძირითადი მოთხოვნები</a:t>
            </a:r>
          </a:p>
        </p:txBody>
      </p:sp>
      <p:graphicFrame>
        <p:nvGraphicFramePr>
          <p:cNvPr id="7" name="Diagram 6"/>
          <p:cNvGraphicFramePr/>
          <p:nvPr>
            <p:extLst>
              <p:ext uri="{D42A27DB-BD31-4B8C-83A1-F6EECF244321}">
                <p14:modId xmlns:p14="http://schemas.microsoft.com/office/powerpoint/2010/main" val="2736254029"/>
              </p:ext>
            </p:extLst>
          </p:nvPr>
        </p:nvGraphicFramePr>
        <p:xfrm>
          <a:off x="590228" y="462767"/>
          <a:ext cx="9036372" cy="5619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769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93247" cy="405558"/>
          </a:xfrm>
        </p:spPr>
        <p:txBody>
          <a:bodyPr lIns="640080">
            <a:noAutofit/>
          </a:bodyPr>
          <a:lstStyle/>
          <a:p>
            <a:r>
              <a:rPr lang="ka-GE" sz="3400" b="1" dirty="0">
                <a:solidFill>
                  <a:schemeClr val="accent2">
                    <a:lumMod val="75000"/>
                  </a:schemeClr>
                </a:solidFill>
              </a:rPr>
              <a:t>PR3 – ძირითადი მოთხოვნები</a:t>
            </a:r>
          </a:p>
        </p:txBody>
      </p:sp>
      <p:graphicFrame>
        <p:nvGraphicFramePr>
          <p:cNvPr id="8" name="Diagram 7"/>
          <p:cNvGraphicFramePr/>
          <p:nvPr>
            <p:extLst>
              <p:ext uri="{D42A27DB-BD31-4B8C-83A1-F6EECF244321}">
                <p14:modId xmlns:p14="http://schemas.microsoft.com/office/powerpoint/2010/main" val="221283481"/>
              </p:ext>
            </p:extLst>
          </p:nvPr>
        </p:nvGraphicFramePr>
        <p:xfrm>
          <a:off x="504825" y="914400"/>
          <a:ext cx="9263955" cy="5691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7419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23400" cy="676972"/>
          </a:xfrm>
        </p:spPr>
        <p:txBody>
          <a:bodyPr lIns="640080">
            <a:normAutofit/>
          </a:bodyPr>
          <a:lstStyle/>
          <a:p>
            <a:r>
              <a:rPr lang="ka-GE" sz="3600" b="1">
                <a:solidFill>
                  <a:schemeClr val="accent2">
                    <a:lumMod val="75000"/>
                  </a:schemeClr>
                </a:solidFill>
              </a:rPr>
              <a:t>PR4 – ძირითადი მოთხოვნები</a:t>
            </a:r>
          </a:p>
        </p:txBody>
      </p:sp>
      <p:graphicFrame>
        <p:nvGraphicFramePr>
          <p:cNvPr id="7" name="Diagram 6"/>
          <p:cNvGraphicFramePr/>
          <p:nvPr>
            <p:extLst>
              <p:ext uri="{D42A27DB-BD31-4B8C-83A1-F6EECF244321}">
                <p14:modId xmlns:p14="http://schemas.microsoft.com/office/powerpoint/2010/main" val="2040507984"/>
              </p:ext>
            </p:extLst>
          </p:nvPr>
        </p:nvGraphicFramePr>
        <p:xfrm>
          <a:off x="234138" y="1135688"/>
          <a:ext cx="9189262"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2152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07602" cy="648367"/>
          </a:xfrm>
        </p:spPr>
        <p:txBody>
          <a:bodyPr lIns="640080">
            <a:normAutofit/>
          </a:bodyPr>
          <a:lstStyle/>
          <a:p>
            <a:r>
              <a:rPr lang="ka-GE" sz="3600" b="1">
                <a:solidFill>
                  <a:schemeClr val="accent2">
                    <a:lumMod val="75000"/>
                  </a:schemeClr>
                </a:solidFill>
              </a:rPr>
              <a:t>PR5 – ძირითადი მოთხოვნები</a:t>
            </a:r>
          </a:p>
        </p:txBody>
      </p:sp>
      <p:graphicFrame>
        <p:nvGraphicFramePr>
          <p:cNvPr id="8" name="Diagram 7"/>
          <p:cNvGraphicFramePr/>
          <p:nvPr>
            <p:extLst>
              <p:ext uri="{D42A27DB-BD31-4B8C-83A1-F6EECF244321}">
                <p14:modId xmlns:p14="http://schemas.microsoft.com/office/powerpoint/2010/main" val="3186139564"/>
              </p:ext>
            </p:extLst>
          </p:nvPr>
        </p:nvGraphicFramePr>
        <p:xfrm>
          <a:off x="492820" y="762000"/>
          <a:ext cx="8640960" cy="595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506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1179" cy="686507"/>
          </a:xfrm>
        </p:spPr>
        <p:txBody>
          <a:bodyPr lIns="640080">
            <a:normAutofit/>
          </a:bodyPr>
          <a:lstStyle/>
          <a:p>
            <a:r>
              <a:rPr lang="ka-GE" sz="3600" b="1">
                <a:solidFill>
                  <a:schemeClr val="accent2">
                    <a:lumMod val="75000"/>
                  </a:schemeClr>
                </a:solidFill>
              </a:rPr>
              <a:t>PR6 – ძირითადი მოთხოვნები</a:t>
            </a:r>
          </a:p>
        </p:txBody>
      </p:sp>
      <p:graphicFrame>
        <p:nvGraphicFramePr>
          <p:cNvPr id="9" name="Diagram 8"/>
          <p:cNvGraphicFramePr/>
          <p:nvPr>
            <p:extLst>
              <p:ext uri="{D42A27DB-BD31-4B8C-83A1-F6EECF244321}">
                <p14:modId xmlns:p14="http://schemas.microsoft.com/office/powerpoint/2010/main" val="204554050"/>
              </p:ext>
            </p:extLst>
          </p:nvPr>
        </p:nvGraphicFramePr>
        <p:xfrm>
          <a:off x="406801" y="1159308"/>
          <a:ext cx="878497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2520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11141" cy="705577"/>
          </a:xfrm>
        </p:spPr>
        <p:txBody>
          <a:bodyPr lIns="640080">
            <a:normAutofit/>
          </a:bodyPr>
          <a:lstStyle/>
          <a:p>
            <a:r>
              <a:rPr lang="ka-GE" sz="3600" b="1">
                <a:solidFill>
                  <a:schemeClr val="accent2">
                    <a:lumMod val="75000"/>
                  </a:schemeClr>
                </a:solidFill>
              </a:rPr>
              <a:t>PR7 – ძირითადი მოთხოვნები</a:t>
            </a:r>
          </a:p>
        </p:txBody>
      </p:sp>
      <p:graphicFrame>
        <p:nvGraphicFramePr>
          <p:cNvPr id="8" name="Diagram 7"/>
          <p:cNvGraphicFramePr/>
          <p:nvPr>
            <p:extLst>
              <p:ext uri="{D42A27DB-BD31-4B8C-83A1-F6EECF244321}">
                <p14:modId xmlns:p14="http://schemas.microsoft.com/office/powerpoint/2010/main" val="3744839928"/>
              </p:ext>
            </p:extLst>
          </p:nvPr>
        </p:nvGraphicFramePr>
        <p:xfrm>
          <a:off x="444500" y="705577"/>
          <a:ext cx="8856984" cy="594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85091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16243" cy="734181"/>
          </a:xfrm>
        </p:spPr>
        <p:txBody>
          <a:bodyPr lIns="640080">
            <a:normAutofit/>
          </a:bodyPr>
          <a:lstStyle/>
          <a:p>
            <a:r>
              <a:rPr lang="ka-GE" sz="3600" b="1">
                <a:solidFill>
                  <a:schemeClr val="accent2">
                    <a:lumMod val="75000"/>
                  </a:schemeClr>
                </a:solidFill>
              </a:rPr>
              <a:t>PR8 – ძირითადი მოთხოვნები</a:t>
            </a:r>
          </a:p>
        </p:txBody>
      </p:sp>
      <p:graphicFrame>
        <p:nvGraphicFramePr>
          <p:cNvPr id="7" name="Diagram 6"/>
          <p:cNvGraphicFramePr/>
          <p:nvPr>
            <p:extLst>
              <p:ext uri="{D42A27DB-BD31-4B8C-83A1-F6EECF244321}">
                <p14:modId xmlns:p14="http://schemas.microsoft.com/office/powerpoint/2010/main" val="1529280033"/>
              </p:ext>
            </p:extLst>
          </p:nvPr>
        </p:nvGraphicFramePr>
        <p:xfrm>
          <a:off x="414530" y="734180"/>
          <a:ext cx="9262870" cy="6123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822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42408" cy="600164"/>
          </a:xfrm>
          <a:prstGeom prst="rect">
            <a:avLst/>
          </a:prstGeom>
        </p:spPr>
        <p:txBody>
          <a:bodyPr vert="horz" wrap="square" lIns="640080" tIns="45720" rIns="0" bIns="0" rtlCol="0">
            <a:spAutoFit/>
          </a:bodyPr>
          <a:lstStyle/>
          <a:p>
            <a:pPr marL="10795">
              <a:lnSpc>
                <a:spcPct val="100000"/>
              </a:lnSpc>
              <a:spcBef>
                <a:spcPts val="105"/>
              </a:spcBef>
            </a:pPr>
            <a:r>
              <a:rPr lang="ka-GE">
                <a:latin typeface="Franklin Gothic Demi Cond" panose="020B0706030402020204" pitchFamily="34" charset="0"/>
              </a:rPr>
              <a:t>E&amp;S </a:t>
            </a:r>
            <a:r>
              <a:rPr lang="ka-GE" b="1">
                <a:latin typeface="Franklin Gothic Demi Cond" panose="020B0706030402020204" pitchFamily="34" charset="0"/>
              </a:rPr>
              <a:t>რისკების განსხვავება დარგების მიხედვით – გარემოს დაცვა</a:t>
            </a:r>
          </a:p>
        </p:txBody>
      </p:sp>
      <p:pic>
        <p:nvPicPr>
          <p:cNvPr id="3" name="object 3"/>
          <p:cNvPicPr/>
          <p:nvPr/>
        </p:nvPicPr>
        <p:blipFill>
          <a:blip r:embed="rId2" cstate="print"/>
          <a:stretch>
            <a:fillRect/>
          </a:stretch>
        </p:blipFill>
        <p:spPr>
          <a:xfrm>
            <a:off x="650763" y="1430991"/>
            <a:ext cx="8016240" cy="1310639"/>
          </a:xfrm>
          <a:prstGeom prst="rect">
            <a:avLst/>
          </a:prstGeom>
        </p:spPr>
      </p:pic>
      <p:sp>
        <p:nvSpPr>
          <p:cNvPr id="4" name="object 4"/>
          <p:cNvSpPr txBox="1"/>
          <p:nvPr/>
        </p:nvSpPr>
        <p:spPr>
          <a:xfrm>
            <a:off x="813959" y="1866029"/>
            <a:ext cx="2164911" cy="566822"/>
          </a:xfrm>
          <a:prstGeom prst="rect">
            <a:avLst/>
          </a:prstGeom>
        </p:spPr>
        <p:txBody>
          <a:bodyPr vert="horz" wrap="square" lIns="0" tIns="12700" rIns="0" bIns="0" rtlCol="0">
            <a:spAutoFit/>
          </a:bodyPr>
          <a:lstStyle/>
          <a:p>
            <a:pPr marL="12700" marR="5080" indent="589915">
              <a:lnSpc>
                <a:spcPct val="100000"/>
              </a:lnSpc>
              <a:spcBef>
                <a:spcPts val="100"/>
              </a:spcBef>
            </a:pPr>
            <a:r>
              <a:rPr lang="ka-GE" b="1">
                <a:solidFill>
                  <a:srgbClr val="FFFFFF"/>
                </a:solidFill>
                <a:latin typeface="Arial"/>
                <a:cs typeface="Arial"/>
              </a:rPr>
              <a:t>მომატებული ეკოლოგიური რისკი</a:t>
            </a:r>
          </a:p>
        </p:txBody>
      </p:sp>
      <p:sp>
        <p:nvSpPr>
          <p:cNvPr id="5" name="object 5"/>
          <p:cNvSpPr txBox="1"/>
          <p:nvPr/>
        </p:nvSpPr>
        <p:spPr>
          <a:xfrm>
            <a:off x="6353667" y="1710073"/>
            <a:ext cx="2313336" cy="566822"/>
          </a:xfrm>
          <a:prstGeom prst="rect">
            <a:avLst/>
          </a:prstGeom>
        </p:spPr>
        <p:txBody>
          <a:bodyPr vert="horz" wrap="square" lIns="0" tIns="12700" rIns="0" bIns="0" rtlCol="0">
            <a:spAutoFit/>
          </a:bodyPr>
          <a:lstStyle/>
          <a:p>
            <a:pPr marL="12700" marR="5080" indent="609600">
              <a:lnSpc>
                <a:spcPct val="100000"/>
              </a:lnSpc>
              <a:spcBef>
                <a:spcPts val="100"/>
              </a:spcBef>
            </a:pPr>
            <a:r>
              <a:rPr lang="ka-GE" b="1">
                <a:solidFill>
                  <a:srgbClr val="414141"/>
                </a:solidFill>
                <a:latin typeface="Arial"/>
                <a:cs typeface="Arial"/>
              </a:rPr>
              <a:t>ნაკლები ეკოლოგიური რისკი</a:t>
            </a:r>
          </a:p>
        </p:txBody>
      </p:sp>
      <p:sp>
        <p:nvSpPr>
          <p:cNvPr id="6" name="object 6"/>
          <p:cNvSpPr txBox="1"/>
          <p:nvPr/>
        </p:nvSpPr>
        <p:spPr>
          <a:xfrm>
            <a:off x="655844" y="2960070"/>
            <a:ext cx="2458720" cy="3693319"/>
          </a:xfrm>
          <a:prstGeom prst="rect">
            <a:avLst/>
          </a:prstGeom>
          <a:solidFill>
            <a:srgbClr val="246C8F"/>
          </a:solidFill>
          <a:ln w="10159">
            <a:solidFill>
              <a:srgbClr val="00AD9E"/>
            </a:solidFill>
          </a:ln>
        </p:spPr>
        <p:txBody>
          <a:bodyPr vert="horz" wrap="square" lIns="0" tIns="182880" rIns="0" bIns="640080" rtlCol="0">
            <a:spAutoFit/>
          </a:bodyPr>
          <a:lstStyle/>
          <a:p>
            <a:pPr marL="92075">
              <a:lnSpc>
                <a:spcPct val="100000"/>
              </a:lnSpc>
              <a:spcBef>
                <a:spcPts val="600"/>
              </a:spcBef>
              <a:spcAft>
                <a:spcPts val="600"/>
              </a:spcAft>
            </a:pPr>
            <a:r>
              <a:rPr lang="ka-GE" b="1">
                <a:solidFill>
                  <a:srgbClr val="FFFFFF"/>
                </a:solidFill>
                <a:latin typeface="Arial"/>
                <a:cs typeface="Arial"/>
              </a:rPr>
              <a:t>მაღალი რისკი:</a:t>
            </a:r>
          </a:p>
          <a:p>
            <a:pPr marL="376555" indent="-284480">
              <a:lnSpc>
                <a:spcPct val="100000"/>
              </a:lnSpc>
              <a:spcBef>
                <a:spcPts val="600"/>
              </a:spcBef>
              <a:spcAft>
                <a:spcPts val="600"/>
              </a:spcAft>
              <a:buChar char="•"/>
              <a:tabLst>
                <a:tab pos="376555" algn="l"/>
              </a:tabLst>
            </a:pPr>
            <a:r>
              <a:rPr lang="ka-GE">
                <a:solidFill>
                  <a:srgbClr val="FFFFFF"/>
                </a:solidFill>
                <a:latin typeface="Arial"/>
                <a:cs typeface="Arial"/>
              </a:rPr>
              <a:t>ქიმიკატები</a:t>
            </a:r>
          </a:p>
          <a:p>
            <a:pPr marL="376555" indent="-284480">
              <a:lnSpc>
                <a:spcPct val="100000"/>
              </a:lnSpc>
              <a:spcBef>
                <a:spcPts val="600"/>
              </a:spcBef>
              <a:spcAft>
                <a:spcPts val="600"/>
              </a:spcAft>
              <a:buChar char="•"/>
              <a:tabLst>
                <a:tab pos="376555" algn="l"/>
              </a:tabLst>
            </a:pPr>
            <a:r>
              <a:rPr lang="ka-GE">
                <a:solidFill>
                  <a:srgbClr val="FFFFFF"/>
                </a:solidFill>
                <a:latin typeface="Arial"/>
                <a:cs typeface="Arial"/>
              </a:rPr>
              <a:t>ენერგეტიკა</a:t>
            </a:r>
          </a:p>
          <a:p>
            <a:pPr marL="376555" indent="-284480">
              <a:lnSpc>
                <a:spcPct val="100000"/>
              </a:lnSpc>
              <a:spcBef>
                <a:spcPts val="600"/>
              </a:spcBef>
              <a:spcAft>
                <a:spcPts val="600"/>
              </a:spcAft>
              <a:buChar char="•"/>
              <a:tabLst>
                <a:tab pos="376555" algn="l"/>
              </a:tabLst>
            </a:pPr>
            <a:r>
              <a:rPr lang="ka-GE">
                <a:solidFill>
                  <a:srgbClr val="FFFFFF"/>
                </a:solidFill>
                <a:latin typeface="Arial"/>
                <a:cs typeface="Arial"/>
              </a:rPr>
              <a:t>ცემენტი</a:t>
            </a:r>
          </a:p>
          <a:p>
            <a:pPr marL="376555" indent="-284480">
              <a:lnSpc>
                <a:spcPct val="100000"/>
              </a:lnSpc>
              <a:spcBef>
                <a:spcPts val="600"/>
              </a:spcBef>
              <a:spcAft>
                <a:spcPts val="600"/>
              </a:spcAft>
              <a:buChar char="•"/>
              <a:tabLst>
                <a:tab pos="376555" algn="l"/>
              </a:tabLst>
            </a:pPr>
            <a:r>
              <a:rPr lang="ka-GE">
                <a:solidFill>
                  <a:srgbClr val="FFFFFF"/>
                </a:solidFill>
                <a:latin typeface="Arial"/>
                <a:cs typeface="Arial"/>
              </a:rPr>
              <a:t>ცელულოზა და ქაღალდი</a:t>
            </a:r>
          </a:p>
          <a:p>
            <a:pPr marL="376555" indent="-284480">
              <a:lnSpc>
                <a:spcPct val="100000"/>
              </a:lnSpc>
              <a:spcBef>
                <a:spcPts val="600"/>
              </a:spcBef>
              <a:spcAft>
                <a:spcPts val="600"/>
              </a:spcAft>
              <a:buChar char="•"/>
              <a:tabLst>
                <a:tab pos="376555" algn="l"/>
              </a:tabLst>
            </a:pPr>
            <a:r>
              <a:rPr lang="ka-GE">
                <a:solidFill>
                  <a:srgbClr val="FFFFFF"/>
                </a:solidFill>
                <a:latin typeface="Arial"/>
                <a:cs typeface="Arial"/>
              </a:rPr>
              <a:t>რკინა და ფოლადი</a:t>
            </a:r>
          </a:p>
          <a:p>
            <a:pPr marL="376555" indent="-284480">
              <a:lnSpc>
                <a:spcPct val="100000"/>
              </a:lnSpc>
              <a:spcBef>
                <a:spcPts val="600"/>
              </a:spcBef>
              <a:spcAft>
                <a:spcPts val="600"/>
              </a:spcAft>
              <a:buChar char="•"/>
              <a:tabLst>
                <a:tab pos="376555" algn="l"/>
              </a:tabLst>
            </a:pPr>
            <a:r>
              <a:rPr lang="ka-GE">
                <a:solidFill>
                  <a:srgbClr val="FFFFFF"/>
                </a:solidFill>
                <a:latin typeface="Arial"/>
                <a:cs typeface="Arial"/>
              </a:rPr>
              <a:t>წიაღისეულის მოპოვება</a:t>
            </a:r>
          </a:p>
        </p:txBody>
      </p:sp>
      <p:sp>
        <p:nvSpPr>
          <p:cNvPr id="7" name="object 7"/>
          <p:cNvSpPr txBox="1"/>
          <p:nvPr/>
        </p:nvSpPr>
        <p:spPr>
          <a:xfrm>
            <a:off x="3317764" y="2960070"/>
            <a:ext cx="2540000" cy="3693319"/>
          </a:xfrm>
          <a:prstGeom prst="rect">
            <a:avLst/>
          </a:prstGeom>
          <a:solidFill>
            <a:srgbClr val="246C8F"/>
          </a:solidFill>
          <a:ln w="10159">
            <a:solidFill>
              <a:srgbClr val="00AD9E"/>
            </a:solidFill>
          </a:ln>
        </p:spPr>
        <p:txBody>
          <a:bodyPr vert="horz" wrap="square" lIns="0" tIns="182880" rIns="0" bIns="640080" rtlCol="0">
            <a:spAutoFit/>
          </a:bodyPr>
          <a:lstStyle/>
          <a:p>
            <a:pPr marL="90170">
              <a:lnSpc>
                <a:spcPct val="100000"/>
              </a:lnSpc>
              <a:spcBef>
                <a:spcPts val="600"/>
              </a:spcBef>
              <a:spcAft>
                <a:spcPts val="600"/>
              </a:spcAft>
            </a:pPr>
            <a:r>
              <a:rPr lang="ka-GE" b="1">
                <a:solidFill>
                  <a:srgbClr val="FFFFFF"/>
                </a:solidFill>
                <a:latin typeface="Arial"/>
                <a:cs typeface="Arial"/>
              </a:rPr>
              <a:t>საშუალო რისკი:</a:t>
            </a:r>
          </a:p>
          <a:p>
            <a:pPr marL="374650" indent="-284480">
              <a:lnSpc>
                <a:spcPct val="100000"/>
              </a:lnSpc>
              <a:spcBef>
                <a:spcPts val="600"/>
              </a:spcBef>
              <a:spcAft>
                <a:spcPts val="600"/>
              </a:spcAft>
              <a:buChar char="•"/>
              <a:tabLst>
                <a:tab pos="374650" algn="l"/>
              </a:tabLst>
            </a:pPr>
            <a:r>
              <a:rPr lang="ka-GE">
                <a:solidFill>
                  <a:srgbClr val="FFFFFF"/>
                </a:solidFill>
                <a:latin typeface="Arial"/>
                <a:cs typeface="Arial"/>
              </a:rPr>
              <a:t>საკვები პროდუქტების დამუშავება</a:t>
            </a:r>
          </a:p>
          <a:p>
            <a:pPr marL="374650" indent="-284480">
              <a:lnSpc>
                <a:spcPct val="100000"/>
              </a:lnSpc>
              <a:spcBef>
                <a:spcPts val="600"/>
              </a:spcBef>
              <a:spcAft>
                <a:spcPts val="600"/>
              </a:spcAft>
              <a:buChar char="•"/>
              <a:tabLst>
                <a:tab pos="374650" algn="l"/>
              </a:tabLst>
            </a:pPr>
            <a:r>
              <a:rPr lang="ka-GE">
                <a:solidFill>
                  <a:srgbClr val="FFFFFF"/>
                </a:solidFill>
                <a:latin typeface="Arial"/>
                <a:cs typeface="Arial"/>
              </a:rPr>
              <a:t>კოსმეტიკა</a:t>
            </a:r>
          </a:p>
          <a:p>
            <a:pPr marL="374650" indent="-284480">
              <a:lnSpc>
                <a:spcPct val="100000"/>
              </a:lnSpc>
              <a:spcBef>
                <a:spcPts val="600"/>
              </a:spcBef>
              <a:spcAft>
                <a:spcPts val="600"/>
              </a:spcAft>
              <a:buChar char="•"/>
              <a:tabLst>
                <a:tab pos="374650" algn="l"/>
              </a:tabLst>
            </a:pPr>
            <a:r>
              <a:rPr lang="ka-GE">
                <a:solidFill>
                  <a:srgbClr val="FFFFFF"/>
                </a:solidFill>
                <a:latin typeface="Arial"/>
                <a:cs typeface="Arial"/>
              </a:rPr>
              <a:t>ტექსტილი</a:t>
            </a:r>
          </a:p>
          <a:p>
            <a:pPr marL="374650" indent="-284480">
              <a:lnSpc>
                <a:spcPct val="100000"/>
              </a:lnSpc>
              <a:spcBef>
                <a:spcPts val="600"/>
              </a:spcBef>
              <a:spcAft>
                <a:spcPts val="600"/>
              </a:spcAft>
              <a:buChar char="•"/>
              <a:tabLst>
                <a:tab pos="374650" algn="l"/>
              </a:tabLst>
            </a:pPr>
            <a:r>
              <a:rPr lang="ka-GE">
                <a:solidFill>
                  <a:srgbClr val="FFFFFF"/>
                </a:solidFill>
                <a:latin typeface="Arial"/>
                <a:cs typeface="Arial"/>
              </a:rPr>
              <a:t>ხის ნაწარმი</a:t>
            </a:r>
          </a:p>
          <a:p>
            <a:pPr marL="374650" indent="-284480">
              <a:lnSpc>
                <a:spcPct val="100000"/>
              </a:lnSpc>
              <a:spcBef>
                <a:spcPts val="600"/>
              </a:spcBef>
              <a:spcAft>
                <a:spcPts val="600"/>
              </a:spcAft>
              <a:buChar char="•"/>
              <a:tabLst>
                <a:tab pos="374650" algn="l"/>
              </a:tabLst>
            </a:pPr>
            <a:r>
              <a:rPr lang="ka-GE">
                <a:solidFill>
                  <a:srgbClr val="FFFFFF"/>
                </a:solidFill>
                <a:latin typeface="Arial"/>
                <a:cs typeface="Arial"/>
              </a:rPr>
              <a:t>ლუდის წარმოება</a:t>
            </a:r>
          </a:p>
          <a:p>
            <a:pPr marL="374650" indent="-284480">
              <a:lnSpc>
                <a:spcPct val="100000"/>
              </a:lnSpc>
              <a:spcBef>
                <a:spcPts val="600"/>
              </a:spcBef>
              <a:spcAft>
                <a:spcPts val="600"/>
              </a:spcAft>
              <a:buChar char="•"/>
              <a:tabLst>
                <a:tab pos="374650" algn="l"/>
              </a:tabLst>
            </a:pPr>
            <a:r>
              <a:rPr lang="ka-GE">
                <a:solidFill>
                  <a:srgbClr val="FFFFFF"/>
                </a:solidFill>
                <a:latin typeface="Arial"/>
                <a:cs typeface="Arial"/>
              </a:rPr>
              <a:t>სოფლის მეურნეობა</a:t>
            </a:r>
          </a:p>
        </p:txBody>
      </p:sp>
      <p:sp>
        <p:nvSpPr>
          <p:cNvPr id="8" name="object 8"/>
          <p:cNvSpPr txBox="1"/>
          <p:nvPr/>
        </p:nvSpPr>
        <p:spPr>
          <a:xfrm>
            <a:off x="6060964" y="2960070"/>
            <a:ext cx="2692400" cy="3693319"/>
          </a:xfrm>
          <a:prstGeom prst="rect">
            <a:avLst/>
          </a:prstGeom>
          <a:solidFill>
            <a:srgbClr val="246C8F"/>
          </a:solidFill>
          <a:ln w="10159">
            <a:solidFill>
              <a:srgbClr val="00AD9E"/>
            </a:solidFill>
          </a:ln>
        </p:spPr>
        <p:txBody>
          <a:bodyPr vert="horz" wrap="square" lIns="0" tIns="182880" rIns="0" bIns="640080" rtlCol="0">
            <a:spAutoFit/>
          </a:bodyPr>
          <a:lstStyle/>
          <a:p>
            <a:pPr marL="88900">
              <a:lnSpc>
                <a:spcPct val="100000"/>
              </a:lnSpc>
              <a:spcBef>
                <a:spcPts val="600"/>
              </a:spcBef>
              <a:spcAft>
                <a:spcPts val="600"/>
              </a:spcAft>
            </a:pPr>
            <a:r>
              <a:rPr lang="ka-GE" b="1">
                <a:solidFill>
                  <a:srgbClr val="FFFFFF"/>
                </a:solidFill>
                <a:latin typeface="Arial"/>
                <a:cs typeface="Arial"/>
              </a:rPr>
              <a:t>დაბალი რისკი:</a:t>
            </a:r>
          </a:p>
          <a:p>
            <a:pPr marL="373380" indent="-284480">
              <a:lnSpc>
                <a:spcPct val="100000"/>
              </a:lnSpc>
              <a:spcBef>
                <a:spcPts val="600"/>
              </a:spcBef>
              <a:spcAft>
                <a:spcPts val="600"/>
              </a:spcAft>
              <a:buChar char="•"/>
              <a:tabLst>
                <a:tab pos="373380" algn="l"/>
              </a:tabLst>
            </a:pPr>
            <a:r>
              <a:rPr lang="ka-GE">
                <a:solidFill>
                  <a:srgbClr val="FFFFFF"/>
                </a:solidFill>
                <a:latin typeface="Arial"/>
                <a:cs typeface="Arial"/>
              </a:rPr>
              <a:t>საცალო ვაჭრობა</a:t>
            </a:r>
          </a:p>
          <a:p>
            <a:pPr marL="373380" indent="-284480">
              <a:lnSpc>
                <a:spcPct val="100000"/>
              </a:lnSpc>
              <a:spcBef>
                <a:spcPts val="600"/>
              </a:spcBef>
              <a:spcAft>
                <a:spcPts val="600"/>
              </a:spcAft>
              <a:buChar char="•"/>
              <a:tabLst>
                <a:tab pos="373380" algn="l"/>
              </a:tabLst>
            </a:pPr>
            <a:r>
              <a:rPr lang="ka-GE">
                <a:solidFill>
                  <a:srgbClr val="FFFFFF"/>
                </a:solidFill>
                <a:latin typeface="Arial"/>
                <a:cs typeface="Arial"/>
              </a:rPr>
              <a:t>ფინანსური მომსახურება</a:t>
            </a:r>
          </a:p>
          <a:p>
            <a:pPr marL="373380" indent="-284480">
              <a:lnSpc>
                <a:spcPct val="100000"/>
              </a:lnSpc>
              <a:spcBef>
                <a:spcPts val="600"/>
              </a:spcBef>
              <a:spcAft>
                <a:spcPts val="600"/>
              </a:spcAft>
              <a:buChar char="•"/>
              <a:tabLst>
                <a:tab pos="373380" algn="l"/>
              </a:tabLst>
            </a:pPr>
            <a:r>
              <a:rPr lang="ka-GE">
                <a:solidFill>
                  <a:srgbClr val="FFFFFF"/>
                </a:solidFill>
                <a:latin typeface="Arial"/>
                <a:cs typeface="Arial"/>
              </a:rPr>
              <a:t>კომპიუტერული მომსახურება</a:t>
            </a:r>
          </a:p>
          <a:p>
            <a:pPr marL="373380" indent="-284480">
              <a:lnSpc>
                <a:spcPct val="100000"/>
              </a:lnSpc>
              <a:spcBef>
                <a:spcPts val="600"/>
              </a:spcBef>
              <a:spcAft>
                <a:spcPts val="600"/>
              </a:spcAft>
              <a:buChar char="•"/>
              <a:tabLst>
                <a:tab pos="373380" algn="l"/>
              </a:tabLst>
            </a:pPr>
            <a:r>
              <a:rPr lang="ka-GE">
                <a:solidFill>
                  <a:srgbClr val="FFFFFF"/>
                </a:solidFill>
                <a:latin typeface="Arial"/>
                <a:cs typeface="Arial"/>
              </a:rPr>
              <a:t>ტელეკომუნიკაცია</a:t>
            </a:r>
          </a:p>
          <a:p>
            <a:pPr marL="373380" indent="-284480">
              <a:lnSpc>
                <a:spcPct val="100000"/>
              </a:lnSpc>
              <a:spcBef>
                <a:spcPts val="600"/>
              </a:spcBef>
              <a:spcAft>
                <a:spcPts val="600"/>
              </a:spcAft>
              <a:buChar char="•"/>
              <a:tabLst>
                <a:tab pos="373380" algn="l"/>
              </a:tabLst>
            </a:pPr>
            <a:r>
              <a:rPr lang="ka-GE">
                <a:solidFill>
                  <a:srgbClr val="FFFFFF"/>
                </a:solidFill>
                <a:latin typeface="Arial"/>
                <a:cs typeface="Arial"/>
              </a:rPr>
              <a:t>იურისტები</a:t>
            </a:r>
          </a:p>
          <a:p>
            <a:pPr marL="373380" indent="-284480">
              <a:lnSpc>
                <a:spcPct val="100000"/>
              </a:lnSpc>
              <a:spcBef>
                <a:spcPts val="600"/>
              </a:spcBef>
              <a:spcAft>
                <a:spcPts val="600"/>
              </a:spcAft>
              <a:buChar char="•"/>
              <a:tabLst>
                <a:tab pos="373380" algn="l"/>
              </a:tabLst>
            </a:pPr>
            <a:r>
              <a:rPr lang="ka-GE">
                <a:solidFill>
                  <a:srgbClr val="FFFFFF"/>
                </a:solidFill>
                <a:latin typeface="Arial"/>
                <a:cs typeface="Arial"/>
              </a:rPr>
              <a:t>ბუღალტრები</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93247" cy="424628"/>
          </a:xfrm>
        </p:spPr>
        <p:txBody>
          <a:bodyPr lIns="640080">
            <a:noAutofit/>
          </a:bodyPr>
          <a:lstStyle/>
          <a:p>
            <a:r>
              <a:rPr lang="ka-GE" sz="3600" b="1">
                <a:solidFill>
                  <a:schemeClr val="accent2">
                    <a:lumMod val="75000"/>
                  </a:schemeClr>
                </a:solidFill>
              </a:rPr>
              <a:t>PR9 – ძირითადი მოთხოვნები</a:t>
            </a:r>
          </a:p>
        </p:txBody>
      </p:sp>
      <p:graphicFrame>
        <p:nvGraphicFramePr>
          <p:cNvPr id="10" name="Diagram 9"/>
          <p:cNvGraphicFramePr/>
          <p:nvPr>
            <p:extLst>
              <p:ext uri="{D42A27DB-BD31-4B8C-83A1-F6EECF244321}">
                <p14:modId xmlns:p14="http://schemas.microsoft.com/office/powerpoint/2010/main" val="1727695451"/>
              </p:ext>
            </p:extLst>
          </p:nvPr>
        </p:nvGraphicFramePr>
        <p:xfrm>
          <a:off x="492821" y="680368"/>
          <a:ext cx="8568952" cy="6050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98523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820420" y="2527300"/>
            <a:ext cx="2837180" cy="863600"/>
            <a:chOff x="2915920" y="2235200"/>
            <a:chExt cx="2438400" cy="863600"/>
          </a:xfrm>
        </p:grpSpPr>
        <p:sp>
          <p:nvSpPr>
            <p:cNvPr id="7" name="object 7"/>
            <p:cNvSpPr/>
            <p:nvPr/>
          </p:nvSpPr>
          <p:spPr>
            <a:xfrm>
              <a:off x="2931160" y="2250440"/>
              <a:ext cx="549910" cy="473075"/>
            </a:xfrm>
            <a:custGeom>
              <a:avLst/>
              <a:gdLst/>
              <a:ahLst/>
              <a:cxnLst/>
              <a:rect l="l" t="t" r="r" b="b"/>
              <a:pathLst>
                <a:path w="549910" h="473075">
                  <a:moveTo>
                    <a:pt x="0" y="0"/>
                  </a:moveTo>
                  <a:lnTo>
                    <a:pt x="0" y="472821"/>
                  </a:lnTo>
                  <a:lnTo>
                    <a:pt x="549910" y="472821"/>
                  </a:lnTo>
                </a:path>
              </a:pathLst>
            </a:custGeom>
            <a:ln w="30480">
              <a:solidFill>
                <a:srgbClr val="00897C"/>
              </a:solidFill>
            </a:ln>
          </p:spPr>
          <p:txBody>
            <a:bodyPr wrap="square" lIns="0" tIns="0" rIns="0" bIns="0" rtlCol="0"/>
            <a:lstStyle/>
            <a:p>
              <a:endParaRPr/>
            </a:p>
          </p:txBody>
        </p:sp>
        <p:sp>
          <p:nvSpPr>
            <p:cNvPr id="8" name="object 8"/>
            <p:cNvSpPr/>
            <p:nvPr/>
          </p:nvSpPr>
          <p:spPr>
            <a:xfrm>
              <a:off x="3479800" y="2362200"/>
              <a:ext cx="1859280" cy="721360"/>
            </a:xfrm>
            <a:custGeom>
              <a:avLst/>
              <a:gdLst/>
              <a:ahLst/>
              <a:cxnLst/>
              <a:rect l="l" t="t" r="r" b="b"/>
              <a:pathLst>
                <a:path w="1859279" h="721360">
                  <a:moveTo>
                    <a:pt x="1787144" y="0"/>
                  </a:moveTo>
                  <a:lnTo>
                    <a:pt x="72136" y="0"/>
                  </a:lnTo>
                  <a:lnTo>
                    <a:pt x="44041" y="5663"/>
                  </a:lnTo>
                  <a:lnTo>
                    <a:pt x="21113" y="21113"/>
                  </a:lnTo>
                  <a:lnTo>
                    <a:pt x="5663" y="44041"/>
                  </a:lnTo>
                  <a:lnTo>
                    <a:pt x="0" y="72136"/>
                  </a:lnTo>
                  <a:lnTo>
                    <a:pt x="0" y="649224"/>
                  </a:lnTo>
                  <a:lnTo>
                    <a:pt x="5663" y="677318"/>
                  </a:lnTo>
                  <a:lnTo>
                    <a:pt x="21113" y="700246"/>
                  </a:lnTo>
                  <a:lnTo>
                    <a:pt x="44041" y="715696"/>
                  </a:lnTo>
                  <a:lnTo>
                    <a:pt x="72136" y="721360"/>
                  </a:lnTo>
                  <a:lnTo>
                    <a:pt x="1787144" y="721360"/>
                  </a:lnTo>
                  <a:lnTo>
                    <a:pt x="1815238" y="715696"/>
                  </a:lnTo>
                  <a:lnTo>
                    <a:pt x="1838166" y="700246"/>
                  </a:lnTo>
                  <a:lnTo>
                    <a:pt x="1853616" y="677318"/>
                  </a:lnTo>
                  <a:lnTo>
                    <a:pt x="1859279" y="649224"/>
                  </a:lnTo>
                  <a:lnTo>
                    <a:pt x="1859279" y="72136"/>
                  </a:lnTo>
                  <a:lnTo>
                    <a:pt x="1853616" y="44041"/>
                  </a:lnTo>
                  <a:lnTo>
                    <a:pt x="1838166" y="21113"/>
                  </a:lnTo>
                  <a:lnTo>
                    <a:pt x="1815238" y="5663"/>
                  </a:lnTo>
                  <a:lnTo>
                    <a:pt x="1787144" y="0"/>
                  </a:lnTo>
                  <a:close/>
                </a:path>
              </a:pathLst>
            </a:custGeom>
            <a:solidFill>
              <a:srgbClr val="FFFFFF">
                <a:alpha val="90194"/>
              </a:srgbClr>
            </a:solidFill>
          </p:spPr>
          <p:txBody>
            <a:bodyPr wrap="square" lIns="0" tIns="0" rIns="0" bIns="0" rtlCol="0"/>
            <a:lstStyle/>
            <a:p>
              <a:endParaRPr/>
            </a:p>
          </p:txBody>
        </p:sp>
        <p:sp>
          <p:nvSpPr>
            <p:cNvPr id="9" name="object 9"/>
            <p:cNvSpPr/>
            <p:nvPr/>
          </p:nvSpPr>
          <p:spPr>
            <a:xfrm>
              <a:off x="3479800" y="2362200"/>
              <a:ext cx="1859280" cy="721360"/>
            </a:xfrm>
            <a:custGeom>
              <a:avLst/>
              <a:gdLst/>
              <a:ahLst/>
              <a:cxnLst/>
              <a:rect l="l" t="t" r="r" b="b"/>
              <a:pathLst>
                <a:path w="1859279" h="721360">
                  <a:moveTo>
                    <a:pt x="0" y="72136"/>
                  </a:moveTo>
                  <a:lnTo>
                    <a:pt x="5663" y="44041"/>
                  </a:lnTo>
                  <a:lnTo>
                    <a:pt x="21113" y="21113"/>
                  </a:lnTo>
                  <a:lnTo>
                    <a:pt x="44041" y="5663"/>
                  </a:lnTo>
                  <a:lnTo>
                    <a:pt x="72136" y="0"/>
                  </a:lnTo>
                  <a:lnTo>
                    <a:pt x="1787144" y="0"/>
                  </a:lnTo>
                  <a:lnTo>
                    <a:pt x="1815238" y="5663"/>
                  </a:lnTo>
                  <a:lnTo>
                    <a:pt x="1838166" y="21113"/>
                  </a:lnTo>
                  <a:lnTo>
                    <a:pt x="1853616" y="44041"/>
                  </a:lnTo>
                  <a:lnTo>
                    <a:pt x="1859279" y="72136"/>
                  </a:lnTo>
                  <a:lnTo>
                    <a:pt x="1859279" y="649224"/>
                  </a:lnTo>
                  <a:lnTo>
                    <a:pt x="1853616" y="677318"/>
                  </a:lnTo>
                  <a:lnTo>
                    <a:pt x="1838166" y="700246"/>
                  </a:lnTo>
                  <a:lnTo>
                    <a:pt x="1815238" y="715696"/>
                  </a:lnTo>
                  <a:lnTo>
                    <a:pt x="1787144" y="721360"/>
                  </a:lnTo>
                  <a:lnTo>
                    <a:pt x="72136" y="721360"/>
                  </a:lnTo>
                  <a:lnTo>
                    <a:pt x="44041" y="715696"/>
                  </a:lnTo>
                  <a:lnTo>
                    <a:pt x="21113" y="700246"/>
                  </a:lnTo>
                  <a:lnTo>
                    <a:pt x="5663" y="677318"/>
                  </a:lnTo>
                  <a:lnTo>
                    <a:pt x="0" y="649224"/>
                  </a:lnTo>
                  <a:lnTo>
                    <a:pt x="0" y="72136"/>
                  </a:lnTo>
                  <a:close/>
                </a:path>
              </a:pathLst>
            </a:custGeom>
            <a:ln w="30480">
              <a:solidFill>
                <a:srgbClr val="00AD9E"/>
              </a:solidFill>
            </a:ln>
          </p:spPr>
          <p:txBody>
            <a:bodyPr wrap="square" lIns="0" tIns="0" rIns="0" bIns="0" rtlCol="0"/>
            <a:lstStyle/>
            <a:p>
              <a:endParaRPr/>
            </a:p>
          </p:txBody>
        </p:sp>
      </p:grpSp>
      <p:sp>
        <p:nvSpPr>
          <p:cNvPr id="10" name="object 10"/>
          <p:cNvSpPr txBox="1"/>
          <p:nvPr/>
        </p:nvSpPr>
        <p:spPr>
          <a:xfrm>
            <a:off x="1447165" y="2763456"/>
            <a:ext cx="2173258" cy="552715"/>
          </a:xfrm>
          <a:prstGeom prst="rect">
            <a:avLst/>
          </a:prstGeom>
        </p:spPr>
        <p:txBody>
          <a:bodyPr vert="horz" wrap="square" lIns="0" tIns="39370" rIns="0" bIns="0" rtlCol="0">
            <a:spAutoFit/>
          </a:bodyPr>
          <a:lstStyle/>
          <a:p>
            <a:pPr marL="12700" marR="5080" indent="11430" algn="ctr">
              <a:lnSpc>
                <a:spcPts val="1040"/>
              </a:lnSpc>
              <a:spcBef>
                <a:spcPts val="310"/>
              </a:spcBef>
            </a:pPr>
            <a:r>
              <a:rPr lang="ka-GE" sz="1050" dirty="0">
                <a:solidFill>
                  <a:srgbClr val="57585B"/>
                </a:solidFill>
                <a:latin typeface="Franklin Gothic Book"/>
                <a:cs typeface="Franklin Gothic Book"/>
              </a:rPr>
              <a:t>PR 9: მნიშვნელოვანი გარემოსდაცვითი საკითხების გადაჭრა, მაგ., ენერგია, ნარჩენები, ქაღალდი.</a:t>
            </a:r>
          </a:p>
        </p:txBody>
      </p:sp>
      <p:grpSp>
        <p:nvGrpSpPr>
          <p:cNvPr id="11" name="object 11"/>
          <p:cNvGrpSpPr/>
          <p:nvPr/>
        </p:nvGrpSpPr>
        <p:grpSpPr>
          <a:xfrm>
            <a:off x="820420" y="2163251"/>
            <a:ext cx="2809614" cy="2512253"/>
            <a:chOff x="2915920" y="2235200"/>
            <a:chExt cx="2438400" cy="1686560"/>
          </a:xfrm>
        </p:grpSpPr>
        <p:sp>
          <p:nvSpPr>
            <p:cNvPr id="12" name="object 12"/>
            <p:cNvSpPr/>
            <p:nvPr/>
          </p:nvSpPr>
          <p:spPr>
            <a:xfrm>
              <a:off x="2931160" y="2250440"/>
              <a:ext cx="549910" cy="1298575"/>
            </a:xfrm>
            <a:custGeom>
              <a:avLst/>
              <a:gdLst/>
              <a:ahLst/>
              <a:cxnLst/>
              <a:rect l="l" t="t" r="r" b="b"/>
              <a:pathLst>
                <a:path w="549910" h="1298575">
                  <a:moveTo>
                    <a:pt x="0" y="0"/>
                  </a:moveTo>
                  <a:lnTo>
                    <a:pt x="0" y="1298194"/>
                  </a:lnTo>
                  <a:lnTo>
                    <a:pt x="549910" y="1298194"/>
                  </a:lnTo>
                </a:path>
              </a:pathLst>
            </a:custGeom>
            <a:ln w="30479">
              <a:solidFill>
                <a:srgbClr val="00897C"/>
              </a:solidFill>
            </a:ln>
          </p:spPr>
          <p:txBody>
            <a:bodyPr wrap="square" lIns="0" tIns="0" rIns="0" bIns="0" rtlCol="0"/>
            <a:lstStyle/>
            <a:p>
              <a:endParaRPr/>
            </a:p>
          </p:txBody>
        </p:sp>
        <p:sp>
          <p:nvSpPr>
            <p:cNvPr id="13" name="object 13"/>
            <p:cNvSpPr/>
            <p:nvPr/>
          </p:nvSpPr>
          <p:spPr>
            <a:xfrm>
              <a:off x="3479800" y="3185160"/>
              <a:ext cx="1859280" cy="721360"/>
            </a:xfrm>
            <a:custGeom>
              <a:avLst/>
              <a:gdLst/>
              <a:ahLst/>
              <a:cxnLst/>
              <a:rect l="l" t="t" r="r" b="b"/>
              <a:pathLst>
                <a:path w="1859279" h="721360">
                  <a:moveTo>
                    <a:pt x="1787144" y="0"/>
                  </a:moveTo>
                  <a:lnTo>
                    <a:pt x="72136" y="0"/>
                  </a:lnTo>
                  <a:lnTo>
                    <a:pt x="44041" y="5663"/>
                  </a:lnTo>
                  <a:lnTo>
                    <a:pt x="21113" y="21113"/>
                  </a:lnTo>
                  <a:lnTo>
                    <a:pt x="5663" y="44041"/>
                  </a:lnTo>
                  <a:lnTo>
                    <a:pt x="0" y="72136"/>
                  </a:lnTo>
                  <a:lnTo>
                    <a:pt x="0" y="649223"/>
                  </a:lnTo>
                  <a:lnTo>
                    <a:pt x="5663" y="677318"/>
                  </a:lnTo>
                  <a:lnTo>
                    <a:pt x="21113" y="700246"/>
                  </a:lnTo>
                  <a:lnTo>
                    <a:pt x="44041" y="715696"/>
                  </a:lnTo>
                  <a:lnTo>
                    <a:pt x="72136" y="721359"/>
                  </a:lnTo>
                  <a:lnTo>
                    <a:pt x="1787144" y="721359"/>
                  </a:lnTo>
                  <a:lnTo>
                    <a:pt x="1815238" y="715696"/>
                  </a:lnTo>
                  <a:lnTo>
                    <a:pt x="1838166" y="700246"/>
                  </a:lnTo>
                  <a:lnTo>
                    <a:pt x="1853616" y="677318"/>
                  </a:lnTo>
                  <a:lnTo>
                    <a:pt x="1859279" y="649223"/>
                  </a:lnTo>
                  <a:lnTo>
                    <a:pt x="1859279" y="72136"/>
                  </a:lnTo>
                  <a:lnTo>
                    <a:pt x="1853616" y="44041"/>
                  </a:lnTo>
                  <a:lnTo>
                    <a:pt x="1838166" y="21113"/>
                  </a:lnTo>
                  <a:lnTo>
                    <a:pt x="1815238" y="5663"/>
                  </a:lnTo>
                  <a:lnTo>
                    <a:pt x="1787144" y="0"/>
                  </a:lnTo>
                  <a:close/>
                </a:path>
              </a:pathLst>
            </a:custGeom>
            <a:solidFill>
              <a:srgbClr val="FFFFFF">
                <a:alpha val="90194"/>
              </a:srgbClr>
            </a:solidFill>
          </p:spPr>
          <p:txBody>
            <a:bodyPr wrap="square" lIns="0" tIns="0" rIns="0" bIns="0" rtlCol="0"/>
            <a:lstStyle/>
            <a:p>
              <a:endParaRPr/>
            </a:p>
          </p:txBody>
        </p:sp>
        <p:sp>
          <p:nvSpPr>
            <p:cNvPr id="14" name="object 14"/>
            <p:cNvSpPr/>
            <p:nvPr/>
          </p:nvSpPr>
          <p:spPr>
            <a:xfrm>
              <a:off x="3479800" y="3185160"/>
              <a:ext cx="1859280" cy="721360"/>
            </a:xfrm>
            <a:custGeom>
              <a:avLst/>
              <a:gdLst/>
              <a:ahLst/>
              <a:cxnLst/>
              <a:rect l="l" t="t" r="r" b="b"/>
              <a:pathLst>
                <a:path w="1859279" h="721360">
                  <a:moveTo>
                    <a:pt x="0" y="72136"/>
                  </a:moveTo>
                  <a:lnTo>
                    <a:pt x="5663" y="44041"/>
                  </a:lnTo>
                  <a:lnTo>
                    <a:pt x="21113" y="21113"/>
                  </a:lnTo>
                  <a:lnTo>
                    <a:pt x="44041" y="5663"/>
                  </a:lnTo>
                  <a:lnTo>
                    <a:pt x="72136" y="0"/>
                  </a:lnTo>
                  <a:lnTo>
                    <a:pt x="1787144" y="0"/>
                  </a:lnTo>
                  <a:lnTo>
                    <a:pt x="1815238" y="5663"/>
                  </a:lnTo>
                  <a:lnTo>
                    <a:pt x="1838166" y="21113"/>
                  </a:lnTo>
                  <a:lnTo>
                    <a:pt x="1853616" y="44041"/>
                  </a:lnTo>
                  <a:lnTo>
                    <a:pt x="1859279" y="72136"/>
                  </a:lnTo>
                  <a:lnTo>
                    <a:pt x="1859279" y="649223"/>
                  </a:lnTo>
                  <a:lnTo>
                    <a:pt x="1853616" y="677318"/>
                  </a:lnTo>
                  <a:lnTo>
                    <a:pt x="1838166" y="700246"/>
                  </a:lnTo>
                  <a:lnTo>
                    <a:pt x="1815238" y="715696"/>
                  </a:lnTo>
                  <a:lnTo>
                    <a:pt x="1787144" y="721359"/>
                  </a:lnTo>
                  <a:lnTo>
                    <a:pt x="72136" y="721359"/>
                  </a:lnTo>
                  <a:lnTo>
                    <a:pt x="44041" y="715696"/>
                  </a:lnTo>
                  <a:lnTo>
                    <a:pt x="21113" y="700246"/>
                  </a:lnTo>
                  <a:lnTo>
                    <a:pt x="5663" y="677318"/>
                  </a:lnTo>
                  <a:lnTo>
                    <a:pt x="0" y="649223"/>
                  </a:lnTo>
                  <a:lnTo>
                    <a:pt x="0" y="72136"/>
                  </a:lnTo>
                  <a:close/>
                </a:path>
              </a:pathLst>
            </a:custGeom>
            <a:ln w="30480">
              <a:solidFill>
                <a:srgbClr val="00AD9E"/>
              </a:solidFill>
            </a:ln>
          </p:spPr>
          <p:txBody>
            <a:bodyPr wrap="square" lIns="0" tIns="0" rIns="0" bIns="0" rtlCol="0"/>
            <a:lstStyle/>
            <a:p>
              <a:endParaRPr/>
            </a:p>
          </p:txBody>
        </p:sp>
      </p:grpSp>
      <p:sp>
        <p:nvSpPr>
          <p:cNvPr id="15" name="object 15"/>
          <p:cNvSpPr txBox="1"/>
          <p:nvPr/>
        </p:nvSpPr>
        <p:spPr>
          <a:xfrm>
            <a:off x="1494668" y="3662934"/>
            <a:ext cx="2071768" cy="827534"/>
          </a:xfrm>
          <a:prstGeom prst="rect">
            <a:avLst/>
          </a:prstGeom>
        </p:spPr>
        <p:txBody>
          <a:bodyPr vert="horz" wrap="square" lIns="0" tIns="41910" rIns="0" bIns="0" rtlCol="0">
            <a:spAutoFit/>
          </a:bodyPr>
          <a:lstStyle/>
          <a:p>
            <a:pPr marL="12700" marR="5080" indent="-635" algn="ctr">
              <a:lnSpc>
                <a:spcPct val="81100"/>
              </a:lnSpc>
              <a:spcBef>
                <a:spcPts val="330"/>
              </a:spcBef>
            </a:pPr>
            <a:r>
              <a:rPr lang="ka-GE" sz="1050" dirty="0">
                <a:solidFill>
                  <a:srgbClr val="57585B"/>
                </a:solidFill>
                <a:latin typeface="Franklin Gothic Book"/>
                <a:cs typeface="Franklin Gothic Book"/>
              </a:rPr>
              <a:t>PR 2: საერთაშორისო და ეროვნული სტანდარტების შესრულება მუშახელის,  სამუშაო პირობებისა და უსაფრთხოების თაობაზე (შტატიანი და კონტრაქტით დასაქმებულები). </a:t>
            </a:r>
          </a:p>
        </p:txBody>
      </p:sp>
      <p:grpSp>
        <p:nvGrpSpPr>
          <p:cNvPr id="16" name="object 16"/>
          <p:cNvGrpSpPr/>
          <p:nvPr/>
        </p:nvGrpSpPr>
        <p:grpSpPr>
          <a:xfrm>
            <a:off x="839472" y="2637878"/>
            <a:ext cx="2755555" cy="3058866"/>
            <a:chOff x="2932557" y="2322931"/>
            <a:chExt cx="2406523" cy="2426868"/>
          </a:xfrm>
        </p:grpSpPr>
        <p:sp>
          <p:nvSpPr>
            <p:cNvPr id="17" name="object 17"/>
            <p:cNvSpPr/>
            <p:nvPr/>
          </p:nvSpPr>
          <p:spPr>
            <a:xfrm>
              <a:off x="2932557" y="2322931"/>
              <a:ext cx="549910" cy="2132965"/>
            </a:xfrm>
            <a:custGeom>
              <a:avLst/>
              <a:gdLst/>
              <a:ahLst/>
              <a:cxnLst/>
              <a:rect l="l" t="t" r="r" b="b"/>
              <a:pathLst>
                <a:path w="549910" h="2132965">
                  <a:moveTo>
                    <a:pt x="0" y="0"/>
                  </a:moveTo>
                  <a:lnTo>
                    <a:pt x="0" y="2132711"/>
                  </a:lnTo>
                  <a:lnTo>
                    <a:pt x="549910" y="2132711"/>
                  </a:lnTo>
                </a:path>
              </a:pathLst>
            </a:custGeom>
            <a:ln w="30480">
              <a:solidFill>
                <a:srgbClr val="00897C"/>
              </a:solidFill>
            </a:ln>
          </p:spPr>
          <p:txBody>
            <a:bodyPr wrap="square" lIns="0" tIns="0" rIns="0" bIns="0" rtlCol="0"/>
            <a:lstStyle/>
            <a:p>
              <a:endParaRPr/>
            </a:p>
          </p:txBody>
        </p:sp>
        <p:sp>
          <p:nvSpPr>
            <p:cNvPr id="18" name="object 18"/>
            <p:cNvSpPr/>
            <p:nvPr/>
          </p:nvSpPr>
          <p:spPr>
            <a:xfrm>
              <a:off x="3479800" y="4018279"/>
              <a:ext cx="1859280" cy="731520"/>
            </a:xfrm>
            <a:custGeom>
              <a:avLst/>
              <a:gdLst/>
              <a:ahLst/>
              <a:cxnLst/>
              <a:rect l="l" t="t" r="r" b="b"/>
              <a:pathLst>
                <a:path w="1859279" h="731520">
                  <a:moveTo>
                    <a:pt x="1786127" y="0"/>
                  </a:moveTo>
                  <a:lnTo>
                    <a:pt x="73151" y="0"/>
                  </a:lnTo>
                  <a:lnTo>
                    <a:pt x="44684" y="5750"/>
                  </a:lnTo>
                  <a:lnTo>
                    <a:pt x="21431" y="21431"/>
                  </a:lnTo>
                  <a:lnTo>
                    <a:pt x="5750" y="44684"/>
                  </a:lnTo>
                  <a:lnTo>
                    <a:pt x="0" y="73152"/>
                  </a:lnTo>
                  <a:lnTo>
                    <a:pt x="0" y="658368"/>
                  </a:lnTo>
                  <a:lnTo>
                    <a:pt x="5750" y="686835"/>
                  </a:lnTo>
                  <a:lnTo>
                    <a:pt x="21431" y="710088"/>
                  </a:lnTo>
                  <a:lnTo>
                    <a:pt x="44684" y="725769"/>
                  </a:lnTo>
                  <a:lnTo>
                    <a:pt x="73151" y="731520"/>
                  </a:lnTo>
                  <a:lnTo>
                    <a:pt x="1786127" y="731520"/>
                  </a:lnTo>
                  <a:lnTo>
                    <a:pt x="1814595" y="725769"/>
                  </a:lnTo>
                  <a:lnTo>
                    <a:pt x="1837848" y="710088"/>
                  </a:lnTo>
                  <a:lnTo>
                    <a:pt x="1853529" y="686835"/>
                  </a:lnTo>
                  <a:lnTo>
                    <a:pt x="1859279" y="658368"/>
                  </a:lnTo>
                  <a:lnTo>
                    <a:pt x="1859279" y="73152"/>
                  </a:lnTo>
                  <a:lnTo>
                    <a:pt x="1853529" y="44684"/>
                  </a:lnTo>
                  <a:lnTo>
                    <a:pt x="1837848" y="21431"/>
                  </a:lnTo>
                  <a:lnTo>
                    <a:pt x="1814595" y="5750"/>
                  </a:lnTo>
                  <a:lnTo>
                    <a:pt x="1786127" y="0"/>
                  </a:lnTo>
                  <a:close/>
                </a:path>
              </a:pathLst>
            </a:custGeom>
            <a:solidFill>
              <a:srgbClr val="FFFFFF">
                <a:alpha val="90194"/>
              </a:srgbClr>
            </a:solidFill>
          </p:spPr>
          <p:txBody>
            <a:bodyPr wrap="square" lIns="0" tIns="0" rIns="0" bIns="0" rtlCol="0"/>
            <a:lstStyle/>
            <a:p>
              <a:endParaRPr/>
            </a:p>
          </p:txBody>
        </p:sp>
        <p:sp>
          <p:nvSpPr>
            <p:cNvPr id="19" name="object 19"/>
            <p:cNvSpPr/>
            <p:nvPr/>
          </p:nvSpPr>
          <p:spPr>
            <a:xfrm>
              <a:off x="3479800" y="4018279"/>
              <a:ext cx="1859280" cy="731520"/>
            </a:xfrm>
            <a:custGeom>
              <a:avLst/>
              <a:gdLst/>
              <a:ahLst/>
              <a:cxnLst/>
              <a:rect l="l" t="t" r="r" b="b"/>
              <a:pathLst>
                <a:path w="1859279" h="731520">
                  <a:moveTo>
                    <a:pt x="0" y="73152"/>
                  </a:moveTo>
                  <a:lnTo>
                    <a:pt x="5750" y="44684"/>
                  </a:lnTo>
                  <a:lnTo>
                    <a:pt x="21431" y="21431"/>
                  </a:lnTo>
                  <a:lnTo>
                    <a:pt x="44684" y="5750"/>
                  </a:lnTo>
                  <a:lnTo>
                    <a:pt x="73151" y="0"/>
                  </a:lnTo>
                  <a:lnTo>
                    <a:pt x="1786127" y="0"/>
                  </a:lnTo>
                  <a:lnTo>
                    <a:pt x="1814595" y="5750"/>
                  </a:lnTo>
                  <a:lnTo>
                    <a:pt x="1837848" y="21431"/>
                  </a:lnTo>
                  <a:lnTo>
                    <a:pt x="1853529" y="44684"/>
                  </a:lnTo>
                  <a:lnTo>
                    <a:pt x="1859279" y="73152"/>
                  </a:lnTo>
                  <a:lnTo>
                    <a:pt x="1859279" y="658368"/>
                  </a:lnTo>
                  <a:lnTo>
                    <a:pt x="1853529" y="686835"/>
                  </a:lnTo>
                  <a:lnTo>
                    <a:pt x="1837848" y="710088"/>
                  </a:lnTo>
                  <a:lnTo>
                    <a:pt x="1814595" y="725769"/>
                  </a:lnTo>
                  <a:lnTo>
                    <a:pt x="1786127" y="731520"/>
                  </a:lnTo>
                  <a:lnTo>
                    <a:pt x="73151" y="731520"/>
                  </a:lnTo>
                  <a:lnTo>
                    <a:pt x="44684" y="725769"/>
                  </a:lnTo>
                  <a:lnTo>
                    <a:pt x="21431" y="710088"/>
                  </a:lnTo>
                  <a:lnTo>
                    <a:pt x="5750" y="686835"/>
                  </a:lnTo>
                  <a:lnTo>
                    <a:pt x="0" y="658368"/>
                  </a:lnTo>
                  <a:lnTo>
                    <a:pt x="0" y="73152"/>
                  </a:lnTo>
                  <a:close/>
                </a:path>
              </a:pathLst>
            </a:custGeom>
            <a:ln w="30480">
              <a:solidFill>
                <a:srgbClr val="00AD9E"/>
              </a:solidFill>
            </a:ln>
          </p:spPr>
          <p:txBody>
            <a:bodyPr wrap="square" lIns="0" tIns="0" rIns="0" bIns="0" rtlCol="0"/>
            <a:lstStyle/>
            <a:p>
              <a:endParaRPr/>
            </a:p>
          </p:txBody>
        </p:sp>
      </p:grpSp>
      <p:sp>
        <p:nvSpPr>
          <p:cNvPr id="20" name="object 20"/>
          <p:cNvSpPr txBox="1"/>
          <p:nvPr/>
        </p:nvSpPr>
        <p:spPr>
          <a:xfrm>
            <a:off x="1472565" y="4817628"/>
            <a:ext cx="2081929" cy="703580"/>
          </a:xfrm>
          <a:prstGeom prst="rect">
            <a:avLst/>
          </a:prstGeom>
        </p:spPr>
        <p:txBody>
          <a:bodyPr vert="horz" wrap="square" lIns="0" tIns="41910" rIns="0" bIns="0" rtlCol="0">
            <a:spAutoFit/>
          </a:bodyPr>
          <a:lstStyle/>
          <a:p>
            <a:pPr marL="12700" marR="5080" indent="12700" algn="ctr">
              <a:lnSpc>
                <a:spcPct val="81100"/>
              </a:lnSpc>
              <a:spcBef>
                <a:spcPts val="330"/>
              </a:spcBef>
            </a:pPr>
            <a:r>
              <a:rPr lang="ka-GE" sz="1050" dirty="0">
                <a:solidFill>
                  <a:srgbClr val="57585B"/>
                </a:solidFill>
                <a:latin typeface="Franklin Gothic Book"/>
                <a:cs typeface="Franklin Gothic Book"/>
              </a:rPr>
              <a:t>PR 4: შრომის ჰიგიენისა და უსაფრთხოების მართვის საერთაშორისო სტანდარტების დაკმაყოფილება (შტატიანი და კონტრაქტით დასაქმებულები). </a:t>
            </a:r>
          </a:p>
        </p:txBody>
      </p:sp>
      <p:grpSp>
        <p:nvGrpSpPr>
          <p:cNvPr id="21" name="object 21"/>
          <p:cNvGrpSpPr/>
          <p:nvPr/>
        </p:nvGrpSpPr>
        <p:grpSpPr>
          <a:xfrm>
            <a:off x="5412740" y="2100579"/>
            <a:ext cx="3972560" cy="457200"/>
            <a:chOff x="6949440" y="1808479"/>
            <a:chExt cx="2509520" cy="457200"/>
          </a:xfrm>
        </p:grpSpPr>
        <p:sp>
          <p:nvSpPr>
            <p:cNvPr id="22" name="object 22"/>
            <p:cNvSpPr/>
            <p:nvPr/>
          </p:nvSpPr>
          <p:spPr>
            <a:xfrm>
              <a:off x="6964680" y="1823719"/>
              <a:ext cx="2479040" cy="426720"/>
            </a:xfrm>
            <a:custGeom>
              <a:avLst/>
              <a:gdLst/>
              <a:ahLst/>
              <a:cxnLst/>
              <a:rect l="l" t="t" r="r" b="b"/>
              <a:pathLst>
                <a:path w="2479040" h="426719">
                  <a:moveTo>
                    <a:pt x="2436368" y="0"/>
                  </a:moveTo>
                  <a:lnTo>
                    <a:pt x="42672" y="0"/>
                  </a:lnTo>
                  <a:lnTo>
                    <a:pt x="26038" y="3345"/>
                  </a:lnTo>
                  <a:lnTo>
                    <a:pt x="12477" y="12477"/>
                  </a:lnTo>
                  <a:lnTo>
                    <a:pt x="3345" y="26038"/>
                  </a:lnTo>
                  <a:lnTo>
                    <a:pt x="0" y="42671"/>
                  </a:lnTo>
                  <a:lnTo>
                    <a:pt x="0" y="384047"/>
                  </a:lnTo>
                  <a:lnTo>
                    <a:pt x="3345" y="400681"/>
                  </a:lnTo>
                  <a:lnTo>
                    <a:pt x="12477" y="414242"/>
                  </a:lnTo>
                  <a:lnTo>
                    <a:pt x="26038" y="423374"/>
                  </a:lnTo>
                  <a:lnTo>
                    <a:pt x="42672" y="426719"/>
                  </a:lnTo>
                  <a:lnTo>
                    <a:pt x="2436368" y="426719"/>
                  </a:lnTo>
                  <a:lnTo>
                    <a:pt x="2453001" y="423374"/>
                  </a:lnTo>
                  <a:lnTo>
                    <a:pt x="2466562" y="414242"/>
                  </a:lnTo>
                  <a:lnTo>
                    <a:pt x="2475694" y="400681"/>
                  </a:lnTo>
                  <a:lnTo>
                    <a:pt x="2479040" y="384047"/>
                  </a:lnTo>
                  <a:lnTo>
                    <a:pt x="2479040" y="42671"/>
                  </a:lnTo>
                  <a:lnTo>
                    <a:pt x="2475694" y="26038"/>
                  </a:lnTo>
                  <a:lnTo>
                    <a:pt x="2466562" y="12477"/>
                  </a:lnTo>
                  <a:lnTo>
                    <a:pt x="2453001" y="3345"/>
                  </a:lnTo>
                  <a:lnTo>
                    <a:pt x="2436368" y="0"/>
                  </a:lnTo>
                  <a:close/>
                </a:path>
              </a:pathLst>
            </a:custGeom>
            <a:solidFill>
              <a:srgbClr val="00AD9E"/>
            </a:solidFill>
          </p:spPr>
          <p:txBody>
            <a:bodyPr wrap="square" lIns="0" tIns="0" rIns="0" bIns="0" rtlCol="0"/>
            <a:lstStyle/>
            <a:p>
              <a:endParaRPr/>
            </a:p>
          </p:txBody>
        </p:sp>
        <p:sp>
          <p:nvSpPr>
            <p:cNvPr id="23" name="object 23"/>
            <p:cNvSpPr/>
            <p:nvPr/>
          </p:nvSpPr>
          <p:spPr>
            <a:xfrm>
              <a:off x="6964680" y="1823719"/>
              <a:ext cx="2479040" cy="426720"/>
            </a:xfrm>
            <a:custGeom>
              <a:avLst/>
              <a:gdLst/>
              <a:ahLst/>
              <a:cxnLst/>
              <a:rect l="l" t="t" r="r" b="b"/>
              <a:pathLst>
                <a:path w="2479040" h="426719">
                  <a:moveTo>
                    <a:pt x="0" y="42671"/>
                  </a:moveTo>
                  <a:lnTo>
                    <a:pt x="3345" y="26038"/>
                  </a:lnTo>
                  <a:lnTo>
                    <a:pt x="12477" y="12477"/>
                  </a:lnTo>
                  <a:lnTo>
                    <a:pt x="26038" y="3345"/>
                  </a:lnTo>
                  <a:lnTo>
                    <a:pt x="42672" y="0"/>
                  </a:lnTo>
                  <a:lnTo>
                    <a:pt x="2436368" y="0"/>
                  </a:lnTo>
                  <a:lnTo>
                    <a:pt x="2453001" y="3345"/>
                  </a:lnTo>
                  <a:lnTo>
                    <a:pt x="2466562" y="12477"/>
                  </a:lnTo>
                  <a:lnTo>
                    <a:pt x="2475694" y="26038"/>
                  </a:lnTo>
                  <a:lnTo>
                    <a:pt x="2479040" y="42671"/>
                  </a:lnTo>
                  <a:lnTo>
                    <a:pt x="2479040" y="384047"/>
                  </a:lnTo>
                  <a:lnTo>
                    <a:pt x="2475694" y="400681"/>
                  </a:lnTo>
                  <a:lnTo>
                    <a:pt x="2466562" y="414242"/>
                  </a:lnTo>
                  <a:lnTo>
                    <a:pt x="2453001" y="423374"/>
                  </a:lnTo>
                  <a:lnTo>
                    <a:pt x="2436368" y="426719"/>
                  </a:lnTo>
                  <a:lnTo>
                    <a:pt x="42672" y="426719"/>
                  </a:lnTo>
                  <a:lnTo>
                    <a:pt x="26038" y="423374"/>
                  </a:lnTo>
                  <a:lnTo>
                    <a:pt x="12477" y="414242"/>
                  </a:lnTo>
                  <a:lnTo>
                    <a:pt x="3345" y="400681"/>
                  </a:lnTo>
                  <a:lnTo>
                    <a:pt x="0" y="384047"/>
                  </a:lnTo>
                  <a:lnTo>
                    <a:pt x="0" y="42671"/>
                  </a:lnTo>
                  <a:close/>
                </a:path>
              </a:pathLst>
            </a:custGeom>
            <a:ln w="30480">
              <a:solidFill>
                <a:srgbClr val="FFFFFF"/>
              </a:solidFill>
            </a:ln>
          </p:spPr>
          <p:txBody>
            <a:bodyPr wrap="square" lIns="0" tIns="0" rIns="0" bIns="0" rtlCol="0"/>
            <a:lstStyle/>
            <a:p>
              <a:endParaRPr/>
            </a:p>
          </p:txBody>
        </p:sp>
      </p:grpSp>
      <p:sp>
        <p:nvSpPr>
          <p:cNvPr id="24" name="object 24"/>
          <p:cNvSpPr txBox="1"/>
          <p:nvPr/>
        </p:nvSpPr>
        <p:spPr>
          <a:xfrm>
            <a:off x="5478525" y="2168461"/>
            <a:ext cx="3882650" cy="259045"/>
          </a:xfrm>
          <a:prstGeom prst="rect">
            <a:avLst/>
          </a:prstGeom>
        </p:spPr>
        <p:txBody>
          <a:bodyPr vert="horz" wrap="square" lIns="0" tIns="12700" rIns="0" bIns="0" rtlCol="0">
            <a:spAutoFit/>
          </a:bodyPr>
          <a:lstStyle/>
          <a:p>
            <a:pPr marL="12700">
              <a:lnSpc>
                <a:spcPct val="100000"/>
              </a:lnSpc>
              <a:spcBef>
                <a:spcPts val="100"/>
              </a:spcBef>
            </a:pPr>
            <a:r>
              <a:rPr lang="ka-GE" sz="1600" dirty="0">
                <a:solidFill>
                  <a:srgbClr val="FFFFFF"/>
                </a:solidFill>
                <a:latin typeface="Franklin Gothic Book"/>
                <a:cs typeface="Franklin Gothic Book"/>
              </a:rPr>
              <a:t>კლიენტებში/ პროექტებში ინვესტირება</a:t>
            </a:r>
          </a:p>
        </p:txBody>
      </p:sp>
      <p:grpSp>
        <p:nvGrpSpPr>
          <p:cNvPr id="25" name="object 25"/>
          <p:cNvGrpSpPr/>
          <p:nvPr/>
        </p:nvGrpSpPr>
        <p:grpSpPr>
          <a:xfrm>
            <a:off x="5656580" y="2527300"/>
            <a:ext cx="3538220" cy="863600"/>
            <a:chOff x="7193280" y="2235200"/>
            <a:chExt cx="2499360" cy="863600"/>
          </a:xfrm>
        </p:grpSpPr>
        <p:sp>
          <p:nvSpPr>
            <p:cNvPr id="26" name="object 26"/>
            <p:cNvSpPr/>
            <p:nvPr/>
          </p:nvSpPr>
          <p:spPr>
            <a:xfrm>
              <a:off x="7208520" y="2250440"/>
              <a:ext cx="603885" cy="473075"/>
            </a:xfrm>
            <a:custGeom>
              <a:avLst/>
              <a:gdLst/>
              <a:ahLst/>
              <a:cxnLst/>
              <a:rect l="l" t="t" r="r" b="b"/>
              <a:pathLst>
                <a:path w="603884" h="473075">
                  <a:moveTo>
                    <a:pt x="0" y="0"/>
                  </a:moveTo>
                  <a:lnTo>
                    <a:pt x="0" y="472821"/>
                  </a:lnTo>
                  <a:lnTo>
                    <a:pt x="603503" y="472821"/>
                  </a:lnTo>
                </a:path>
              </a:pathLst>
            </a:custGeom>
            <a:ln w="30480">
              <a:solidFill>
                <a:srgbClr val="00897C"/>
              </a:solidFill>
            </a:ln>
          </p:spPr>
          <p:txBody>
            <a:bodyPr wrap="square" lIns="0" tIns="0" rIns="0" bIns="0" rtlCol="0"/>
            <a:lstStyle/>
            <a:p>
              <a:endParaRPr/>
            </a:p>
          </p:txBody>
        </p:sp>
        <p:sp>
          <p:nvSpPr>
            <p:cNvPr id="27" name="object 27"/>
            <p:cNvSpPr/>
            <p:nvPr/>
          </p:nvSpPr>
          <p:spPr>
            <a:xfrm>
              <a:off x="7818120" y="2362200"/>
              <a:ext cx="1859280" cy="721360"/>
            </a:xfrm>
            <a:custGeom>
              <a:avLst/>
              <a:gdLst/>
              <a:ahLst/>
              <a:cxnLst/>
              <a:rect l="l" t="t" r="r" b="b"/>
              <a:pathLst>
                <a:path w="1859279" h="721360">
                  <a:moveTo>
                    <a:pt x="0" y="72136"/>
                  </a:moveTo>
                  <a:lnTo>
                    <a:pt x="5663" y="44041"/>
                  </a:lnTo>
                  <a:lnTo>
                    <a:pt x="21113" y="21113"/>
                  </a:lnTo>
                  <a:lnTo>
                    <a:pt x="44041" y="5663"/>
                  </a:lnTo>
                  <a:lnTo>
                    <a:pt x="72135" y="0"/>
                  </a:lnTo>
                  <a:lnTo>
                    <a:pt x="1787144" y="0"/>
                  </a:lnTo>
                  <a:lnTo>
                    <a:pt x="1815238" y="5663"/>
                  </a:lnTo>
                  <a:lnTo>
                    <a:pt x="1838166" y="21113"/>
                  </a:lnTo>
                  <a:lnTo>
                    <a:pt x="1853616" y="44041"/>
                  </a:lnTo>
                  <a:lnTo>
                    <a:pt x="1859279" y="72136"/>
                  </a:lnTo>
                  <a:lnTo>
                    <a:pt x="1859279" y="649224"/>
                  </a:lnTo>
                  <a:lnTo>
                    <a:pt x="1853616" y="677318"/>
                  </a:lnTo>
                  <a:lnTo>
                    <a:pt x="1838166" y="700246"/>
                  </a:lnTo>
                  <a:lnTo>
                    <a:pt x="1815238" y="715696"/>
                  </a:lnTo>
                  <a:lnTo>
                    <a:pt x="1787144" y="721360"/>
                  </a:lnTo>
                  <a:lnTo>
                    <a:pt x="72135" y="721360"/>
                  </a:lnTo>
                  <a:lnTo>
                    <a:pt x="44041" y="715696"/>
                  </a:lnTo>
                  <a:lnTo>
                    <a:pt x="21113" y="700246"/>
                  </a:lnTo>
                  <a:lnTo>
                    <a:pt x="5663" y="677318"/>
                  </a:lnTo>
                  <a:lnTo>
                    <a:pt x="0" y="649224"/>
                  </a:lnTo>
                  <a:lnTo>
                    <a:pt x="0" y="72136"/>
                  </a:lnTo>
                  <a:close/>
                </a:path>
              </a:pathLst>
            </a:custGeom>
            <a:ln w="30480">
              <a:solidFill>
                <a:srgbClr val="00AD9E"/>
              </a:solidFill>
            </a:ln>
          </p:spPr>
          <p:txBody>
            <a:bodyPr wrap="square" lIns="0" tIns="0" rIns="0" bIns="0" rtlCol="0"/>
            <a:lstStyle/>
            <a:p>
              <a:endParaRPr/>
            </a:p>
          </p:txBody>
        </p:sp>
      </p:grpSp>
      <p:sp>
        <p:nvSpPr>
          <p:cNvPr id="28" name="object 28"/>
          <p:cNvSpPr txBox="1"/>
          <p:nvPr/>
        </p:nvSpPr>
        <p:spPr>
          <a:xfrm>
            <a:off x="6589905" y="2687733"/>
            <a:ext cx="2591410" cy="703580"/>
          </a:xfrm>
          <a:prstGeom prst="rect">
            <a:avLst/>
          </a:prstGeom>
        </p:spPr>
        <p:txBody>
          <a:bodyPr vert="horz" wrap="square" lIns="0" tIns="41910" rIns="0" bIns="0" rtlCol="0">
            <a:spAutoFit/>
          </a:bodyPr>
          <a:lstStyle/>
          <a:p>
            <a:pPr marL="12065" marR="5080" indent="-5080" algn="ctr">
              <a:lnSpc>
                <a:spcPct val="81100"/>
              </a:lnSpc>
              <a:spcBef>
                <a:spcPts val="330"/>
              </a:spcBef>
            </a:pPr>
            <a:r>
              <a:rPr lang="ka-GE" sz="1050" dirty="0">
                <a:solidFill>
                  <a:srgbClr val="57585B"/>
                </a:solidFill>
                <a:latin typeface="Franklin Gothic Book"/>
                <a:cs typeface="Franklin Gothic Book"/>
              </a:rPr>
              <a:t>E&amp;S რისკის მართვის პროცედურები: სკრინინგი და რისკის შეფასება </a:t>
            </a:r>
            <a:r>
              <a:rPr lang="ka-GE" sz="1050" dirty="0" err="1">
                <a:solidFill>
                  <a:srgbClr val="57585B"/>
                </a:solidFill>
                <a:latin typeface="Franklin Gothic Book"/>
                <a:cs typeface="Franklin Gothic Book"/>
              </a:rPr>
              <a:t>კატეგორიზაციისთვის</a:t>
            </a:r>
            <a:r>
              <a:rPr lang="ka-GE" sz="1050" dirty="0">
                <a:solidFill>
                  <a:srgbClr val="57585B"/>
                </a:solidFill>
                <a:latin typeface="Franklin Gothic Book"/>
                <a:cs typeface="Franklin Gothic Book"/>
              </a:rPr>
              <a:t> და დასადგენად, რომელი სტანდარტების გამოყენებაა საჭირო. </a:t>
            </a:r>
          </a:p>
        </p:txBody>
      </p:sp>
      <p:grpSp>
        <p:nvGrpSpPr>
          <p:cNvPr id="29" name="object 29"/>
          <p:cNvGrpSpPr/>
          <p:nvPr/>
        </p:nvGrpSpPr>
        <p:grpSpPr>
          <a:xfrm>
            <a:off x="5656579" y="2527300"/>
            <a:ext cx="3516645" cy="1592973"/>
            <a:chOff x="7193280" y="2235200"/>
            <a:chExt cx="2499360" cy="1686560"/>
          </a:xfrm>
        </p:grpSpPr>
        <p:sp>
          <p:nvSpPr>
            <p:cNvPr id="30" name="object 30"/>
            <p:cNvSpPr/>
            <p:nvPr/>
          </p:nvSpPr>
          <p:spPr>
            <a:xfrm>
              <a:off x="7208520" y="2250440"/>
              <a:ext cx="603885" cy="1298575"/>
            </a:xfrm>
            <a:custGeom>
              <a:avLst/>
              <a:gdLst/>
              <a:ahLst/>
              <a:cxnLst/>
              <a:rect l="l" t="t" r="r" b="b"/>
              <a:pathLst>
                <a:path w="603884" h="1298575">
                  <a:moveTo>
                    <a:pt x="0" y="0"/>
                  </a:moveTo>
                  <a:lnTo>
                    <a:pt x="0" y="1298194"/>
                  </a:lnTo>
                  <a:lnTo>
                    <a:pt x="603503" y="1298194"/>
                  </a:lnTo>
                </a:path>
              </a:pathLst>
            </a:custGeom>
            <a:ln w="30480">
              <a:solidFill>
                <a:srgbClr val="00897C"/>
              </a:solidFill>
            </a:ln>
          </p:spPr>
          <p:txBody>
            <a:bodyPr wrap="square" lIns="0" tIns="0" rIns="0" bIns="0" rtlCol="0"/>
            <a:lstStyle/>
            <a:p>
              <a:endParaRPr/>
            </a:p>
          </p:txBody>
        </p:sp>
        <p:sp>
          <p:nvSpPr>
            <p:cNvPr id="31" name="object 31"/>
            <p:cNvSpPr/>
            <p:nvPr/>
          </p:nvSpPr>
          <p:spPr>
            <a:xfrm>
              <a:off x="7818120" y="3185160"/>
              <a:ext cx="1859280" cy="721360"/>
            </a:xfrm>
            <a:custGeom>
              <a:avLst/>
              <a:gdLst/>
              <a:ahLst/>
              <a:cxnLst/>
              <a:rect l="l" t="t" r="r" b="b"/>
              <a:pathLst>
                <a:path w="1859279" h="721360">
                  <a:moveTo>
                    <a:pt x="0" y="72136"/>
                  </a:moveTo>
                  <a:lnTo>
                    <a:pt x="5663" y="44041"/>
                  </a:lnTo>
                  <a:lnTo>
                    <a:pt x="21113" y="21113"/>
                  </a:lnTo>
                  <a:lnTo>
                    <a:pt x="44041" y="5663"/>
                  </a:lnTo>
                  <a:lnTo>
                    <a:pt x="72135" y="0"/>
                  </a:lnTo>
                  <a:lnTo>
                    <a:pt x="1787144" y="0"/>
                  </a:lnTo>
                  <a:lnTo>
                    <a:pt x="1815238" y="5663"/>
                  </a:lnTo>
                  <a:lnTo>
                    <a:pt x="1838166" y="21113"/>
                  </a:lnTo>
                  <a:lnTo>
                    <a:pt x="1853616" y="44041"/>
                  </a:lnTo>
                  <a:lnTo>
                    <a:pt x="1859279" y="72136"/>
                  </a:lnTo>
                  <a:lnTo>
                    <a:pt x="1859279" y="649223"/>
                  </a:lnTo>
                  <a:lnTo>
                    <a:pt x="1853616" y="677318"/>
                  </a:lnTo>
                  <a:lnTo>
                    <a:pt x="1838166" y="700246"/>
                  </a:lnTo>
                  <a:lnTo>
                    <a:pt x="1815238" y="715696"/>
                  </a:lnTo>
                  <a:lnTo>
                    <a:pt x="1787144" y="721359"/>
                  </a:lnTo>
                  <a:lnTo>
                    <a:pt x="72135" y="721359"/>
                  </a:lnTo>
                  <a:lnTo>
                    <a:pt x="44041" y="715696"/>
                  </a:lnTo>
                  <a:lnTo>
                    <a:pt x="21113" y="700246"/>
                  </a:lnTo>
                  <a:lnTo>
                    <a:pt x="5663" y="677318"/>
                  </a:lnTo>
                  <a:lnTo>
                    <a:pt x="0" y="649223"/>
                  </a:lnTo>
                  <a:lnTo>
                    <a:pt x="0" y="72136"/>
                  </a:lnTo>
                  <a:close/>
                </a:path>
              </a:pathLst>
            </a:custGeom>
            <a:ln w="30480">
              <a:solidFill>
                <a:srgbClr val="00AD9E"/>
              </a:solidFill>
            </a:ln>
          </p:spPr>
          <p:txBody>
            <a:bodyPr wrap="square" lIns="0" tIns="0" rIns="0" bIns="0" rtlCol="0"/>
            <a:lstStyle/>
            <a:p>
              <a:endParaRPr/>
            </a:p>
          </p:txBody>
        </p:sp>
      </p:grpSp>
      <p:sp>
        <p:nvSpPr>
          <p:cNvPr id="32" name="object 32"/>
          <p:cNvSpPr txBox="1"/>
          <p:nvPr/>
        </p:nvSpPr>
        <p:spPr>
          <a:xfrm>
            <a:off x="6881142" y="3514128"/>
            <a:ext cx="1771014" cy="361315"/>
          </a:xfrm>
          <a:prstGeom prst="rect">
            <a:avLst/>
          </a:prstGeom>
        </p:spPr>
        <p:txBody>
          <a:bodyPr vert="horz" wrap="square" lIns="0" tIns="12700" rIns="0" bIns="0" rtlCol="0">
            <a:spAutoFit/>
          </a:bodyPr>
          <a:lstStyle/>
          <a:p>
            <a:pPr algn="ctr">
              <a:lnSpc>
                <a:spcPts val="1320"/>
              </a:lnSpc>
              <a:spcBef>
                <a:spcPts val="100"/>
              </a:spcBef>
            </a:pPr>
            <a:r>
              <a:rPr lang="ka-GE" sz="1200" dirty="0">
                <a:solidFill>
                  <a:srgbClr val="57585B"/>
                </a:solidFill>
                <a:latin typeface="Franklin Gothic Book"/>
                <a:cs typeface="Franklin Gothic Book"/>
              </a:rPr>
              <a:t>A კატეგორიას ეხება EBRD-ისს PR-ები</a:t>
            </a:r>
          </a:p>
          <a:p>
            <a:pPr marL="11430" algn="ctr">
              <a:lnSpc>
                <a:spcPts val="1320"/>
              </a:lnSpc>
            </a:pPr>
            <a:r>
              <a:rPr lang="ka-GE" sz="1200" dirty="0">
                <a:solidFill>
                  <a:srgbClr val="57585B"/>
                </a:solidFill>
                <a:latin typeface="Franklin Gothic Book"/>
                <a:cs typeface="Franklin Gothic Book"/>
              </a:rPr>
              <a:t>1-8 და 10.</a:t>
            </a:r>
          </a:p>
        </p:txBody>
      </p:sp>
      <p:grpSp>
        <p:nvGrpSpPr>
          <p:cNvPr id="33" name="object 33"/>
          <p:cNvGrpSpPr/>
          <p:nvPr/>
        </p:nvGrpSpPr>
        <p:grpSpPr>
          <a:xfrm>
            <a:off x="5677892" y="2542540"/>
            <a:ext cx="3452577" cy="2499359"/>
            <a:chOff x="7208520" y="2250440"/>
            <a:chExt cx="2468880" cy="2499359"/>
          </a:xfrm>
        </p:grpSpPr>
        <p:sp>
          <p:nvSpPr>
            <p:cNvPr id="34" name="object 34"/>
            <p:cNvSpPr/>
            <p:nvPr/>
          </p:nvSpPr>
          <p:spPr>
            <a:xfrm>
              <a:off x="7208520" y="2250440"/>
              <a:ext cx="603885" cy="2132965"/>
            </a:xfrm>
            <a:custGeom>
              <a:avLst/>
              <a:gdLst/>
              <a:ahLst/>
              <a:cxnLst/>
              <a:rect l="l" t="t" r="r" b="b"/>
              <a:pathLst>
                <a:path w="603884" h="2132965">
                  <a:moveTo>
                    <a:pt x="0" y="0"/>
                  </a:moveTo>
                  <a:lnTo>
                    <a:pt x="0" y="2132711"/>
                  </a:lnTo>
                  <a:lnTo>
                    <a:pt x="603503" y="2132711"/>
                  </a:lnTo>
                </a:path>
              </a:pathLst>
            </a:custGeom>
            <a:ln w="30480">
              <a:solidFill>
                <a:srgbClr val="00897C"/>
              </a:solidFill>
            </a:ln>
          </p:spPr>
          <p:txBody>
            <a:bodyPr wrap="square" lIns="0" tIns="0" rIns="0" bIns="0" rtlCol="0"/>
            <a:lstStyle/>
            <a:p>
              <a:endParaRPr/>
            </a:p>
          </p:txBody>
        </p:sp>
        <p:sp>
          <p:nvSpPr>
            <p:cNvPr id="35" name="object 35"/>
            <p:cNvSpPr/>
            <p:nvPr/>
          </p:nvSpPr>
          <p:spPr>
            <a:xfrm>
              <a:off x="7818120" y="3876218"/>
              <a:ext cx="1859280" cy="873581"/>
            </a:xfrm>
            <a:custGeom>
              <a:avLst/>
              <a:gdLst/>
              <a:ahLst/>
              <a:cxnLst/>
              <a:rect l="l" t="t" r="r" b="b"/>
              <a:pathLst>
                <a:path w="1859279" h="731520">
                  <a:moveTo>
                    <a:pt x="0" y="73152"/>
                  </a:moveTo>
                  <a:lnTo>
                    <a:pt x="5750" y="44684"/>
                  </a:lnTo>
                  <a:lnTo>
                    <a:pt x="21431" y="21431"/>
                  </a:lnTo>
                  <a:lnTo>
                    <a:pt x="44684" y="5750"/>
                  </a:lnTo>
                  <a:lnTo>
                    <a:pt x="73151" y="0"/>
                  </a:lnTo>
                  <a:lnTo>
                    <a:pt x="1786127" y="0"/>
                  </a:lnTo>
                  <a:lnTo>
                    <a:pt x="1814595" y="5750"/>
                  </a:lnTo>
                  <a:lnTo>
                    <a:pt x="1837848" y="21431"/>
                  </a:lnTo>
                  <a:lnTo>
                    <a:pt x="1853529" y="44684"/>
                  </a:lnTo>
                  <a:lnTo>
                    <a:pt x="1859279" y="73152"/>
                  </a:lnTo>
                  <a:lnTo>
                    <a:pt x="1859279" y="658368"/>
                  </a:lnTo>
                  <a:lnTo>
                    <a:pt x="1853529" y="686835"/>
                  </a:lnTo>
                  <a:lnTo>
                    <a:pt x="1837848" y="710088"/>
                  </a:lnTo>
                  <a:lnTo>
                    <a:pt x="1814595" y="725769"/>
                  </a:lnTo>
                  <a:lnTo>
                    <a:pt x="1786127" y="731520"/>
                  </a:lnTo>
                  <a:lnTo>
                    <a:pt x="73151" y="731520"/>
                  </a:lnTo>
                  <a:lnTo>
                    <a:pt x="44684" y="725769"/>
                  </a:lnTo>
                  <a:lnTo>
                    <a:pt x="21431" y="710088"/>
                  </a:lnTo>
                  <a:lnTo>
                    <a:pt x="5750" y="686835"/>
                  </a:lnTo>
                  <a:lnTo>
                    <a:pt x="0" y="658368"/>
                  </a:lnTo>
                  <a:lnTo>
                    <a:pt x="0" y="73152"/>
                  </a:lnTo>
                  <a:close/>
                </a:path>
              </a:pathLst>
            </a:custGeom>
            <a:ln w="30480">
              <a:solidFill>
                <a:srgbClr val="00AD9E"/>
              </a:solidFill>
            </a:ln>
          </p:spPr>
          <p:txBody>
            <a:bodyPr wrap="square" lIns="0" tIns="0" rIns="0" bIns="0" rtlCol="0"/>
            <a:lstStyle/>
            <a:p>
              <a:endParaRPr/>
            </a:p>
          </p:txBody>
        </p:sp>
      </p:grpSp>
      <p:sp>
        <p:nvSpPr>
          <p:cNvPr id="36" name="object 36"/>
          <p:cNvSpPr txBox="1"/>
          <p:nvPr/>
        </p:nvSpPr>
        <p:spPr>
          <a:xfrm>
            <a:off x="6541134" y="4216509"/>
            <a:ext cx="2548910" cy="937372"/>
          </a:xfrm>
          <a:prstGeom prst="rect">
            <a:avLst/>
          </a:prstGeom>
        </p:spPr>
        <p:txBody>
          <a:bodyPr vert="horz" wrap="square" lIns="0" tIns="12700" rIns="0" bIns="0" rtlCol="0">
            <a:spAutoFit/>
          </a:bodyPr>
          <a:lstStyle/>
          <a:p>
            <a:pPr marL="12700" marR="13335" indent="-3810" algn="ctr">
              <a:lnSpc>
                <a:spcPct val="114399"/>
              </a:lnSpc>
              <a:spcBef>
                <a:spcPts val="100"/>
              </a:spcBef>
            </a:pPr>
            <a:r>
              <a:rPr lang="ka-GE" sz="1050" dirty="0">
                <a:solidFill>
                  <a:srgbClr val="57585B"/>
                </a:solidFill>
                <a:latin typeface="Franklin Gothic Book"/>
                <a:cs typeface="Franklin Gothic Book"/>
              </a:rPr>
              <a:t>უნდა აკმაყოფილებდეს ქვეყნის კანონმდებლობას E&amp;S სფეროში რისკის შეფასება: მაღალი, საშუალო, დაბალი</a:t>
            </a:r>
          </a:p>
          <a:p>
            <a:pPr algn="ctr">
              <a:lnSpc>
                <a:spcPts val="890"/>
              </a:lnSpc>
            </a:pPr>
            <a:r>
              <a:rPr lang="ka-GE" sz="1050" dirty="0">
                <a:solidFill>
                  <a:srgbClr val="57585B"/>
                </a:solidFill>
                <a:latin typeface="Franklin Gothic Book"/>
                <a:cs typeface="Franklin Gothic Book"/>
              </a:rPr>
              <a:t>მიდგომის განსაზღვრა – იხ. EBRD-ის ES პროცედურები</a:t>
            </a:r>
          </a:p>
          <a:p>
            <a:pPr marR="3810" algn="ctr">
              <a:lnSpc>
                <a:spcPts val="1110"/>
              </a:lnSpc>
            </a:pPr>
            <a:endParaRPr lang="ka-GE" sz="1050" dirty="0">
              <a:solidFill>
                <a:srgbClr val="57585B"/>
              </a:solidFill>
              <a:latin typeface="Franklin Gothic Book"/>
              <a:cs typeface="Franklin Gothic Book"/>
            </a:endParaRPr>
          </a:p>
        </p:txBody>
      </p:sp>
      <p:grpSp>
        <p:nvGrpSpPr>
          <p:cNvPr id="37" name="object 37"/>
          <p:cNvGrpSpPr/>
          <p:nvPr/>
        </p:nvGrpSpPr>
        <p:grpSpPr>
          <a:xfrm>
            <a:off x="764540" y="1424940"/>
            <a:ext cx="8365927" cy="4429760"/>
            <a:chOff x="2301240" y="1132840"/>
            <a:chExt cx="8365927" cy="4429760"/>
          </a:xfrm>
        </p:grpSpPr>
        <p:sp>
          <p:nvSpPr>
            <p:cNvPr id="38" name="object 38"/>
            <p:cNvSpPr/>
            <p:nvPr/>
          </p:nvSpPr>
          <p:spPr>
            <a:xfrm>
              <a:off x="7208519" y="2250439"/>
              <a:ext cx="828781" cy="2887269"/>
            </a:xfrm>
            <a:custGeom>
              <a:avLst/>
              <a:gdLst/>
              <a:ahLst/>
              <a:cxnLst/>
              <a:rect l="l" t="t" r="r" b="b"/>
              <a:pathLst>
                <a:path w="603250" h="2948304">
                  <a:moveTo>
                    <a:pt x="0" y="0"/>
                  </a:moveTo>
                  <a:lnTo>
                    <a:pt x="0" y="2947924"/>
                  </a:lnTo>
                  <a:lnTo>
                    <a:pt x="602869" y="2947924"/>
                  </a:lnTo>
                </a:path>
              </a:pathLst>
            </a:custGeom>
            <a:ln w="30480">
              <a:solidFill>
                <a:srgbClr val="00897C"/>
              </a:solidFill>
            </a:ln>
          </p:spPr>
          <p:txBody>
            <a:bodyPr wrap="square" lIns="0" tIns="0" rIns="0" bIns="0" rtlCol="0"/>
            <a:lstStyle/>
            <a:p>
              <a:endParaRPr/>
            </a:p>
          </p:txBody>
        </p:sp>
        <p:sp>
          <p:nvSpPr>
            <p:cNvPr id="39" name="object 39"/>
            <p:cNvSpPr/>
            <p:nvPr/>
          </p:nvSpPr>
          <p:spPr>
            <a:xfrm>
              <a:off x="8077834" y="4841240"/>
              <a:ext cx="2589333" cy="721360"/>
            </a:xfrm>
            <a:custGeom>
              <a:avLst/>
              <a:gdLst/>
              <a:ahLst/>
              <a:cxnLst/>
              <a:rect l="l" t="t" r="r" b="b"/>
              <a:pathLst>
                <a:path w="1859279" h="721360">
                  <a:moveTo>
                    <a:pt x="0" y="72136"/>
                  </a:moveTo>
                  <a:lnTo>
                    <a:pt x="5663" y="44041"/>
                  </a:lnTo>
                  <a:lnTo>
                    <a:pt x="21113" y="21113"/>
                  </a:lnTo>
                  <a:lnTo>
                    <a:pt x="44041" y="5663"/>
                  </a:lnTo>
                  <a:lnTo>
                    <a:pt x="72135" y="0"/>
                  </a:lnTo>
                  <a:lnTo>
                    <a:pt x="1787144" y="0"/>
                  </a:lnTo>
                  <a:lnTo>
                    <a:pt x="1815238" y="5663"/>
                  </a:lnTo>
                  <a:lnTo>
                    <a:pt x="1838166" y="21113"/>
                  </a:lnTo>
                  <a:lnTo>
                    <a:pt x="1853616" y="44041"/>
                  </a:lnTo>
                  <a:lnTo>
                    <a:pt x="1859279" y="72136"/>
                  </a:lnTo>
                  <a:lnTo>
                    <a:pt x="1859279" y="649224"/>
                  </a:lnTo>
                  <a:lnTo>
                    <a:pt x="1853616" y="677318"/>
                  </a:lnTo>
                  <a:lnTo>
                    <a:pt x="1838166" y="700246"/>
                  </a:lnTo>
                  <a:lnTo>
                    <a:pt x="1815238" y="715696"/>
                  </a:lnTo>
                  <a:lnTo>
                    <a:pt x="1787144" y="721360"/>
                  </a:lnTo>
                  <a:lnTo>
                    <a:pt x="72135" y="721360"/>
                  </a:lnTo>
                  <a:lnTo>
                    <a:pt x="44041" y="715696"/>
                  </a:lnTo>
                  <a:lnTo>
                    <a:pt x="21113" y="700246"/>
                  </a:lnTo>
                  <a:lnTo>
                    <a:pt x="5663" y="677318"/>
                  </a:lnTo>
                  <a:lnTo>
                    <a:pt x="0" y="649224"/>
                  </a:lnTo>
                  <a:lnTo>
                    <a:pt x="0" y="72136"/>
                  </a:lnTo>
                  <a:close/>
                </a:path>
              </a:pathLst>
            </a:custGeom>
            <a:ln w="30480">
              <a:solidFill>
                <a:srgbClr val="00AD9E"/>
              </a:solidFill>
            </a:ln>
          </p:spPr>
          <p:txBody>
            <a:bodyPr wrap="square" lIns="0" tIns="0" rIns="0" bIns="0" rtlCol="0"/>
            <a:lstStyle/>
            <a:p>
              <a:endParaRPr/>
            </a:p>
          </p:txBody>
        </p:sp>
        <p:sp>
          <p:nvSpPr>
            <p:cNvPr id="40" name="object 40"/>
            <p:cNvSpPr/>
            <p:nvPr/>
          </p:nvSpPr>
          <p:spPr>
            <a:xfrm>
              <a:off x="2301240" y="1132840"/>
              <a:ext cx="7802880" cy="426720"/>
            </a:xfrm>
            <a:custGeom>
              <a:avLst/>
              <a:gdLst/>
              <a:ahLst/>
              <a:cxnLst/>
              <a:rect l="l" t="t" r="r" b="b"/>
              <a:pathLst>
                <a:path w="7802880" h="426719">
                  <a:moveTo>
                    <a:pt x="0" y="71120"/>
                  </a:moveTo>
                  <a:lnTo>
                    <a:pt x="5593" y="43451"/>
                  </a:lnTo>
                  <a:lnTo>
                    <a:pt x="20843" y="20843"/>
                  </a:lnTo>
                  <a:lnTo>
                    <a:pt x="43451" y="5593"/>
                  </a:lnTo>
                  <a:lnTo>
                    <a:pt x="71120" y="0"/>
                  </a:lnTo>
                  <a:lnTo>
                    <a:pt x="7731759" y="0"/>
                  </a:lnTo>
                  <a:lnTo>
                    <a:pt x="7759428" y="5593"/>
                  </a:lnTo>
                  <a:lnTo>
                    <a:pt x="7782036" y="20843"/>
                  </a:lnTo>
                  <a:lnTo>
                    <a:pt x="7797286" y="43451"/>
                  </a:lnTo>
                  <a:lnTo>
                    <a:pt x="7802880" y="71120"/>
                  </a:lnTo>
                  <a:lnTo>
                    <a:pt x="7802880" y="355600"/>
                  </a:lnTo>
                  <a:lnTo>
                    <a:pt x="7797286" y="383268"/>
                  </a:lnTo>
                  <a:lnTo>
                    <a:pt x="7782036" y="405876"/>
                  </a:lnTo>
                  <a:lnTo>
                    <a:pt x="7759428" y="421126"/>
                  </a:lnTo>
                  <a:lnTo>
                    <a:pt x="7731759" y="426720"/>
                  </a:lnTo>
                  <a:lnTo>
                    <a:pt x="71120" y="426720"/>
                  </a:lnTo>
                  <a:lnTo>
                    <a:pt x="43451" y="421126"/>
                  </a:lnTo>
                  <a:lnTo>
                    <a:pt x="20843" y="405876"/>
                  </a:lnTo>
                  <a:lnTo>
                    <a:pt x="5593" y="383268"/>
                  </a:lnTo>
                  <a:lnTo>
                    <a:pt x="0" y="355600"/>
                  </a:lnTo>
                  <a:lnTo>
                    <a:pt x="0" y="71120"/>
                  </a:lnTo>
                  <a:close/>
                </a:path>
              </a:pathLst>
            </a:custGeom>
            <a:ln w="30480">
              <a:solidFill>
                <a:srgbClr val="57585B"/>
              </a:solidFill>
            </a:ln>
          </p:spPr>
          <p:txBody>
            <a:bodyPr wrap="square" lIns="0" tIns="0" rIns="0" bIns="0" rtlCol="0"/>
            <a:lstStyle/>
            <a:p>
              <a:endParaRPr/>
            </a:p>
          </p:txBody>
        </p:sp>
      </p:grpSp>
      <p:sp>
        <p:nvSpPr>
          <p:cNvPr id="41" name="object 41"/>
          <p:cNvSpPr txBox="1">
            <a:spLocks noGrp="1"/>
          </p:cNvSpPr>
          <p:nvPr>
            <p:ph type="title"/>
          </p:nvPr>
        </p:nvSpPr>
        <p:spPr>
          <a:xfrm>
            <a:off x="0" y="17706"/>
            <a:ext cx="9914466" cy="1092607"/>
          </a:xfrm>
          <a:prstGeom prst="rect">
            <a:avLst/>
          </a:prstGeom>
        </p:spPr>
        <p:txBody>
          <a:bodyPr vert="horz" wrap="square" lIns="640080" tIns="45720" rIns="0" bIns="0" rtlCol="0">
            <a:spAutoFit/>
          </a:bodyPr>
          <a:lstStyle/>
          <a:p>
            <a:pPr marL="28575">
              <a:lnSpc>
                <a:spcPct val="100000"/>
              </a:lnSpc>
              <a:spcBef>
                <a:spcPts val="105"/>
              </a:spcBef>
            </a:pPr>
            <a:r>
              <a:rPr lang="ka-GE" sz="3400" b="1" dirty="0">
                <a:latin typeface="Franklin Gothic Demi Cond" panose="020B0706030402020204" pitchFamily="34" charset="0"/>
              </a:rPr>
              <a:t>გარემოსდაცვითი და სოციალური მართვის სისტემა (ESMS)</a:t>
            </a:r>
          </a:p>
        </p:txBody>
      </p:sp>
      <p:sp>
        <p:nvSpPr>
          <p:cNvPr id="42" name="object 42"/>
          <p:cNvSpPr txBox="1"/>
          <p:nvPr/>
        </p:nvSpPr>
        <p:spPr>
          <a:xfrm>
            <a:off x="914400" y="1462722"/>
            <a:ext cx="7493000" cy="259045"/>
          </a:xfrm>
          <a:prstGeom prst="rect">
            <a:avLst/>
          </a:prstGeom>
        </p:spPr>
        <p:txBody>
          <a:bodyPr vert="horz" wrap="square" lIns="0" tIns="12700" rIns="0" bIns="0" rtlCol="0">
            <a:spAutoFit/>
          </a:bodyPr>
          <a:lstStyle/>
          <a:p>
            <a:pPr marL="12700">
              <a:lnSpc>
                <a:spcPct val="100000"/>
              </a:lnSpc>
              <a:spcBef>
                <a:spcPts val="100"/>
              </a:spcBef>
            </a:pPr>
            <a:r>
              <a:rPr lang="ka-GE" sz="1600" dirty="0">
                <a:solidFill>
                  <a:srgbClr val="132841"/>
                </a:solidFill>
                <a:latin typeface="Franklin Gothic Book"/>
                <a:cs typeface="Franklin Gothic Book"/>
              </a:rPr>
              <a:t>ბუნებრივ და სოციალურ გარემოზე ზემოქმედების მართვის სისტემა (PR 9: </a:t>
            </a:r>
            <a:r>
              <a:rPr lang="ka-GE" sz="1600" dirty="0" err="1">
                <a:solidFill>
                  <a:srgbClr val="132841"/>
                </a:solidFill>
                <a:latin typeface="Franklin Gothic Book"/>
                <a:cs typeface="Franklin Gothic Book"/>
              </a:rPr>
              <a:t>FIs</a:t>
            </a:r>
            <a:r>
              <a:rPr lang="ka-GE" sz="1600" dirty="0">
                <a:solidFill>
                  <a:srgbClr val="132841"/>
                </a:solidFill>
                <a:latin typeface="Franklin Gothic Book"/>
                <a:cs typeface="Franklin Gothic Book"/>
              </a:rPr>
              <a:t>)</a:t>
            </a:r>
          </a:p>
        </p:txBody>
      </p:sp>
      <p:sp>
        <p:nvSpPr>
          <p:cNvPr id="43" name="object 43"/>
          <p:cNvSpPr/>
          <p:nvPr/>
        </p:nvSpPr>
        <p:spPr>
          <a:xfrm>
            <a:off x="764538" y="6118859"/>
            <a:ext cx="8325505" cy="538480"/>
          </a:xfrm>
          <a:custGeom>
            <a:avLst/>
            <a:gdLst/>
            <a:ahLst/>
            <a:cxnLst/>
            <a:rect l="l" t="t" r="r" b="b"/>
            <a:pathLst>
              <a:path w="7802880" h="538479">
                <a:moveTo>
                  <a:pt x="0" y="89750"/>
                </a:moveTo>
                <a:lnTo>
                  <a:pt x="7046" y="54815"/>
                </a:lnTo>
                <a:lnTo>
                  <a:pt x="26273" y="26287"/>
                </a:lnTo>
                <a:lnTo>
                  <a:pt x="54810" y="7053"/>
                </a:lnTo>
                <a:lnTo>
                  <a:pt x="89789" y="0"/>
                </a:lnTo>
                <a:lnTo>
                  <a:pt x="7713090" y="0"/>
                </a:lnTo>
                <a:lnTo>
                  <a:pt x="7748069" y="7053"/>
                </a:lnTo>
                <a:lnTo>
                  <a:pt x="7776606" y="26287"/>
                </a:lnTo>
                <a:lnTo>
                  <a:pt x="7795833" y="54815"/>
                </a:lnTo>
                <a:lnTo>
                  <a:pt x="7802880" y="89750"/>
                </a:lnTo>
                <a:lnTo>
                  <a:pt x="7802880" y="448729"/>
                </a:lnTo>
                <a:lnTo>
                  <a:pt x="7795833" y="483664"/>
                </a:lnTo>
                <a:lnTo>
                  <a:pt x="7776606" y="512192"/>
                </a:lnTo>
                <a:lnTo>
                  <a:pt x="7748069" y="531426"/>
                </a:lnTo>
                <a:lnTo>
                  <a:pt x="7713090" y="538479"/>
                </a:lnTo>
                <a:lnTo>
                  <a:pt x="89789" y="538479"/>
                </a:lnTo>
                <a:lnTo>
                  <a:pt x="54810" y="531426"/>
                </a:lnTo>
                <a:lnTo>
                  <a:pt x="26273" y="512192"/>
                </a:lnTo>
                <a:lnTo>
                  <a:pt x="7046" y="483664"/>
                </a:lnTo>
                <a:lnTo>
                  <a:pt x="0" y="448729"/>
                </a:lnTo>
                <a:lnTo>
                  <a:pt x="0" y="89750"/>
                </a:lnTo>
                <a:close/>
              </a:path>
            </a:pathLst>
          </a:custGeom>
          <a:ln w="30480">
            <a:solidFill>
              <a:srgbClr val="00AD9E"/>
            </a:solidFill>
          </a:ln>
        </p:spPr>
        <p:txBody>
          <a:bodyPr wrap="square" lIns="0" tIns="0" rIns="0" bIns="0" rtlCol="0"/>
          <a:lstStyle/>
          <a:p>
            <a:endParaRPr/>
          </a:p>
        </p:txBody>
      </p:sp>
      <p:sp>
        <p:nvSpPr>
          <p:cNvPr id="44" name="object 44"/>
          <p:cNvSpPr txBox="1"/>
          <p:nvPr/>
        </p:nvSpPr>
        <p:spPr>
          <a:xfrm>
            <a:off x="1154305" y="6117225"/>
            <a:ext cx="7378700" cy="474489"/>
          </a:xfrm>
          <a:prstGeom prst="rect">
            <a:avLst/>
          </a:prstGeom>
        </p:spPr>
        <p:txBody>
          <a:bodyPr vert="horz" wrap="square" lIns="0" tIns="38100" rIns="0" bIns="0" rtlCol="0">
            <a:spAutoFit/>
          </a:bodyPr>
          <a:lstStyle/>
          <a:p>
            <a:pPr marR="27305" indent="12700" algn="ctr">
              <a:lnSpc>
                <a:spcPts val="1680"/>
              </a:lnSpc>
              <a:spcBef>
                <a:spcPts val="740"/>
              </a:spcBef>
            </a:pPr>
            <a:r>
              <a:rPr lang="ka-GE" sz="1400" dirty="0" smtClean="0">
                <a:solidFill>
                  <a:srgbClr val="132841"/>
                </a:solidFill>
                <a:latin typeface="Franklin Gothic Book"/>
                <a:cs typeface="Franklin Gothic Book"/>
              </a:rPr>
              <a:t>PR </a:t>
            </a:r>
            <a:r>
              <a:rPr lang="ka-GE" sz="1400" dirty="0">
                <a:solidFill>
                  <a:srgbClr val="132841"/>
                </a:solidFill>
                <a:latin typeface="Franklin Gothic Book"/>
                <a:cs typeface="Franklin Gothic Book"/>
              </a:rPr>
              <a:t>9 - კომუნიკაცია და ანგარიშგება: წლიური და ინციდენტების შესახებ ანგარიშგება EBRD-სთან &amp; გარე კომუნიკაცია სათანადო შემთხვევებში.</a:t>
            </a:r>
          </a:p>
        </p:txBody>
      </p:sp>
      <p:grpSp>
        <p:nvGrpSpPr>
          <p:cNvPr id="45" name="object 45"/>
          <p:cNvGrpSpPr/>
          <p:nvPr/>
        </p:nvGrpSpPr>
        <p:grpSpPr>
          <a:xfrm>
            <a:off x="795019" y="1871980"/>
            <a:ext cx="8386296" cy="4247515"/>
            <a:chOff x="2331719" y="1579880"/>
            <a:chExt cx="7772400" cy="4247515"/>
          </a:xfrm>
        </p:grpSpPr>
        <p:sp>
          <p:nvSpPr>
            <p:cNvPr id="46" name="object 46"/>
            <p:cNvSpPr/>
            <p:nvPr/>
          </p:nvSpPr>
          <p:spPr>
            <a:xfrm>
              <a:off x="2331719" y="5450840"/>
              <a:ext cx="7772400" cy="376555"/>
            </a:xfrm>
            <a:custGeom>
              <a:avLst/>
              <a:gdLst/>
              <a:ahLst/>
              <a:cxnLst/>
              <a:rect l="l" t="t" r="r" b="b"/>
              <a:pathLst>
                <a:path w="7772400" h="376554">
                  <a:moveTo>
                    <a:pt x="7772400" y="0"/>
                  </a:moveTo>
                  <a:lnTo>
                    <a:pt x="7767612" y="59391"/>
                  </a:lnTo>
                  <a:lnTo>
                    <a:pt x="7754278" y="110985"/>
                  </a:lnTo>
                  <a:lnTo>
                    <a:pt x="7733940" y="151680"/>
                  </a:lnTo>
                  <a:lnTo>
                    <a:pt x="7678420" y="187960"/>
                  </a:lnTo>
                  <a:lnTo>
                    <a:pt x="3980179" y="187960"/>
                  </a:lnTo>
                  <a:lnTo>
                    <a:pt x="3950459" y="197543"/>
                  </a:lnTo>
                  <a:lnTo>
                    <a:pt x="3924659" y="224229"/>
                  </a:lnTo>
                  <a:lnTo>
                    <a:pt x="3904321" y="264920"/>
                  </a:lnTo>
                  <a:lnTo>
                    <a:pt x="3890987" y="316520"/>
                  </a:lnTo>
                  <a:lnTo>
                    <a:pt x="3886200" y="375932"/>
                  </a:lnTo>
                  <a:lnTo>
                    <a:pt x="3881412" y="316520"/>
                  </a:lnTo>
                  <a:lnTo>
                    <a:pt x="3868078" y="264920"/>
                  </a:lnTo>
                  <a:lnTo>
                    <a:pt x="3847740" y="224229"/>
                  </a:lnTo>
                  <a:lnTo>
                    <a:pt x="3821940" y="197543"/>
                  </a:lnTo>
                  <a:lnTo>
                    <a:pt x="3792220" y="187960"/>
                  </a:lnTo>
                  <a:lnTo>
                    <a:pt x="93980" y="187960"/>
                  </a:lnTo>
                  <a:lnTo>
                    <a:pt x="64259" y="178373"/>
                  </a:lnTo>
                  <a:lnTo>
                    <a:pt x="38459" y="151680"/>
                  </a:lnTo>
                  <a:lnTo>
                    <a:pt x="18121" y="110985"/>
                  </a:lnTo>
                  <a:lnTo>
                    <a:pt x="4787" y="59391"/>
                  </a:lnTo>
                  <a:lnTo>
                    <a:pt x="0" y="0"/>
                  </a:lnTo>
                </a:path>
              </a:pathLst>
            </a:custGeom>
            <a:ln w="30480">
              <a:solidFill>
                <a:srgbClr val="00529B"/>
              </a:solidFill>
            </a:ln>
          </p:spPr>
          <p:txBody>
            <a:bodyPr wrap="square" lIns="0" tIns="0" rIns="0" bIns="0" rtlCol="0"/>
            <a:lstStyle/>
            <a:p>
              <a:endParaRPr/>
            </a:p>
          </p:txBody>
        </p:sp>
        <p:sp>
          <p:nvSpPr>
            <p:cNvPr id="47" name="object 47"/>
            <p:cNvSpPr/>
            <p:nvPr/>
          </p:nvSpPr>
          <p:spPr>
            <a:xfrm>
              <a:off x="3246119" y="1579880"/>
              <a:ext cx="264160" cy="182880"/>
            </a:xfrm>
            <a:custGeom>
              <a:avLst/>
              <a:gdLst/>
              <a:ahLst/>
              <a:cxnLst/>
              <a:rect l="l" t="t" r="r" b="b"/>
              <a:pathLst>
                <a:path w="264160" h="182880">
                  <a:moveTo>
                    <a:pt x="198119" y="0"/>
                  </a:moveTo>
                  <a:lnTo>
                    <a:pt x="66039" y="0"/>
                  </a:lnTo>
                  <a:lnTo>
                    <a:pt x="66039" y="91440"/>
                  </a:lnTo>
                  <a:lnTo>
                    <a:pt x="0" y="91440"/>
                  </a:lnTo>
                  <a:lnTo>
                    <a:pt x="132079" y="182880"/>
                  </a:lnTo>
                  <a:lnTo>
                    <a:pt x="264159" y="91440"/>
                  </a:lnTo>
                  <a:lnTo>
                    <a:pt x="198119" y="91440"/>
                  </a:lnTo>
                  <a:lnTo>
                    <a:pt x="198119" y="0"/>
                  </a:lnTo>
                  <a:close/>
                </a:path>
              </a:pathLst>
            </a:custGeom>
            <a:solidFill>
              <a:srgbClr val="00529B"/>
            </a:solidFill>
          </p:spPr>
          <p:txBody>
            <a:bodyPr wrap="square" lIns="0" tIns="0" rIns="0" bIns="0" rtlCol="0"/>
            <a:lstStyle/>
            <a:p>
              <a:endParaRPr/>
            </a:p>
          </p:txBody>
        </p:sp>
        <p:sp>
          <p:nvSpPr>
            <p:cNvPr id="48" name="object 48"/>
            <p:cNvSpPr/>
            <p:nvPr/>
          </p:nvSpPr>
          <p:spPr>
            <a:xfrm>
              <a:off x="3246119" y="1579880"/>
              <a:ext cx="264160" cy="182880"/>
            </a:xfrm>
            <a:custGeom>
              <a:avLst/>
              <a:gdLst/>
              <a:ahLst/>
              <a:cxnLst/>
              <a:rect l="l" t="t" r="r" b="b"/>
              <a:pathLst>
                <a:path w="264160" h="182880">
                  <a:moveTo>
                    <a:pt x="0" y="91440"/>
                  </a:moveTo>
                  <a:lnTo>
                    <a:pt x="66039" y="91440"/>
                  </a:lnTo>
                  <a:lnTo>
                    <a:pt x="66039" y="0"/>
                  </a:lnTo>
                  <a:lnTo>
                    <a:pt x="198119" y="0"/>
                  </a:lnTo>
                  <a:lnTo>
                    <a:pt x="198119" y="91440"/>
                  </a:lnTo>
                  <a:lnTo>
                    <a:pt x="264159" y="91440"/>
                  </a:lnTo>
                  <a:lnTo>
                    <a:pt x="132079" y="182880"/>
                  </a:lnTo>
                  <a:lnTo>
                    <a:pt x="0" y="91440"/>
                  </a:lnTo>
                  <a:close/>
                </a:path>
              </a:pathLst>
            </a:custGeom>
            <a:ln w="10160">
              <a:solidFill>
                <a:srgbClr val="00519B"/>
              </a:solidFill>
            </a:ln>
          </p:spPr>
          <p:txBody>
            <a:bodyPr wrap="square" lIns="0" tIns="0" rIns="0" bIns="0" rtlCol="0"/>
            <a:lstStyle/>
            <a:p>
              <a:endParaRPr/>
            </a:p>
          </p:txBody>
        </p:sp>
        <p:pic>
          <p:nvPicPr>
            <p:cNvPr id="49" name="object 49"/>
            <p:cNvPicPr/>
            <p:nvPr/>
          </p:nvPicPr>
          <p:blipFill>
            <a:blip r:embed="rId2" cstate="print"/>
            <a:stretch>
              <a:fillRect/>
            </a:stretch>
          </p:blipFill>
          <p:spPr>
            <a:xfrm>
              <a:off x="8194039" y="1579880"/>
              <a:ext cx="254000" cy="182880"/>
            </a:xfrm>
            <a:prstGeom prst="rect">
              <a:avLst/>
            </a:prstGeom>
          </p:spPr>
        </p:pic>
        <p:sp>
          <p:nvSpPr>
            <p:cNvPr id="50" name="object 50"/>
            <p:cNvSpPr/>
            <p:nvPr/>
          </p:nvSpPr>
          <p:spPr>
            <a:xfrm>
              <a:off x="8194039" y="1579880"/>
              <a:ext cx="254000" cy="182880"/>
            </a:xfrm>
            <a:custGeom>
              <a:avLst/>
              <a:gdLst/>
              <a:ahLst/>
              <a:cxnLst/>
              <a:rect l="l" t="t" r="r" b="b"/>
              <a:pathLst>
                <a:path w="254000" h="182880">
                  <a:moveTo>
                    <a:pt x="0" y="91440"/>
                  </a:moveTo>
                  <a:lnTo>
                    <a:pt x="63500" y="91440"/>
                  </a:lnTo>
                  <a:lnTo>
                    <a:pt x="63500" y="0"/>
                  </a:lnTo>
                  <a:lnTo>
                    <a:pt x="190500" y="0"/>
                  </a:lnTo>
                  <a:lnTo>
                    <a:pt x="190500" y="91440"/>
                  </a:lnTo>
                  <a:lnTo>
                    <a:pt x="254000" y="91440"/>
                  </a:lnTo>
                  <a:lnTo>
                    <a:pt x="127000" y="182880"/>
                  </a:lnTo>
                  <a:lnTo>
                    <a:pt x="0" y="91440"/>
                  </a:lnTo>
                  <a:close/>
                </a:path>
              </a:pathLst>
            </a:custGeom>
            <a:ln w="10160">
              <a:solidFill>
                <a:srgbClr val="00519B"/>
              </a:solidFill>
            </a:ln>
          </p:spPr>
          <p:txBody>
            <a:bodyPr wrap="square" lIns="0" tIns="0" rIns="0" bIns="0" rtlCol="0"/>
            <a:lstStyle/>
            <a:p>
              <a:endParaRPr/>
            </a:p>
          </p:txBody>
        </p:sp>
      </p:grpSp>
      <p:sp>
        <p:nvSpPr>
          <p:cNvPr id="53" name="object 53"/>
          <p:cNvSpPr txBox="1"/>
          <p:nvPr/>
        </p:nvSpPr>
        <p:spPr>
          <a:xfrm>
            <a:off x="3632762" y="3381142"/>
            <a:ext cx="1965626" cy="566822"/>
          </a:xfrm>
          <a:prstGeom prst="rect">
            <a:avLst/>
          </a:prstGeom>
        </p:spPr>
        <p:txBody>
          <a:bodyPr vert="horz" wrap="square" lIns="0" tIns="12700" rIns="0" bIns="0" rtlCol="0">
            <a:spAutoFit/>
          </a:bodyPr>
          <a:lstStyle/>
          <a:p>
            <a:pPr marL="73025" marR="5080" indent="-60960" algn="ctr">
              <a:lnSpc>
                <a:spcPct val="100000"/>
              </a:lnSpc>
              <a:spcBef>
                <a:spcPts val="100"/>
              </a:spcBef>
            </a:pPr>
            <a:r>
              <a:rPr lang="ka-GE" dirty="0">
                <a:solidFill>
                  <a:srgbClr val="0079C1"/>
                </a:solidFill>
                <a:latin typeface="Arial"/>
                <a:cs typeface="Arial"/>
              </a:rPr>
              <a:t>შედეგზე ორიენტირებული</a:t>
            </a:r>
          </a:p>
        </p:txBody>
      </p:sp>
      <p:grpSp>
        <p:nvGrpSpPr>
          <p:cNvPr id="2" name="object 2"/>
          <p:cNvGrpSpPr/>
          <p:nvPr/>
        </p:nvGrpSpPr>
        <p:grpSpPr>
          <a:xfrm>
            <a:off x="669394" y="2100034"/>
            <a:ext cx="2509520" cy="457200"/>
            <a:chOff x="2672079" y="1808479"/>
            <a:chExt cx="2509520" cy="457200"/>
          </a:xfrm>
        </p:grpSpPr>
        <p:sp>
          <p:nvSpPr>
            <p:cNvPr id="3" name="object 3"/>
            <p:cNvSpPr/>
            <p:nvPr/>
          </p:nvSpPr>
          <p:spPr>
            <a:xfrm>
              <a:off x="2687319" y="1823719"/>
              <a:ext cx="2479040" cy="426720"/>
            </a:xfrm>
            <a:custGeom>
              <a:avLst/>
              <a:gdLst/>
              <a:ahLst/>
              <a:cxnLst/>
              <a:rect l="l" t="t" r="r" b="b"/>
              <a:pathLst>
                <a:path w="2479040" h="426719">
                  <a:moveTo>
                    <a:pt x="2436368" y="0"/>
                  </a:moveTo>
                  <a:lnTo>
                    <a:pt x="42672" y="0"/>
                  </a:lnTo>
                  <a:lnTo>
                    <a:pt x="26038" y="3345"/>
                  </a:lnTo>
                  <a:lnTo>
                    <a:pt x="12477" y="12477"/>
                  </a:lnTo>
                  <a:lnTo>
                    <a:pt x="3345" y="26038"/>
                  </a:lnTo>
                  <a:lnTo>
                    <a:pt x="0" y="42671"/>
                  </a:lnTo>
                  <a:lnTo>
                    <a:pt x="0" y="384047"/>
                  </a:lnTo>
                  <a:lnTo>
                    <a:pt x="3345" y="400681"/>
                  </a:lnTo>
                  <a:lnTo>
                    <a:pt x="12477" y="414242"/>
                  </a:lnTo>
                  <a:lnTo>
                    <a:pt x="26038" y="423374"/>
                  </a:lnTo>
                  <a:lnTo>
                    <a:pt x="42672" y="426719"/>
                  </a:lnTo>
                  <a:lnTo>
                    <a:pt x="2436368" y="426719"/>
                  </a:lnTo>
                  <a:lnTo>
                    <a:pt x="2453001" y="423374"/>
                  </a:lnTo>
                  <a:lnTo>
                    <a:pt x="2466562" y="414242"/>
                  </a:lnTo>
                  <a:lnTo>
                    <a:pt x="2475694" y="400681"/>
                  </a:lnTo>
                  <a:lnTo>
                    <a:pt x="2479040" y="384047"/>
                  </a:lnTo>
                  <a:lnTo>
                    <a:pt x="2479040" y="42671"/>
                  </a:lnTo>
                  <a:lnTo>
                    <a:pt x="2475694" y="26038"/>
                  </a:lnTo>
                  <a:lnTo>
                    <a:pt x="2466562" y="12477"/>
                  </a:lnTo>
                  <a:lnTo>
                    <a:pt x="2453001" y="3345"/>
                  </a:lnTo>
                  <a:lnTo>
                    <a:pt x="2436368" y="0"/>
                  </a:lnTo>
                  <a:close/>
                </a:path>
              </a:pathLst>
            </a:custGeom>
            <a:solidFill>
              <a:srgbClr val="00AD9E"/>
            </a:solidFill>
          </p:spPr>
          <p:txBody>
            <a:bodyPr wrap="square" lIns="0" tIns="0" rIns="0" bIns="0" rtlCol="0"/>
            <a:lstStyle/>
            <a:p>
              <a:endParaRPr/>
            </a:p>
          </p:txBody>
        </p:sp>
        <p:sp>
          <p:nvSpPr>
            <p:cNvPr id="4" name="object 4"/>
            <p:cNvSpPr/>
            <p:nvPr/>
          </p:nvSpPr>
          <p:spPr>
            <a:xfrm>
              <a:off x="2687319" y="1823719"/>
              <a:ext cx="2479040" cy="426720"/>
            </a:xfrm>
            <a:custGeom>
              <a:avLst/>
              <a:gdLst/>
              <a:ahLst/>
              <a:cxnLst/>
              <a:rect l="l" t="t" r="r" b="b"/>
              <a:pathLst>
                <a:path w="2479040" h="426719">
                  <a:moveTo>
                    <a:pt x="0" y="42671"/>
                  </a:moveTo>
                  <a:lnTo>
                    <a:pt x="3345" y="26038"/>
                  </a:lnTo>
                  <a:lnTo>
                    <a:pt x="12477" y="12477"/>
                  </a:lnTo>
                  <a:lnTo>
                    <a:pt x="26038" y="3345"/>
                  </a:lnTo>
                  <a:lnTo>
                    <a:pt x="42672" y="0"/>
                  </a:lnTo>
                  <a:lnTo>
                    <a:pt x="2436368" y="0"/>
                  </a:lnTo>
                  <a:lnTo>
                    <a:pt x="2453001" y="3345"/>
                  </a:lnTo>
                  <a:lnTo>
                    <a:pt x="2466562" y="12477"/>
                  </a:lnTo>
                  <a:lnTo>
                    <a:pt x="2475694" y="26038"/>
                  </a:lnTo>
                  <a:lnTo>
                    <a:pt x="2479040" y="42671"/>
                  </a:lnTo>
                  <a:lnTo>
                    <a:pt x="2479040" y="384047"/>
                  </a:lnTo>
                  <a:lnTo>
                    <a:pt x="2475694" y="400681"/>
                  </a:lnTo>
                  <a:lnTo>
                    <a:pt x="2466562" y="414242"/>
                  </a:lnTo>
                  <a:lnTo>
                    <a:pt x="2453001" y="423374"/>
                  </a:lnTo>
                  <a:lnTo>
                    <a:pt x="2436368" y="426719"/>
                  </a:lnTo>
                  <a:lnTo>
                    <a:pt x="42672" y="426719"/>
                  </a:lnTo>
                  <a:lnTo>
                    <a:pt x="26038" y="423374"/>
                  </a:lnTo>
                  <a:lnTo>
                    <a:pt x="12477" y="414242"/>
                  </a:lnTo>
                  <a:lnTo>
                    <a:pt x="3345" y="400681"/>
                  </a:lnTo>
                  <a:lnTo>
                    <a:pt x="0" y="384047"/>
                  </a:lnTo>
                  <a:lnTo>
                    <a:pt x="0" y="42671"/>
                  </a:lnTo>
                  <a:close/>
                </a:path>
              </a:pathLst>
            </a:custGeom>
            <a:ln w="30480">
              <a:solidFill>
                <a:srgbClr val="FFFFFF"/>
              </a:solidFill>
            </a:ln>
          </p:spPr>
          <p:txBody>
            <a:bodyPr wrap="square" lIns="0" tIns="0" rIns="0" bIns="0" rtlCol="0"/>
            <a:lstStyle/>
            <a:p>
              <a:endParaRPr/>
            </a:p>
          </p:txBody>
        </p:sp>
      </p:grpSp>
      <p:sp>
        <p:nvSpPr>
          <p:cNvPr id="5" name="object 5"/>
          <p:cNvSpPr txBox="1"/>
          <p:nvPr/>
        </p:nvSpPr>
        <p:spPr>
          <a:xfrm>
            <a:off x="1238124" y="2201304"/>
            <a:ext cx="1096010" cy="269875"/>
          </a:xfrm>
          <a:prstGeom prst="rect">
            <a:avLst/>
          </a:prstGeom>
        </p:spPr>
        <p:txBody>
          <a:bodyPr vert="horz" wrap="square" lIns="0" tIns="12700" rIns="0" bIns="0" rtlCol="0">
            <a:spAutoFit/>
          </a:bodyPr>
          <a:lstStyle/>
          <a:p>
            <a:pPr marL="12700">
              <a:lnSpc>
                <a:spcPct val="100000"/>
              </a:lnSpc>
              <a:spcBef>
                <a:spcPts val="100"/>
              </a:spcBef>
            </a:pPr>
            <a:r>
              <a:rPr lang="ka-GE" sz="1600" dirty="0">
                <a:solidFill>
                  <a:srgbClr val="FFFFFF"/>
                </a:solidFill>
                <a:latin typeface="Franklin Gothic Book"/>
                <a:cs typeface="Franklin Gothic Book"/>
              </a:rPr>
              <a:t>შიდა E&amp;S</a:t>
            </a:r>
          </a:p>
        </p:txBody>
      </p:sp>
      <p:sp>
        <p:nvSpPr>
          <p:cNvPr id="55" name="object 36"/>
          <p:cNvSpPr txBox="1"/>
          <p:nvPr/>
        </p:nvSpPr>
        <p:spPr>
          <a:xfrm>
            <a:off x="6563321" y="5283198"/>
            <a:ext cx="2548910" cy="371640"/>
          </a:xfrm>
          <a:prstGeom prst="rect">
            <a:avLst/>
          </a:prstGeom>
        </p:spPr>
        <p:txBody>
          <a:bodyPr vert="horz" wrap="square" lIns="0" tIns="12700" rIns="0" bIns="0" rtlCol="0">
            <a:spAutoFit/>
          </a:bodyPr>
          <a:lstStyle/>
          <a:p>
            <a:pPr marL="12700" marR="13335" indent="-3810" algn="ctr">
              <a:lnSpc>
                <a:spcPct val="114399"/>
              </a:lnSpc>
              <a:spcBef>
                <a:spcPts val="100"/>
              </a:spcBef>
            </a:pPr>
            <a:r>
              <a:rPr lang="ka-GE" sz="1050" dirty="0">
                <a:solidFill>
                  <a:srgbClr val="57585B"/>
                </a:solidFill>
                <a:latin typeface="Franklin Gothic Book"/>
                <a:cs typeface="Franklin Gothic Book"/>
              </a:rPr>
              <a:t>გადაწყვეტილების მიღება, მართვისა და მონიტორინგის მიდგომების შეთანხმება</a:t>
            </a:r>
            <a:r>
              <a:rPr lang="ka-GE" sz="1050" dirty="0" smtClean="0">
                <a:solidFill>
                  <a:srgbClr val="57585B"/>
                </a:solidFill>
                <a:latin typeface="Franklin Gothic Book"/>
                <a:cs typeface="Franklin Gothic Book"/>
              </a:rPr>
              <a:t>.</a:t>
            </a:r>
            <a:endParaRPr lang="ka-GE" sz="1050" dirty="0">
              <a:solidFill>
                <a:srgbClr val="57585B"/>
              </a:solidFill>
              <a:latin typeface="Franklin Gothic Book"/>
              <a:cs typeface="Franklin Gothic Book"/>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3596640" y="1257300"/>
            <a:ext cx="3352800" cy="4330780"/>
          </a:xfrm>
          <a:prstGeom prst="rect">
            <a:avLst/>
          </a:prstGeom>
        </p:spPr>
      </p:pic>
      <p:sp>
        <p:nvSpPr>
          <p:cNvPr id="8" name="object 8"/>
          <p:cNvSpPr/>
          <p:nvPr/>
        </p:nvSpPr>
        <p:spPr>
          <a:xfrm>
            <a:off x="1624964" y="1012126"/>
            <a:ext cx="6644640" cy="4512454"/>
          </a:xfrm>
          <a:custGeom>
            <a:avLst/>
            <a:gdLst/>
            <a:ahLst/>
            <a:cxnLst/>
            <a:rect l="l" t="t" r="r" b="b"/>
            <a:pathLst>
              <a:path w="6644640" h="4006215">
                <a:moveTo>
                  <a:pt x="1848866" y="1615440"/>
                </a:moveTo>
                <a:lnTo>
                  <a:pt x="1831454" y="1605280"/>
                </a:lnTo>
                <a:lnTo>
                  <a:pt x="1752854" y="1559433"/>
                </a:lnTo>
                <a:lnTo>
                  <a:pt x="1746631" y="1561084"/>
                </a:lnTo>
                <a:lnTo>
                  <a:pt x="1743710" y="1565910"/>
                </a:lnTo>
                <a:lnTo>
                  <a:pt x="1740916" y="1570736"/>
                </a:lnTo>
                <a:lnTo>
                  <a:pt x="1742567" y="1576959"/>
                </a:lnTo>
                <a:lnTo>
                  <a:pt x="1791131" y="1605280"/>
                </a:lnTo>
                <a:lnTo>
                  <a:pt x="609600" y="1605280"/>
                </a:lnTo>
                <a:lnTo>
                  <a:pt x="609600" y="1625600"/>
                </a:lnTo>
                <a:lnTo>
                  <a:pt x="1791131" y="1625600"/>
                </a:lnTo>
                <a:lnTo>
                  <a:pt x="1742567" y="1653921"/>
                </a:lnTo>
                <a:lnTo>
                  <a:pt x="1740916" y="1660144"/>
                </a:lnTo>
                <a:lnTo>
                  <a:pt x="1743710" y="1664970"/>
                </a:lnTo>
                <a:lnTo>
                  <a:pt x="1746631" y="1669796"/>
                </a:lnTo>
                <a:lnTo>
                  <a:pt x="1752854" y="1671447"/>
                </a:lnTo>
                <a:lnTo>
                  <a:pt x="1831454" y="1625600"/>
                </a:lnTo>
                <a:lnTo>
                  <a:pt x="1848866" y="1615440"/>
                </a:lnTo>
                <a:close/>
              </a:path>
              <a:path w="6644640" h="4006215">
                <a:moveTo>
                  <a:pt x="1937639" y="3627120"/>
                </a:moveTo>
                <a:lnTo>
                  <a:pt x="1920201" y="3616960"/>
                </a:lnTo>
                <a:lnTo>
                  <a:pt x="1841500" y="3571113"/>
                </a:lnTo>
                <a:lnTo>
                  <a:pt x="1835277" y="3572764"/>
                </a:lnTo>
                <a:lnTo>
                  <a:pt x="1829689" y="3582416"/>
                </a:lnTo>
                <a:lnTo>
                  <a:pt x="1831340" y="3588639"/>
                </a:lnTo>
                <a:lnTo>
                  <a:pt x="1879904" y="3616960"/>
                </a:lnTo>
                <a:lnTo>
                  <a:pt x="822960" y="3616960"/>
                </a:lnTo>
                <a:lnTo>
                  <a:pt x="822960" y="3637280"/>
                </a:lnTo>
                <a:lnTo>
                  <a:pt x="1879904" y="3637280"/>
                </a:lnTo>
                <a:lnTo>
                  <a:pt x="1831340" y="3665601"/>
                </a:lnTo>
                <a:lnTo>
                  <a:pt x="1829689" y="3671824"/>
                </a:lnTo>
                <a:lnTo>
                  <a:pt x="1835277" y="3681476"/>
                </a:lnTo>
                <a:lnTo>
                  <a:pt x="1841500" y="3683127"/>
                </a:lnTo>
                <a:lnTo>
                  <a:pt x="1920201" y="3637280"/>
                </a:lnTo>
                <a:lnTo>
                  <a:pt x="1937639" y="3627120"/>
                </a:lnTo>
                <a:close/>
              </a:path>
              <a:path w="6644640" h="4006215">
                <a:moveTo>
                  <a:pt x="3381375" y="215392"/>
                </a:moveTo>
                <a:lnTo>
                  <a:pt x="3363963" y="205232"/>
                </a:lnTo>
                <a:lnTo>
                  <a:pt x="3285363" y="159385"/>
                </a:lnTo>
                <a:lnTo>
                  <a:pt x="3279140" y="161036"/>
                </a:lnTo>
                <a:lnTo>
                  <a:pt x="3276219" y="165862"/>
                </a:lnTo>
                <a:lnTo>
                  <a:pt x="3273425" y="170688"/>
                </a:lnTo>
                <a:lnTo>
                  <a:pt x="3275076" y="176911"/>
                </a:lnTo>
                <a:lnTo>
                  <a:pt x="3323640" y="205232"/>
                </a:lnTo>
                <a:lnTo>
                  <a:pt x="2358009" y="205232"/>
                </a:lnTo>
                <a:lnTo>
                  <a:pt x="2358009" y="20320"/>
                </a:lnTo>
                <a:lnTo>
                  <a:pt x="2358009" y="10160"/>
                </a:lnTo>
                <a:lnTo>
                  <a:pt x="2358009" y="4572"/>
                </a:lnTo>
                <a:lnTo>
                  <a:pt x="2353564" y="0"/>
                </a:lnTo>
                <a:lnTo>
                  <a:pt x="0" y="0"/>
                </a:lnTo>
                <a:lnTo>
                  <a:pt x="0" y="20320"/>
                </a:lnTo>
                <a:lnTo>
                  <a:pt x="2337689" y="20320"/>
                </a:lnTo>
                <a:lnTo>
                  <a:pt x="2337689" y="221107"/>
                </a:lnTo>
                <a:lnTo>
                  <a:pt x="2342261" y="225552"/>
                </a:lnTo>
                <a:lnTo>
                  <a:pt x="3323640" y="225552"/>
                </a:lnTo>
                <a:lnTo>
                  <a:pt x="3275076" y="253873"/>
                </a:lnTo>
                <a:lnTo>
                  <a:pt x="3273425" y="260096"/>
                </a:lnTo>
                <a:lnTo>
                  <a:pt x="3276219" y="265049"/>
                </a:lnTo>
                <a:lnTo>
                  <a:pt x="3279140" y="269875"/>
                </a:lnTo>
                <a:lnTo>
                  <a:pt x="3285363" y="271526"/>
                </a:lnTo>
                <a:lnTo>
                  <a:pt x="3290189" y="268605"/>
                </a:lnTo>
                <a:lnTo>
                  <a:pt x="3363963" y="225552"/>
                </a:lnTo>
                <a:lnTo>
                  <a:pt x="3381375" y="215392"/>
                </a:lnTo>
                <a:close/>
              </a:path>
              <a:path w="6644640" h="4006215">
                <a:moveTo>
                  <a:pt x="5817489" y="2082800"/>
                </a:moveTo>
                <a:lnTo>
                  <a:pt x="5412029" y="2082800"/>
                </a:lnTo>
                <a:lnTo>
                  <a:pt x="5460619" y="2054479"/>
                </a:lnTo>
                <a:lnTo>
                  <a:pt x="5462270" y="2048256"/>
                </a:lnTo>
                <a:lnTo>
                  <a:pt x="5459349" y="2043430"/>
                </a:lnTo>
                <a:lnTo>
                  <a:pt x="5456555" y="2038604"/>
                </a:lnTo>
                <a:lnTo>
                  <a:pt x="5450332" y="2036953"/>
                </a:lnTo>
                <a:lnTo>
                  <a:pt x="5354320" y="2092960"/>
                </a:lnTo>
                <a:lnTo>
                  <a:pt x="5450332" y="2148967"/>
                </a:lnTo>
                <a:lnTo>
                  <a:pt x="5456555" y="2147316"/>
                </a:lnTo>
                <a:lnTo>
                  <a:pt x="5459349" y="2142490"/>
                </a:lnTo>
                <a:lnTo>
                  <a:pt x="5462270" y="2137664"/>
                </a:lnTo>
                <a:lnTo>
                  <a:pt x="5460619" y="2131441"/>
                </a:lnTo>
                <a:lnTo>
                  <a:pt x="5412029" y="2103120"/>
                </a:lnTo>
                <a:lnTo>
                  <a:pt x="5817489" y="2103120"/>
                </a:lnTo>
                <a:lnTo>
                  <a:pt x="5817489" y="2082800"/>
                </a:lnTo>
                <a:close/>
              </a:path>
              <a:path w="6644640" h="4006215">
                <a:moveTo>
                  <a:pt x="6186551" y="81280"/>
                </a:moveTo>
                <a:lnTo>
                  <a:pt x="5002784" y="81280"/>
                </a:lnTo>
                <a:lnTo>
                  <a:pt x="4998212" y="85852"/>
                </a:lnTo>
                <a:lnTo>
                  <a:pt x="4998212" y="194945"/>
                </a:lnTo>
                <a:lnTo>
                  <a:pt x="3888028" y="194945"/>
                </a:lnTo>
                <a:lnTo>
                  <a:pt x="3936619" y="166624"/>
                </a:lnTo>
                <a:lnTo>
                  <a:pt x="3938270" y="160401"/>
                </a:lnTo>
                <a:lnTo>
                  <a:pt x="3935349" y="155575"/>
                </a:lnTo>
                <a:lnTo>
                  <a:pt x="3932555" y="150622"/>
                </a:lnTo>
                <a:lnTo>
                  <a:pt x="3926332" y="148971"/>
                </a:lnTo>
                <a:lnTo>
                  <a:pt x="3921506" y="151892"/>
                </a:lnTo>
                <a:lnTo>
                  <a:pt x="3830320" y="205105"/>
                </a:lnTo>
                <a:lnTo>
                  <a:pt x="3926332" y="261112"/>
                </a:lnTo>
                <a:lnTo>
                  <a:pt x="3932555" y="259461"/>
                </a:lnTo>
                <a:lnTo>
                  <a:pt x="3935349" y="254635"/>
                </a:lnTo>
                <a:lnTo>
                  <a:pt x="3938270" y="249809"/>
                </a:lnTo>
                <a:lnTo>
                  <a:pt x="3936619" y="243586"/>
                </a:lnTo>
                <a:lnTo>
                  <a:pt x="3888028" y="215265"/>
                </a:lnTo>
                <a:lnTo>
                  <a:pt x="5013960" y="215265"/>
                </a:lnTo>
                <a:lnTo>
                  <a:pt x="5018532" y="210693"/>
                </a:lnTo>
                <a:lnTo>
                  <a:pt x="5018532" y="205105"/>
                </a:lnTo>
                <a:lnTo>
                  <a:pt x="5018532" y="194945"/>
                </a:lnTo>
                <a:lnTo>
                  <a:pt x="5018532" y="101600"/>
                </a:lnTo>
                <a:lnTo>
                  <a:pt x="6186551" y="101600"/>
                </a:lnTo>
                <a:lnTo>
                  <a:pt x="6186551" y="91440"/>
                </a:lnTo>
                <a:lnTo>
                  <a:pt x="6186551" y="81280"/>
                </a:lnTo>
                <a:close/>
              </a:path>
              <a:path w="6644640" h="4006215">
                <a:moveTo>
                  <a:pt x="6644640" y="3985641"/>
                </a:moveTo>
                <a:lnTo>
                  <a:pt x="5984240" y="3985641"/>
                </a:lnTo>
                <a:lnTo>
                  <a:pt x="5984240" y="3098800"/>
                </a:lnTo>
                <a:lnTo>
                  <a:pt x="5984240" y="3088640"/>
                </a:lnTo>
                <a:lnTo>
                  <a:pt x="5984240" y="3083052"/>
                </a:lnTo>
                <a:lnTo>
                  <a:pt x="5979668" y="3078480"/>
                </a:lnTo>
                <a:lnTo>
                  <a:pt x="5361229" y="3078480"/>
                </a:lnTo>
                <a:lnTo>
                  <a:pt x="5409819" y="3050159"/>
                </a:lnTo>
                <a:lnTo>
                  <a:pt x="5411470" y="3043936"/>
                </a:lnTo>
                <a:lnTo>
                  <a:pt x="5408549" y="3039110"/>
                </a:lnTo>
                <a:lnTo>
                  <a:pt x="5405755" y="3034284"/>
                </a:lnTo>
                <a:lnTo>
                  <a:pt x="5399532" y="3032633"/>
                </a:lnTo>
                <a:lnTo>
                  <a:pt x="5303520" y="3088640"/>
                </a:lnTo>
                <a:lnTo>
                  <a:pt x="5399532" y="3144647"/>
                </a:lnTo>
                <a:lnTo>
                  <a:pt x="5405755" y="3142996"/>
                </a:lnTo>
                <a:lnTo>
                  <a:pt x="5408549" y="3138170"/>
                </a:lnTo>
                <a:lnTo>
                  <a:pt x="5411470" y="3133344"/>
                </a:lnTo>
                <a:lnTo>
                  <a:pt x="5409819" y="3127121"/>
                </a:lnTo>
                <a:lnTo>
                  <a:pt x="5361229" y="3098800"/>
                </a:lnTo>
                <a:lnTo>
                  <a:pt x="5963920" y="3098800"/>
                </a:lnTo>
                <a:lnTo>
                  <a:pt x="5963920" y="4001389"/>
                </a:lnTo>
                <a:lnTo>
                  <a:pt x="5968492" y="4005961"/>
                </a:lnTo>
                <a:lnTo>
                  <a:pt x="6644640" y="4005961"/>
                </a:lnTo>
                <a:lnTo>
                  <a:pt x="6644640" y="3995801"/>
                </a:lnTo>
                <a:lnTo>
                  <a:pt x="6644640" y="3985641"/>
                </a:lnTo>
                <a:close/>
              </a:path>
            </a:pathLst>
          </a:custGeom>
          <a:solidFill>
            <a:srgbClr val="0079C1"/>
          </a:solidFill>
        </p:spPr>
        <p:txBody>
          <a:bodyPr wrap="square" lIns="0" tIns="0" rIns="0" bIns="0" rtlCol="0"/>
          <a:lstStyle/>
          <a:p>
            <a:endParaRPr/>
          </a:p>
        </p:txBody>
      </p:sp>
      <p:sp>
        <p:nvSpPr>
          <p:cNvPr id="2" name="object 2"/>
          <p:cNvSpPr txBox="1">
            <a:spLocks noGrp="1"/>
          </p:cNvSpPr>
          <p:nvPr>
            <p:ph type="title"/>
          </p:nvPr>
        </p:nvSpPr>
        <p:spPr>
          <a:xfrm>
            <a:off x="0" y="0"/>
            <a:ext cx="9398000" cy="569387"/>
          </a:xfrm>
          <a:prstGeom prst="rect">
            <a:avLst/>
          </a:prstGeom>
        </p:spPr>
        <p:txBody>
          <a:bodyPr vert="horz" wrap="square" lIns="640080" tIns="45720" rIns="0" bIns="0" rtlCol="0">
            <a:spAutoFit/>
          </a:bodyPr>
          <a:lstStyle/>
          <a:p>
            <a:pPr marL="12700">
              <a:lnSpc>
                <a:spcPct val="100000"/>
              </a:lnSpc>
              <a:spcBef>
                <a:spcPts val="105"/>
              </a:spcBef>
              <a:tabLst>
                <a:tab pos="1921510" algn="l"/>
              </a:tabLst>
            </a:pPr>
            <a:r>
              <a:rPr lang="ka-GE" sz="3400" b="1" dirty="0">
                <a:solidFill>
                  <a:schemeClr val="accent2">
                    <a:lumMod val="75000"/>
                  </a:schemeClr>
                </a:solidFill>
                <a:latin typeface="+mj-lt"/>
              </a:rPr>
              <a:t>ESMS-ის ელემენტები</a:t>
            </a:r>
          </a:p>
        </p:txBody>
      </p:sp>
      <p:sp>
        <p:nvSpPr>
          <p:cNvPr id="4" name="object 4"/>
          <p:cNvSpPr txBox="1"/>
          <p:nvPr/>
        </p:nvSpPr>
        <p:spPr>
          <a:xfrm>
            <a:off x="6797040" y="3231313"/>
            <a:ext cx="2994660" cy="1524776"/>
          </a:xfrm>
          <a:prstGeom prst="rect">
            <a:avLst/>
          </a:prstGeom>
        </p:spPr>
        <p:txBody>
          <a:bodyPr vert="horz" wrap="square" lIns="0" tIns="11430" rIns="0" bIns="0" rtlCol="0">
            <a:spAutoFit/>
          </a:bodyPr>
          <a:lstStyle/>
          <a:p>
            <a:pPr marR="5080" algn="r">
              <a:lnSpc>
                <a:spcPts val="1710"/>
              </a:lnSpc>
              <a:spcBef>
                <a:spcPts val="90"/>
              </a:spcBef>
            </a:pPr>
            <a:r>
              <a:rPr lang="ka-GE" sz="1400" b="1" dirty="0">
                <a:solidFill>
                  <a:srgbClr val="0079C1"/>
                </a:solidFill>
                <a:latin typeface="Arial"/>
                <a:cs typeface="Arial"/>
              </a:rPr>
              <a:t>პროცედურები / პროცესები:</a:t>
            </a:r>
          </a:p>
          <a:p>
            <a:pPr marL="174625" marR="5715" indent="354965" algn="r">
              <a:lnSpc>
                <a:spcPts val="1680"/>
              </a:lnSpc>
              <a:spcBef>
                <a:spcPts val="75"/>
              </a:spcBef>
              <a:buChar char="•"/>
              <a:tabLst>
                <a:tab pos="529590" algn="l"/>
              </a:tabLst>
            </a:pPr>
            <a:r>
              <a:rPr lang="ka-GE" sz="1400" dirty="0">
                <a:solidFill>
                  <a:srgbClr val="404040"/>
                </a:solidFill>
                <a:latin typeface="Arial"/>
                <a:cs typeface="Arial"/>
              </a:rPr>
              <a:t>რისკის შეფასება: E&amp;S ზემოქმედება, FI-ის რისკები და დაინტერესებული მხარეებისთვის პრობლემატური საკითხები.</a:t>
            </a:r>
          </a:p>
          <a:p>
            <a:pPr marL="172085" marR="5080" indent="-172085" algn="r">
              <a:lnSpc>
                <a:spcPts val="1639"/>
              </a:lnSpc>
              <a:buChar char="•"/>
              <a:tabLst>
                <a:tab pos="172085" algn="l"/>
              </a:tabLst>
            </a:pPr>
            <a:r>
              <a:rPr lang="ka-GE" sz="1400" dirty="0">
                <a:solidFill>
                  <a:srgbClr val="404040"/>
                </a:solidFill>
                <a:latin typeface="Arial"/>
                <a:cs typeface="Arial"/>
              </a:rPr>
              <a:t>შიდა ორგანიზაციული და ტრანზაქციების.</a:t>
            </a:r>
          </a:p>
        </p:txBody>
      </p:sp>
      <p:sp>
        <p:nvSpPr>
          <p:cNvPr id="6" name="object 6"/>
          <p:cNvSpPr txBox="1"/>
          <p:nvPr/>
        </p:nvSpPr>
        <p:spPr>
          <a:xfrm>
            <a:off x="6027801" y="1020141"/>
            <a:ext cx="3763899" cy="1768433"/>
          </a:xfrm>
          <a:prstGeom prst="rect">
            <a:avLst/>
          </a:prstGeom>
        </p:spPr>
        <p:txBody>
          <a:bodyPr vert="horz" wrap="square" lIns="0" tIns="11430" rIns="0" bIns="0" rtlCol="0">
            <a:spAutoFit/>
          </a:bodyPr>
          <a:lstStyle/>
          <a:p>
            <a:pPr marR="5080" algn="r">
              <a:lnSpc>
                <a:spcPts val="1710"/>
              </a:lnSpc>
              <a:spcBef>
                <a:spcPts val="90"/>
              </a:spcBef>
            </a:pPr>
            <a:r>
              <a:rPr lang="ka-GE" sz="1400" b="1" dirty="0">
                <a:solidFill>
                  <a:srgbClr val="0079C1"/>
                </a:solidFill>
                <a:latin typeface="Arial"/>
                <a:cs typeface="Arial"/>
              </a:rPr>
              <a:t>პოლიტიკა:</a:t>
            </a:r>
          </a:p>
          <a:p>
            <a:pPr marL="184785" marR="10160" indent="-172085" algn="r">
              <a:lnSpc>
                <a:spcPts val="1680"/>
              </a:lnSpc>
              <a:spcBef>
                <a:spcPts val="80"/>
              </a:spcBef>
              <a:buChar char="•"/>
              <a:tabLst>
                <a:tab pos="887094" algn="l"/>
              </a:tabLst>
            </a:pPr>
            <a:r>
              <a:rPr lang="ka-GE" sz="1400" dirty="0">
                <a:solidFill>
                  <a:srgbClr val="404040"/>
                </a:solidFill>
                <a:latin typeface="Arial"/>
                <a:cs typeface="Arial"/>
              </a:rPr>
              <a:t>ორგანიზაციის შიგნით და ბიზნესსაქმიანობაში E&amp;S საკითხების მართვის თაობაზე აღებული ვალდებულებები.</a:t>
            </a:r>
          </a:p>
          <a:p>
            <a:pPr marL="662940" marR="16510" lvl="1" indent="-172720" algn="r">
              <a:lnSpc>
                <a:spcPts val="1680"/>
              </a:lnSpc>
              <a:spcBef>
                <a:spcPts val="5"/>
              </a:spcBef>
              <a:buChar char="•"/>
              <a:tabLst>
                <a:tab pos="1161415" algn="l"/>
              </a:tabLst>
            </a:pPr>
            <a:r>
              <a:rPr lang="ka-GE" sz="1400" dirty="0">
                <a:solidFill>
                  <a:srgbClr val="404040"/>
                </a:solidFill>
                <a:latin typeface="Arial"/>
                <a:cs typeface="Arial"/>
              </a:rPr>
              <a:t>იძლევა E&amp;S საკითხების მართვისადმი თანმიმდევრული მიდგომის ჩარჩოს</a:t>
            </a:r>
            <a:r>
              <a:rPr lang="ka-GE" sz="1400" dirty="0">
                <a:solidFill>
                  <a:srgbClr val="7E7E7E"/>
                </a:solidFill>
                <a:latin typeface="Arial"/>
                <a:cs typeface="Arial"/>
              </a:rPr>
              <a:t>.</a:t>
            </a:r>
          </a:p>
        </p:txBody>
      </p:sp>
      <p:sp>
        <p:nvSpPr>
          <p:cNvPr id="7" name="object 7"/>
          <p:cNvSpPr txBox="1"/>
          <p:nvPr/>
        </p:nvSpPr>
        <p:spPr>
          <a:xfrm>
            <a:off x="6027801" y="5320400"/>
            <a:ext cx="3763899" cy="1537600"/>
          </a:xfrm>
          <a:prstGeom prst="rect">
            <a:avLst/>
          </a:prstGeom>
        </p:spPr>
        <p:txBody>
          <a:bodyPr vert="horz" wrap="square" lIns="0" tIns="11430" rIns="0" bIns="0" rtlCol="0">
            <a:spAutoFit/>
          </a:bodyPr>
          <a:lstStyle/>
          <a:p>
            <a:pPr marR="5080" algn="r">
              <a:lnSpc>
                <a:spcPts val="1710"/>
              </a:lnSpc>
              <a:spcBef>
                <a:spcPts val="90"/>
              </a:spcBef>
            </a:pPr>
            <a:r>
              <a:rPr lang="ka-GE" sz="1400" b="1" dirty="0">
                <a:solidFill>
                  <a:srgbClr val="0079C1"/>
                </a:solidFill>
                <a:latin typeface="Arial"/>
                <a:cs typeface="Arial"/>
              </a:rPr>
              <a:t>გადასინჯვა:</a:t>
            </a:r>
          </a:p>
          <a:p>
            <a:pPr marL="172720" marR="16510" indent="-172720" algn="r">
              <a:lnSpc>
                <a:spcPts val="1680"/>
              </a:lnSpc>
              <a:buChar char="•"/>
              <a:tabLst>
                <a:tab pos="172720" algn="l"/>
              </a:tabLst>
            </a:pPr>
            <a:r>
              <a:rPr lang="ka-GE" sz="1400" dirty="0">
                <a:solidFill>
                  <a:srgbClr val="404040"/>
                </a:solidFill>
                <a:latin typeface="Arial"/>
                <a:cs typeface="Arial"/>
              </a:rPr>
              <a:t>შიდა ანალიზი ეფექტიანობის გასააზრებლად.</a:t>
            </a:r>
          </a:p>
          <a:p>
            <a:pPr marL="172720" marR="16510" indent="-172720" algn="r">
              <a:lnSpc>
                <a:spcPts val="1685"/>
              </a:lnSpc>
              <a:buChar char="•"/>
              <a:tabLst>
                <a:tab pos="172720" algn="l"/>
              </a:tabLst>
            </a:pPr>
            <a:r>
              <a:rPr lang="ka-GE" sz="1400" dirty="0" smtClean="0">
                <a:solidFill>
                  <a:srgbClr val="404040"/>
                </a:solidFill>
                <a:latin typeface="Arial"/>
                <a:cs typeface="Arial"/>
              </a:rPr>
              <a:t>ანგარიშგება </a:t>
            </a:r>
            <a:r>
              <a:rPr lang="ka-GE" sz="1400" dirty="0">
                <a:solidFill>
                  <a:srgbClr val="404040"/>
                </a:solidFill>
                <a:latin typeface="Arial"/>
                <a:cs typeface="Arial"/>
              </a:rPr>
              <a:t>კრედიტორების / ინვესტორების წინაშე.</a:t>
            </a:r>
          </a:p>
          <a:p>
            <a:pPr marL="172720" marR="16510" indent="-172720" algn="r">
              <a:lnSpc>
                <a:spcPts val="1710"/>
              </a:lnSpc>
              <a:buChar char="•"/>
              <a:tabLst>
                <a:tab pos="172720" algn="l"/>
              </a:tabLst>
            </a:pPr>
            <a:r>
              <a:rPr lang="ka-GE" sz="1400" dirty="0">
                <a:solidFill>
                  <a:srgbClr val="404040"/>
                </a:solidFill>
                <a:latin typeface="Arial"/>
                <a:cs typeface="Arial"/>
              </a:rPr>
              <a:t>ანგარიშგება გარე დაინტერესებულ მხარეებთან.</a:t>
            </a:r>
          </a:p>
        </p:txBody>
      </p:sp>
      <p:sp>
        <p:nvSpPr>
          <p:cNvPr id="5" name="object 5"/>
          <p:cNvSpPr txBox="1"/>
          <p:nvPr/>
        </p:nvSpPr>
        <p:spPr>
          <a:xfrm>
            <a:off x="362903" y="922019"/>
            <a:ext cx="3624897" cy="5795176"/>
          </a:xfrm>
          <a:prstGeom prst="rect">
            <a:avLst/>
          </a:prstGeom>
        </p:spPr>
        <p:txBody>
          <a:bodyPr vert="horz" wrap="square" lIns="0" tIns="11430" rIns="0" bIns="0" rtlCol="0">
            <a:spAutoFit/>
          </a:bodyPr>
          <a:lstStyle/>
          <a:p>
            <a:pPr marL="12700">
              <a:lnSpc>
                <a:spcPts val="1710"/>
              </a:lnSpc>
              <a:spcBef>
                <a:spcPts val="90"/>
              </a:spcBef>
            </a:pPr>
            <a:r>
              <a:rPr lang="ka-GE" sz="1400" b="1" dirty="0">
                <a:solidFill>
                  <a:srgbClr val="0079C1"/>
                </a:solidFill>
                <a:latin typeface="Arial"/>
                <a:cs typeface="Arial"/>
              </a:rPr>
              <a:t>სტრატეგია:</a:t>
            </a:r>
          </a:p>
          <a:p>
            <a:pPr marL="184150" marR="407034" indent="-172085">
              <a:lnSpc>
                <a:spcPts val="1680"/>
              </a:lnSpc>
              <a:spcBef>
                <a:spcPts val="75"/>
              </a:spcBef>
              <a:buChar char="•"/>
              <a:tabLst>
                <a:tab pos="185420" algn="l"/>
              </a:tabLst>
            </a:pPr>
            <a:r>
              <a:rPr lang="ka-GE" sz="1400" dirty="0">
                <a:solidFill>
                  <a:srgbClr val="404040"/>
                </a:solidFill>
                <a:latin typeface="Arial"/>
                <a:cs typeface="Arial"/>
              </a:rPr>
              <a:t>ორგანიზაციის საერთო მიდგომა მდგრადობისადმი არსებული მდგომარეობისა და სამომავლო მიზნების გათვალისწინებით.</a:t>
            </a:r>
          </a:p>
          <a:p>
            <a:pPr marL="184150" marR="355600" indent="-172085">
              <a:lnSpc>
                <a:spcPts val="1680"/>
              </a:lnSpc>
              <a:spcBef>
                <a:spcPts val="10"/>
              </a:spcBef>
              <a:buChar char="•"/>
              <a:tabLst>
                <a:tab pos="185420" algn="l"/>
              </a:tabLst>
            </a:pPr>
            <a:r>
              <a:rPr lang="ka-GE" sz="1400" dirty="0">
                <a:solidFill>
                  <a:srgbClr val="404040"/>
                </a:solidFill>
                <a:latin typeface="Arial"/>
                <a:cs typeface="Arial"/>
              </a:rPr>
              <a:t>მკაფიოდ ჩამოყალიბებული სტრატეგიული პრიორიტეტები, მიზნები, ეტაპები.</a:t>
            </a:r>
          </a:p>
          <a:p>
            <a:pPr>
              <a:lnSpc>
                <a:spcPct val="100000"/>
              </a:lnSpc>
              <a:buClr>
                <a:srgbClr val="7E7E7E"/>
              </a:buClr>
              <a:buFont typeface="Arial"/>
              <a:buChar char="•"/>
            </a:pPr>
            <a:endParaRPr sz="900" dirty="0">
              <a:latin typeface="Arial"/>
              <a:cs typeface="Arial"/>
            </a:endParaRPr>
          </a:p>
          <a:p>
            <a:pPr marL="12700"/>
            <a:r>
              <a:rPr lang="ka-GE" sz="1400" b="1" dirty="0" smtClean="0">
                <a:solidFill>
                  <a:srgbClr val="0079C1"/>
                </a:solidFill>
                <a:latin typeface="Arial"/>
                <a:cs typeface="Arial"/>
              </a:rPr>
              <a:t>მმართველობა</a:t>
            </a:r>
            <a:r>
              <a:rPr lang="ka-GE" sz="1400" b="1" dirty="0">
                <a:solidFill>
                  <a:srgbClr val="0079C1"/>
                </a:solidFill>
                <a:latin typeface="Arial"/>
                <a:cs typeface="Arial"/>
              </a:rPr>
              <a:t>:</a:t>
            </a:r>
          </a:p>
          <a:p>
            <a:pPr marL="184150" marR="407034" indent="-172085">
              <a:lnSpc>
                <a:spcPts val="1680"/>
              </a:lnSpc>
              <a:spcBef>
                <a:spcPts val="75"/>
              </a:spcBef>
              <a:buChar char="•"/>
              <a:tabLst>
                <a:tab pos="185420" algn="l"/>
              </a:tabLst>
            </a:pPr>
            <a:r>
              <a:rPr lang="ka-GE" sz="1400" dirty="0">
                <a:solidFill>
                  <a:srgbClr val="404040"/>
                </a:solidFill>
                <a:latin typeface="Arial"/>
                <a:cs typeface="Arial"/>
              </a:rPr>
              <a:t>გარემოსდაცვით და სოციალური მაჩვენებლებზე </a:t>
            </a:r>
            <a:r>
              <a:rPr lang="ka-GE" sz="1400" dirty="0" err="1" smtClean="0">
                <a:solidFill>
                  <a:srgbClr val="404040"/>
                </a:solidFill>
                <a:latin typeface="Arial"/>
                <a:cs typeface="Arial"/>
              </a:rPr>
              <a:t>აგარიშვალდებუ</a:t>
            </a:r>
            <a:r>
              <a:rPr lang="ka-GE" sz="1400" dirty="0" smtClean="0">
                <a:solidFill>
                  <a:srgbClr val="404040"/>
                </a:solidFill>
                <a:latin typeface="Arial"/>
                <a:cs typeface="Arial"/>
              </a:rPr>
              <a:t>-ლების </a:t>
            </a:r>
            <a:r>
              <a:rPr lang="ka-GE" sz="1400" dirty="0">
                <a:solidFill>
                  <a:srgbClr val="404040"/>
                </a:solidFill>
                <a:latin typeface="Arial"/>
                <a:cs typeface="Arial"/>
              </a:rPr>
              <a:t>მქონე საბჭოს წევრი</a:t>
            </a:r>
          </a:p>
          <a:p>
            <a:pPr marL="185420" marR="1392555" indent="-173355">
              <a:lnSpc>
                <a:spcPts val="1680"/>
              </a:lnSpc>
              <a:spcBef>
                <a:spcPts val="10"/>
              </a:spcBef>
              <a:buChar char="•"/>
              <a:tabLst>
                <a:tab pos="185420" algn="l"/>
              </a:tabLst>
            </a:pPr>
            <a:r>
              <a:rPr lang="ka-GE" sz="1400" dirty="0">
                <a:solidFill>
                  <a:srgbClr val="404040"/>
                </a:solidFill>
                <a:latin typeface="Arial"/>
                <a:cs typeface="Arial"/>
              </a:rPr>
              <a:t>E&amp;S-ზე პასუხისმგებელი გუნდის დადგენა და ტრენინგის საჭიროება.</a:t>
            </a:r>
          </a:p>
          <a:p>
            <a:pPr>
              <a:lnSpc>
                <a:spcPct val="100000"/>
              </a:lnSpc>
              <a:spcBef>
                <a:spcPts val="40"/>
              </a:spcBef>
              <a:buClr>
                <a:srgbClr val="7E7E7E"/>
              </a:buClr>
              <a:buFont typeface="Arial"/>
              <a:buChar char="•"/>
            </a:pPr>
            <a:endParaRPr sz="1200" dirty="0" smtClean="0">
              <a:latin typeface="Arial"/>
              <a:cs typeface="Arial"/>
            </a:endParaRPr>
          </a:p>
          <a:p>
            <a:pPr marL="59690" marR="1943735">
              <a:lnSpc>
                <a:spcPts val="1680"/>
              </a:lnSpc>
            </a:pPr>
            <a:r>
              <a:rPr lang="ka-GE" sz="1400" b="1" dirty="0" smtClean="0">
                <a:solidFill>
                  <a:srgbClr val="0079C1"/>
                </a:solidFill>
                <a:latin typeface="Arial"/>
                <a:cs typeface="Arial"/>
              </a:rPr>
              <a:t>დამხმარე </a:t>
            </a:r>
            <a:r>
              <a:rPr lang="ka-GE" sz="1400" b="1" dirty="0">
                <a:solidFill>
                  <a:srgbClr val="0079C1"/>
                </a:solidFill>
                <a:latin typeface="Arial"/>
                <a:cs typeface="Arial"/>
              </a:rPr>
              <a:t>ინფრასტრუქტურა და მონაცემები:</a:t>
            </a:r>
          </a:p>
          <a:p>
            <a:pPr marL="232410" indent="-172720">
              <a:lnSpc>
                <a:spcPts val="1610"/>
              </a:lnSpc>
              <a:buChar char="•"/>
              <a:tabLst>
                <a:tab pos="232410" algn="l"/>
              </a:tabLst>
            </a:pPr>
            <a:r>
              <a:rPr lang="ka-GE" sz="1400" dirty="0">
                <a:solidFill>
                  <a:srgbClr val="404040"/>
                </a:solidFill>
                <a:latin typeface="Arial"/>
                <a:cs typeface="Arial"/>
              </a:rPr>
              <a:t>ინფორმაცია მართვის შესახებ -</a:t>
            </a:r>
          </a:p>
          <a:p>
            <a:pPr marL="233045">
              <a:lnSpc>
                <a:spcPts val="1685"/>
              </a:lnSpc>
            </a:pPr>
            <a:r>
              <a:rPr lang="ka-GE" sz="1400" dirty="0">
                <a:solidFill>
                  <a:srgbClr val="404040"/>
                </a:solidFill>
                <a:latin typeface="Arial"/>
                <a:cs typeface="Arial"/>
              </a:rPr>
              <a:t>ეფექტიანობის ამსახველი მონაცემები ტრანზაქციისა და გუნდის დონეზე.</a:t>
            </a:r>
          </a:p>
          <a:p>
            <a:pPr marL="232410" indent="-172720">
              <a:lnSpc>
                <a:spcPts val="1685"/>
              </a:lnSpc>
              <a:buChar char="•"/>
              <a:tabLst>
                <a:tab pos="232410" algn="l"/>
              </a:tabLst>
            </a:pPr>
            <a:r>
              <a:rPr lang="ka-GE" sz="1400" dirty="0">
                <a:solidFill>
                  <a:srgbClr val="404040"/>
                </a:solidFill>
                <a:latin typeface="Arial"/>
                <a:cs typeface="Arial"/>
              </a:rPr>
              <a:t>კომუნიკაცია და ანგარიშგება.</a:t>
            </a:r>
          </a:p>
          <a:p>
            <a:pPr marL="231775" indent="-172085">
              <a:lnSpc>
                <a:spcPts val="1710"/>
              </a:lnSpc>
              <a:buChar char="•"/>
              <a:tabLst>
                <a:tab pos="231775" algn="l"/>
              </a:tabLst>
            </a:pPr>
            <a:r>
              <a:rPr lang="ka-GE" sz="1400" dirty="0">
                <a:solidFill>
                  <a:srgbClr val="404040"/>
                </a:solidFill>
                <a:latin typeface="Arial"/>
                <a:cs typeface="Arial"/>
              </a:rPr>
              <a:t>მონაცემთა შეგროვების ტექნოლოგიური ინფრასტრუქტურა.</a:t>
            </a:r>
          </a:p>
        </p:txBody>
      </p:sp>
      <p:sp>
        <p:nvSpPr>
          <p:cNvPr id="9" name="Isosceles Triangle 8"/>
          <p:cNvSpPr/>
          <p:nvPr/>
        </p:nvSpPr>
        <p:spPr>
          <a:xfrm>
            <a:off x="3596640" y="1261688"/>
            <a:ext cx="3352799" cy="1153708"/>
          </a:xfrm>
          <a:prstGeom prst="triangle">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ctr"/>
          <a:lstStyle/>
          <a:p>
            <a:pPr algn="ctr">
              <a:spcAft>
                <a:spcPts val="600"/>
              </a:spcAft>
            </a:pPr>
            <a:r>
              <a:rPr lang="ka-GE" b="1" spc="100" dirty="0" smtClean="0"/>
              <a:t>სტრატეგია</a:t>
            </a:r>
          </a:p>
          <a:p>
            <a:pPr algn="ctr"/>
            <a:r>
              <a:rPr lang="ka-GE" b="1" spc="100" dirty="0" smtClean="0"/>
              <a:t>პოლიტიკა</a:t>
            </a:r>
            <a:endParaRPr lang="en-GB" b="1" spc="100" dirty="0"/>
          </a:p>
        </p:txBody>
      </p:sp>
      <p:sp>
        <p:nvSpPr>
          <p:cNvPr id="10" name="TextBox 9"/>
          <p:cNvSpPr txBox="1"/>
          <p:nvPr/>
        </p:nvSpPr>
        <p:spPr>
          <a:xfrm>
            <a:off x="4566391" y="2635658"/>
            <a:ext cx="1685077" cy="369332"/>
          </a:xfrm>
          <a:prstGeom prst="rect">
            <a:avLst/>
          </a:prstGeom>
          <a:solidFill>
            <a:srgbClr val="4F81BD"/>
          </a:solidFill>
        </p:spPr>
        <p:txBody>
          <a:bodyPr wrap="none" rtlCol="0">
            <a:spAutoFit/>
          </a:bodyPr>
          <a:lstStyle/>
          <a:p>
            <a:r>
              <a:rPr lang="ka-GE" dirty="0" smtClean="0">
                <a:solidFill>
                  <a:schemeClr val="bg1"/>
                </a:solidFill>
              </a:rPr>
              <a:t>მმართველობა</a:t>
            </a:r>
            <a:endParaRPr lang="en-GB" dirty="0">
              <a:solidFill>
                <a:schemeClr val="bg1"/>
              </a:solidFill>
            </a:endParaRPr>
          </a:p>
        </p:txBody>
      </p:sp>
      <p:sp>
        <p:nvSpPr>
          <p:cNvPr id="11" name="TextBox 10"/>
          <p:cNvSpPr txBox="1"/>
          <p:nvPr/>
        </p:nvSpPr>
        <p:spPr>
          <a:xfrm>
            <a:off x="3827981" y="3270618"/>
            <a:ext cx="3028393" cy="369332"/>
          </a:xfrm>
          <a:prstGeom prst="rect">
            <a:avLst/>
          </a:prstGeom>
          <a:solidFill>
            <a:srgbClr val="4F81BD"/>
          </a:solidFill>
        </p:spPr>
        <p:txBody>
          <a:bodyPr wrap="none" rtlCol="0">
            <a:spAutoFit/>
          </a:bodyPr>
          <a:lstStyle/>
          <a:p>
            <a:r>
              <a:rPr lang="ka-GE" dirty="0" smtClean="0">
                <a:solidFill>
                  <a:schemeClr val="bg1"/>
                </a:solidFill>
              </a:rPr>
              <a:t>პროცედურები/ პროცესები</a:t>
            </a:r>
            <a:endParaRPr lang="en-GB" dirty="0">
              <a:solidFill>
                <a:schemeClr val="bg1"/>
              </a:solidFill>
            </a:endParaRPr>
          </a:p>
        </p:txBody>
      </p:sp>
      <p:sp>
        <p:nvSpPr>
          <p:cNvPr id="12" name="TextBox 11"/>
          <p:cNvSpPr txBox="1"/>
          <p:nvPr/>
        </p:nvSpPr>
        <p:spPr>
          <a:xfrm>
            <a:off x="3647024" y="3772088"/>
            <a:ext cx="1442561" cy="461665"/>
          </a:xfrm>
          <a:prstGeom prst="rect">
            <a:avLst/>
          </a:prstGeom>
          <a:solidFill>
            <a:srgbClr val="4F81BD"/>
          </a:solidFill>
        </p:spPr>
        <p:txBody>
          <a:bodyPr wrap="square" rtlCol="0">
            <a:spAutoFit/>
          </a:bodyPr>
          <a:lstStyle/>
          <a:p>
            <a:pPr algn="ctr"/>
            <a:r>
              <a:rPr lang="ka-GE" sz="1200" dirty="0" smtClean="0">
                <a:solidFill>
                  <a:schemeClr val="bg1"/>
                </a:solidFill>
              </a:rPr>
              <a:t>ორგანიზაცის მართვა</a:t>
            </a:r>
            <a:endParaRPr lang="en-GB" sz="1200" dirty="0">
              <a:solidFill>
                <a:schemeClr val="bg1"/>
              </a:solidFill>
            </a:endParaRPr>
          </a:p>
        </p:txBody>
      </p:sp>
      <p:sp>
        <p:nvSpPr>
          <p:cNvPr id="13" name="TextBox 12"/>
          <p:cNvSpPr txBox="1"/>
          <p:nvPr/>
        </p:nvSpPr>
        <p:spPr>
          <a:xfrm>
            <a:off x="5407421" y="3916448"/>
            <a:ext cx="1442561" cy="276999"/>
          </a:xfrm>
          <a:prstGeom prst="rect">
            <a:avLst/>
          </a:prstGeom>
          <a:solidFill>
            <a:srgbClr val="4F81BD"/>
          </a:solidFill>
        </p:spPr>
        <p:txBody>
          <a:bodyPr wrap="square" rtlCol="0">
            <a:spAutoFit/>
          </a:bodyPr>
          <a:lstStyle/>
          <a:p>
            <a:pPr algn="ctr"/>
            <a:r>
              <a:rPr lang="ka-GE" sz="1200" dirty="0" err="1" smtClean="0">
                <a:solidFill>
                  <a:schemeClr val="bg1"/>
                </a:solidFill>
              </a:rPr>
              <a:t>ბიზნესაქმიანობა</a:t>
            </a:r>
            <a:endParaRPr lang="en-GB" sz="1200" dirty="0">
              <a:solidFill>
                <a:schemeClr val="bg1"/>
              </a:solidFill>
            </a:endParaRPr>
          </a:p>
        </p:txBody>
      </p:sp>
      <p:sp>
        <p:nvSpPr>
          <p:cNvPr id="14" name="TextBox 13"/>
          <p:cNvSpPr txBox="1"/>
          <p:nvPr/>
        </p:nvSpPr>
        <p:spPr>
          <a:xfrm>
            <a:off x="4508305" y="4451520"/>
            <a:ext cx="1435008" cy="369332"/>
          </a:xfrm>
          <a:prstGeom prst="rect">
            <a:avLst/>
          </a:prstGeom>
          <a:solidFill>
            <a:srgbClr val="4F81BD"/>
          </a:solidFill>
        </p:spPr>
        <p:txBody>
          <a:bodyPr wrap="none" rtlCol="0">
            <a:spAutoFit/>
          </a:bodyPr>
          <a:lstStyle/>
          <a:p>
            <a:r>
              <a:rPr lang="ka-GE" dirty="0" smtClean="0">
                <a:solidFill>
                  <a:schemeClr val="bg1"/>
                </a:solidFill>
              </a:rPr>
              <a:t>გადასინჯვა</a:t>
            </a:r>
            <a:endParaRPr lang="en-GB" dirty="0">
              <a:solidFill>
                <a:schemeClr val="bg1"/>
              </a:solidFill>
            </a:endParaRPr>
          </a:p>
        </p:txBody>
      </p:sp>
      <p:sp>
        <p:nvSpPr>
          <p:cNvPr id="15" name="TextBox 14"/>
          <p:cNvSpPr txBox="1"/>
          <p:nvPr/>
        </p:nvSpPr>
        <p:spPr>
          <a:xfrm>
            <a:off x="3632067" y="5052886"/>
            <a:ext cx="1066933" cy="515526"/>
          </a:xfrm>
          <a:prstGeom prst="rect">
            <a:avLst/>
          </a:prstGeom>
          <a:solidFill>
            <a:srgbClr val="4F81BD"/>
          </a:solidFill>
        </p:spPr>
        <p:txBody>
          <a:bodyPr wrap="square" rtlCol="0">
            <a:spAutoFit/>
          </a:bodyPr>
          <a:lstStyle/>
          <a:p>
            <a:pPr algn="ctr">
              <a:lnSpc>
                <a:spcPts val="1100"/>
              </a:lnSpc>
            </a:pPr>
            <a:r>
              <a:rPr lang="ka-GE" sz="1100" dirty="0" smtClean="0">
                <a:solidFill>
                  <a:schemeClr val="bg1"/>
                </a:solidFill>
              </a:rPr>
              <a:t>ინფორმაცია მართვის შესახებ</a:t>
            </a:r>
            <a:endParaRPr lang="en-GB" sz="1100" dirty="0">
              <a:solidFill>
                <a:schemeClr val="bg1"/>
              </a:solidFill>
            </a:endParaRPr>
          </a:p>
        </p:txBody>
      </p:sp>
      <p:sp>
        <p:nvSpPr>
          <p:cNvPr id="16" name="TextBox 15"/>
          <p:cNvSpPr txBox="1"/>
          <p:nvPr/>
        </p:nvSpPr>
        <p:spPr>
          <a:xfrm>
            <a:off x="4748198" y="5052416"/>
            <a:ext cx="1066933" cy="518412"/>
          </a:xfrm>
          <a:prstGeom prst="rect">
            <a:avLst/>
          </a:prstGeom>
          <a:solidFill>
            <a:srgbClr val="4F81BD"/>
          </a:solidFill>
        </p:spPr>
        <p:txBody>
          <a:bodyPr wrap="square" rtlCol="0">
            <a:spAutoFit/>
          </a:bodyPr>
          <a:lstStyle/>
          <a:p>
            <a:pPr algn="ctr">
              <a:lnSpc>
                <a:spcPts val="1100"/>
              </a:lnSpc>
            </a:pPr>
            <a:r>
              <a:rPr lang="ka-GE" sz="1100" dirty="0" smtClean="0">
                <a:solidFill>
                  <a:schemeClr val="bg1"/>
                </a:solidFill>
              </a:rPr>
              <a:t>კომუნიკაცია და ანგარიშგება</a:t>
            </a:r>
            <a:endParaRPr lang="en-GB" sz="1100" dirty="0">
              <a:solidFill>
                <a:schemeClr val="bg1"/>
              </a:solidFill>
            </a:endParaRPr>
          </a:p>
        </p:txBody>
      </p:sp>
      <p:sp>
        <p:nvSpPr>
          <p:cNvPr id="17" name="TextBox 16"/>
          <p:cNvSpPr txBox="1"/>
          <p:nvPr/>
        </p:nvSpPr>
        <p:spPr>
          <a:xfrm>
            <a:off x="5890208" y="5126928"/>
            <a:ext cx="974792" cy="374461"/>
          </a:xfrm>
          <a:prstGeom prst="rect">
            <a:avLst/>
          </a:prstGeom>
          <a:solidFill>
            <a:srgbClr val="4F81BD"/>
          </a:solidFill>
        </p:spPr>
        <p:txBody>
          <a:bodyPr wrap="square" rtlCol="0">
            <a:spAutoFit/>
          </a:bodyPr>
          <a:lstStyle/>
          <a:p>
            <a:pPr algn="ctr">
              <a:lnSpc>
                <a:spcPts val="1100"/>
              </a:lnSpc>
            </a:pPr>
            <a:r>
              <a:rPr lang="ka-GE" sz="1100" dirty="0" smtClean="0">
                <a:solidFill>
                  <a:schemeClr val="bg1"/>
                </a:solidFill>
              </a:rPr>
              <a:t>ტექნოლოგ. </a:t>
            </a:r>
            <a:r>
              <a:rPr lang="ka-GE" sz="1100" dirty="0" err="1" smtClean="0">
                <a:solidFill>
                  <a:schemeClr val="bg1"/>
                </a:solidFill>
              </a:rPr>
              <a:t>ინფრასტრ</a:t>
            </a:r>
            <a:r>
              <a:rPr lang="ka-GE" sz="1100" dirty="0" smtClean="0">
                <a:solidFill>
                  <a:schemeClr val="bg1"/>
                </a:solidFill>
              </a:rPr>
              <a:t>.</a:t>
            </a:r>
            <a:endParaRPr lang="en-GB" sz="1100" dirty="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4262844429"/>
              </p:ext>
            </p:extLst>
          </p:nvPr>
        </p:nvGraphicFramePr>
        <p:xfrm>
          <a:off x="340420" y="908968"/>
          <a:ext cx="8784976" cy="5733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8393247" cy="443698"/>
          </a:xfrm>
        </p:spPr>
        <p:txBody>
          <a:bodyPr lIns="640080">
            <a:noAutofit/>
          </a:bodyPr>
          <a:lstStyle/>
          <a:p>
            <a:r>
              <a:rPr lang="ka-GE" sz="3600" b="1">
                <a:solidFill>
                  <a:schemeClr val="accent2">
                    <a:lumMod val="75000"/>
                  </a:schemeClr>
                </a:solidFill>
              </a:rPr>
              <a:t>PR10 – ძირითადი მოთხოვნები</a:t>
            </a:r>
          </a:p>
        </p:txBody>
      </p:sp>
    </p:spTree>
    <p:extLst>
      <p:ext uri="{BB962C8B-B14F-4D97-AF65-F5344CB8AC3E}">
        <p14:creationId xmlns:p14="http://schemas.microsoft.com/office/powerpoint/2010/main" val="20263395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0" y="0"/>
            <a:ext cx="8393247" cy="462767"/>
          </a:xfrm>
        </p:spPr>
        <p:txBody>
          <a:bodyPr>
            <a:noAutofit/>
          </a:bodyPr>
          <a:lstStyle/>
          <a:p>
            <a:r>
              <a:rPr lang="ka-GE" sz="3200" b="1" dirty="0">
                <a:latin typeface="Franklin Gothic Demi Cond" panose="020B0706030402020204" pitchFamily="34" charset="0"/>
              </a:rPr>
              <a:t>EBRD-ის შედარება ანალოგიურ ინსტიტუტებთან </a:t>
            </a:r>
          </a:p>
        </p:txBody>
      </p:sp>
      <p:sp>
        <p:nvSpPr>
          <p:cNvPr id="615427" name="Rectangle 3"/>
          <p:cNvSpPr>
            <a:spLocks noGrp="1" noChangeArrowheads="1"/>
          </p:cNvSpPr>
          <p:nvPr>
            <p:ph type="body" idx="1"/>
          </p:nvPr>
        </p:nvSpPr>
        <p:spPr>
          <a:xfrm>
            <a:off x="578663" y="1408450"/>
            <a:ext cx="9026196" cy="4552331"/>
          </a:xfrm>
        </p:spPr>
        <p:txBody>
          <a:bodyPr>
            <a:noAutofit/>
          </a:bodyPr>
          <a:lstStyle/>
          <a:p>
            <a:r>
              <a:rPr lang="ka-GE" b="1" dirty="0">
                <a:latin typeface="Arial" panose="020B0604020202020204" pitchFamily="34" charset="0"/>
                <a:cs typeface="Arial" panose="020B0604020202020204" pitchFamily="34" charset="0"/>
              </a:rPr>
              <a:t>საერთაშორისო ფინანსური კორპორაცია (IFC) &amp; მსოფლიო ბანკი</a:t>
            </a:r>
          </a:p>
          <a:p>
            <a:pPr marL="466618" lvl="2" indent="-335562">
              <a:buSzPct val="120000"/>
              <a:buFont typeface="Arial" panose="020B0604020202020204" pitchFamily="34" charset="0"/>
              <a:buChar char="─"/>
            </a:pPr>
            <a:r>
              <a:rPr lang="ka-GE" sz="1800" dirty="0">
                <a:latin typeface="Arial" panose="020B0604020202020204" pitchFamily="34" charset="0"/>
                <a:cs typeface="Arial" panose="020B0604020202020204" pitchFamily="34" charset="0"/>
              </a:rPr>
              <a:t>ძალია დიდი მსგავსებაა, თუმცა ერთი იყენებს გლობალურ მიდგომას, ხოლო მეორე ევროპულს</a:t>
            </a:r>
          </a:p>
          <a:p>
            <a:pPr>
              <a:spcBef>
                <a:spcPct val="80000"/>
              </a:spcBef>
            </a:pPr>
            <a:r>
              <a:rPr lang="ka-GE" b="1" dirty="0">
                <a:latin typeface="Arial" panose="020B0604020202020204" pitchFamily="34" charset="0"/>
                <a:cs typeface="Arial" panose="020B0604020202020204" pitchFamily="34" charset="0"/>
              </a:rPr>
              <a:t>ეკვატორის პრინციპის ბანკები</a:t>
            </a:r>
          </a:p>
          <a:p>
            <a:pPr marL="466618" lvl="2" indent="-335562">
              <a:buSzPct val="120000"/>
              <a:buFont typeface="Arial" panose="020B0604020202020204" pitchFamily="34" charset="0"/>
              <a:buChar char="─"/>
            </a:pPr>
            <a:r>
              <a:rPr lang="ka-GE" sz="1800" dirty="0">
                <a:latin typeface="Arial" panose="020B0604020202020204" pitchFamily="34" charset="0"/>
                <a:cs typeface="Arial" panose="020B0604020202020204" pitchFamily="34" charset="0"/>
              </a:rPr>
              <a:t>IFC-ს მსგავსია, თუმცა პრაქტიკული განხორციელება სხვადასხვანაირია და პროექტის დაფინანსებით შემოფარგლება</a:t>
            </a:r>
          </a:p>
          <a:p>
            <a:pPr>
              <a:spcBef>
                <a:spcPct val="80000"/>
              </a:spcBef>
            </a:pPr>
            <a:r>
              <a:rPr lang="ka-GE" b="1" dirty="0">
                <a:latin typeface="Arial" panose="020B0604020202020204" pitchFamily="34" charset="0"/>
                <a:cs typeface="Arial" panose="020B0604020202020204" pitchFamily="34" charset="0"/>
              </a:rPr>
              <a:t>ევროპის საინვესტიციო ბანკი (EIB)</a:t>
            </a:r>
            <a:r>
              <a:rPr lang="ka-GE" dirty="0">
                <a:latin typeface="Arial" panose="020B0604020202020204" pitchFamily="34" charset="0"/>
                <a:cs typeface="Arial" panose="020B0604020202020204" pitchFamily="34" charset="0"/>
              </a:rPr>
              <a:t> </a:t>
            </a:r>
          </a:p>
          <a:p>
            <a:pPr marL="466618" lvl="2" indent="-335562">
              <a:buSzPct val="120000"/>
              <a:buFont typeface="Arial" panose="020B0604020202020204" pitchFamily="34" charset="0"/>
              <a:buChar char="─"/>
            </a:pPr>
            <a:r>
              <a:rPr lang="ka-GE" sz="1800" dirty="0">
                <a:latin typeface="Arial" panose="020B0604020202020204" pitchFamily="34" charset="0"/>
                <a:cs typeface="Arial" panose="020B0604020202020204" pitchFamily="34" charset="0"/>
              </a:rPr>
              <a:t>მსგავსი პოლიტიკა გარემოს დაცვის სფეროში ევროპული პრინციპების საპირწონედ</a:t>
            </a:r>
          </a:p>
          <a:p>
            <a:pPr marL="466618" lvl="2" indent="-335562">
              <a:buSzPct val="120000"/>
              <a:buFont typeface="Arial" panose="020B0604020202020204" pitchFamily="34" charset="0"/>
              <a:buChar char="─"/>
            </a:pPr>
            <a:r>
              <a:rPr lang="ka-GE" sz="1800" dirty="0">
                <a:latin typeface="Arial" panose="020B0604020202020204" pitchFamily="34" charset="0"/>
                <a:cs typeface="Arial" panose="020B0604020202020204" pitchFamily="34" charset="0"/>
              </a:rPr>
              <a:t>მეტად დეცენტრალიზებული მიდგომა</a:t>
            </a:r>
          </a:p>
          <a:p>
            <a:pPr marL="466618" lvl="2" indent="-335562">
              <a:buSzPct val="120000"/>
              <a:buFont typeface="Arial" panose="020B0604020202020204" pitchFamily="34" charset="0"/>
              <a:buChar char="─"/>
            </a:pPr>
            <a:r>
              <a:rPr lang="ka-GE" sz="1800" dirty="0">
                <a:latin typeface="Arial" panose="020B0604020202020204" pitchFamily="34" charset="0"/>
                <a:cs typeface="Arial" panose="020B0604020202020204" pitchFamily="34" charset="0"/>
              </a:rPr>
              <a:t>პრაქტიკული განხორციელება არათანმიმდევრულია</a:t>
            </a:r>
          </a:p>
          <a:p>
            <a:pPr marL="342900" lvl="1" indent="-342900">
              <a:spcBef>
                <a:spcPct val="80000"/>
              </a:spcBef>
            </a:pPr>
            <a:r>
              <a:rPr lang="ka-GE" sz="1800" b="1" dirty="0">
                <a:latin typeface="Arial" panose="020B0604020202020204" pitchFamily="34" charset="0"/>
                <a:cs typeface="Arial" panose="020B0604020202020204" pitchFamily="34" charset="0"/>
              </a:rPr>
              <a:t>აზიის განვითარების ბანკი (ADB)</a:t>
            </a:r>
          </a:p>
          <a:p>
            <a:pPr marL="466618" lvl="2" indent="-335562">
              <a:buSzPct val="120000"/>
              <a:buFont typeface="Arial" panose="020B0604020202020204" pitchFamily="34" charset="0"/>
              <a:buChar char="─"/>
            </a:pPr>
            <a:r>
              <a:rPr lang="ka-GE" sz="1800" dirty="0">
                <a:latin typeface="Arial" panose="020B0604020202020204" pitchFamily="34" charset="0"/>
                <a:cs typeface="Arial" panose="020B0604020202020204" pitchFamily="34" charset="0"/>
              </a:rPr>
              <a:t>მუშახელისა და შრომის პირობების თაობაზე სტანდარტები არ გააჩნია</a:t>
            </a:r>
          </a:p>
        </p:txBody>
      </p:sp>
    </p:spTree>
    <p:extLst>
      <p:ext uri="{BB962C8B-B14F-4D97-AF65-F5344CB8AC3E}">
        <p14:creationId xmlns:p14="http://schemas.microsoft.com/office/powerpoint/2010/main" val="3048727024"/>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7457" y="1531457"/>
            <a:ext cx="9144000" cy="4110217"/>
          </a:xfrm>
        </p:spPr>
        <p:txBody>
          <a:bodyPr/>
          <a:lstStyle/>
          <a:p>
            <a:pPr marL="0" indent="0" algn="ctr">
              <a:buNone/>
            </a:pPr>
            <a:r>
              <a:rPr lang="ka-GE" sz="4500" b="1">
                <a:solidFill>
                  <a:srgbClr val="508927"/>
                </a:solidFill>
                <a:latin typeface="+mj-lt"/>
              </a:rPr>
              <a:t>გმადლობთ!</a:t>
            </a:r>
          </a:p>
          <a:p>
            <a:pPr algn="ctr"/>
            <a:endParaRPr lang="en-GB" dirty="0">
              <a:solidFill>
                <a:srgbClr val="404040"/>
              </a:solidFill>
              <a:latin typeface="Book Antiqua" panose="02040602050305030304" pitchFamily="18" charset="0"/>
            </a:endParaRPr>
          </a:p>
          <a:p>
            <a:pPr marL="0" indent="0" algn="ctr">
              <a:buNone/>
            </a:pPr>
            <a:r>
              <a:rPr lang="ka-GE" sz="2400">
                <a:solidFill>
                  <a:srgbClr val="7F7F7F"/>
                </a:solidFill>
                <a:latin typeface="Franklin Gothic Demi" panose="020B0703020102020204" pitchFamily="34" charset="0"/>
              </a:rPr>
              <a:t>საკონტაქტო ინფორმაცია:</a:t>
            </a:r>
          </a:p>
          <a:p>
            <a:pPr algn="ctr"/>
            <a:endParaRPr lang="en-GB" sz="2400" dirty="0">
              <a:solidFill>
                <a:srgbClr val="7F7F7F"/>
              </a:solidFill>
              <a:latin typeface="Franklin Gothic Demi" panose="020B0703020102020204" pitchFamily="34" charset="0"/>
            </a:endParaRPr>
          </a:p>
          <a:p>
            <a:pPr marL="0" indent="0" algn="ctr">
              <a:buNone/>
            </a:pPr>
            <a:r>
              <a:rPr lang="ka-GE" sz="2400">
                <a:solidFill>
                  <a:srgbClr val="7F7F7F"/>
                </a:solidFill>
                <a:latin typeface="Franklin Gothic Demi" panose="020B0703020102020204" pitchFamily="34" charset="0"/>
              </a:rPr>
              <a:t>დოქტორი დარიუშ პრასეკი</a:t>
            </a:r>
          </a:p>
          <a:p>
            <a:pPr marL="0" indent="0" algn="ctr">
              <a:buNone/>
            </a:pPr>
            <a:r>
              <a:rPr lang="ka-GE" sz="2400">
                <a:solidFill>
                  <a:srgbClr val="7F7F7F"/>
                </a:solidFill>
                <a:latin typeface="Franklin Gothic Demi" panose="020B0703020102020204" pitchFamily="34" charset="0"/>
              </a:rPr>
              <a:t>deprasek@gmail.com</a:t>
            </a:r>
          </a:p>
          <a:p>
            <a:pPr marL="0" indent="0" algn="ctr">
              <a:spcBef>
                <a:spcPts val="0"/>
              </a:spcBef>
              <a:buNone/>
            </a:pPr>
            <a:r>
              <a:rPr lang="ka-GE" sz="2400">
                <a:solidFill>
                  <a:srgbClr val="7F7F7F"/>
                </a:solidFill>
                <a:latin typeface="Franklin Gothic Demi" panose="020B0703020102020204" pitchFamily="34" charset="0"/>
              </a:rPr>
              <a:t>orchisge@yahoo.com</a:t>
            </a:r>
          </a:p>
        </p:txBody>
      </p:sp>
    </p:spTree>
    <p:extLst>
      <p:ext uri="{BB962C8B-B14F-4D97-AF65-F5344CB8AC3E}">
        <p14:creationId xmlns:p14="http://schemas.microsoft.com/office/powerpoint/2010/main" val="37953922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 application&#10;&#10;Description automatically generate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09931" y="286527"/>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Icon&#10;&#10;Description automatically generate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53204" y="511990"/>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EO, my smal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3954" y="408270"/>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logo orkisis_new_new-p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8865" y="420670"/>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1500" y="2548367"/>
            <a:ext cx="9118600" cy="2246769"/>
          </a:xfrm>
          <a:prstGeom prst="rect">
            <a:avLst/>
          </a:prstGeom>
        </p:spPr>
        <p:txBody>
          <a:bodyPr wrap="square">
            <a:spAutoFit/>
          </a:bodyPr>
          <a:lstStyle/>
          <a:p>
            <a:pPr algn="ctr"/>
            <a:r>
              <a:rPr lang="ka-GE" sz="2800" b="1" dirty="0">
                <a:solidFill>
                  <a:schemeClr val="bg1">
                    <a:lumMod val="50000"/>
                  </a:schemeClr>
                </a:solidFill>
                <a:latin typeface="Franklin Gothic Demi" panose="020B0703020102020204" pitchFamily="34" charset="0"/>
                <a:ea typeface="Calibri" panose="020F0502020204030204" pitchFamily="34" charset="0"/>
              </a:rPr>
              <a:t>პროექტი „მმართველობის რეფორმის ფონდი“ (GRF)</a:t>
            </a:r>
          </a:p>
          <a:p>
            <a:pPr algn="ctr"/>
            <a:endParaRPr lang="en-GB" sz="2800" b="1" dirty="0">
              <a:solidFill>
                <a:srgbClr val="404040"/>
              </a:solidFill>
              <a:latin typeface="Franklin Gothic Book" panose="020B0503020102020204" pitchFamily="34" charset="0"/>
            </a:endParaRPr>
          </a:p>
          <a:p>
            <a:pPr algn="ctr"/>
            <a:r>
              <a:rPr lang="ka-GE" sz="2800" b="1" dirty="0">
                <a:solidFill>
                  <a:srgbClr val="404040"/>
                </a:solidFill>
              </a:rPr>
              <a:t>„ცირკულარულ ეკონომიკაზე გადასვლის პროცესში საქართველოს მთავრობის მხარდაჭერა მმართველობისა და პოლიტიკის გასაძლიერებლად“</a:t>
            </a:r>
          </a:p>
        </p:txBody>
      </p:sp>
    </p:spTree>
    <p:extLst>
      <p:ext uri="{BB962C8B-B14F-4D97-AF65-F5344CB8AC3E}">
        <p14:creationId xmlns:p14="http://schemas.microsoft.com/office/powerpoint/2010/main" val="1543485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0113"/>
            <a:ext cx="9370243" cy="600164"/>
          </a:xfrm>
          <a:prstGeom prst="rect">
            <a:avLst/>
          </a:prstGeom>
        </p:spPr>
        <p:txBody>
          <a:bodyPr vert="horz" wrap="square" lIns="640080" tIns="45720" rIns="0" bIns="0" rtlCol="0">
            <a:spAutoFit/>
          </a:bodyPr>
          <a:lstStyle/>
          <a:p>
            <a:pPr marL="10795">
              <a:lnSpc>
                <a:spcPct val="100000"/>
              </a:lnSpc>
              <a:spcBef>
                <a:spcPts val="105"/>
              </a:spcBef>
            </a:pPr>
            <a:r>
              <a:rPr lang="ka-GE">
                <a:latin typeface="Franklin Gothic Demi Cond" panose="020B0706030402020204" pitchFamily="34" charset="0"/>
              </a:rPr>
              <a:t>E&amp;S </a:t>
            </a:r>
            <a:r>
              <a:rPr lang="ka-GE" b="1">
                <a:latin typeface="Franklin Gothic Demi Cond" panose="020B0706030402020204" pitchFamily="34" charset="0"/>
              </a:rPr>
              <a:t>რისკების განსხვავება დარგების მიხედვით – სოციალური</a:t>
            </a:r>
          </a:p>
        </p:txBody>
      </p:sp>
      <p:pic>
        <p:nvPicPr>
          <p:cNvPr id="3" name="object 3"/>
          <p:cNvPicPr/>
          <p:nvPr/>
        </p:nvPicPr>
        <p:blipFill>
          <a:blip r:embed="rId2" cstate="print"/>
          <a:stretch>
            <a:fillRect/>
          </a:stretch>
        </p:blipFill>
        <p:spPr>
          <a:xfrm>
            <a:off x="622486" y="1280160"/>
            <a:ext cx="8016240" cy="1310639"/>
          </a:xfrm>
          <a:prstGeom prst="rect">
            <a:avLst/>
          </a:prstGeom>
        </p:spPr>
      </p:pic>
      <p:sp>
        <p:nvSpPr>
          <p:cNvPr id="4" name="object 4"/>
          <p:cNvSpPr txBox="1"/>
          <p:nvPr/>
        </p:nvSpPr>
        <p:spPr>
          <a:xfrm>
            <a:off x="884713" y="1645656"/>
            <a:ext cx="1934265" cy="289823"/>
          </a:xfrm>
          <a:prstGeom prst="rect">
            <a:avLst/>
          </a:prstGeom>
        </p:spPr>
        <p:txBody>
          <a:bodyPr vert="horz" wrap="square" lIns="0" tIns="12700" rIns="0" bIns="0" rtlCol="0">
            <a:spAutoFit/>
          </a:bodyPr>
          <a:lstStyle/>
          <a:p>
            <a:pPr marL="12700">
              <a:lnSpc>
                <a:spcPct val="100000"/>
              </a:lnSpc>
              <a:spcBef>
                <a:spcPts val="100"/>
              </a:spcBef>
            </a:pPr>
            <a:r>
              <a:rPr lang="ka-GE" b="1" dirty="0">
                <a:solidFill>
                  <a:srgbClr val="FFFFFF"/>
                </a:solidFill>
                <a:latin typeface="Arial"/>
                <a:cs typeface="Arial"/>
              </a:rPr>
              <a:t>მომატებული სოციალური რისკი</a:t>
            </a:r>
          </a:p>
        </p:txBody>
      </p:sp>
      <p:sp>
        <p:nvSpPr>
          <p:cNvPr id="5" name="object 5"/>
          <p:cNvSpPr txBox="1"/>
          <p:nvPr/>
        </p:nvSpPr>
        <p:spPr>
          <a:xfrm>
            <a:off x="6574088" y="1704657"/>
            <a:ext cx="2064638" cy="289823"/>
          </a:xfrm>
          <a:prstGeom prst="rect">
            <a:avLst/>
          </a:prstGeom>
        </p:spPr>
        <p:txBody>
          <a:bodyPr vert="horz" wrap="square" lIns="0" tIns="12700" rIns="0" bIns="0" rtlCol="0">
            <a:spAutoFit/>
          </a:bodyPr>
          <a:lstStyle/>
          <a:p>
            <a:pPr marL="12700">
              <a:lnSpc>
                <a:spcPct val="100000"/>
              </a:lnSpc>
              <a:spcBef>
                <a:spcPts val="100"/>
              </a:spcBef>
            </a:pPr>
            <a:r>
              <a:rPr lang="ka-GE" b="1">
                <a:solidFill>
                  <a:srgbClr val="414141"/>
                </a:solidFill>
                <a:latin typeface="Arial"/>
                <a:cs typeface="Arial"/>
              </a:rPr>
              <a:t>ნაკლები სოციალური რისკი</a:t>
            </a:r>
          </a:p>
        </p:txBody>
      </p:sp>
      <p:sp>
        <p:nvSpPr>
          <p:cNvPr id="6" name="object 6"/>
          <p:cNvSpPr txBox="1"/>
          <p:nvPr/>
        </p:nvSpPr>
        <p:spPr>
          <a:xfrm>
            <a:off x="622486" y="2809239"/>
            <a:ext cx="2458720" cy="3819635"/>
          </a:xfrm>
          <a:prstGeom prst="rect">
            <a:avLst/>
          </a:prstGeom>
          <a:solidFill>
            <a:srgbClr val="246C8F"/>
          </a:solidFill>
          <a:ln w="10159">
            <a:solidFill>
              <a:srgbClr val="00AD9E"/>
            </a:solidFill>
          </a:ln>
        </p:spPr>
        <p:txBody>
          <a:bodyPr vert="horz" wrap="square" lIns="0" tIns="64135" rIns="0" bIns="457200" rtlCol="0">
            <a:spAutoFit/>
          </a:bodyPr>
          <a:lstStyle/>
          <a:p>
            <a:pPr marL="92075">
              <a:lnSpc>
                <a:spcPct val="100000"/>
              </a:lnSpc>
              <a:spcBef>
                <a:spcPts val="600"/>
              </a:spcBef>
              <a:spcAft>
                <a:spcPts val="600"/>
              </a:spcAft>
            </a:pPr>
            <a:r>
              <a:rPr lang="ka-GE" b="1" dirty="0">
                <a:solidFill>
                  <a:srgbClr val="FFFFFF"/>
                </a:solidFill>
                <a:latin typeface="Arial"/>
                <a:cs typeface="Arial"/>
              </a:rPr>
              <a:t>მაღალი რისკი:</a:t>
            </a:r>
          </a:p>
          <a:p>
            <a:pPr marL="376555" indent="-284480">
              <a:lnSpc>
                <a:spcPct val="100000"/>
              </a:lnSpc>
              <a:spcBef>
                <a:spcPts val="600"/>
              </a:spcBef>
              <a:spcAft>
                <a:spcPts val="600"/>
              </a:spcAft>
              <a:buChar char="•"/>
              <a:tabLst>
                <a:tab pos="376555" algn="l"/>
              </a:tabLst>
            </a:pPr>
            <a:r>
              <a:rPr lang="ka-GE" dirty="0">
                <a:solidFill>
                  <a:srgbClr val="FFFFFF"/>
                </a:solidFill>
                <a:latin typeface="Arial"/>
                <a:cs typeface="Arial"/>
              </a:rPr>
              <a:t>მშენებლობა</a:t>
            </a:r>
          </a:p>
          <a:p>
            <a:pPr marL="376555" indent="-284480">
              <a:lnSpc>
                <a:spcPct val="100000"/>
              </a:lnSpc>
              <a:spcBef>
                <a:spcPts val="600"/>
              </a:spcBef>
              <a:spcAft>
                <a:spcPts val="600"/>
              </a:spcAft>
              <a:buChar char="•"/>
              <a:tabLst>
                <a:tab pos="376555" algn="l"/>
              </a:tabLst>
            </a:pPr>
            <a:r>
              <a:rPr lang="ka-GE" dirty="0">
                <a:solidFill>
                  <a:srgbClr val="FFFFFF"/>
                </a:solidFill>
                <a:latin typeface="Arial"/>
                <a:cs typeface="Arial"/>
              </a:rPr>
              <a:t>წიაღისეულის მოპოვება</a:t>
            </a:r>
          </a:p>
          <a:p>
            <a:pPr marL="376555" indent="-284480">
              <a:lnSpc>
                <a:spcPct val="100000"/>
              </a:lnSpc>
              <a:spcBef>
                <a:spcPts val="600"/>
              </a:spcBef>
              <a:spcAft>
                <a:spcPts val="600"/>
              </a:spcAft>
              <a:buChar char="•"/>
              <a:tabLst>
                <a:tab pos="376555" algn="l"/>
              </a:tabLst>
            </a:pPr>
            <a:r>
              <a:rPr lang="ka-GE" dirty="0">
                <a:solidFill>
                  <a:srgbClr val="FFFFFF"/>
                </a:solidFill>
                <a:latin typeface="Arial"/>
                <a:cs typeface="Arial"/>
              </a:rPr>
              <a:t>ენერგეტიკა</a:t>
            </a:r>
          </a:p>
          <a:p>
            <a:pPr marL="376555" indent="-284480">
              <a:lnSpc>
                <a:spcPct val="100000"/>
              </a:lnSpc>
              <a:spcBef>
                <a:spcPts val="600"/>
              </a:spcBef>
              <a:spcAft>
                <a:spcPts val="600"/>
              </a:spcAft>
              <a:buChar char="•"/>
              <a:tabLst>
                <a:tab pos="376555" algn="l"/>
              </a:tabLst>
            </a:pPr>
            <a:r>
              <a:rPr lang="ka-GE" dirty="0">
                <a:solidFill>
                  <a:srgbClr val="FFFFFF"/>
                </a:solidFill>
                <a:latin typeface="Arial"/>
                <a:cs typeface="Arial"/>
              </a:rPr>
              <a:t>სოფლის მეურნეობა</a:t>
            </a:r>
          </a:p>
          <a:p>
            <a:pPr marL="376555" indent="-284480">
              <a:lnSpc>
                <a:spcPct val="100000"/>
              </a:lnSpc>
              <a:spcBef>
                <a:spcPts val="600"/>
              </a:spcBef>
              <a:spcAft>
                <a:spcPts val="600"/>
              </a:spcAft>
              <a:buChar char="•"/>
              <a:tabLst>
                <a:tab pos="376555" algn="l"/>
              </a:tabLst>
            </a:pPr>
            <a:r>
              <a:rPr lang="ka-GE" dirty="0">
                <a:solidFill>
                  <a:srgbClr val="FFFFFF"/>
                </a:solidFill>
                <a:latin typeface="Arial"/>
                <a:cs typeface="Arial"/>
              </a:rPr>
              <a:t>ცელულოზა და ქაღალდი</a:t>
            </a:r>
          </a:p>
          <a:p>
            <a:pPr marL="376555" indent="-284480">
              <a:lnSpc>
                <a:spcPct val="100000"/>
              </a:lnSpc>
              <a:spcBef>
                <a:spcPts val="600"/>
              </a:spcBef>
              <a:spcAft>
                <a:spcPts val="600"/>
              </a:spcAft>
              <a:buChar char="•"/>
              <a:tabLst>
                <a:tab pos="376555" algn="l"/>
              </a:tabLst>
            </a:pPr>
            <a:r>
              <a:rPr lang="ka-GE" dirty="0">
                <a:solidFill>
                  <a:srgbClr val="FFFFFF"/>
                </a:solidFill>
                <a:latin typeface="Arial"/>
                <a:cs typeface="Arial"/>
              </a:rPr>
              <a:t>რკინა და ფოლადი</a:t>
            </a:r>
          </a:p>
          <a:p>
            <a:pPr marL="376555" indent="-284480">
              <a:lnSpc>
                <a:spcPct val="100000"/>
              </a:lnSpc>
              <a:spcBef>
                <a:spcPts val="600"/>
              </a:spcBef>
              <a:spcAft>
                <a:spcPts val="600"/>
              </a:spcAft>
              <a:buChar char="•"/>
              <a:tabLst>
                <a:tab pos="376555" algn="l"/>
              </a:tabLst>
            </a:pPr>
            <a:r>
              <a:rPr lang="ka-GE" dirty="0">
                <a:solidFill>
                  <a:srgbClr val="FFFFFF"/>
                </a:solidFill>
                <a:latin typeface="Arial"/>
                <a:cs typeface="Arial"/>
              </a:rPr>
              <a:t>ჯანდაცვა</a:t>
            </a:r>
          </a:p>
        </p:txBody>
      </p:sp>
      <p:sp>
        <p:nvSpPr>
          <p:cNvPr id="7" name="object 7"/>
          <p:cNvSpPr txBox="1"/>
          <p:nvPr/>
        </p:nvSpPr>
        <p:spPr>
          <a:xfrm>
            <a:off x="3284406" y="2809238"/>
            <a:ext cx="2540000" cy="3822192"/>
          </a:xfrm>
          <a:prstGeom prst="rect">
            <a:avLst/>
          </a:prstGeom>
          <a:solidFill>
            <a:srgbClr val="246C8F"/>
          </a:solidFill>
          <a:ln w="10159">
            <a:solidFill>
              <a:srgbClr val="00AD9E"/>
            </a:solidFill>
          </a:ln>
        </p:spPr>
        <p:txBody>
          <a:bodyPr vert="horz" wrap="square" lIns="0" tIns="64135" rIns="0" bIns="365760" rtlCol="0">
            <a:spAutoFit/>
          </a:bodyPr>
          <a:lstStyle/>
          <a:p>
            <a:pPr marL="90170">
              <a:lnSpc>
                <a:spcPct val="100000"/>
              </a:lnSpc>
              <a:spcBef>
                <a:spcPts val="600"/>
              </a:spcBef>
              <a:spcAft>
                <a:spcPts val="600"/>
              </a:spcAft>
            </a:pPr>
            <a:r>
              <a:rPr lang="ka-GE" b="1" dirty="0">
                <a:solidFill>
                  <a:srgbClr val="FFFFFF"/>
                </a:solidFill>
                <a:latin typeface="Arial"/>
                <a:cs typeface="Arial"/>
              </a:rPr>
              <a:t>საშუალო რისკი:</a:t>
            </a:r>
          </a:p>
          <a:p>
            <a:pPr marL="374650" indent="-284480">
              <a:lnSpc>
                <a:spcPct val="100000"/>
              </a:lnSpc>
              <a:spcBef>
                <a:spcPts val="600"/>
              </a:spcBef>
              <a:spcAft>
                <a:spcPts val="600"/>
              </a:spcAft>
              <a:buChar char="•"/>
              <a:tabLst>
                <a:tab pos="374650" algn="l"/>
              </a:tabLst>
            </a:pPr>
            <a:r>
              <a:rPr lang="ka-GE" dirty="0">
                <a:solidFill>
                  <a:srgbClr val="FFFFFF"/>
                </a:solidFill>
                <a:latin typeface="Arial"/>
                <a:cs typeface="Arial"/>
              </a:rPr>
              <a:t>სოფლის მეურნეობა</a:t>
            </a:r>
          </a:p>
          <a:p>
            <a:pPr marL="374650" indent="-284480">
              <a:lnSpc>
                <a:spcPct val="100000"/>
              </a:lnSpc>
              <a:spcBef>
                <a:spcPts val="600"/>
              </a:spcBef>
              <a:spcAft>
                <a:spcPts val="600"/>
              </a:spcAft>
              <a:buChar char="•"/>
              <a:tabLst>
                <a:tab pos="374650" algn="l"/>
              </a:tabLst>
            </a:pPr>
            <a:r>
              <a:rPr lang="ka-GE" dirty="0">
                <a:solidFill>
                  <a:srgbClr val="FFFFFF"/>
                </a:solidFill>
                <a:latin typeface="Arial"/>
                <a:cs typeface="Arial"/>
              </a:rPr>
              <a:t>თევზჭერა</a:t>
            </a:r>
          </a:p>
          <a:p>
            <a:pPr marL="374650" indent="-284480">
              <a:lnSpc>
                <a:spcPct val="100000"/>
              </a:lnSpc>
              <a:spcBef>
                <a:spcPts val="600"/>
              </a:spcBef>
              <a:spcAft>
                <a:spcPts val="600"/>
              </a:spcAft>
              <a:buChar char="•"/>
              <a:tabLst>
                <a:tab pos="374650" algn="l"/>
              </a:tabLst>
            </a:pPr>
            <a:r>
              <a:rPr lang="ka-GE" dirty="0">
                <a:solidFill>
                  <a:srgbClr val="FFFFFF"/>
                </a:solidFill>
                <a:latin typeface="Arial"/>
                <a:cs typeface="Arial"/>
              </a:rPr>
              <a:t>საკვები პროდუქტების დამუშავება</a:t>
            </a:r>
          </a:p>
          <a:p>
            <a:pPr marL="374650" indent="-284480">
              <a:lnSpc>
                <a:spcPct val="100000"/>
              </a:lnSpc>
              <a:spcBef>
                <a:spcPts val="600"/>
              </a:spcBef>
              <a:spcAft>
                <a:spcPts val="600"/>
              </a:spcAft>
              <a:buChar char="•"/>
              <a:tabLst>
                <a:tab pos="374650" algn="l"/>
              </a:tabLst>
            </a:pPr>
            <a:r>
              <a:rPr lang="ka-GE" dirty="0">
                <a:solidFill>
                  <a:srgbClr val="FFFFFF"/>
                </a:solidFill>
                <a:latin typeface="Arial"/>
                <a:cs typeface="Arial"/>
              </a:rPr>
              <a:t>ხორცის დამუშავება</a:t>
            </a:r>
          </a:p>
          <a:p>
            <a:pPr marL="374650" indent="-284480">
              <a:lnSpc>
                <a:spcPct val="100000"/>
              </a:lnSpc>
              <a:spcBef>
                <a:spcPts val="600"/>
              </a:spcBef>
              <a:spcAft>
                <a:spcPts val="600"/>
              </a:spcAft>
              <a:buChar char="•"/>
              <a:tabLst>
                <a:tab pos="374650" algn="l"/>
              </a:tabLst>
            </a:pPr>
            <a:r>
              <a:rPr lang="ka-GE" dirty="0">
                <a:solidFill>
                  <a:srgbClr val="FFFFFF"/>
                </a:solidFill>
                <a:latin typeface="Arial"/>
                <a:cs typeface="Arial"/>
              </a:rPr>
              <a:t>ხის ნაწარმი</a:t>
            </a:r>
          </a:p>
          <a:p>
            <a:pPr marL="374650" indent="-284480">
              <a:lnSpc>
                <a:spcPct val="100000"/>
              </a:lnSpc>
              <a:spcBef>
                <a:spcPts val="600"/>
              </a:spcBef>
              <a:spcAft>
                <a:spcPts val="1200"/>
              </a:spcAft>
              <a:buChar char="•"/>
              <a:tabLst>
                <a:tab pos="374650" algn="l"/>
              </a:tabLst>
            </a:pPr>
            <a:r>
              <a:rPr lang="ka-GE" dirty="0">
                <a:solidFill>
                  <a:srgbClr val="FFFFFF"/>
                </a:solidFill>
                <a:latin typeface="Arial"/>
                <a:cs typeface="Arial"/>
              </a:rPr>
              <a:t>ჯანდაცვა</a:t>
            </a:r>
          </a:p>
          <a:p>
            <a:pPr marL="374650" indent="-284480">
              <a:lnSpc>
                <a:spcPct val="100000"/>
              </a:lnSpc>
              <a:spcBef>
                <a:spcPts val="600"/>
              </a:spcBef>
              <a:spcAft>
                <a:spcPts val="600"/>
              </a:spcAft>
              <a:buChar char="•"/>
              <a:tabLst>
                <a:tab pos="374650" algn="l"/>
              </a:tabLst>
            </a:pPr>
            <a:endParaRPr dirty="0">
              <a:latin typeface="Arial"/>
              <a:cs typeface="Arial"/>
            </a:endParaRPr>
          </a:p>
        </p:txBody>
      </p:sp>
      <p:sp>
        <p:nvSpPr>
          <p:cNvPr id="8" name="object 8"/>
          <p:cNvSpPr txBox="1"/>
          <p:nvPr/>
        </p:nvSpPr>
        <p:spPr>
          <a:xfrm>
            <a:off x="6032687" y="2809239"/>
            <a:ext cx="2811768" cy="3822192"/>
          </a:xfrm>
          <a:prstGeom prst="rect">
            <a:avLst/>
          </a:prstGeom>
          <a:solidFill>
            <a:srgbClr val="246C8F"/>
          </a:solidFill>
          <a:ln w="10159">
            <a:solidFill>
              <a:srgbClr val="00AD9E"/>
            </a:solidFill>
          </a:ln>
        </p:spPr>
        <p:txBody>
          <a:bodyPr vert="horz" wrap="square" lIns="0" tIns="64135" rIns="0" bIns="731520" rtlCol="0">
            <a:spAutoFit/>
          </a:bodyPr>
          <a:lstStyle/>
          <a:p>
            <a:pPr marL="88900">
              <a:lnSpc>
                <a:spcPct val="100000"/>
              </a:lnSpc>
              <a:spcBef>
                <a:spcPts val="600"/>
              </a:spcBef>
              <a:spcAft>
                <a:spcPts val="600"/>
              </a:spcAft>
            </a:pPr>
            <a:r>
              <a:rPr lang="ka-GE" b="1" dirty="0">
                <a:solidFill>
                  <a:srgbClr val="FFFFFF"/>
                </a:solidFill>
                <a:latin typeface="Arial"/>
                <a:cs typeface="Arial"/>
              </a:rPr>
              <a:t>დაბალი რისკი:</a:t>
            </a:r>
          </a:p>
          <a:p>
            <a:pPr marL="373380" marR="629285" indent="-285115">
              <a:lnSpc>
                <a:spcPct val="100000"/>
              </a:lnSpc>
              <a:spcBef>
                <a:spcPts val="600"/>
              </a:spcBef>
              <a:spcAft>
                <a:spcPts val="600"/>
              </a:spcAft>
              <a:buChar char="•"/>
              <a:tabLst>
                <a:tab pos="373380" algn="l"/>
              </a:tabLst>
            </a:pPr>
            <a:r>
              <a:rPr lang="ka-GE" dirty="0">
                <a:solidFill>
                  <a:srgbClr val="FFFFFF"/>
                </a:solidFill>
                <a:latin typeface="Arial"/>
                <a:cs typeface="Arial"/>
              </a:rPr>
              <a:t>საცალო მაღაზიები/ სუპერმარკეტები</a:t>
            </a:r>
          </a:p>
          <a:p>
            <a:pPr marL="373380" indent="-284480">
              <a:lnSpc>
                <a:spcPct val="100000"/>
              </a:lnSpc>
              <a:spcBef>
                <a:spcPts val="600"/>
              </a:spcBef>
              <a:spcAft>
                <a:spcPts val="600"/>
              </a:spcAft>
              <a:buChar char="•"/>
              <a:tabLst>
                <a:tab pos="373380" algn="l"/>
              </a:tabLst>
            </a:pPr>
            <a:r>
              <a:rPr lang="ka-GE" dirty="0">
                <a:solidFill>
                  <a:srgbClr val="FFFFFF"/>
                </a:solidFill>
                <a:latin typeface="Arial"/>
                <a:cs typeface="Arial"/>
              </a:rPr>
              <a:t>ფინანსური მომსახურება</a:t>
            </a:r>
          </a:p>
          <a:p>
            <a:pPr marL="373380" indent="-284480">
              <a:lnSpc>
                <a:spcPct val="100000"/>
              </a:lnSpc>
              <a:spcBef>
                <a:spcPts val="600"/>
              </a:spcBef>
              <a:spcAft>
                <a:spcPts val="600"/>
              </a:spcAft>
              <a:buChar char="•"/>
              <a:tabLst>
                <a:tab pos="373380" algn="l"/>
              </a:tabLst>
            </a:pPr>
            <a:r>
              <a:rPr lang="ka-GE" dirty="0">
                <a:solidFill>
                  <a:srgbClr val="FFFFFF"/>
                </a:solidFill>
                <a:latin typeface="Arial"/>
                <a:cs typeface="Arial"/>
              </a:rPr>
              <a:t>ტელეკომუნიკაცია</a:t>
            </a:r>
          </a:p>
          <a:p>
            <a:pPr marL="373380" indent="-284480">
              <a:lnSpc>
                <a:spcPct val="100000"/>
              </a:lnSpc>
              <a:spcBef>
                <a:spcPts val="600"/>
              </a:spcBef>
              <a:spcAft>
                <a:spcPts val="600"/>
              </a:spcAft>
              <a:buChar char="•"/>
              <a:tabLst>
                <a:tab pos="373380" algn="l"/>
              </a:tabLst>
            </a:pPr>
            <a:endParaRPr lang="en-US" spc="-10" dirty="0">
              <a:solidFill>
                <a:srgbClr val="FFFFFF"/>
              </a:solidFill>
              <a:latin typeface="Arial"/>
              <a:cs typeface="Arial"/>
            </a:endParaRPr>
          </a:p>
          <a:p>
            <a:pPr marL="373380" indent="-284480">
              <a:lnSpc>
                <a:spcPct val="100000"/>
              </a:lnSpc>
              <a:spcBef>
                <a:spcPts val="600"/>
              </a:spcBef>
              <a:spcAft>
                <a:spcPts val="600"/>
              </a:spcAft>
              <a:buChar char="•"/>
              <a:tabLst>
                <a:tab pos="373380" algn="l"/>
              </a:tabLst>
            </a:pPr>
            <a:endParaRPr lang="en-US" spc="-10" dirty="0">
              <a:solidFill>
                <a:srgbClr val="FFFFFF"/>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353550" cy="569387"/>
          </a:xfrm>
          <a:prstGeom prst="rect">
            <a:avLst/>
          </a:prstGeom>
        </p:spPr>
        <p:txBody>
          <a:bodyPr vert="horz" wrap="square" lIns="640080" tIns="45720" rIns="0" bIns="0" rtlCol="0">
            <a:spAutoFit/>
          </a:bodyPr>
          <a:lstStyle/>
          <a:p>
            <a:pPr marL="12700">
              <a:lnSpc>
                <a:spcPct val="100000"/>
              </a:lnSpc>
              <a:spcBef>
                <a:spcPts val="105"/>
              </a:spcBef>
              <a:tabLst>
                <a:tab pos="1852295" algn="l"/>
              </a:tabLst>
            </a:pPr>
            <a:r>
              <a:rPr lang="ka-GE" sz="3400" b="1" dirty="0">
                <a:latin typeface="Franklin Gothic Demi Cond" panose="020B0706030402020204" pitchFamily="34" charset="0"/>
              </a:rPr>
              <a:t>უმოქმედობის ფასი</a:t>
            </a:r>
          </a:p>
        </p:txBody>
      </p:sp>
      <p:sp>
        <p:nvSpPr>
          <p:cNvPr id="3" name="object 3"/>
          <p:cNvSpPr txBox="1"/>
          <p:nvPr/>
        </p:nvSpPr>
        <p:spPr>
          <a:xfrm>
            <a:off x="644950" y="813174"/>
            <a:ext cx="9064309" cy="5875968"/>
          </a:xfrm>
          <a:prstGeom prst="rect">
            <a:avLst/>
          </a:prstGeom>
        </p:spPr>
        <p:txBody>
          <a:bodyPr vert="horz" wrap="square" lIns="0" tIns="12700" rIns="0" bIns="0" rtlCol="0">
            <a:spAutoFit/>
          </a:bodyPr>
          <a:lstStyle/>
          <a:p>
            <a:pPr marL="355600" indent="-342900">
              <a:lnSpc>
                <a:spcPct val="100000"/>
              </a:lnSpc>
              <a:spcBef>
                <a:spcPts val="100"/>
              </a:spcBef>
              <a:buClr>
                <a:srgbClr val="3F7819"/>
              </a:buClr>
              <a:buFont typeface="Franklin Gothic Book" panose="020B0503020102020204" pitchFamily="34" charset="0"/>
              <a:buChar char="►"/>
            </a:pPr>
            <a:r>
              <a:rPr lang="ka-GE" b="1" dirty="0">
                <a:solidFill>
                  <a:srgbClr val="3F7819"/>
                </a:solidFill>
                <a:latin typeface="Franklin Gothic Book"/>
                <a:cs typeface="Franklin Gothic Book"/>
              </a:rPr>
              <a:t>გარემოს დაცვის სფეროში:</a:t>
            </a:r>
          </a:p>
          <a:p>
            <a:pPr marL="514350" marR="8890" indent="-171450">
              <a:spcBef>
                <a:spcPts val="600"/>
              </a:spcBef>
              <a:spcAft>
                <a:spcPts val="600"/>
              </a:spcAft>
              <a:buClr>
                <a:srgbClr val="1A595A"/>
              </a:buClr>
              <a:buSzPct val="120000"/>
              <a:buFont typeface="Arial"/>
              <a:buChar char="•"/>
              <a:tabLst>
                <a:tab pos="514350" algn="l"/>
              </a:tabLst>
            </a:pPr>
            <a:r>
              <a:rPr lang="ka-GE" u="sng" dirty="0">
                <a:solidFill>
                  <a:srgbClr val="404040"/>
                </a:solidFill>
                <a:latin typeface="Franklin Gothic Book"/>
                <a:cs typeface="Franklin Gothic Book"/>
              </a:rPr>
              <a:t>გარემოსთვის მიყენებული ზიანის აღმოფხვრის ვალდებულება:</a:t>
            </a:r>
            <a:r>
              <a:rPr lang="ka-GE" dirty="0">
                <a:solidFill>
                  <a:srgbClr val="404040"/>
                </a:solidFill>
                <a:latin typeface="Franklin Gothic Book"/>
                <a:cs typeface="Franklin Gothic Book"/>
              </a:rPr>
              <a:t> მაგ., დაღვრების შემთხვევაში, ნიადაგის, ნატანის, მიწისქვეშა და ზედაპირულის წყლების დაბინძურების აღმოფხვრა (თუ ასეთი რამ მოხდება).</a:t>
            </a:r>
          </a:p>
          <a:p>
            <a:pPr marL="514350" marR="8255" indent="-171450">
              <a:spcBef>
                <a:spcPts val="600"/>
              </a:spcBef>
              <a:spcAft>
                <a:spcPts val="600"/>
              </a:spcAft>
              <a:buClr>
                <a:srgbClr val="1A595A"/>
              </a:buClr>
              <a:buSzPct val="120000"/>
              <a:buFont typeface="Arial"/>
              <a:buChar char="•"/>
              <a:tabLst>
                <a:tab pos="514350" algn="l"/>
              </a:tabLst>
            </a:pPr>
            <a:r>
              <a:rPr lang="ka-GE" u="sng" dirty="0">
                <a:solidFill>
                  <a:srgbClr val="404040"/>
                </a:solidFill>
                <a:uFill>
                  <a:solidFill>
                    <a:srgbClr val="000000"/>
                  </a:solidFill>
                </a:uFill>
                <a:latin typeface="Franklin Gothic Book"/>
                <a:cs typeface="Franklin Gothic Book"/>
              </a:rPr>
              <a:t>აქტივების ხმარებიდან ამოღების ვალდებულება (ARO)</a:t>
            </a:r>
            <a:r>
              <a:rPr lang="ka-GE" dirty="0">
                <a:solidFill>
                  <a:srgbClr val="404040"/>
                </a:solidFill>
                <a:latin typeface="Franklin Gothic Book"/>
                <a:cs typeface="Franklin Gothic Book"/>
              </a:rPr>
              <a:t>: ხანგრძლივი ექსპლუატაციის ვადის მქონე აქტივის ხმარებიდან ამოღება, მაგ., ნაგავსაყრელის დახურვა, მიწისქვეშა საცავი ავზის დემონტაჟი, აქტივის ნორმალური ოპერირების რეჟიმში წარმოქმნილი დაბინძურების აღმოფხვრა (ტერიტორიის აღდგენა მომავლისათვის).</a:t>
            </a:r>
          </a:p>
          <a:p>
            <a:pPr marL="514350" indent="-171450">
              <a:spcBef>
                <a:spcPts val="600"/>
              </a:spcBef>
              <a:spcAft>
                <a:spcPts val="600"/>
              </a:spcAft>
              <a:buClr>
                <a:srgbClr val="1A595A"/>
              </a:buClr>
              <a:buSzPct val="120000"/>
              <a:buFont typeface="Arial"/>
              <a:buChar char="•"/>
              <a:tabLst>
                <a:tab pos="514350" algn="l"/>
              </a:tabLst>
            </a:pPr>
            <a:r>
              <a:rPr lang="ka-GE" u="sng" dirty="0">
                <a:solidFill>
                  <a:srgbClr val="404040"/>
                </a:solidFill>
                <a:latin typeface="Franklin Gothic Book"/>
                <a:cs typeface="Franklin Gothic Book"/>
              </a:rPr>
              <a:t>კლიმატური რისკები:</a:t>
            </a:r>
            <a:r>
              <a:rPr lang="ka-GE" dirty="0">
                <a:solidFill>
                  <a:srgbClr val="404040"/>
                </a:solidFill>
                <a:latin typeface="Franklin Gothic Book"/>
                <a:cs typeface="Franklin Gothic Book"/>
              </a:rPr>
              <a:t> მაგ., ტერიტორიის/ აქტივის დაზიანება წყალდიდობის ან ექსტრემალური ამინდის პირობების გამო.</a:t>
            </a:r>
          </a:p>
          <a:p>
            <a:pPr marL="355600" indent="-342900">
              <a:spcBef>
                <a:spcPts val="1800"/>
              </a:spcBef>
              <a:buClr>
                <a:srgbClr val="3F7819"/>
              </a:buClr>
              <a:buFont typeface="Franklin Gothic Book" panose="020B0503020102020204" pitchFamily="34" charset="0"/>
              <a:buChar char="►"/>
            </a:pPr>
            <a:r>
              <a:rPr lang="ka-GE" b="1" dirty="0">
                <a:solidFill>
                  <a:srgbClr val="3F7819"/>
                </a:solidFill>
                <a:latin typeface="Franklin Gothic Book"/>
                <a:cs typeface="Franklin Gothic Book"/>
              </a:rPr>
              <a:t>სოციალურ სფეროში</a:t>
            </a:r>
            <a:r>
              <a:rPr lang="ka-GE" b="1" dirty="0">
                <a:solidFill>
                  <a:srgbClr val="508927"/>
                </a:solidFill>
                <a:latin typeface="Franklin Gothic Book"/>
                <a:cs typeface="Franklin Gothic Book"/>
              </a:rPr>
              <a:t>:</a:t>
            </a:r>
          </a:p>
          <a:p>
            <a:pPr marL="514350" marR="8890" indent="-171450">
              <a:lnSpc>
                <a:spcPct val="100000"/>
              </a:lnSpc>
              <a:spcBef>
                <a:spcPts val="600"/>
              </a:spcBef>
              <a:spcAft>
                <a:spcPts val="600"/>
              </a:spcAft>
              <a:buClr>
                <a:srgbClr val="1A595A"/>
              </a:buClr>
              <a:buSzPct val="120000"/>
              <a:buFont typeface="Arial"/>
              <a:buChar char="•"/>
              <a:tabLst>
                <a:tab pos="514350" algn="l"/>
              </a:tabLst>
            </a:pPr>
            <a:r>
              <a:rPr lang="ka-GE" dirty="0">
                <a:solidFill>
                  <a:srgbClr val="404040"/>
                </a:solidFill>
                <a:uFill>
                  <a:solidFill>
                    <a:srgbClr val="000000"/>
                  </a:solidFill>
                </a:uFill>
                <a:latin typeface="Franklin Gothic Book"/>
                <a:cs typeface="Franklin Gothic Book"/>
              </a:rPr>
              <a:t>კონფლიქტის საერთო ზემოქმედება ინვესტიციებზე:</a:t>
            </a:r>
          </a:p>
          <a:p>
            <a:pPr marL="1270000" lvl="2" indent="-342900">
              <a:spcBef>
                <a:spcPts val="600"/>
              </a:spcBef>
              <a:buClr>
                <a:srgbClr val="1A595A"/>
              </a:buClr>
              <a:buFont typeface="Franklin Gothic Book" panose="020B0503020102020204" pitchFamily="34" charset="0"/>
              <a:buChar char="―"/>
              <a:tabLst>
                <a:tab pos="754380" algn="l"/>
              </a:tabLst>
            </a:pPr>
            <a:r>
              <a:rPr lang="ka-GE" dirty="0">
                <a:solidFill>
                  <a:srgbClr val="404040"/>
                </a:solidFill>
                <a:latin typeface="Franklin Gothic Book"/>
                <a:cs typeface="Franklin Gothic Book"/>
              </a:rPr>
              <a:t>პროექტის გადავადება.</a:t>
            </a:r>
          </a:p>
          <a:p>
            <a:pPr marL="1270000" lvl="2" indent="-342900">
              <a:spcBef>
                <a:spcPts val="600"/>
              </a:spcBef>
              <a:buClr>
                <a:srgbClr val="1A595A"/>
              </a:buClr>
              <a:buFont typeface="Franklin Gothic Book" panose="020B0503020102020204" pitchFamily="34" charset="0"/>
              <a:buChar char="―"/>
              <a:tabLst>
                <a:tab pos="754380" algn="l"/>
              </a:tabLst>
            </a:pPr>
            <a:r>
              <a:rPr lang="ka-GE" dirty="0">
                <a:solidFill>
                  <a:srgbClr val="404040"/>
                </a:solidFill>
                <a:latin typeface="Franklin Gothic Book"/>
                <a:cs typeface="Franklin Gothic Book"/>
              </a:rPr>
              <a:t>ხარჯების გაზრდა.</a:t>
            </a:r>
          </a:p>
          <a:p>
            <a:pPr marL="1270000" lvl="2" indent="-342900">
              <a:spcBef>
                <a:spcPts val="600"/>
              </a:spcBef>
              <a:buClr>
                <a:srgbClr val="1A595A"/>
              </a:buClr>
              <a:buFont typeface="Franklin Gothic Book" panose="020B0503020102020204" pitchFamily="34" charset="0"/>
              <a:buChar char="―"/>
              <a:tabLst>
                <a:tab pos="754380" algn="l"/>
              </a:tabLst>
            </a:pPr>
            <a:r>
              <a:rPr lang="ka-GE" dirty="0">
                <a:solidFill>
                  <a:srgbClr val="404040"/>
                </a:solidFill>
                <a:latin typeface="Franklin Gothic Book"/>
                <a:cs typeface="Franklin Gothic Book"/>
              </a:rPr>
              <a:t>პროექტის/ ობიექტის დიზაინი.</a:t>
            </a:r>
          </a:p>
          <a:p>
            <a:pPr marL="1270000" lvl="2" indent="-342900">
              <a:spcBef>
                <a:spcPts val="600"/>
              </a:spcBef>
              <a:buClr>
                <a:srgbClr val="1A595A"/>
              </a:buClr>
              <a:buFont typeface="Franklin Gothic Book" panose="020B0503020102020204" pitchFamily="34" charset="0"/>
              <a:buChar char="―"/>
              <a:tabLst>
                <a:tab pos="754380" algn="l"/>
              </a:tabLst>
            </a:pPr>
            <a:r>
              <a:rPr lang="ka-GE" dirty="0">
                <a:solidFill>
                  <a:srgbClr val="404040"/>
                </a:solidFill>
                <a:latin typeface="Franklin Gothic Book"/>
                <a:cs typeface="Franklin Gothic Book"/>
              </a:rPr>
              <a:t>ადგილმდებარეობის შეცვლა ან შეწყვეტა.</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USE "/>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4152</TotalTime>
  <Words>8290</Words>
  <Application>Microsoft Office PowerPoint</Application>
  <PresentationFormat>Widescreen</PresentationFormat>
  <Paragraphs>945</Paragraphs>
  <Slides>76</Slides>
  <Notes>15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76</vt:i4>
      </vt:variant>
    </vt:vector>
  </HeadingPairs>
  <TitlesOfParts>
    <vt:vector size="93" baseType="lpstr">
      <vt:lpstr>ＭＳ Ｐゴシック</vt:lpstr>
      <vt:lpstr>alrightsans-regular</vt:lpstr>
      <vt:lpstr>Arial</vt:lpstr>
      <vt:lpstr>Bodoni MT</vt:lpstr>
      <vt:lpstr>Book Antiqua</vt:lpstr>
      <vt:lpstr>Calibri</vt:lpstr>
      <vt:lpstr>Courier New</vt:lpstr>
      <vt:lpstr>Franklin Gothic Book</vt:lpstr>
      <vt:lpstr>Franklin Gothic Demi</vt:lpstr>
      <vt:lpstr>Franklin Gothic Demi Cond</vt:lpstr>
      <vt:lpstr>Franklin Gothic Medium</vt:lpstr>
      <vt:lpstr>Sylfaen</vt:lpstr>
      <vt:lpstr>Times New Roman</vt:lpstr>
      <vt:lpstr>Verdana</vt:lpstr>
      <vt:lpstr>Wingdings</vt:lpstr>
      <vt:lpstr>Wingdings 3</vt:lpstr>
      <vt:lpstr>Facet</vt:lpstr>
      <vt:lpstr>  გარემოსდაცვითი, სოციალური და მმართველობის (ESG) მოთხოვნები  სათანადო ESG რისკების გამოვლენა, ESG ეფექტიანობის მხარდაჭერა მართვის სისტემებით, დაფინანსების ხელშეწყობა ESG ფაქტორებზე თანმიმდევრული და სანდო ანგარიშგებით </vt:lpstr>
      <vt:lpstr>სემინარის ძირითადი ამოცანები</vt:lpstr>
      <vt:lpstr>გარემოსდაცვითი და სოციალური რისკები და შესაძლებლობები</vt:lpstr>
      <vt:lpstr>რა არის ESG ?</vt:lpstr>
      <vt:lpstr>პასუხისმგებლიანი ინვესტირება - ESG-სთან დაკავშირებული მნიშვნელოვანი ფაქტორები</vt:lpstr>
      <vt:lpstr>პასუხისმგებლიანი ინვესტირება –  ESG ინვესტირების სტრატეგიები</vt:lpstr>
      <vt:lpstr>E&amp;S რისკების განსხვავება დარგების მიხედვით – გარემოს დაცვა</vt:lpstr>
      <vt:lpstr>E&amp;S რისკების განსხვავება დარგების მიხედვით – სოციალური</vt:lpstr>
      <vt:lpstr>უმოქმედობის ფასი</vt:lpstr>
      <vt:lpstr>საკრედიტო დაფინანსება - რატომაა მნიშვნელოვანი </vt:lpstr>
      <vt:lpstr>საერთაშორისო საფინანსო ინსტიტუტების (IFI) მიდგომა პროექტისადმი</vt:lpstr>
      <vt:lpstr>ESG რისკებისა და მაჩვენებლების მართვის საკვანძო ელემენტები</vt:lpstr>
      <vt:lpstr>PowerPoint Presentation</vt:lpstr>
      <vt:lpstr>რა არის PRI?</vt:lpstr>
      <vt:lpstr>PRI-ის ექვსი პრინციპი</vt:lpstr>
      <vt:lpstr>PRI-ის ღირებულების განმსაზღვრელი ფაქტორების მოდელი პასუხისმგებლიანი ინვესტირებისათვის</vt:lpstr>
      <vt:lpstr>პასუხისმგებლიანი ინვესტირება – ESG ინვესტირების ფორმულა</vt:lpstr>
      <vt:lpstr>მდგრადი დაფინანსება ევროკავშირში</vt:lpstr>
      <vt:lpstr>ევროკავშირის მარეგულირებელი ჩარჩო</vt:lpstr>
      <vt:lpstr>PowerPoint Presentation</vt:lpstr>
      <vt:lpstr>ევროკავშირის ფინანსური დარგის გენგეგმა</vt:lpstr>
      <vt:lpstr>ევროკავშირის მდგრადი დაფინანსების სტრატეგია</vt:lpstr>
      <vt:lpstr>ევროკავშირის სამოქმედო გეგმის ახალი ქმედებები</vt:lpstr>
      <vt:lpstr>ევროკავშირის „მდგრადი დაფინანსების სამოქმედო გეგმა“: მიმოხილვა </vt:lpstr>
      <vt:lpstr>ევროკავშირის ტაქსონომია</vt:lpstr>
      <vt:lpstr>ევროკავშირის ტაქსონომია</vt:lpstr>
      <vt:lpstr>მდგრადი საქმიანობის კლასიფიკაციის (ტაქსონომიის) სისტემის შემოღება ევროკავშირში</vt:lpstr>
      <vt:lpstr>ევროკავშირის ტაქსონომია - მინიმალური სოციალური  სტანდარტები</vt:lpstr>
      <vt:lpstr>ინვესტორები ტაქსონომიას 5 ეტაპად როგორ გამოიყენებენ</vt:lpstr>
      <vt:lpstr>მნიშვნელოვანი წვლილი კლიმატის ცვლილების შერბილებაში</vt:lpstr>
      <vt:lpstr>ყველაფრის თავმოყრა...</vt:lpstr>
      <vt:lpstr>წინსვლა - ევროკავშირის პლატფორმა 2  (გაეშვა 2023 წლის მარტში)</vt:lpstr>
      <vt:lpstr>ევროკავშირის ტაქსონომიის კომპასი</vt:lpstr>
      <vt:lpstr>ევროკავშირის მწვანე ობლიგაციების სტანდარტები</vt:lpstr>
      <vt:lpstr>რა არის მწვანე ობლიგაცია</vt:lpstr>
      <vt:lpstr>ევროკავშირის მწვანე ობლიგაციების სტანდარტები</vt:lpstr>
      <vt:lpstr>მწვანე და მდგრადობასთან დაკავშირებული ობლიგაციები</vt:lpstr>
      <vt:lpstr>მდგრადი დაფინანსების შესახებ ინფორმაციის გასაჯაროების რეგულაციები</vt:lpstr>
      <vt:lpstr>მდგრადი დაფინანსების შესახებ ინფორმაციის გასაჯაროების რეგულაცია (SFDR): მიმოხილვა</vt:lpstr>
      <vt:lpstr>მდგრადი დაფინანსების შესახებ ინფორმაციის გასაჯაროების რეგულაცია (SFDR): ვის ეხება?</vt:lpstr>
      <vt:lpstr>SFRD – ძირითადი ფაქტები</vt:lpstr>
      <vt:lpstr>SFDR-ის ძირითადი ასპექტები – “რატომ” &amp; რა</vt:lpstr>
      <vt:lpstr>კორპორაციული მდგრადობის თაობაზე ანგარიშგების დირექტივა (CSRD)</vt:lpstr>
      <vt:lpstr>მდგრადობის საკითხებზე ინფორმაციის გასაჯაროება მდგრადობის საკითხებზე ინფორმაციის გასაჯაროებისა და საბუღალტრო აღრიცხვის წესების შემუშავების პროცესის გაძლიერება</vt:lpstr>
      <vt:lpstr>კორპორაციული მდგრადობის თაობაზე ანგარიშგების დირექტივა (CSRD)</vt:lpstr>
      <vt:lpstr>NFRD-ს და CSRD-ის შედარება</vt:lpstr>
      <vt:lpstr>CSRD: ძირითადი ელემენტები</vt:lpstr>
      <vt:lpstr>CSRD: ვის ეხება?</vt:lpstr>
      <vt:lpstr>მდგრადობის საკითხებზე ანგარიშგების ევროპული სტანდარტები (ESRS)</vt:lpstr>
      <vt:lpstr>ESRS: ძირითადი ელემენტები და მოთხოვნები</vt:lpstr>
      <vt:lpstr>CSRD-ის ურთიერთქმედება ტაქსონომიის რეჟიმთან</vt:lpstr>
      <vt:lpstr>დირექტივა კორპორაციული მდგრადობის კომპლექსური შემოწმების თაობაზე (CSDDD)</vt:lpstr>
      <vt:lpstr>CSDDD: ძირითადი ელემენტები</vt:lpstr>
      <vt:lpstr>CSDDD: ვის ეხება?</vt:lpstr>
      <vt:lpstr>შესაბამისი სტანდარტების მიმოხილვა</vt:lpstr>
      <vt:lpstr>ESG ანგარიშგების სახელმძღვანელო - ISSB-ის დაარსება COP 26-ზე</vt:lpstr>
      <vt:lpstr>საერთაშორისო საფინანსო ინსტიტუტების გარემოსდაცვითი და სოციალური მოთხოვნები </vt:lpstr>
      <vt:lpstr>გარემოსდაცვითი და სოციალური პოლიტიკა (ESP) </vt:lpstr>
      <vt:lpstr>ESP – ძირითადი მოთხოვნები</vt:lpstr>
      <vt:lpstr>გარემოსდაცვითი და სოციალური მოთხოვნები / სტანდარტები</vt:lpstr>
      <vt:lpstr>პროექტის ვადები: დამოკიდებულია კატეგორიაზე</vt:lpstr>
      <vt:lpstr>PR1 – ძირითადი მოთხოვნები</vt:lpstr>
      <vt:lpstr>PR2 – ძირითადი მოთხოვნები</vt:lpstr>
      <vt:lpstr>PR3 – ძირითადი მოთხოვნები</vt:lpstr>
      <vt:lpstr>PR4 – ძირითადი მოთხოვნები</vt:lpstr>
      <vt:lpstr>PR5 – ძირითადი მოთხოვნები</vt:lpstr>
      <vt:lpstr>PR6 – ძირითადი მოთხოვნები</vt:lpstr>
      <vt:lpstr>PR7 – ძირითადი მოთხოვნები</vt:lpstr>
      <vt:lpstr>PR8 – ძირითადი მოთხოვნები</vt:lpstr>
      <vt:lpstr>PR9 – ძირითადი მოთხოვნები</vt:lpstr>
      <vt:lpstr>გარემოსდაცვითი და სოციალური მართვის სისტემა (ESMS)</vt:lpstr>
      <vt:lpstr>ESMS-ის ელემენტები</vt:lpstr>
      <vt:lpstr>PR10 – ძირითადი მოთხოვნები</vt:lpstr>
      <vt:lpstr>EBRD-ის შედარება ანალოგიურ ინსტიტუტებთან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dc:title>
  <dc:creator>Dariusz Prasek</dc:creator>
  <cp:lastModifiedBy>Manana Petashvili</cp:lastModifiedBy>
  <cp:revision>535</cp:revision>
  <dcterms:created xsi:type="dcterms:W3CDTF">2021-03-02T18:10:40Z</dcterms:created>
  <dcterms:modified xsi:type="dcterms:W3CDTF">2023-12-12T14:38:50Z</dcterms:modified>
</cp:coreProperties>
</file>